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5">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0FCD745-659F-4412-B4D8-4A3EE07ECE79}">
          <p14:sldIdLst>
            <p14:sldId id="25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4472C4"/>
    <a:srgbClr val="EAEFF7"/>
    <a:srgbClr val="ABABAB"/>
    <a:srgbClr val="FF9933"/>
    <a:srgbClr val="FFFFFF"/>
    <a:srgbClr val="699BFF"/>
    <a:srgbClr val="000000"/>
    <a:srgbClr val="AAE8FC"/>
    <a:srgbClr val="2202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4660"/>
  </p:normalViewPr>
  <p:slideViewPr>
    <p:cSldViewPr snapToGrid="0">
      <p:cViewPr varScale="1">
        <p:scale>
          <a:sx n="64" d="100"/>
          <a:sy n="64" d="100"/>
        </p:scale>
        <p:origin x="64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A48294-1B3F-46C7-8501-273AD7D79B4F}" type="datetimeFigureOut">
              <a:rPr lang="en-GB" smtClean="0"/>
              <a:t>11/09/2024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3F2F4C-E58C-4CCD-AFD6-611CFE2E222D}" type="slidenum">
              <a:rPr lang="en-GB" smtClean="0"/>
              <a:t>‹#›</a:t>
            </a:fld>
            <a:endParaRPr lang="en-GB"/>
          </a:p>
        </p:txBody>
      </p:sp>
    </p:spTree>
    <p:extLst>
      <p:ext uri="{BB962C8B-B14F-4D97-AF65-F5344CB8AC3E}">
        <p14:creationId xmlns:p14="http://schemas.microsoft.com/office/powerpoint/2010/main" val="3384071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57556" y="1508257"/>
            <a:ext cx="9144000" cy="2387600"/>
          </a:xfrm>
        </p:spPr>
        <p:txBody>
          <a:bodyPr anchor="b"/>
          <a:lstStyle>
            <a:lvl1pPr algn="ctr">
              <a:defRPr sz="6000" b="0">
                <a:solidFill>
                  <a:srgbClr val="002060"/>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557556" y="3987932"/>
            <a:ext cx="9144000" cy="1655762"/>
          </a:xfrm>
        </p:spPr>
        <p:txBody>
          <a:bodyPr/>
          <a:lstStyle>
            <a:lvl1pPr marL="0" indent="0" algn="ctr">
              <a:buNone/>
              <a:defRPr sz="2400">
                <a:solidFill>
                  <a:srgbClr val="00206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grpSp>
        <p:nvGrpSpPr>
          <p:cNvPr id="4" name="Group 3">
            <a:extLst>
              <a:ext uri="{FF2B5EF4-FFF2-40B4-BE49-F238E27FC236}">
                <a16:creationId xmlns:a16="http://schemas.microsoft.com/office/drawing/2014/main" id="{5AFBF77B-003A-4E1A-898E-FBE7F15C7ACD}"/>
              </a:ext>
            </a:extLst>
          </p:cNvPr>
          <p:cNvGrpSpPr/>
          <p:nvPr userDrawn="1"/>
        </p:nvGrpSpPr>
        <p:grpSpPr>
          <a:xfrm>
            <a:off x="-109438" y="5643694"/>
            <a:ext cx="2515109" cy="1440000"/>
            <a:chOff x="-109438" y="5643694"/>
            <a:chExt cx="2515109" cy="1440000"/>
          </a:xfrm>
        </p:grpSpPr>
        <p:pic>
          <p:nvPicPr>
            <p:cNvPr id="5" name="Picture 4">
              <a:extLst>
                <a:ext uri="{FF2B5EF4-FFF2-40B4-BE49-F238E27FC236}">
                  <a16:creationId xmlns:a16="http://schemas.microsoft.com/office/drawing/2014/main" id="{F30356C3-1559-4CEC-9ADF-910395CF29D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9438" y="5643694"/>
              <a:ext cx="1839581" cy="1440000"/>
            </a:xfrm>
            <a:prstGeom prst="rect">
              <a:avLst/>
            </a:prstGeom>
          </p:spPr>
        </p:pic>
        <p:sp>
          <p:nvSpPr>
            <p:cNvPr id="6" name="TextBox 5">
              <a:extLst>
                <a:ext uri="{FF2B5EF4-FFF2-40B4-BE49-F238E27FC236}">
                  <a16:creationId xmlns:a16="http://schemas.microsoft.com/office/drawing/2014/main" id="{690A1CDC-2BBF-4AD9-B5B5-2E07FBF48821}"/>
                </a:ext>
              </a:extLst>
            </p:cNvPr>
            <p:cNvSpPr txBox="1"/>
            <p:nvPr/>
          </p:nvSpPr>
          <p:spPr>
            <a:xfrm>
              <a:off x="1441946" y="6014987"/>
              <a:ext cx="963725" cy="738664"/>
            </a:xfrm>
            <a:prstGeom prst="rect">
              <a:avLst/>
            </a:prstGeom>
            <a:noFill/>
          </p:spPr>
          <p:txBody>
            <a:bodyPr wrap="none" rtlCol="0">
              <a:spAutoFit/>
            </a:bodyPr>
            <a:lstStyle/>
            <a:p>
              <a:r>
                <a:rPr lang="en-US" sz="4200" b="1" dirty="0">
                  <a:latin typeface="Arial" panose="020B0604020202020204" pitchFamily="34" charset="0"/>
                  <a:cs typeface="Arial" panose="020B0604020202020204" pitchFamily="34" charset="0"/>
                </a:rPr>
                <a:t>UK</a:t>
              </a:r>
              <a:endParaRPr lang="en-GB" sz="4200" b="1" dirty="0">
                <a:latin typeface="Arial" panose="020B0604020202020204" pitchFamily="34" charset="0"/>
                <a:cs typeface="Arial" panose="020B0604020202020204" pitchFamily="34" charset="0"/>
              </a:endParaRPr>
            </a:p>
          </p:txBody>
        </p:sp>
      </p:grpSp>
      <p:sp>
        <p:nvSpPr>
          <p:cNvPr id="7" name="Slide Number Placeholder 5">
            <a:extLst>
              <a:ext uri="{FF2B5EF4-FFF2-40B4-BE49-F238E27FC236}">
                <a16:creationId xmlns:a16="http://schemas.microsoft.com/office/drawing/2014/main" id="{F7F12490-59CD-452F-B02D-F2D799164001}"/>
              </a:ext>
            </a:extLst>
          </p:cNvPr>
          <p:cNvSpPr>
            <a:spLocks noGrp="1"/>
          </p:cNvSpPr>
          <p:nvPr>
            <p:ph type="sldNum" sz="quarter" idx="12"/>
          </p:nvPr>
        </p:nvSpPr>
        <p:spPr>
          <a:xfrm>
            <a:off x="10813408" y="6356350"/>
            <a:ext cx="662731" cy="296695"/>
          </a:xfrm>
        </p:spPr>
        <p:txBody>
          <a:bodyPr/>
          <a:lstStyle>
            <a:lvl1pPr>
              <a:defRPr sz="2400">
                <a:solidFill>
                  <a:srgbClr val="002060"/>
                </a:solidFill>
              </a:defRPr>
            </a:lvl1pPr>
          </a:lstStyle>
          <a:p>
            <a:fld id="{1CA36EEA-5A28-4A70-BCAC-0B68DA8D366C}" type="slidenum">
              <a:rPr lang="en-GB" smtClean="0"/>
              <a:pPr/>
              <a:t>‹#›</a:t>
            </a:fld>
            <a:endParaRPr lang="en-GB" dirty="0"/>
          </a:p>
        </p:txBody>
      </p:sp>
    </p:spTree>
    <p:extLst>
      <p:ext uri="{BB962C8B-B14F-4D97-AF65-F5344CB8AC3E}">
        <p14:creationId xmlns:p14="http://schemas.microsoft.com/office/powerpoint/2010/main" val="3999567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8561439" cy="743504"/>
          </a:xfrm>
        </p:spPr>
        <p:txBody>
          <a:bodyPr/>
          <a:lstStyle>
            <a:lvl1pPr algn="ctr">
              <a:defRPr b="0">
                <a:solidFill>
                  <a:srgbClr val="002060"/>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838200" y="1440445"/>
            <a:ext cx="10515600" cy="4736518"/>
          </a:xfrm>
        </p:spPr>
        <p:txBody>
          <a:bodyPr/>
          <a:lstStyle>
            <a:lvl1pPr>
              <a:defRPr>
                <a:solidFill>
                  <a:srgbClr val="002060"/>
                </a:solidFill>
                <a:latin typeface="Palatino Linotype" panose="02040502050505030304" pitchFamily="18" charset="0"/>
              </a:defRPr>
            </a:lvl1pPr>
            <a:lvl2pPr>
              <a:defRPr>
                <a:solidFill>
                  <a:srgbClr val="002060"/>
                </a:solidFill>
                <a:latin typeface="Palatino Linotype" panose="02040502050505030304" pitchFamily="18" charset="0"/>
              </a:defRPr>
            </a:lvl2pPr>
            <a:lvl3pPr>
              <a:defRPr>
                <a:solidFill>
                  <a:srgbClr val="002060"/>
                </a:solidFill>
                <a:latin typeface="Palatino Linotype" panose="02040502050505030304" pitchFamily="18" charset="0"/>
              </a:defRPr>
            </a:lvl3pPr>
            <a:lvl4pPr>
              <a:defRPr>
                <a:solidFill>
                  <a:srgbClr val="002060"/>
                </a:solidFill>
                <a:latin typeface="Palatino Linotype" panose="02040502050505030304" pitchFamily="18" charset="0"/>
              </a:defRPr>
            </a:lvl4pPr>
            <a:lvl5pPr>
              <a:defRPr>
                <a:solidFill>
                  <a:srgbClr val="002060"/>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a:xfrm>
            <a:off x="10813408" y="6356350"/>
            <a:ext cx="662731" cy="296695"/>
          </a:xfrm>
        </p:spPr>
        <p:txBody>
          <a:bodyPr/>
          <a:lstStyle>
            <a:lvl1pPr>
              <a:defRPr sz="2400">
                <a:solidFill>
                  <a:srgbClr val="002060"/>
                </a:solidFill>
              </a:defRPr>
            </a:lvl1pPr>
          </a:lstStyle>
          <a:p>
            <a:fld id="{1CA36EEA-5A28-4A70-BCAC-0B68DA8D366C}" type="slidenum">
              <a:rPr lang="en-GB" smtClean="0"/>
              <a:pPr/>
              <a:t>‹#›</a:t>
            </a:fld>
            <a:endParaRPr lang="en-GB" dirty="0"/>
          </a:p>
        </p:txBody>
      </p:sp>
      <p:cxnSp>
        <p:nvCxnSpPr>
          <p:cNvPr id="10" name="Straight Connector 9"/>
          <p:cNvCxnSpPr/>
          <p:nvPr userDrawn="1"/>
        </p:nvCxnSpPr>
        <p:spPr>
          <a:xfrm>
            <a:off x="721453" y="1237683"/>
            <a:ext cx="10754686" cy="0"/>
          </a:xfrm>
          <a:prstGeom prst="line">
            <a:avLst/>
          </a:prstGeom>
          <a:ln w="38100">
            <a:solidFill>
              <a:srgbClr val="28038F"/>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721453" y="1313897"/>
            <a:ext cx="10754686" cy="0"/>
          </a:xfrm>
          <a:prstGeom prst="line">
            <a:avLst/>
          </a:prstGeom>
          <a:ln w="38100">
            <a:solidFill>
              <a:srgbClr val="AAE8FC"/>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8E649DFF-E639-4E02-86CC-A533CCEFA814}"/>
              </a:ext>
            </a:extLst>
          </p:cNvPr>
          <p:cNvGrpSpPr/>
          <p:nvPr userDrawn="1"/>
        </p:nvGrpSpPr>
        <p:grpSpPr>
          <a:xfrm>
            <a:off x="9555853" y="16878"/>
            <a:ext cx="2515109" cy="1440000"/>
            <a:chOff x="-109438" y="5643694"/>
            <a:chExt cx="2515109" cy="1440000"/>
          </a:xfrm>
        </p:grpSpPr>
        <p:pic>
          <p:nvPicPr>
            <p:cNvPr id="8" name="Picture 7">
              <a:extLst>
                <a:ext uri="{FF2B5EF4-FFF2-40B4-BE49-F238E27FC236}">
                  <a16:creationId xmlns:a16="http://schemas.microsoft.com/office/drawing/2014/main" id="{A636AF2B-5CDB-4DCA-B86E-19B10986285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9438" y="5643694"/>
              <a:ext cx="1839581" cy="1440000"/>
            </a:xfrm>
            <a:prstGeom prst="rect">
              <a:avLst/>
            </a:prstGeom>
          </p:spPr>
        </p:pic>
        <p:sp>
          <p:nvSpPr>
            <p:cNvPr id="9" name="TextBox 8">
              <a:extLst>
                <a:ext uri="{FF2B5EF4-FFF2-40B4-BE49-F238E27FC236}">
                  <a16:creationId xmlns:a16="http://schemas.microsoft.com/office/drawing/2014/main" id="{9A6F51D6-9453-4ECC-9762-441C75CAD0A1}"/>
                </a:ext>
              </a:extLst>
            </p:cNvPr>
            <p:cNvSpPr txBox="1"/>
            <p:nvPr/>
          </p:nvSpPr>
          <p:spPr>
            <a:xfrm>
              <a:off x="1441946" y="6014987"/>
              <a:ext cx="963725" cy="738664"/>
            </a:xfrm>
            <a:prstGeom prst="rect">
              <a:avLst/>
            </a:prstGeom>
            <a:noFill/>
          </p:spPr>
          <p:txBody>
            <a:bodyPr wrap="none" rtlCol="0">
              <a:spAutoFit/>
            </a:bodyPr>
            <a:lstStyle/>
            <a:p>
              <a:r>
                <a:rPr lang="en-US" sz="4200" b="1" dirty="0">
                  <a:latin typeface="Arial" panose="020B0604020202020204" pitchFamily="34" charset="0"/>
                  <a:cs typeface="Arial" panose="020B0604020202020204" pitchFamily="34" charset="0"/>
                </a:rPr>
                <a:t>UK</a:t>
              </a:r>
              <a:endParaRPr lang="en-GB" sz="4200" b="1"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6687286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3000">
              <a:srgbClr val="FFFFFF"/>
            </a:gs>
            <a:gs pos="0">
              <a:schemeClr val="accent1">
                <a:lumMod val="20000"/>
                <a:lumOff val="80000"/>
              </a:schemeClr>
            </a:gs>
            <a:gs pos="81000">
              <a:srgbClr val="FFFFFF"/>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A36EEA-5A28-4A70-BCAC-0B68DA8D366C}" type="slidenum">
              <a:rPr lang="en-GB" smtClean="0"/>
              <a:t>‹#›</a:t>
            </a:fld>
            <a:endParaRPr lang="en-GB"/>
          </a:p>
        </p:txBody>
      </p:sp>
    </p:spTree>
    <p:extLst>
      <p:ext uri="{BB962C8B-B14F-4D97-AF65-F5344CB8AC3E}">
        <p14:creationId xmlns:p14="http://schemas.microsoft.com/office/powerpoint/2010/main" val="317258769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1AC7F2-124D-4664-9A2B-7E55F756BA7E}"/>
              </a:ext>
            </a:extLst>
          </p:cNvPr>
          <p:cNvSpPr>
            <a:spLocks noGrp="1"/>
          </p:cNvSpPr>
          <p:nvPr>
            <p:ph type="title"/>
          </p:nvPr>
        </p:nvSpPr>
        <p:spPr/>
        <p:txBody>
          <a:bodyPr/>
          <a:lstStyle/>
          <a:p>
            <a:r>
              <a:rPr lang="en-US" dirty="0"/>
              <a:t>Response to review</a:t>
            </a:r>
            <a:endParaRPr lang="en-GB" dirty="0"/>
          </a:p>
        </p:txBody>
      </p:sp>
      <p:sp>
        <p:nvSpPr>
          <p:cNvPr id="5" name="Content Placeholder 4">
            <a:extLst>
              <a:ext uri="{FF2B5EF4-FFF2-40B4-BE49-F238E27FC236}">
                <a16:creationId xmlns:a16="http://schemas.microsoft.com/office/drawing/2014/main" id="{BF7710E3-B2FF-4346-90D8-CE263391DE88}"/>
              </a:ext>
            </a:extLst>
          </p:cNvPr>
          <p:cNvSpPr>
            <a:spLocks noGrp="1"/>
          </p:cNvSpPr>
          <p:nvPr>
            <p:ph idx="1"/>
          </p:nvPr>
        </p:nvSpPr>
        <p:spPr>
          <a:xfrm>
            <a:off x="838200" y="1440444"/>
            <a:ext cx="10515600" cy="5052429"/>
          </a:xfrm>
        </p:spPr>
        <p:txBody>
          <a:bodyPr>
            <a:normAutofit fontScale="85000" lnSpcReduction="20000"/>
          </a:bodyPr>
          <a:lstStyle/>
          <a:p>
            <a:pPr>
              <a:lnSpc>
                <a:spcPct val="110000"/>
              </a:lnSpc>
              <a:spcBef>
                <a:spcPts val="300"/>
              </a:spcBef>
            </a:pPr>
            <a:r>
              <a:rPr lang="en-US" dirty="0"/>
              <a:t>We should think about a response to the observations from the management review in the summer</a:t>
            </a:r>
          </a:p>
          <a:p>
            <a:pPr lvl="1">
              <a:lnSpc>
                <a:spcPct val="110000"/>
              </a:lnSpc>
              <a:spcBef>
                <a:spcPts val="300"/>
              </a:spcBef>
            </a:pPr>
            <a:r>
              <a:rPr lang="en-US" dirty="0"/>
              <a:t>Not so much to send back to the reviewers (although it might be polite to do so)</a:t>
            </a:r>
          </a:p>
          <a:p>
            <a:pPr lvl="1">
              <a:lnSpc>
                <a:spcPct val="110000"/>
              </a:lnSpc>
              <a:spcBef>
                <a:spcPts val="300"/>
              </a:spcBef>
            </a:pPr>
            <a:r>
              <a:rPr lang="en-US" dirty="0"/>
              <a:t>But to </a:t>
            </a:r>
            <a:r>
              <a:rPr lang="en-US" dirty="0" err="1"/>
              <a:t>maximise</a:t>
            </a:r>
            <a:r>
              <a:rPr lang="en-US" dirty="0"/>
              <a:t> the benefits for us</a:t>
            </a:r>
          </a:p>
          <a:p>
            <a:pPr>
              <a:lnSpc>
                <a:spcPct val="110000"/>
              </a:lnSpc>
              <a:spcBef>
                <a:spcPts val="300"/>
              </a:spcBef>
            </a:pPr>
            <a:r>
              <a:rPr lang="en-US" dirty="0"/>
              <a:t>My suggestion for today is that we quickly go through the report and identify people among us (or outside) which should think about and draft a reply to each of the points </a:t>
            </a:r>
          </a:p>
          <a:p>
            <a:pPr lvl="1">
              <a:lnSpc>
                <a:spcPct val="110000"/>
              </a:lnSpc>
              <a:spcBef>
                <a:spcPts val="300"/>
              </a:spcBef>
            </a:pPr>
            <a:r>
              <a:rPr lang="en-US" dirty="0"/>
              <a:t>Short, but serious</a:t>
            </a:r>
          </a:p>
          <a:p>
            <a:pPr>
              <a:lnSpc>
                <a:spcPct val="110000"/>
              </a:lnSpc>
              <a:spcBef>
                <a:spcPts val="300"/>
              </a:spcBef>
            </a:pPr>
            <a:r>
              <a:rPr lang="en-US" dirty="0"/>
              <a:t>As you will see, some points address issues that involve the wider project, not just UK, and where we think this is useful we should identify delegates that can bring this up in the international meetings</a:t>
            </a:r>
          </a:p>
          <a:p>
            <a:pPr>
              <a:lnSpc>
                <a:spcPct val="110000"/>
              </a:lnSpc>
              <a:spcBef>
                <a:spcPts val="300"/>
              </a:spcBef>
            </a:pPr>
            <a:r>
              <a:rPr lang="en-US" dirty="0"/>
              <a:t>I suggest that we try to get these responses together in a common draft by the time of the F2F meeting </a:t>
            </a:r>
          </a:p>
          <a:p>
            <a:pPr lvl="1">
              <a:lnSpc>
                <a:spcPct val="110000"/>
              </a:lnSpc>
              <a:spcBef>
                <a:spcPts val="300"/>
              </a:spcBef>
            </a:pPr>
            <a:r>
              <a:rPr lang="en-US" dirty="0"/>
              <a:t>We want to get useful benefits out of this exercise, but not spend an enormous time</a:t>
            </a:r>
          </a:p>
          <a:p>
            <a:pPr lvl="1"/>
            <a:endParaRPr lang="en-GB" dirty="0"/>
          </a:p>
        </p:txBody>
      </p:sp>
    </p:spTree>
    <p:extLst>
      <p:ext uri="{BB962C8B-B14F-4D97-AF65-F5344CB8AC3E}">
        <p14:creationId xmlns:p14="http://schemas.microsoft.com/office/powerpoint/2010/main" val="1931622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32165</TotalTime>
  <Words>160</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Palatino Linotype</vt:lpstr>
      <vt:lpstr>Verdana</vt:lpstr>
      <vt:lpstr>Office Theme</vt:lpstr>
      <vt:lpstr>Response to 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 Viehhauser</dc:creator>
  <cp:lastModifiedBy>Georg Viehhauser</cp:lastModifiedBy>
  <cp:revision>1205</cp:revision>
  <dcterms:created xsi:type="dcterms:W3CDTF">2018-10-16T11:54:38Z</dcterms:created>
  <dcterms:modified xsi:type="dcterms:W3CDTF">2024-09-11T10:28:05Z</dcterms:modified>
</cp:coreProperties>
</file>