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8"/>
            <p14:sldId id="257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EAEFF7"/>
    <a:srgbClr val="ABABAB"/>
    <a:srgbClr val="FF9933"/>
    <a:srgbClr val="FFFFFF"/>
    <a:srgbClr val="699BFF"/>
    <a:srgbClr val="000000"/>
    <a:srgbClr val="AAE8FC"/>
    <a:srgbClr val="22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isk\EPIC\quarterstave\3pt%20bend%20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39370078740139E-2"/>
          <c:y val="5.5555555555555552E-2"/>
          <c:w val="0.82496062992125985"/>
          <c:h val="0.7435032079323418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8472878390201225"/>
                  <c:y val="7.4074074074074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150</c:v>
                </c:pt>
                <c:pt idx="9">
                  <c:v>170</c:v>
                </c:pt>
                <c:pt idx="10">
                  <c:v>190</c:v>
                </c:pt>
                <c:pt idx="11">
                  <c:v>200</c:v>
                </c:pt>
                <c:pt idx="12">
                  <c:v>250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10</c:v>
                </c:pt>
                <c:pt idx="2">
                  <c:v>13</c:v>
                </c:pt>
                <c:pt idx="3">
                  <c:v>20</c:v>
                </c:pt>
                <c:pt idx="4">
                  <c:v>23</c:v>
                </c:pt>
                <c:pt idx="5">
                  <c:v>27</c:v>
                </c:pt>
                <c:pt idx="6">
                  <c:v>32</c:v>
                </c:pt>
                <c:pt idx="7">
                  <c:v>38</c:v>
                </c:pt>
                <c:pt idx="8">
                  <c:v>41</c:v>
                </c:pt>
                <c:pt idx="9">
                  <c:v>44</c:v>
                </c:pt>
                <c:pt idx="10">
                  <c:v>51</c:v>
                </c:pt>
                <c:pt idx="11">
                  <c:v>52</c:v>
                </c:pt>
                <c:pt idx="12">
                  <c:v>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B1-40D9-8212-918976159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8290079"/>
        <c:axId val="109952287"/>
      </c:scatterChart>
      <c:valAx>
        <c:axId val="1948290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Load</a:t>
                </a:r>
                <a:r>
                  <a:rPr lang="en-GB" baseline="0"/>
                  <a:t> [g]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52287"/>
        <c:crosses val="autoZero"/>
        <c:crossBetween val="midCat"/>
      </c:valAx>
      <c:valAx>
        <c:axId val="10995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displacement </a:t>
                </a:r>
                <a:r>
                  <a:rPr lang="el-GR"/>
                  <a:t>[μ</a:t>
                </a:r>
                <a:r>
                  <a:rPr lang="en-GB"/>
                  <a:t>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2900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Prototype status</a:t>
            </a:r>
            <a:br>
              <a:rPr lang="en-US" dirty="0"/>
            </a:br>
            <a:r>
              <a:rPr lang="en-US" dirty="0"/>
              <a:t>First </a:t>
            </a:r>
            <a:r>
              <a:rPr lang="en-US" dirty="0" err="1"/>
              <a:t>quarterstave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5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278E-BA95-4B4B-A2EE-DC795704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DD52C-F1F8-412F-B642-7A4D4E821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5212600"/>
          </a:xfrm>
        </p:spPr>
        <p:txBody>
          <a:bodyPr>
            <a:normAutofit fontScale="92500"/>
          </a:bodyPr>
          <a:lstStyle/>
          <a:p>
            <a:r>
              <a:rPr lang="en-US" dirty="0"/>
              <a:t>We co-cured the first </a:t>
            </a:r>
            <a:r>
              <a:rPr lang="en-US" dirty="0" err="1"/>
              <a:t>quarterstave</a:t>
            </a:r>
            <a:r>
              <a:rPr lang="en-US" dirty="0"/>
              <a:t> prototype</a:t>
            </a:r>
          </a:p>
          <a:p>
            <a:pPr lvl="1"/>
            <a:r>
              <a:rPr lang="en-US" dirty="0"/>
              <a:t>Using first set of </a:t>
            </a:r>
            <a:r>
              <a:rPr lang="en-US" dirty="0" err="1"/>
              <a:t>mould</a:t>
            </a:r>
            <a:r>
              <a:rPr lang="en-US" dirty="0"/>
              <a:t> tools (parts for full size stave will be produced once we absorb lesson from quarter stave</a:t>
            </a:r>
          </a:p>
          <a:p>
            <a:pPr lvl="1"/>
            <a:r>
              <a:rPr lang="en-US" dirty="0"/>
              <a:t>Using 2 layers (90/0) of K13C2U/EX1515 (cut by hand)</a:t>
            </a:r>
          </a:p>
          <a:p>
            <a:pPr lvl="1"/>
            <a:r>
              <a:rPr lang="en-US" dirty="0"/>
              <a:t>Using Kapton C-channel for side close-outs</a:t>
            </a:r>
          </a:p>
          <a:p>
            <a:pPr lvl="1"/>
            <a:r>
              <a:rPr lang="en-US" dirty="0"/>
              <a:t>Rapid prototyped end pieces</a:t>
            </a:r>
          </a:p>
          <a:p>
            <a:r>
              <a:rPr lang="en-US" dirty="0"/>
              <a:t>Despite a glitch (vacuum failure resulted in abort of first cure cycle during up-ramp at about 110°C) the result is very satisfying</a:t>
            </a:r>
          </a:p>
          <a:p>
            <a:pPr lvl="1"/>
            <a:r>
              <a:rPr lang="en-US" dirty="0"/>
              <a:t>Visually good compaction and bonding</a:t>
            </a:r>
          </a:p>
          <a:p>
            <a:pPr lvl="1"/>
            <a:r>
              <a:rPr lang="en-US" dirty="0"/>
              <a:t>K9 foam cross ribs withstood pressure well – no visible crushing and feel solid</a:t>
            </a:r>
          </a:p>
          <a:p>
            <a:pPr lvl="1"/>
            <a:r>
              <a:rPr lang="en-US" dirty="0"/>
              <a:t>Removal of </a:t>
            </a:r>
            <a:r>
              <a:rPr lang="en-US" dirty="0" err="1"/>
              <a:t>mould</a:t>
            </a:r>
            <a:r>
              <a:rPr lang="en-US" dirty="0"/>
              <a:t> parts was fiddly, but worked in the end</a:t>
            </a:r>
          </a:p>
          <a:p>
            <a:pPr lvl="2"/>
            <a:r>
              <a:rPr lang="en-US" dirty="0"/>
              <a:t>Issue was glue that crept between the </a:t>
            </a:r>
            <a:r>
              <a:rPr lang="en-US" dirty="0" err="1"/>
              <a:t>mould</a:t>
            </a:r>
            <a:r>
              <a:rPr lang="en-US" dirty="0"/>
              <a:t> parts</a:t>
            </a:r>
          </a:p>
          <a:p>
            <a:pPr lvl="1"/>
            <a:r>
              <a:rPr lang="en-US" dirty="0"/>
              <a:t>End pieces are crushed, but this is not a concern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0D8AF-4C36-4692-A558-7D9DE493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52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050D-AE3A-483C-8A0A-A59BB521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DA51D5-E979-4FEA-A7E7-8920E8C7E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5207"/>
          <a:stretch/>
        </p:blipFill>
        <p:spPr>
          <a:xfrm>
            <a:off x="5198165" y="1385788"/>
            <a:ext cx="5108713" cy="25583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E229-CF9C-4579-A5DE-D522B7BE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0F10A9-9AF2-4521-9995-F933BDE14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b="10725"/>
          <a:stretch/>
        </p:blipFill>
        <p:spPr>
          <a:xfrm>
            <a:off x="5198165" y="3968201"/>
            <a:ext cx="5108713" cy="2812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7650B2-9261-49CC-AEDD-CFFF8E72D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" b="18369"/>
          <a:stretch/>
        </p:blipFill>
        <p:spPr>
          <a:xfrm rot="5400000">
            <a:off x="772629" y="2437350"/>
            <a:ext cx="5394628" cy="329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2D2-B312-4F43-9E34-2A712CD0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A80D-6316-46CA-A390-99A0B4A1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estimate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3pt bend test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5DDD5-EA68-4DFB-925F-CDA36F6B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8BB79-ED88-4629-97BC-9C894FAEE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85" y="1986356"/>
            <a:ext cx="7383362" cy="1920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88422-56C3-4CC6-BFC0-EC9C2BD3BE2C}"/>
              </a:ext>
            </a:extLst>
          </p:cNvPr>
          <p:cNvSpPr txBox="1"/>
          <p:nvPr/>
        </p:nvSpPr>
        <p:spPr>
          <a:xfrm>
            <a:off x="8576441" y="2633870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Measured: </a:t>
            </a:r>
            <a:r>
              <a:rPr lang="en-GB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8.95 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210E8-EA62-4127-ACA8-ED40F5F6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4" b="22464"/>
          <a:stretch/>
        </p:blipFill>
        <p:spPr>
          <a:xfrm>
            <a:off x="359102" y="4576486"/>
            <a:ext cx="5564619" cy="195253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D148923-9F9C-4EB5-B6E7-A22D5944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66134"/>
              </p:ext>
            </p:extLst>
          </p:nvPr>
        </p:nvGraphicFramePr>
        <p:xfrm>
          <a:off x="6168889" y="41291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566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FAF5-BD44-44DB-865D-4F80971D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CA42-258C-44DD-8DA9-0B55EBCE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4"/>
            <a:ext cx="10515600" cy="50524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Cure another </a:t>
            </a:r>
            <a:r>
              <a:rPr lang="en-US" dirty="0" err="1"/>
              <a:t>quarterstave</a:t>
            </a:r>
            <a:endParaRPr lang="en-US" dirty="0"/>
          </a:p>
          <a:p>
            <a:pPr lvl="1"/>
            <a:r>
              <a:rPr lang="en-US" dirty="0"/>
              <a:t>Still working on the cutting with the automated knife cutter</a:t>
            </a:r>
          </a:p>
          <a:p>
            <a:pPr lvl="1"/>
            <a:r>
              <a:rPr lang="en-US" dirty="0"/>
              <a:t>Improved trimming of I-beams</a:t>
            </a:r>
          </a:p>
          <a:p>
            <a:pPr lvl="1"/>
            <a:r>
              <a:rPr lang="en-US" dirty="0"/>
              <a:t>Next cure with rubber sheets</a:t>
            </a:r>
          </a:p>
          <a:p>
            <a:pPr lvl="1"/>
            <a:r>
              <a:rPr lang="en-US" dirty="0"/>
              <a:t>Use more robust end pieces (so that we can give fixed end constraints)</a:t>
            </a:r>
          </a:p>
          <a:p>
            <a:pPr lvl="2"/>
            <a:r>
              <a:rPr lang="en-US" dirty="0"/>
              <a:t>Either solid plastic or </a:t>
            </a:r>
            <a:r>
              <a:rPr lang="en-US" dirty="0" err="1"/>
              <a:t>aluminium</a:t>
            </a:r>
            <a:endParaRPr lang="en-US" dirty="0"/>
          </a:p>
          <a:p>
            <a:r>
              <a:rPr lang="en-US" dirty="0"/>
              <a:t>More </a:t>
            </a:r>
            <a:r>
              <a:rPr lang="en-US" dirty="0" err="1"/>
              <a:t>quarterstave</a:t>
            </a:r>
            <a:r>
              <a:rPr lang="en-US" dirty="0"/>
              <a:t> tests</a:t>
            </a:r>
          </a:p>
          <a:p>
            <a:pPr lvl="1"/>
            <a:r>
              <a:rPr lang="en-US" dirty="0"/>
              <a:t>Still waiting for vacuum chuck for extraction of mechanical dummy sensors</a:t>
            </a:r>
          </a:p>
          <a:p>
            <a:pPr lvl="1"/>
            <a:r>
              <a:rPr lang="en-US" dirty="0"/>
              <a:t>Hence will close one </a:t>
            </a:r>
            <a:r>
              <a:rPr lang="en-US" dirty="0" err="1"/>
              <a:t>quarterstave</a:t>
            </a:r>
            <a:r>
              <a:rPr lang="en-US" dirty="0"/>
              <a:t> with Kapton to start flow tests</a:t>
            </a:r>
          </a:p>
          <a:p>
            <a:pPr lvl="2"/>
            <a:r>
              <a:rPr lang="en-US" dirty="0"/>
              <a:t>For example add dummy </a:t>
            </a:r>
            <a:r>
              <a:rPr lang="en-US" dirty="0" err="1"/>
              <a:t>ancASIC</a:t>
            </a:r>
            <a:r>
              <a:rPr lang="en-US" dirty="0"/>
              <a:t> study temperature with air flow  </a:t>
            </a:r>
          </a:p>
          <a:p>
            <a:r>
              <a:rPr lang="en-US" dirty="0"/>
              <a:t>In parallel</a:t>
            </a:r>
          </a:p>
          <a:p>
            <a:pPr lvl="1"/>
            <a:r>
              <a:rPr lang="en-US" dirty="0"/>
              <a:t>Update drawings for remaining </a:t>
            </a:r>
            <a:r>
              <a:rPr lang="en-US" dirty="0" err="1"/>
              <a:t>mould</a:t>
            </a:r>
            <a:r>
              <a:rPr lang="en-US" dirty="0"/>
              <a:t> parts for full stave &amp; manufacture</a:t>
            </a:r>
          </a:p>
          <a:p>
            <a:pPr lvl="2"/>
            <a:r>
              <a:rPr lang="en-US" dirty="0"/>
              <a:t>This will include features to facilitate removal of </a:t>
            </a:r>
            <a:r>
              <a:rPr lang="en-US" dirty="0" err="1"/>
              <a:t>mould</a:t>
            </a:r>
            <a:r>
              <a:rPr lang="en-US" dirty="0"/>
              <a:t> parts after cure</a:t>
            </a:r>
          </a:p>
          <a:p>
            <a:r>
              <a:rPr lang="en-US" dirty="0"/>
              <a:t>Then cure a full size L4 stave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FB89C-39B3-443F-AF78-0E2DE07E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1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32215</TotalTime>
  <Words>272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Palatino Linotype</vt:lpstr>
      <vt:lpstr>Verdana</vt:lpstr>
      <vt:lpstr>Office Theme</vt:lpstr>
      <vt:lpstr>Prototype status First quarterstave</vt:lpstr>
      <vt:lpstr>Introduction</vt:lpstr>
      <vt:lpstr>Pictures</vt:lpstr>
      <vt:lpstr>Quantitative results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1211</cp:revision>
  <dcterms:created xsi:type="dcterms:W3CDTF">2018-10-16T11:54:38Z</dcterms:created>
  <dcterms:modified xsi:type="dcterms:W3CDTF">2024-09-25T13:03:21Z</dcterms:modified>
</cp:coreProperties>
</file>