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6"/>
  </p:notesMasterIdLst>
  <p:sldIdLst>
    <p:sldId id="4758" r:id="rId5"/>
    <p:sldId id="4771" r:id="rId6"/>
    <p:sldId id="4765" r:id="rId7"/>
    <p:sldId id="4784" r:id="rId8"/>
    <p:sldId id="4778" r:id="rId9"/>
    <p:sldId id="4779" r:id="rId10"/>
    <p:sldId id="4780" r:id="rId11"/>
    <p:sldId id="4781" r:id="rId12"/>
    <p:sldId id="4782" r:id="rId13"/>
    <p:sldId id="4783" r:id="rId14"/>
    <p:sldId id="47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14" d="100"/>
          <a:sy n="114" d="100"/>
        </p:scale>
        <p:origin x="447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3/10/24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Roland Wimmer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TIC Update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A6CD-3555-C2F0-6E77-EEA8692F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Subgroup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8FBC1-ECD2-75F8-5C26-ACBE1644E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C6483-2C89-798D-C45D-BDA25CE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81" y="1073790"/>
            <a:ext cx="3409074" cy="39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3260B-618F-4C9A-9AA0-80C4B975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860852" cy="5065713"/>
          </a:xfrm>
        </p:spPr>
        <p:txBody>
          <a:bodyPr>
            <a:normAutofit/>
          </a:bodyPr>
          <a:lstStyle/>
          <a:p>
            <a:r>
              <a:rPr lang="en-US" sz="2000" dirty="0"/>
              <a:t>Inner Tracker Model Updates</a:t>
            </a:r>
          </a:p>
          <a:p>
            <a:r>
              <a:rPr lang="en-US" sz="2000" dirty="0"/>
              <a:t>Services</a:t>
            </a:r>
          </a:p>
          <a:p>
            <a:pPr lvl="1"/>
            <a:r>
              <a:rPr lang="en-US" sz="1600" dirty="0"/>
              <a:t>VTRX+</a:t>
            </a:r>
          </a:p>
          <a:p>
            <a:pPr lvl="1"/>
            <a:r>
              <a:rPr lang="en-US" sz="1600" dirty="0"/>
              <a:t>Cable Trays</a:t>
            </a:r>
          </a:p>
          <a:p>
            <a:pPr lvl="1"/>
            <a:r>
              <a:rPr lang="en-US" sz="1600" dirty="0"/>
              <a:t>AC-LGAD</a:t>
            </a:r>
            <a:endParaRPr lang="en-US" sz="2000" dirty="0"/>
          </a:p>
          <a:p>
            <a:r>
              <a:rPr lang="en-US" sz="2000" dirty="0"/>
              <a:t>Flux Return</a:t>
            </a:r>
          </a:p>
          <a:p>
            <a:pPr lvl="1"/>
            <a:r>
              <a:rPr lang="en-US" sz="1600" dirty="0"/>
              <a:t>New Simulations</a:t>
            </a:r>
          </a:p>
          <a:p>
            <a:pPr lvl="1"/>
            <a:r>
              <a:rPr lang="en-US" sz="1600" dirty="0"/>
              <a:t>RCS</a:t>
            </a:r>
          </a:p>
          <a:p>
            <a:r>
              <a:rPr lang="en-US" sz="2000" dirty="0"/>
              <a:t>Barrel EMCAL</a:t>
            </a:r>
          </a:p>
          <a:p>
            <a:r>
              <a:rPr lang="en-US" sz="2000" dirty="0"/>
              <a:t>Subgroup Meetings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26800-379F-209D-3F7D-6D854CB3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2699" y="828836"/>
            <a:ext cx="7152916" cy="52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877A-8AC2-D5C3-CE22-AB1ECA05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Inner Tracker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4159-A8D7-652A-C482-54E18329D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11223901" cy="5065713"/>
          </a:xfrm>
        </p:spPr>
        <p:txBody>
          <a:bodyPr>
            <a:normAutofit/>
          </a:bodyPr>
          <a:lstStyle/>
          <a:p>
            <a:r>
              <a:rPr lang="en-US" sz="1800" dirty="0"/>
              <a:t>Have models for everything except for AC-LGAD</a:t>
            </a:r>
          </a:p>
          <a:p>
            <a:r>
              <a:rPr lang="en-US" sz="1800" dirty="0"/>
              <a:t>Recently Got models for SVT </a:t>
            </a:r>
          </a:p>
          <a:p>
            <a:pPr lvl="1"/>
            <a:r>
              <a:rPr lang="en-US" sz="1600" dirty="0"/>
              <a:t>Bunch of interferences, will work with them to fix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541D95D-F658-CA9B-AF3B-8B2C9816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77" b="4965"/>
          <a:stretch/>
        </p:blipFill>
        <p:spPr>
          <a:xfrm>
            <a:off x="3410597" y="2525086"/>
            <a:ext cx="8446463" cy="36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3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CCA9-B407-D4AA-AF75-C85517A2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36649-88E3-F2BA-C04F-7683F671A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1B2E4-89D0-F333-5A59-6E0CBB0B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08" y="2285999"/>
            <a:ext cx="7128809" cy="3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be 16">
            <a:extLst>
              <a:ext uri="{FF2B5EF4-FFF2-40B4-BE49-F238E27FC236}">
                <a16:creationId xmlns:a16="http://schemas.microsoft.com/office/drawing/2014/main" id="{BF30A815-FCAD-26DF-FB17-11EB51C799A4}"/>
              </a:ext>
            </a:extLst>
          </p:cNvPr>
          <p:cNvSpPr/>
          <p:nvPr/>
        </p:nvSpPr>
        <p:spPr>
          <a:xfrm rot="1501533">
            <a:off x="4787718" y="1164790"/>
            <a:ext cx="2629167" cy="756453"/>
          </a:xfrm>
          <a:prstGeom prst="cube">
            <a:avLst>
              <a:gd name="adj" fmla="val 81274"/>
            </a:avLst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2AB8-638B-F6F1-CDA5-99B88CAC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– VTRX+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D72BA8C-3AA4-C881-BE69-0D06C5FC7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678598"/>
            <a:ext cx="4049566" cy="5212080"/>
          </a:xfrm>
        </p:spPr>
        <p:txBody>
          <a:bodyPr>
            <a:normAutofit/>
          </a:bodyPr>
          <a:lstStyle/>
          <a:p>
            <a:r>
              <a:rPr lang="en-US" sz="1600" dirty="0"/>
              <a:t>Recently switch all applicable detectors over from RDOs to VTRX+ modules </a:t>
            </a:r>
          </a:p>
          <a:p>
            <a:r>
              <a:rPr lang="en-US" sz="1600" dirty="0"/>
              <a:t>Modules will be placed on each detector</a:t>
            </a:r>
          </a:p>
          <a:p>
            <a:r>
              <a:rPr lang="en-US" sz="1600" dirty="0"/>
              <a:t>The modules can only push the signal up to 2m in length so there needs to be a fiber patch to convert to MTP fiber </a:t>
            </a:r>
          </a:p>
          <a:p>
            <a:r>
              <a:rPr lang="en-US" sz="1600" dirty="0"/>
              <a:t>Each module gets 1 fiber patch, locations will vary from detector to detector </a:t>
            </a:r>
          </a:p>
          <a:p>
            <a:r>
              <a:rPr lang="en-US" sz="1600" dirty="0"/>
              <a:t>Total VTRX+ modules needed listed below</a:t>
            </a:r>
          </a:p>
          <a:p>
            <a:endParaRPr lang="en-US" sz="16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B9BD36B-7092-CC75-01E9-37B6AB7EA825}"/>
              </a:ext>
            </a:extLst>
          </p:cNvPr>
          <p:cNvSpPr/>
          <p:nvPr/>
        </p:nvSpPr>
        <p:spPr>
          <a:xfrm flipH="1">
            <a:off x="10215223" y="2495063"/>
            <a:ext cx="1452285" cy="1882588"/>
          </a:xfrm>
          <a:prstGeom prst="cube">
            <a:avLst>
              <a:gd name="adj" fmla="val 6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320B957-5E23-E7F5-9C97-3F8B73145A86}"/>
              </a:ext>
            </a:extLst>
          </p:cNvPr>
          <p:cNvSpPr/>
          <p:nvPr/>
        </p:nvSpPr>
        <p:spPr>
          <a:xfrm flipH="1">
            <a:off x="10879616" y="2715136"/>
            <a:ext cx="364893" cy="139147"/>
          </a:xfrm>
          <a:prstGeom prst="cube">
            <a:avLst>
              <a:gd name="adj" fmla="val 69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C2184E1F-7E92-BB93-07DA-3EF732BD396F}"/>
              </a:ext>
            </a:extLst>
          </p:cNvPr>
          <p:cNvSpPr/>
          <p:nvPr/>
        </p:nvSpPr>
        <p:spPr>
          <a:xfrm flipH="1">
            <a:off x="10456618" y="2715137"/>
            <a:ext cx="364893" cy="139147"/>
          </a:xfrm>
          <a:prstGeom prst="cube">
            <a:avLst>
              <a:gd name="adj" fmla="val 69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3365783-461C-6335-C7EC-C16CB7F133FF}"/>
              </a:ext>
            </a:extLst>
          </p:cNvPr>
          <p:cNvSpPr/>
          <p:nvPr/>
        </p:nvSpPr>
        <p:spPr>
          <a:xfrm flipH="1">
            <a:off x="10456618" y="3036503"/>
            <a:ext cx="364893" cy="139147"/>
          </a:xfrm>
          <a:prstGeom prst="cube">
            <a:avLst>
              <a:gd name="adj" fmla="val 69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0ABDE-EB3F-A985-2B8C-6BB84E6430F3}"/>
              </a:ext>
            </a:extLst>
          </p:cNvPr>
          <p:cNvSpPr txBox="1"/>
          <p:nvPr/>
        </p:nvSpPr>
        <p:spPr>
          <a:xfrm>
            <a:off x="5045621" y="1975784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FEB or RDO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E1D53-DA90-E397-4BE9-AA2CF3559B98}"/>
              </a:ext>
            </a:extLst>
          </p:cNvPr>
          <p:cNvSpPr txBox="1"/>
          <p:nvPr/>
        </p:nvSpPr>
        <p:spPr>
          <a:xfrm>
            <a:off x="7440868" y="2131931"/>
            <a:ext cx="788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VTRX+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44A9E-462C-1473-A7E4-1B7B670A3649}"/>
              </a:ext>
            </a:extLst>
          </p:cNvPr>
          <p:cNvSpPr txBox="1"/>
          <p:nvPr/>
        </p:nvSpPr>
        <p:spPr>
          <a:xfrm>
            <a:off x="10360406" y="3508520"/>
            <a:ext cx="127354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</a:rPr>
              <a:t>Fiber Patch / Feedthrough / Disconnect Panels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8CEC5F-DD62-272D-836F-DE263FA96AE7}"/>
              </a:ext>
            </a:extLst>
          </p:cNvPr>
          <p:cNvSpPr/>
          <p:nvPr/>
        </p:nvSpPr>
        <p:spPr>
          <a:xfrm>
            <a:off x="4606241" y="830502"/>
            <a:ext cx="7354956" cy="3745684"/>
          </a:xfrm>
          <a:prstGeom prst="roundRect">
            <a:avLst/>
          </a:prstGeom>
          <a:noFill/>
          <a:ln w="254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76592-D303-A3C1-DC7E-A951D3E8D9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83" t="10856" r="13781" b="34727"/>
          <a:stretch/>
        </p:blipFill>
        <p:spPr>
          <a:xfrm>
            <a:off x="5624164" y="3593312"/>
            <a:ext cx="2209230" cy="2449895"/>
          </a:xfrm>
          <a:prstGeom prst="rect">
            <a:avLst/>
          </a:prstGeom>
          <a:solidFill>
            <a:schemeClr val="bg1"/>
          </a:solidFill>
          <a:ln w="28575">
            <a:solidFill>
              <a:srgbClr val="829B28"/>
            </a:solidFill>
            <a:prstDash val="dash"/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787A897-AC6C-F058-E61B-6729BAF47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041349"/>
              </p:ext>
            </p:extLst>
          </p:nvPr>
        </p:nvGraphicFramePr>
        <p:xfrm>
          <a:off x="1542310" y="3538125"/>
          <a:ext cx="2045805" cy="2638430"/>
        </p:xfrm>
        <a:graphic>
          <a:graphicData uri="http://schemas.openxmlformats.org/drawingml/2006/table">
            <a:tbl>
              <a:tblPr/>
              <a:tblGrid>
                <a:gridCol w="1371544">
                  <a:extLst>
                    <a:ext uri="{9D8B030D-6E8A-4147-A177-3AD203B41FA5}">
                      <a16:colId xmlns:a16="http://schemas.microsoft.com/office/drawing/2014/main" val="2035404313"/>
                    </a:ext>
                  </a:extLst>
                </a:gridCol>
                <a:gridCol w="674261">
                  <a:extLst>
                    <a:ext uri="{9D8B030D-6E8A-4147-A177-3AD203B41FA5}">
                      <a16:colId xmlns:a16="http://schemas.microsoft.com/office/drawing/2014/main" val="1311839786"/>
                    </a:ext>
                  </a:extLst>
                </a:gridCol>
              </a:tblGrid>
              <a:tr h="22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Sub-Detector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993998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SVT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1579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50438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EE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50200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HE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172719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IB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868708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uRwell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532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TOF Disk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438368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TOF Barrel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661680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dRICH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1242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77469"/>
                  </a:ext>
                </a:extLst>
              </a:tr>
              <a:tr h="2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pfRICH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4763" marR="4763" marT="4763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9247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8EB35AD-2683-817C-7769-673384496C96}"/>
              </a:ext>
            </a:extLst>
          </p:cNvPr>
          <p:cNvSpPr txBox="1"/>
          <p:nvPr/>
        </p:nvSpPr>
        <p:spPr>
          <a:xfrm>
            <a:off x="4738531" y="5285830"/>
            <a:ext cx="114012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Fiber Patch Panel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33940D-C5EE-D2E4-1F1E-A6F7BD5A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9700" y="644200"/>
            <a:ext cx="5776785" cy="27628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cene3d>
            <a:camera prst="orthographicFront">
              <a:rot lat="24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8586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70CC-DAF2-CDA7-5D5B-34A66E0E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Services – dRICH Cable Trays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511F7-B1D0-5480-7E6C-3B0420AFC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DBFE8-6A22-3478-7A00-86AD820C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178" y="578840"/>
            <a:ext cx="4966859" cy="436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74E36-0D11-4193-78E4-9ED2483E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862" y="1292342"/>
            <a:ext cx="3495178" cy="45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505E-714D-1047-4F2C-103E196B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– AC-LGAD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F3C25-5B70-4A1D-9112-854AF51E6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6B4A0-9D00-6C54-D306-13FAC7BE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736" y="1723937"/>
            <a:ext cx="6697645" cy="40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7384-120F-8800-B260-7A35EE5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Return Steel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F8C7C-AEDD-1126-B85B-24E82DA22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2A87-0311-AF7D-6536-FA01B993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Emcal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E72F6-1309-1B01-02BE-003559784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B365-821D-4291-1377-23A844D7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151" y="2585065"/>
            <a:ext cx="6365103" cy="346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AC41B-F9C5-427B-184F-12862D9C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376" y="811212"/>
            <a:ext cx="2390001" cy="23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0530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4643</TotalTime>
  <Words>191</Words>
  <Application>Microsoft Office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BNL</vt:lpstr>
      <vt:lpstr>Integration, Installation and Infrastructure (Triple I Group) </vt:lpstr>
      <vt:lpstr>Detector Model Updates</vt:lpstr>
      <vt:lpstr>Inner Tracker Updates</vt:lpstr>
      <vt:lpstr>PowerPoint Presentation</vt:lpstr>
      <vt:lpstr>Services – VTRX+</vt:lpstr>
      <vt:lpstr>Services – dRICH Cable Trays</vt:lpstr>
      <vt:lpstr>Services – AC-LGAD </vt:lpstr>
      <vt:lpstr>Flux Return Steel</vt:lpstr>
      <vt:lpstr>Barrel Emcal</vt:lpstr>
      <vt:lpstr>Subgroup Meetings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80</cp:revision>
  <dcterms:created xsi:type="dcterms:W3CDTF">2023-09-12T20:43:32Z</dcterms:created>
  <dcterms:modified xsi:type="dcterms:W3CDTF">2024-10-03T14:25:47Z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