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03" r:id="rId3"/>
    <p:sldId id="2693" r:id="rId4"/>
    <p:sldId id="2700" r:id="rId5"/>
    <p:sldId id="2694" r:id="rId6"/>
    <p:sldId id="2697" r:id="rId7"/>
    <p:sldId id="2696" r:id="rId8"/>
    <p:sldId id="2699" r:id="rId9"/>
    <p:sldId id="270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8"/>
    <p:restoredTop sz="94624"/>
  </p:normalViewPr>
  <p:slideViewPr>
    <p:cSldViewPr snapToGrid="0">
      <p:cViewPr varScale="1">
        <p:scale>
          <a:sx n="86" d="100"/>
          <a:sy n="86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AFD56-1221-8944-B4EC-617B85396B30}" type="datetimeFigureOut">
              <a:rPr lang="en-US" smtClean="0"/>
              <a:t>9/5/24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E63E4-D537-8A4C-9EAE-711EA747B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A43B2-515E-B441-A0B4-F0285B9937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9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beam_dir</a:t>
            </a:r>
            <a:r>
              <a:rPr lang="en-US" dirty="0"/>
              <a:t> = [-0.178177, -0.196387, 0.959408];</a:t>
            </a:r>
          </a:p>
          <a:p>
            <a:r>
              <a:rPr lang="en-US" dirty="0" err="1"/>
              <a:t>beam_center</a:t>
            </a:r>
            <a:r>
              <a:rPr lang="en-US" dirty="0"/>
              <a:t> = [-27.173, 421.445, 0];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63E4-D537-8A4C-9EAE-711EA747B8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2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6074-F0A9-4610-E190-91F462136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00C35-69BD-7D03-6D4F-C322F867B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A8CC-4FEA-D12C-BD5B-06D72B5F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2EE1-01AE-0F41-AB17-B0AFEB8EEE35}" type="datetime1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A99FC-CD70-6525-A3A8-3CED503E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4FEDA-3BA2-1540-68D3-66C6EC69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4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6A9ED-035C-4E14-9B0F-4B035884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4D04E-41A3-0357-6500-C416B4FA1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1F0CF-915F-01D2-13BB-2A357AE4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29A0-A5DC-414D-AAD3-9AEEB3B080F1}" type="datetime1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4A4AE-6A84-F56C-41B0-F872BB7C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687FF-0151-61EF-1643-7A37A9AC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3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6C3420-3A9E-3D50-7585-C3EA11474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99729-7A63-FEE9-27FC-493E64948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A7A32-2114-2225-977E-EAA0F935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FFF7-024C-C542-AF6E-B059C0227DB6}" type="datetime1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B6F17-1359-5ACB-4D0F-D8B4CDAA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B603C-1433-5951-BB6A-6E9051E3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9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2E1B-6FB9-D0C7-EE9C-E61027BB8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4609B-ABF3-F7EE-A236-A43105079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904FD-DF1A-4C55-3121-3AF0C0C4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4A967-07A6-B241-9508-D77A21F3AF0C}" type="datetime1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1BEDA-6403-6B72-0E22-FEBB0145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12E1A-7ACD-A90B-70CD-346CE73D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4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5C540-0334-52BB-341B-E828337F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C0E37-AC6F-CDEA-7435-3F6CE397C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8B7C7-08C6-8737-14BA-551DD205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8D7A-9BC0-7949-918B-F492B9B0F935}" type="datetime1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B002F-FCEA-23CB-3016-E9F4526D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B7C8A-85C9-1DC4-F9F9-49DDB7CA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4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A6365-0728-9357-56F9-BFB7AD3F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7C221-5A9A-3336-6F8B-D70F6AC01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07DAD-9328-BA63-5A91-DBA11173E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92F41-BA1B-B1D1-56CD-9CCEE53B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4043-9C22-7548-BB83-1F6DF2F57441}" type="datetime1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6D98A-7FD4-E4DE-7AF0-492BBCC1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025A0-9838-C922-D547-CBCCA34D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7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5607-7E8B-499B-5237-D34FEA7B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846E-AD2D-31A3-DAC4-8C6C4BD1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EF476-DA91-B4EB-A524-F1F9232B5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1634DC-BC54-A8C9-8F69-59F962625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686D80-8FC4-2B39-46D4-774823701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35FAA-40FC-78D5-B331-12411A1D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7110-284F-424C-8D36-721D025CFAA3}" type="datetime1">
              <a:rPr lang="en-US" smtClean="0"/>
              <a:t>9/5/24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75BF4F-9D4B-7EE8-A3BA-2AE803E0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4F45D6-7965-9A03-0DD1-AF67F473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D24-DD53-5371-D3B7-BB757D6F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485A0-9C22-9045-4494-423048020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7210-E9CA-C14F-B1CF-3D90525BC971}" type="datetime1">
              <a:rPr lang="en-US" smtClean="0"/>
              <a:t>9/5/24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25B8D-1A55-61E6-FF0C-63228611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7C7C7-D993-A80F-B0BD-56D38A28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9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01CEE-931C-CD2B-6230-817D3984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DDC62-DF5D-3C45-9FCC-A806F6744611}" type="datetime1">
              <a:rPr lang="en-US" smtClean="0"/>
              <a:t>9/5/24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5C5DC-BD03-C66E-F088-81E03FD4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D8D0F-FD7E-648A-248C-7C8F2BC8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17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9A48-C7AA-DF19-52F3-08B3CC7E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56A5-F569-C52C-A6B2-A7C1A6752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998B3-0EF0-857A-E296-B48A379BC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8DF14-1387-348C-E09D-AE9FDEC1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2502-9387-F14E-9C6A-582B22F29790}" type="datetime1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EAA2B-8AB5-DC88-B0C4-61203824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7B50B-BB0C-B2CC-F1D6-BD6175A1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5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74FB-85A2-580A-8F15-BE9BECFFC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32085-8F25-277B-5A8C-47B7A6136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6AF46-5891-3E59-BAC8-5D8C1C58F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9FDE2-6901-C287-13CF-91039580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5B2-12B5-B543-8743-E46AD0C443BF}" type="datetime1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A3B39-A1D5-129A-4E7D-588F553F1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812FF-A570-55A9-3AEE-9B8D658E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C9D12-F7A9-6A36-E8A9-30FB8603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66753-2C81-7BB6-1D85-91A6EDA9E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86AC2-9DDA-D74E-DC52-35FB01516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C89BF9-1AD1-FC4C-9D65-CD3244552329}" type="datetime1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FBEE4-B314-1E8A-B704-ADF2FB0D8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Wire-Cell General Meeting (September 5th)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25323-698D-C38F-B28C-AEE496463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B19BFE-8B84-5F4C-97B7-5F4135129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9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reCell/wire-cell-toolkit/pull/335" TargetMode="External"/><Relationship Id="rId2" Type="http://schemas.openxmlformats.org/officeDocument/2006/relationships/hyperlink" Target="https://github.com/WireCell/wire-cell-toolkit/pull/32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1820-3376-3D1A-8607-31F3AAA989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PDHD </a:t>
            </a:r>
            <a:r>
              <a:rPr lang="en-US" dirty="0" err="1"/>
              <a:t>SigProc</a:t>
            </a:r>
            <a:r>
              <a:rPr lang="en-US" dirty="0"/>
              <a:t>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9240A-813A-2693-A965-9B8540B0D2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Xuyang</a:t>
            </a:r>
            <a:r>
              <a:rPr lang="en-US" dirty="0"/>
              <a:t> Ning, Wenqiang Gu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86331-37F3-A999-7129-0AA4B93F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3C1F8-BD26-6D2F-E50C-7C9FA2720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</p:spTree>
    <p:extLst>
      <p:ext uri="{BB962C8B-B14F-4D97-AF65-F5344CB8AC3E}">
        <p14:creationId xmlns:p14="http://schemas.microsoft.com/office/powerpoint/2010/main" val="324799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1844-6ECF-F601-3F74-A894803E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</a:t>
            </a:r>
            <a:r>
              <a:rPr lang="en-US" dirty="0" err="1"/>
              <a:t>SigProc</a:t>
            </a:r>
            <a:r>
              <a:rPr lang="en-US" dirty="0"/>
              <a:t> tuning for </a:t>
            </a:r>
            <a:r>
              <a:rPr lang="en-US" dirty="0" err="1"/>
              <a:t>ProtoDUNE</a:t>
            </a:r>
            <a:r>
              <a:rPr lang="en-US" dirty="0"/>
              <a:t> 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8FCD-1AF0-A8E8-2A46-761C14DC7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Adjusted induction sigproc chain for APA1 W</a:t>
            </a:r>
          </a:p>
          <a:p>
            <a:pPr lvl="1"/>
            <a:r>
              <a:rPr lang="en-US" dirty="0"/>
              <a:t>LF filter, wiener filter</a:t>
            </a:r>
          </a:p>
          <a:p>
            <a:pPr lvl="1"/>
            <a:r>
              <a:rPr lang="en-US" dirty="0"/>
              <a:t>PR </a:t>
            </a:r>
            <a:r>
              <a:rPr lang="en-US" dirty="0">
                <a:hlinkClick r:id="rId2"/>
              </a:rPr>
              <a:t>#325</a:t>
            </a:r>
            <a:endParaRPr lang="en-US" dirty="0"/>
          </a:p>
          <a:p>
            <a:r>
              <a:rPr lang="en-US" dirty="0"/>
              <a:t>Fixed bug in APA1’s multi-plane protection</a:t>
            </a:r>
          </a:p>
          <a:p>
            <a:pPr lvl="1"/>
            <a:r>
              <a:rPr lang="en-US" dirty="0"/>
              <a:t>PR </a:t>
            </a:r>
            <a:r>
              <a:rPr lang="en-US" dirty="0">
                <a:hlinkClick r:id="rId3"/>
              </a:rPr>
              <a:t>#335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Today, we’d like to get some sense of the performance by checking a 1GeV/c beam trigger (run </a:t>
            </a:r>
            <a:r>
              <a:rPr lang="en-US" sz="2800" dirty="0"/>
              <a:t>28548 event 439442, 7.8mV/</a:t>
            </a:r>
            <a:r>
              <a:rPr lang="en-US" sz="2800" dirty="0" err="1"/>
              <a:t>fC</a:t>
            </a:r>
            <a:r>
              <a:rPr lang="en-US" sz="28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09107-BD77-9AEE-BB48-1142065B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Wire-Cell General Meeting (September 5th)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3C5CB-738C-E5FB-2F24-3836707E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BFE-8B84-5F4C-97B7-5F4135129C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6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B8CF81-BF88-F9F7-BE53-D6F9E58E4D10}"/>
              </a:ext>
            </a:extLst>
          </p:cNvPr>
          <p:cNvSpPr txBox="1"/>
          <p:nvPr/>
        </p:nvSpPr>
        <p:spPr>
          <a:xfrm>
            <a:off x="426248" y="428178"/>
            <a:ext cx="1003220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Run 28548 Event 439442 (7.8mV/</a:t>
            </a:r>
            <a:r>
              <a:rPr lang="en-US" sz="2800" dirty="0" err="1"/>
              <a:t>fC</a:t>
            </a:r>
            <a:r>
              <a:rPr lang="en-US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Understand the difference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wiener a = 0.06, wiener a= 0.12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w/o MP, w/ 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Set #1: a=0.06, w/o 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Set #2: a=0.12, w/o 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Set #3: a=0.12, w/ 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954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BFF8D-3938-31EA-5616-DC26ECC2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#0: </a:t>
            </a:r>
            <a:r>
              <a:rPr lang="en-US" dirty="0" err="1"/>
              <a:t>dunereco</a:t>
            </a:r>
            <a:r>
              <a:rPr lang="en-US" dirty="0"/>
              <a:t> v09_91_03d00</a:t>
            </a:r>
          </a:p>
        </p:txBody>
      </p:sp>
      <p:pic>
        <p:nvPicPr>
          <p:cNvPr id="4" name="Picture 3" descr="A graph with blue lines&#10;&#10;Description automatically generated">
            <a:extLst>
              <a:ext uri="{FF2B5EF4-FFF2-40B4-BE49-F238E27FC236}">
                <a16:creationId xmlns:a16="http://schemas.microsoft.com/office/drawing/2014/main" id="{8F115A53-3633-9FC9-ECAE-FB5312CAD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70" y="1907421"/>
            <a:ext cx="2708564" cy="2933608"/>
          </a:xfrm>
          <a:prstGeom prst="rect">
            <a:avLst/>
          </a:prstGeom>
        </p:spPr>
      </p:pic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46C5143-5A11-8DA2-500C-3F0B53960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51" y="1856509"/>
            <a:ext cx="4060317" cy="4032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29D19F-F14B-DA7E-179C-382901476762}"/>
              </a:ext>
            </a:extLst>
          </p:cNvPr>
          <p:cNvSpPr txBox="1"/>
          <p:nvPr/>
        </p:nvSpPr>
        <p:spPr>
          <a:xfrm>
            <a:off x="4572000" y="5057762"/>
            <a:ext cx="736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this version, W plane was not treated as induction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Tight ROI threshold reduced from 3 rms to 2.5rms</a:t>
            </a:r>
          </a:p>
        </p:txBody>
      </p:sp>
    </p:spTree>
    <p:extLst>
      <p:ext uri="{BB962C8B-B14F-4D97-AF65-F5344CB8AC3E}">
        <p14:creationId xmlns:p14="http://schemas.microsoft.com/office/powerpoint/2010/main" val="266586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44A0-860F-4B73-3195-C61643CA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#1: Wiener filter a=0.06, w/o MP</a:t>
            </a:r>
          </a:p>
        </p:txBody>
      </p:sp>
      <p:pic>
        <p:nvPicPr>
          <p:cNvPr id="11" name="Picture 10" descr="A graph of a number of colored lines&#10;&#10;Description automatically generated with medium confidence">
            <a:extLst>
              <a:ext uri="{FF2B5EF4-FFF2-40B4-BE49-F238E27FC236}">
                <a16:creationId xmlns:a16="http://schemas.microsoft.com/office/drawing/2014/main" id="{91EEA9ED-5A72-1984-5B96-5E2DAB53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94" y="3153596"/>
            <a:ext cx="2782339" cy="2878488"/>
          </a:xfrm>
          <a:prstGeom prst="rect">
            <a:avLst/>
          </a:prstGeom>
        </p:spPr>
      </p:pic>
      <p:pic>
        <p:nvPicPr>
          <p:cNvPr id="14" name="Picture 13" descr="A graph of a graph&#10;&#10;Description automatically generated">
            <a:extLst>
              <a:ext uri="{FF2B5EF4-FFF2-40B4-BE49-F238E27FC236}">
                <a16:creationId xmlns:a16="http://schemas.microsoft.com/office/drawing/2014/main" id="{603CA477-6CD4-216A-C49D-B419C3F33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824" y="3233773"/>
            <a:ext cx="2561091" cy="26873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94184B-A9A7-9BBE-30F7-23BFC76DF311}"/>
              </a:ext>
            </a:extLst>
          </p:cNvPr>
          <p:cNvGrpSpPr/>
          <p:nvPr/>
        </p:nvGrpSpPr>
        <p:grpSpPr>
          <a:xfrm>
            <a:off x="3382223" y="3532769"/>
            <a:ext cx="5427554" cy="2259439"/>
            <a:chOff x="506863" y="4598561"/>
            <a:chExt cx="5427554" cy="2259439"/>
          </a:xfrm>
        </p:grpSpPr>
        <p:pic>
          <p:nvPicPr>
            <p:cNvPr id="4" name="Picture 3" descr="A graph of a blue and yellow line&#10;&#10;Description automatically generated with medium confidence">
              <a:extLst>
                <a:ext uri="{FF2B5EF4-FFF2-40B4-BE49-F238E27FC236}">
                  <a16:creationId xmlns:a16="http://schemas.microsoft.com/office/drawing/2014/main" id="{41BCB86F-116A-F217-3276-5E14A245B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763"/>
            <a:stretch/>
          </p:blipFill>
          <p:spPr>
            <a:xfrm>
              <a:off x="506863" y="4876553"/>
              <a:ext cx="2265576" cy="1981447"/>
            </a:xfrm>
            <a:prstGeom prst="rect">
              <a:avLst/>
            </a:prstGeom>
          </p:spPr>
        </p:pic>
        <p:pic>
          <p:nvPicPr>
            <p:cNvPr id="7" name="Picture 6" descr="A graph showing a sound wave&#10;&#10;Description automatically generated">
              <a:extLst>
                <a:ext uri="{FF2B5EF4-FFF2-40B4-BE49-F238E27FC236}">
                  <a16:creationId xmlns:a16="http://schemas.microsoft.com/office/drawing/2014/main" id="{8CAAE29C-4A34-CB49-BA93-C5994A9CB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7467" y="4836816"/>
              <a:ext cx="2916950" cy="1981447"/>
            </a:xfrm>
            <a:prstGeom prst="rect">
              <a:avLst/>
            </a:prstGeom>
          </p:spPr>
        </p:pic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93B0EFC5-5400-752E-C6A3-DD088E3F9184}"/>
                </a:ext>
              </a:extLst>
            </p:cNvPr>
            <p:cNvSpPr/>
            <p:nvPr/>
          </p:nvSpPr>
          <p:spPr>
            <a:xfrm>
              <a:off x="4246323" y="5571799"/>
              <a:ext cx="137786" cy="250520"/>
            </a:xfrm>
            <a:prstGeom prst="downArrow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5D2B0E-F87D-122B-6964-5FD8AD9CD908}"/>
                </a:ext>
              </a:extLst>
            </p:cNvPr>
            <p:cNvSpPr txBox="1"/>
            <p:nvPr/>
          </p:nvSpPr>
          <p:spPr>
            <a:xfrm>
              <a:off x="806408" y="4598561"/>
              <a:ext cx="2747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Raw Waveform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9E6E86-3C00-FC66-ACEC-772EA53E60E0}"/>
                </a:ext>
              </a:extLst>
            </p:cNvPr>
            <p:cNvSpPr txBox="1"/>
            <p:nvPr/>
          </p:nvSpPr>
          <p:spPr>
            <a:xfrm>
              <a:off x="3553532" y="4967893"/>
              <a:ext cx="150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Ch# 2300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A0CEA2AB-BA04-07B3-4411-2B8B41AC03BC}"/>
                </a:ext>
              </a:extLst>
            </p:cNvPr>
            <p:cNvSpPr/>
            <p:nvPr/>
          </p:nvSpPr>
          <p:spPr>
            <a:xfrm>
              <a:off x="1552290" y="5658632"/>
              <a:ext cx="137786" cy="250520"/>
            </a:xfrm>
            <a:prstGeom prst="downArrow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F02D1EE-5F54-C829-CDCE-959BB9155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699" y="166858"/>
            <a:ext cx="2825343" cy="2746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097B55-43A8-165D-2458-D19982C64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5960" y="173978"/>
            <a:ext cx="1920973" cy="6219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2F6B4A0-A08A-5CDB-F6E4-B5960FE7CE71}"/>
              </a:ext>
            </a:extLst>
          </p:cNvPr>
          <p:cNvSpPr/>
          <p:nvPr/>
        </p:nvSpPr>
        <p:spPr>
          <a:xfrm>
            <a:off x="3252866" y="3429000"/>
            <a:ext cx="5741232" cy="249211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D2055F-8F6E-B4CE-1A8D-94557B18E546}"/>
              </a:ext>
            </a:extLst>
          </p:cNvPr>
          <p:cNvSpPr txBox="1"/>
          <p:nvPr/>
        </p:nvSpPr>
        <p:spPr>
          <a:xfrm>
            <a:off x="434715" y="1690688"/>
            <a:ext cx="8093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Wiener filter a=0.06 seems to have better S/N in the 7GeV beam event that we checked</a:t>
            </a:r>
          </a:p>
        </p:txBody>
      </p:sp>
    </p:spTree>
    <p:extLst>
      <p:ext uri="{BB962C8B-B14F-4D97-AF65-F5344CB8AC3E}">
        <p14:creationId xmlns:p14="http://schemas.microsoft.com/office/powerpoint/2010/main" val="787353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59DC-9F52-CC81-ED92-B31C9680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#2: a=0.12, w/o MP</a:t>
            </a:r>
          </a:p>
        </p:txBody>
      </p:sp>
      <p:pic>
        <p:nvPicPr>
          <p:cNvPr id="4" name="Picture 3" descr="A graph of a graph&#10;&#10;Description automatically generated">
            <a:extLst>
              <a:ext uri="{FF2B5EF4-FFF2-40B4-BE49-F238E27FC236}">
                <a16:creationId xmlns:a16="http://schemas.microsoft.com/office/drawing/2014/main" id="{9DB6342A-54D6-1502-D409-25996E08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72" y="3097170"/>
            <a:ext cx="2894961" cy="3009537"/>
          </a:xfrm>
          <a:prstGeom prst="rect">
            <a:avLst/>
          </a:prstGeom>
        </p:spPr>
      </p:pic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96C3896-6434-0821-BA9E-586C02FA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75" y="2969090"/>
            <a:ext cx="3518521" cy="3202537"/>
          </a:xfrm>
          <a:prstGeom prst="rect">
            <a:avLst/>
          </a:prstGeom>
        </p:spPr>
      </p:pic>
      <p:pic>
        <p:nvPicPr>
          <p:cNvPr id="9" name="Picture 8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AC8917C-1AA1-C126-EB8B-3A9968596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081" y="3834281"/>
            <a:ext cx="2346750" cy="21849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F58C87-3D44-ED19-FE33-A1C2E17EE20F}"/>
              </a:ext>
            </a:extLst>
          </p:cNvPr>
          <p:cNvGrpSpPr/>
          <p:nvPr/>
        </p:nvGrpSpPr>
        <p:grpSpPr>
          <a:xfrm>
            <a:off x="8988610" y="0"/>
            <a:ext cx="2959346" cy="2846966"/>
            <a:chOff x="9318393" y="0"/>
            <a:chExt cx="2959346" cy="2846966"/>
          </a:xfrm>
        </p:grpSpPr>
        <p:pic>
          <p:nvPicPr>
            <p:cNvPr id="5" name="Picture 4" descr="A graph of a graph&#10;&#10;Description automatically generated">
              <a:extLst>
                <a:ext uri="{FF2B5EF4-FFF2-40B4-BE49-F238E27FC236}">
                  <a16:creationId xmlns:a16="http://schemas.microsoft.com/office/drawing/2014/main" id="{C30089BE-5F05-953B-1E49-11C0EFF97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8393" y="0"/>
              <a:ext cx="2959346" cy="284696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220501-1756-9975-551C-2D0896789379}"/>
                </a:ext>
              </a:extLst>
            </p:cNvPr>
            <p:cNvSpPr txBox="1"/>
            <p:nvPr/>
          </p:nvSpPr>
          <p:spPr>
            <a:xfrm>
              <a:off x="10356766" y="1009377"/>
              <a:ext cx="19209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 = 0.125448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b = 5.27080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E977C7-1751-6FF6-0390-6D2E8894F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2178" y="204861"/>
              <a:ext cx="1920973" cy="621954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ED13D7E-F1D4-D03C-21B9-0BBAF16AA31A}"/>
              </a:ext>
            </a:extLst>
          </p:cNvPr>
          <p:cNvSpPr/>
          <p:nvPr/>
        </p:nvSpPr>
        <p:spPr>
          <a:xfrm>
            <a:off x="689547" y="3702570"/>
            <a:ext cx="2863121" cy="8677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1A55A3-96D6-1124-3309-56F3ECF8CFD8}"/>
              </a:ext>
            </a:extLst>
          </p:cNvPr>
          <p:cNvSpPr/>
          <p:nvPr/>
        </p:nvSpPr>
        <p:spPr>
          <a:xfrm>
            <a:off x="4566082" y="3834281"/>
            <a:ext cx="2346750" cy="21849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56867-AE0A-3FCD-BB34-115B742EBD39}"/>
              </a:ext>
            </a:extLst>
          </p:cNvPr>
          <p:cNvCxnSpPr/>
          <p:nvPr/>
        </p:nvCxnSpPr>
        <p:spPr>
          <a:xfrm>
            <a:off x="3552668" y="3702570"/>
            <a:ext cx="1013413" cy="13171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07FDCC-7A22-2154-18AB-B0E01180D4A6}"/>
              </a:ext>
            </a:extLst>
          </p:cNvPr>
          <p:cNvCxnSpPr>
            <a:cxnSpLocks/>
          </p:cNvCxnSpPr>
          <p:nvPr/>
        </p:nvCxnSpPr>
        <p:spPr>
          <a:xfrm>
            <a:off x="3552667" y="4570358"/>
            <a:ext cx="1013413" cy="14488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26A9D6-1F3F-C386-7C2A-395BC1D94D30}"/>
              </a:ext>
            </a:extLst>
          </p:cNvPr>
          <p:cNvSpPr txBox="1"/>
          <p:nvPr/>
        </p:nvSpPr>
        <p:spPr>
          <a:xfrm>
            <a:off x="509666" y="1528997"/>
            <a:ext cx="807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appears that a=0.12 works better than a=0.06 for this event (run 28548 event 439442)</a:t>
            </a:r>
          </a:p>
        </p:txBody>
      </p:sp>
    </p:spTree>
    <p:extLst>
      <p:ext uri="{BB962C8B-B14F-4D97-AF65-F5344CB8AC3E}">
        <p14:creationId xmlns:p14="http://schemas.microsoft.com/office/powerpoint/2010/main" val="317032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59DC-9F52-CC81-ED92-B31C9680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#3: a=0.12, w/ MP</a:t>
            </a:r>
          </a:p>
        </p:txBody>
      </p:sp>
      <p:pic>
        <p:nvPicPr>
          <p:cNvPr id="7" name="Picture 6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37DF37B-B2A4-ADD2-19C1-37BFC4F4E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2" y="1780367"/>
            <a:ext cx="3485194" cy="3297266"/>
          </a:xfrm>
          <a:prstGeom prst="rect">
            <a:avLst/>
          </a:prstGeom>
        </p:spPr>
      </p:pic>
      <p:pic>
        <p:nvPicPr>
          <p:cNvPr id="10" name="Picture 9" descr="A graph of a graph showing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9CD92E1-F847-0C37-C822-0F6F1ED2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653" y="1780367"/>
            <a:ext cx="2584450" cy="2432050"/>
          </a:xfrm>
          <a:prstGeom prst="rect">
            <a:avLst/>
          </a:prstGeom>
        </p:spPr>
      </p:pic>
      <p:pic>
        <p:nvPicPr>
          <p:cNvPr id="12" name="Picture 11" descr="A graph of a graph&#10;&#10;Description automatically generated">
            <a:extLst>
              <a:ext uri="{FF2B5EF4-FFF2-40B4-BE49-F238E27FC236}">
                <a16:creationId xmlns:a16="http://schemas.microsoft.com/office/drawing/2014/main" id="{FF79F255-CE22-567C-D198-5EA25D725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148" y="1690688"/>
            <a:ext cx="3069452" cy="3141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44FC7F-6C65-6E73-378B-48D4303DF971}"/>
              </a:ext>
            </a:extLst>
          </p:cNvPr>
          <p:cNvSpPr txBox="1"/>
          <p:nvPr/>
        </p:nvSpPr>
        <p:spPr>
          <a:xfrm>
            <a:off x="8704073" y="2369920"/>
            <a:ext cx="306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½  mp_th1, ½ mp_th2 does not improve the result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52F1E-D60E-CD57-8114-E6AAFB669EED}"/>
              </a:ext>
            </a:extLst>
          </p:cNvPr>
          <p:cNvSpPr txBox="1"/>
          <p:nvPr/>
        </p:nvSpPr>
        <p:spPr>
          <a:xfrm>
            <a:off x="584615" y="5511125"/>
            <a:ext cx="10769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w/ MP, the </a:t>
            </a:r>
            <a:r>
              <a:rPr lang="en-US" sz="2400" dirty="0" err="1"/>
              <a:t>ProtoDUNE</a:t>
            </a:r>
            <a:r>
              <a:rPr lang="en-US" sz="2400" dirty="0"/>
              <a:t> </a:t>
            </a:r>
            <a:r>
              <a:rPr lang="en-US" sz="2400" dirty="0" err="1"/>
              <a:t>reco</a:t>
            </a:r>
            <a:r>
              <a:rPr lang="en-US" sz="2400" dirty="0"/>
              <a:t>/calorimetry result becomes worse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 detailed comparison in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235702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1FAE1-956B-5A91-B36C-D1543814A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#2 vs. #3: w/o MP vs w/ MP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E1FEA52-F425-06AB-11CF-C8730A16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3637"/>
          <a:stretch/>
        </p:blipFill>
        <p:spPr>
          <a:xfrm>
            <a:off x="8726387" y="1412815"/>
            <a:ext cx="3035607" cy="2699051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25CC317-75F9-7835-CE67-8F70088577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99" t="15351" r="742" b="2859"/>
          <a:stretch/>
        </p:blipFill>
        <p:spPr>
          <a:xfrm>
            <a:off x="8726387" y="4358887"/>
            <a:ext cx="3035607" cy="2032387"/>
          </a:xfrm>
          <a:prstGeom prst="rect">
            <a:avLst/>
          </a:prstGeom>
        </p:spPr>
      </p:pic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B4D2720C-D4CA-F459-45F7-84A6CE9BCF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299"/>
          <a:stretch/>
        </p:blipFill>
        <p:spPr>
          <a:xfrm>
            <a:off x="5164808" y="1408713"/>
            <a:ext cx="3110930" cy="2689594"/>
          </a:xfrm>
          <a:prstGeom prst="rect">
            <a:avLst/>
          </a:prstGeom>
        </p:spPr>
      </p:pic>
      <p:pic>
        <p:nvPicPr>
          <p:cNvPr id="10" name="Picture 9" descr="A close-up of a graph&#10;&#10;Description automatically generated">
            <a:extLst>
              <a:ext uri="{FF2B5EF4-FFF2-40B4-BE49-F238E27FC236}">
                <a16:creationId xmlns:a16="http://schemas.microsoft.com/office/drawing/2014/main" id="{53A6C6F3-7075-2FB1-2AF2-96BFE35E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332" t="8867" r="1100" b="4712"/>
          <a:stretch/>
        </p:blipFill>
        <p:spPr>
          <a:xfrm>
            <a:off x="5277218" y="4345328"/>
            <a:ext cx="3110929" cy="2100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394D6D-6A72-BAC2-D7EB-04C951B4ED33}"/>
              </a:ext>
            </a:extLst>
          </p:cNvPr>
          <p:cNvSpPr txBox="1"/>
          <p:nvPr/>
        </p:nvSpPr>
        <p:spPr>
          <a:xfrm>
            <a:off x="6231322" y="1501920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w/o MP</a:t>
            </a:r>
          </a:p>
        </p:txBody>
      </p:sp>
      <p:pic>
        <p:nvPicPr>
          <p:cNvPr id="16" name="Picture 15" descr="A green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C23DDBB1-53B9-4813-D7C4-9C76D463D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6" y="1408713"/>
            <a:ext cx="2848224" cy="27582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B30972-11E2-9751-6F53-E2EB91A1F776}"/>
              </a:ext>
            </a:extLst>
          </p:cNvPr>
          <p:cNvSpPr txBox="1"/>
          <p:nvPr/>
        </p:nvSpPr>
        <p:spPr>
          <a:xfrm>
            <a:off x="539229" y="4102409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Waveform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E916D-9264-8C88-3DB3-81127E0D4ED3}"/>
              </a:ext>
            </a:extLst>
          </p:cNvPr>
          <p:cNvSpPr txBox="1"/>
          <p:nvPr/>
        </p:nvSpPr>
        <p:spPr>
          <a:xfrm>
            <a:off x="9596762" y="1506022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w/ 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89F0F-0094-4451-756E-860C79AEC4FA}"/>
              </a:ext>
            </a:extLst>
          </p:cNvPr>
          <p:cNvSpPr txBox="1"/>
          <p:nvPr/>
        </p:nvSpPr>
        <p:spPr>
          <a:xfrm>
            <a:off x="21976" y="4601980"/>
            <a:ext cx="5389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w/ MP, ROIs seem to be less scattered, although either looks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 sure how the </a:t>
            </a:r>
            <a:r>
              <a:rPr lang="en-US" sz="2400" dirty="0" err="1"/>
              <a:t>ProtoDUNE</a:t>
            </a:r>
            <a:r>
              <a:rPr lang="en-US" sz="2400" dirty="0"/>
              <a:t> </a:t>
            </a:r>
            <a:r>
              <a:rPr lang="en-US" sz="2400" dirty="0" err="1"/>
              <a:t>reco</a:t>
            </a:r>
            <a:r>
              <a:rPr lang="en-US" sz="2400" dirty="0"/>
              <a:t> chain works better w/o 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Weird “colinear” ROIs  (next slide)</a:t>
            </a:r>
          </a:p>
        </p:txBody>
      </p:sp>
    </p:spTree>
    <p:extLst>
      <p:ext uri="{BB962C8B-B14F-4D97-AF65-F5344CB8AC3E}">
        <p14:creationId xmlns:p14="http://schemas.microsoft.com/office/powerpoint/2010/main" val="86210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32886E-FE3C-CA0D-93FA-7CEC379736CC}"/>
              </a:ext>
            </a:extLst>
          </p:cNvPr>
          <p:cNvSpPr txBox="1"/>
          <p:nvPr/>
        </p:nvSpPr>
        <p:spPr>
          <a:xfrm>
            <a:off x="122798" y="342462"/>
            <a:ext cx="51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Simulation (beam direction MIP)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APA1 W vs APA1 U</a:t>
            </a:r>
          </a:p>
        </p:txBody>
      </p:sp>
      <p:pic>
        <p:nvPicPr>
          <p:cNvPr id="20" name="Picture 19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EA416C0-4CFE-6137-1E7B-ECF623D6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8125"/>
            <a:ext cx="2599070" cy="2454677"/>
          </a:xfrm>
          <a:prstGeom prst="rect">
            <a:avLst/>
          </a:prstGeom>
        </p:spPr>
      </p:pic>
      <p:pic>
        <p:nvPicPr>
          <p:cNvPr id="21" name="Picture 20" descr="A screen shot of a graph&#10;&#10;Description automatically generated">
            <a:extLst>
              <a:ext uri="{FF2B5EF4-FFF2-40B4-BE49-F238E27FC236}">
                <a16:creationId xmlns:a16="http://schemas.microsoft.com/office/drawing/2014/main" id="{373A097F-780C-4045-30D0-2AB5BBE80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61" y="695825"/>
            <a:ext cx="2037073" cy="2005596"/>
          </a:xfrm>
          <a:prstGeom prst="rect">
            <a:avLst/>
          </a:prstGeom>
        </p:spPr>
      </p:pic>
      <p:pic>
        <p:nvPicPr>
          <p:cNvPr id="25" name="Picture 24" descr="A close-up of a graph&#10;&#10;Description automatically generated">
            <a:extLst>
              <a:ext uri="{FF2B5EF4-FFF2-40B4-BE49-F238E27FC236}">
                <a16:creationId xmlns:a16="http://schemas.microsoft.com/office/drawing/2014/main" id="{2F472D1C-20A9-D961-EAAE-30ADC5F3C2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299"/>
          <a:stretch/>
        </p:blipFill>
        <p:spPr>
          <a:xfrm>
            <a:off x="9519816" y="810510"/>
            <a:ext cx="2169465" cy="1875638"/>
          </a:xfrm>
          <a:prstGeom prst="rect">
            <a:avLst/>
          </a:prstGeom>
        </p:spPr>
      </p:pic>
      <p:pic>
        <p:nvPicPr>
          <p:cNvPr id="7" name="Picture 6" descr="A graph of a number of colored lines&#10;&#10;Description automatically generated with medium confidence">
            <a:extLst>
              <a:ext uri="{FF2B5EF4-FFF2-40B4-BE49-F238E27FC236}">
                <a16:creationId xmlns:a16="http://schemas.microsoft.com/office/drawing/2014/main" id="{60496B47-6F68-84CE-26DF-5B467D4F4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3559"/>
            <a:ext cx="2599070" cy="2675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8C45F-B660-999B-E6A1-0F8DA30AEE29}"/>
              </a:ext>
            </a:extLst>
          </p:cNvPr>
          <p:cNvSpPr txBox="1"/>
          <p:nvPr/>
        </p:nvSpPr>
        <p:spPr>
          <a:xfrm>
            <a:off x="6422143" y="2757808"/>
            <a:ext cx="593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Dispersed signal processing result implies an imperfect deconvolution kernel and unresolved underlaying noise</a:t>
            </a:r>
          </a:p>
        </p:txBody>
      </p:sp>
      <p:pic>
        <p:nvPicPr>
          <p:cNvPr id="10" name="Picture 9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29A506C5-DD2F-BB6E-8FF0-9AD10C0B2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0955" y="3763463"/>
            <a:ext cx="3038403" cy="2815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DB1B19-9D0B-8439-AE0A-2C9C09657C5B}"/>
              </a:ext>
            </a:extLst>
          </p:cNvPr>
          <p:cNvSpPr txBox="1"/>
          <p:nvPr/>
        </p:nvSpPr>
        <p:spPr>
          <a:xfrm>
            <a:off x="1146457" y="4711027"/>
            <a:ext cx="111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Gaus</a:t>
            </a:r>
            <a:endParaRPr lang="en-US" dirty="0"/>
          </a:p>
          <a:p>
            <a:r>
              <a:rPr lang="en-US" dirty="0"/>
              <a:t>a= 0.12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E9D50E-928A-57E0-DF72-8D3D0DE84B36}"/>
              </a:ext>
            </a:extLst>
          </p:cNvPr>
          <p:cNvSpPr txBox="1"/>
          <p:nvPr/>
        </p:nvSpPr>
        <p:spPr>
          <a:xfrm>
            <a:off x="10683999" y="4440992"/>
            <a:ext cx="111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Gaus</a:t>
            </a:r>
            <a:endParaRPr lang="en-US" dirty="0"/>
          </a:p>
          <a:p>
            <a:r>
              <a:rPr lang="en-US" dirty="0"/>
              <a:t>a= 0.06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99BABD-4690-FCA2-81D9-15E051981D41}"/>
              </a:ext>
            </a:extLst>
          </p:cNvPr>
          <p:cNvSpPr/>
          <p:nvPr/>
        </p:nvSpPr>
        <p:spPr>
          <a:xfrm>
            <a:off x="6317397" y="134911"/>
            <a:ext cx="5811961" cy="32613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43AEA-1CA6-530E-255B-2C6110F0A102}"/>
              </a:ext>
            </a:extLst>
          </p:cNvPr>
          <p:cNvSpPr txBox="1"/>
          <p:nvPr/>
        </p:nvSpPr>
        <p:spPr>
          <a:xfrm>
            <a:off x="10719525" y="898834"/>
            <a:ext cx="134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w/o 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A69E4-3D48-B635-9604-DC8289E72909}"/>
              </a:ext>
            </a:extLst>
          </p:cNvPr>
          <p:cNvSpPr txBox="1"/>
          <p:nvPr/>
        </p:nvSpPr>
        <p:spPr>
          <a:xfrm>
            <a:off x="6609116" y="254833"/>
            <a:ext cx="359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(run </a:t>
            </a:r>
            <a:r>
              <a:rPr lang="en-US" sz="1800" dirty="0"/>
              <a:t>28548 event 439442)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15E166-CE42-7143-7BE4-E912AA6953B1}"/>
              </a:ext>
            </a:extLst>
          </p:cNvPr>
          <p:cNvGrpSpPr/>
          <p:nvPr/>
        </p:nvGrpSpPr>
        <p:grpSpPr>
          <a:xfrm>
            <a:off x="2780935" y="4089971"/>
            <a:ext cx="2900337" cy="2675861"/>
            <a:chOff x="4123307" y="348997"/>
            <a:chExt cx="3167499" cy="3308835"/>
          </a:xfrm>
        </p:grpSpPr>
        <p:pic>
          <p:nvPicPr>
            <p:cNvPr id="13" name="Picture 12" descr="A graph of a frequency&#10;&#10;Description automatically generated">
              <a:extLst>
                <a:ext uri="{FF2B5EF4-FFF2-40B4-BE49-F238E27FC236}">
                  <a16:creationId xmlns:a16="http://schemas.microsoft.com/office/drawing/2014/main" id="{B07E80F7-21B1-D93B-5417-75BC83BCC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3307" y="655463"/>
              <a:ext cx="3167499" cy="300236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367ECA-601D-61F0-6B94-7744C5B6F079}"/>
                </a:ext>
              </a:extLst>
            </p:cNvPr>
            <p:cNvSpPr txBox="1"/>
            <p:nvPr/>
          </p:nvSpPr>
          <p:spPr>
            <a:xfrm>
              <a:off x="4519660" y="348997"/>
              <a:ext cx="2717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Power spectral density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F5F35C-07E9-7FBC-E08F-9C7C4AED2B79}"/>
                </a:ext>
              </a:extLst>
            </p:cNvPr>
            <p:cNvSpPr txBox="1"/>
            <p:nvPr/>
          </p:nvSpPr>
          <p:spPr>
            <a:xfrm>
              <a:off x="5266393" y="1894281"/>
              <a:ext cx="1504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 S/N </a:t>
              </a:r>
              <a:r>
                <a:rPr lang="en-US" b="1" dirty="0"/>
                <a:t>~1:1</a:t>
              </a:r>
            </a:p>
          </p:txBody>
        </p:sp>
      </p:grpSp>
      <p:pic>
        <p:nvPicPr>
          <p:cNvPr id="17" name="Picture 16" descr="A graph of a function&#10;&#10;Description automatically generated">
            <a:extLst>
              <a:ext uri="{FF2B5EF4-FFF2-40B4-BE49-F238E27FC236}">
                <a16:creationId xmlns:a16="http://schemas.microsoft.com/office/drawing/2014/main" id="{3D925A7C-541A-92A5-8C38-33512D6C8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589" y="1498954"/>
            <a:ext cx="2699685" cy="24501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E8D13B-BB25-AD60-8CB3-176A05C0BB3B}"/>
              </a:ext>
            </a:extLst>
          </p:cNvPr>
          <p:cNvSpPr txBox="1"/>
          <p:nvPr/>
        </p:nvSpPr>
        <p:spPr>
          <a:xfrm>
            <a:off x="3106252" y="1253780"/>
            <a:ext cx="2487904" cy="29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spectral density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1F35A3-1C66-0AB0-D459-EE53788AF54D}"/>
              </a:ext>
            </a:extLst>
          </p:cNvPr>
          <p:cNvSpPr txBox="1"/>
          <p:nvPr/>
        </p:nvSpPr>
        <p:spPr>
          <a:xfrm>
            <a:off x="5906125" y="4440992"/>
            <a:ext cx="310650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Confirmed with simulation that the dispersed sigproc is related to low S/N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”colinear” feature should be the issue in FR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Need a calibration! </a:t>
            </a:r>
          </a:p>
        </p:txBody>
      </p:sp>
    </p:spTree>
    <p:extLst>
      <p:ext uri="{BB962C8B-B14F-4D97-AF65-F5344CB8AC3E}">
        <p14:creationId xmlns:p14="http://schemas.microsoft.com/office/powerpoint/2010/main" val="4196244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468</Words>
  <Application>Microsoft Macintosh PowerPoint</Application>
  <PresentationFormat>Widescreen</PresentationFormat>
  <Paragraphs>65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PDHD SigProc Update</vt:lpstr>
      <vt:lpstr>Recap: SigProc tuning for ProtoDUNE HD</vt:lpstr>
      <vt:lpstr>PowerPoint Presentation</vt:lpstr>
      <vt:lpstr>Set #0: dunereco v09_91_03d00</vt:lpstr>
      <vt:lpstr>Set #1: Wiener filter a=0.06, w/o MP</vt:lpstr>
      <vt:lpstr>Set #2: a=0.12, w/o MP</vt:lpstr>
      <vt:lpstr>Set #3: a=0.12, w/ MP</vt:lpstr>
      <vt:lpstr>Set #2 vs. #3: w/o MP vs w/ MP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Gu, Wenqiang</dc:creator>
  <cp:lastModifiedBy>Gu, Wenqiang</cp:lastModifiedBy>
  <cp:revision>3</cp:revision>
  <dcterms:created xsi:type="dcterms:W3CDTF">2024-09-05T16:17:13Z</dcterms:created>
  <dcterms:modified xsi:type="dcterms:W3CDTF">2024-09-05T16:58:48Z</dcterms:modified>
</cp:coreProperties>
</file>