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2" r:id="rId1"/>
  </p:sldMasterIdLst>
  <p:notesMasterIdLst>
    <p:notesMasterId r:id="rId45"/>
  </p:notesMasterIdLst>
  <p:sldIdLst>
    <p:sldId id="256" r:id="rId2"/>
    <p:sldId id="325" r:id="rId3"/>
    <p:sldId id="326" r:id="rId4"/>
    <p:sldId id="280" r:id="rId5"/>
    <p:sldId id="327" r:id="rId6"/>
    <p:sldId id="284" r:id="rId7"/>
    <p:sldId id="286" r:id="rId8"/>
    <p:sldId id="324" r:id="rId9"/>
    <p:sldId id="305" r:id="rId10"/>
    <p:sldId id="306" r:id="rId11"/>
    <p:sldId id="282" r:id="rId12"/>
    <p:sldId id="293" r:id="rId13"/>
    <p:sldId id="310" r:id="rId14"/>
    <p:sldId id="297" r:id="rId15"/>
    <p:sldId id="298" r:id="rId16"/>
    <p:sldId id="322" r:id="rId17"/>
    <p:sldId id="323" r:id="rId18"/>
    <p:sldId id="281" r:id="rId19"/>
    <p:sldId id="257" r:id="rId20"/>
    <p:sldId id="313" r:id="rId21"/>
    <p:sldId id="307" r:id="rId22"/>
    <p:sldId id="308" r:id="rId23"/>
    <p:sldId id="309" r:id="rId24"/>
    <p:sldId id="258" r:id="rId25"/>
    <p:sldId id="259" r:id="rId26"/>
    <p:sldId id="260" r:id="rId27"/>
    <p:sldId id="271" r:id="rId28"/>
    <p:sldId id="267" r:id="rId29"/>
    <p:sldId id="315" r:id="rId30"/>
    <p:sldId id="262" r:id="rId31"/>
    <p:sldId id="299" r:id="rId32"/>
    <p:sldId id="301" r:id="rId33"/>
    <p:sldId id="268" r:id="rId34"/>
    <p:sldId id="302" r:id="rId35"/>
    <p:sldId id="311" r:id="rId36"/>
    <p:sldId id="300" r:id="rId37"/>
    <p:sldId id="312" r:id="rId38"/>
    <p:sldId id="328" r:id="rId39"/>
    <p:sldId id="303" r:id="rId40"/>
    <p:sldId id="304" r:id="rId41"/>
    <p:sldId id="318" r:id="rId42"/>
    <p:sldId id="319" r:id="rId43"/>
    <p:sldId id="320" r:id="rId44"/>
  </p:sldIdLst>
  <p:sldSz cx="10080625" cy="7559675"/>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47" autoAdjust="0"/>
  </p:normalViewPr>
  <p:slideViewPr>
    <p:cSldViewPr snapToGrid="0">
      <p:cViewPr varScale="1">
        <p:scale>
          <a:sx n="78" d="100"/>
          <a:sy n="78" d="100"/>
        </p:scale>
        <p:origin x="71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CNTau2016\replay\feb2016\LTCCO_sum_spectraMay2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CNTau2016\replay\feb2016\LTCCO_sum_spectraMay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100</a:t>
            </a:r>
            <a:r>
              <a:rPr lang="en-US" baseline="0"/>
              <a:t> sec, n =8</a:t>
            </a:r>
            <a:endParaRPr lang="en-US"/>
          </a:p>
        </c:rich>
      </c:tx>
      <c:layout/>
      <c:overlay val="0"/>
      <c:spPr>
        <a:noFill/>
        <a:ln>
          <a:noFill/>
        </a:ln>
        <a:effectLst/>
      </c:spPr>
    </c:title>
    <c:autoTitleDeleted val="0"/>
    <c:plotArea>
      <c:layout>
        <c:manualLayout>
          <c:layoutTarget val="inner"/>
          <c:xMode val="edge"/>
          <c:yMode val="edge"/>
          <c:x val="8.3256372614440202E-2"/>
          <c:y val="0.10437917222963999"/>
          <c:w val="0.88691311891098401"/>
          <c:h val="0.77793488430768598"/>
        </c:manualLayout>
      </c:layout>
      <c:scatterChart>
        <c:scatterStyle val="lineMarker"/>
        <c:varyColors val="0"/>
        <c:ser>
          <c:idx val="0"/>
          <c:order val="0"/>
          <c:tx>
            <c:v>Short</c:v>
          </c:tx>
          <c:spPr>
            <a:ln w="3175" cap="rnd">
              <a:solidFill>
                <a:schemeClr val="accent1"/>
              </a:solidFill>
              <a:round/>
            </a:ln>
            <a:effectLst/>
          </c:spPr>
          <c:marker>
            <c:symbol val="star"/>
            <c:size val="2"/>
            <c:spPr>
              <a:noFill/>
              <a:ln w="9525">
                <a:solidFill>
                  <a:schemeClr val="accent1"/>
                </a:solidFill>
              </a:ln>
              <a:effectLst/>
            </c:spPr>
          </c:marker>
          <c:xVal>
            <c:numRef>
              <c:f>'LTCCO_8_sum_100_4s_s '!$A$251:$A$432</c:f>
              <c:numCache>
                <c:formatCode>General</c:formatCode>
                <c:ptCount val="172"/>
                <c:pt idx="0">
                  <c:v>260</c:v>
                </c:pt>
                <c:pt idx="1">
                  <c:v>261</c:v>
                </c:pt>
                <c:pt idx="2">
                  <c:v>262</c:v>
                </c:pt>
                <c:pt idx="3">
                  <c:v>263</c:v>
                </c:pt>
                <c:pt idx="4">
                  <c:v>264</c:v>
                </c:pt>
                <c:pt idx="5">
                  <c:v>265</c:v>
                </c:pt>
                <c:pt idx="6">
                  <c:v>266</c:v>
                </c:pt>
                <c:pt idx="7">
                  <c:v>267</c:v>
                </c:pt>
                <c:pt idx="8">
                  <c:v>268</c:v>
                </c:pt>
                <c:pt idx="9">
                  <c:v>269</c:v>
                </c:pt>
                <c:pt idx="10">
                  <c:v>270</c:v>
                </c:pt>
                <c:pt idx="11">
                  <c:v>271</c:v>
                </c:pt>
                <c:pt idx="12">
                  <c:v>272</c:v>
                </c:pt>
                <c:pt idx="13">
                  <c:v>273</c:v>
                </c:pt>
                <c:pt idx="14">
                  <c:v>274</c:v>
                </c:pt>
                <c:pt idx="15">
                  <c:v>275</c:v>
                </c:pt>
                <c:pt idx="16">
                  <c:v>276</c:v>
                </c:pt>
                <c:pt idx="17">
                  <c:v>277</c:v>
                </c:pt>
                <c:pt idx="18">
                  <c:v>278</c:v>
                </c:pt>
                <c:pt idx="19">
                  <c:v>279</c:v>
                </c:pt>
                <c:pt idx="20">
                  <c:v>280</c:v>
                </c:pt>
                <c:pt idx="21">
                  <c:v>281</c:v>
                </c:pt>
                <c:pt idx="22">
                  <c:v>282</c:v>
                </c:pt>
                <c:pt idx="23">
                  <c:v>283</c:v>
                </c:pt>
                <c:pt idx="24">
                  <c:v>284</c:v>
                </c:pt>
                <c:pt idx="25">
                  <c:v>285</c:v>
                </c:pt>
                <c:pt idx="26">
                  <c:v>286</c:v>
                </c:pt>
                <c:pt idx="27">
                  <c:v>287</c:v>
                </c:pt>
                <c:pt idx="28">
                  <c:v>288</c:v>
                </c:pt>
                <c:pt idx="29">
                  <c:v>289</c:v>
                </c:pt>
                <c:pt idx="30">
                  <c:v>290</c:v>
                </c:pt>
                <c:pt idx="31">
                  <c:v>291</c:v>
                </c:pt>
                <c:pt idx="32">
                  <c:v>292</c:v>
                </c:pt>
                <c:pt idx="33">
                  <c:v>293</c:v>
                </c:pt>
                <c:pt idx="34">
                  <c:v>294</c:v>
                </c:pt>
                <c:pt idx="35">
                  <c:v>295</c:v>
                </c:pt>
                <c:pt idx="36">
                  <c:v>296</c:v>
                </c:pt>
                <c:pt idx="37">
                  <c:v>297</c:v>
                </c:pt>
                <c:pt idx="38">
                  <c:v>298</c:v>
                </c:pt>
                <c:pt idx="39">
                  <c:v>299</c:v>
                </c:pt>
                <c:pt idx="40">
                  <c:v>300</c:v>
                </c:pt>
                <c:pt idx="41">
                  <c:v>301</c:v>
                </c:pt>
                <c:pt idx="42">
                  <c:v>302</c:v>
                </c:pt>
                <c:pt idx="43">
                  <c:v>303</c:v>
                </c:pt>
                <c:pt idx="44">
                  <c:v>304</c:v>
                </c:pt>
                <c:pt idx="45">
                  <c:v>305</c:v>
                </c:pt>
                <c:pt idx="46">
                  <c:v>306</c:v>
                </c:pt>
                <c:pt idx="47">
                  <c:v>307</c:v>
                </c:pt>
                <c:pt idx="48">
                  <c:v>308</c:v>
                </c:pt>
                <c:pt idx="49">
                  <c:v>309</c:v>
                </c:pt>
                <c:pt idx="50">
                  <c:v>310</c:v>
                </c:pt>
                <c:pt idx="51">
                  <c:v>311</c:v>
                </c:pt>
                <c:pt idx="52">
                  <c:v>312</c:v>
                </c:pt>
                <c:pt idx="53">
                  <c:v>313</c:v>
                </c:pt>
                <c:pt idx="54">
                  <c:v>314</c:v>
                </c:pt>
                <c:pt idx="55">
                  <c:v>315</c:v>
                </c:pt>
                <c:pt idx="56">
                  <c:v>316</c:v>
                </c:pt>
                <c:pt idx="57">
                  <c:v>317</c:v>
                </c:pt>
                <c:pt idx="58">
                  <c:v>318</c:v>
                </c:pt>
                <c:pt idx="59">
                  <c:v>319</c:v>
                </c:pt>
                <c:pt idx="60">
                  <c:v>320</c:v>
                </c:pt>
                <c:pt idx="61">
                  <c:v>321</c:v>
                </c:pt>
                <c:pt idx="62">
                  <c:v>322</c:v>
                </c:pt>
                <c:pt idx="63">
                  <c:v>323</c:v>
                </c:pt>
                <c:pt idx="64">
                  <c:v>324</c:v>
                </c:pt>
                <c:pt idx="65">
                  <c:v>325</c:v>
                </c:pt>
                <c:pt idx="66">
                  <c:v>326</c:v>
                </c:pt>
                <c:pt idx="67">
                  <c:v>327</c:v>
                </c:pt>
                <c:pt idx="68">
                  <c:v>328</c:v>
                </c:pt>
                <c:pt idx="69">
                  <c:v>329</c:v>
                </c:pt>
                <c:pt idx="70">
                  <c:v>330</c:v>
                </c:pt>
                <c:pt idx="71">
                  <c:v>331</c:v>
                </c:pt>
                <c:pt idx="72">
                  <c:v>332</c:v>
                </c:pt>
                <c:pt idx="73">
                  <c:v>333</c:v>
                </c:pt>
                <c:pt idx="74">
                  <c:v>334</c:v>
                </c:pt>
                <c:pt idx="75">
                  <c:v>335</c:v>
                </c:pt>
                <c:pt idx="76">
                  <c:v>336</c:v>
                </c:pt>
                <c:pt idx="77">
                  <c:v>337</c:v>
                </c:pt>
                <c:pt idx="78">
                  <c:v>338</c:v>
                </c:pt>
                <c:pt idx="79">
                  <c:v>339</c:v>
                </c:pt>
                <c:pt idx="80">
                  <c:v>340</c:v>
                </c:pt>
                <c:pt idx="81">
                  <c:v>341</c:v>
                </c:pt>
                <c:pt idx="82">
                  <c:v>342</c:v>
                </c:pt>
                <c:pt idx="83">
                  <c:v>343</c:v>
                </c:pt>
                <c:pt idx="84">
                  <c:v>344</c:v>
                </c:pt>
                <c:pt idx="85">
                  <c:v>345</c:v>
                </c:pt>
                <c:pt idx="86">
                  <c:v>346</c:v>
                </c:pt>
                <c:pt idx="87">
                  <c:v>347</c:v>
                </c:pt>
                <c:pt idx="88">
                  <c:v>348</c:v>
                </c:pt>
                <c:pt idx="89">
                  <c:v>349</c:v>
                </c:pt>
                <c:pt idx="90">
                  <c:v>350</c:v>
                </c:pt>
                <c:pt idx="91">
                  <c:v>351</c:v>
                </c:pt>
                <c:pt idx="92">
                  <c:v>352</c:v>
                </c:pt>
                <c:pt idx="93">
                  <c:v>353</c:v>
                </c:pt>
                <c:pt idx="94">
                  <c:v>354</c:v>
                </c:pt>
                <c:pt idx="95">
                  <c:v>355</c:v>
                </c:pt>
                <c:pt idx="96">
                  <c:v>356</c:v>
                </c:pt>
                <c:pt idx="97">
                  <c:v>357</c:v>
                </c:pt>
                <c:pt idx="98">
                  <c:v>358</c:v>
                </c:pt>
                <c:pt idx="99">
                  <c:v>359</c:v>
                </c:pt>
                <c:pt idx="100">
                  <c:v>360</c:v>
                </c:pt>
                <c:pt idx="101">
                  <c:v>361</c:v>
                </c:pt>
                <c:pt idx="102">
                  <c:v>362</c:v>
                </c:pt>
                <c:pt idx="103">
                  <c:v>363</c:v>
                </c:pt>
                <c:pt idx="104">
                  <c:v>364</c:v>
                </c:pt>
                <c:pt idx="105">
                  <c:v>365</c:v>
                </c:pt>
                <c:pt idx="106">
                  <c:v>366</c:v>
                </c:pt>
                <c:pt idx="107">
                  <c:v>367</c:v>
                </c:pt>
                <c:pt idx="108">
                  <c:v>368</c:v>
                </c:pt>
                <c:pt idx="109">
                  <c:v>369</c:v>
                </c:pt>
                <c:pt idx="110">
                  <c:v>370</c:v>
                </c:pt>
                <c:pt idx="111">
                  <c:v>371</c:v>
                </c:pt>
                <c:pt idx="112">
                  <c:v>372</c:v>
                </c:pt>
                <c:pt idx="113">
                  <c:v>373</c:v>
                </c:pt>
                <c:pt idx="114">
                  <c:v>374</c:v>
                </c:pt>
                <c:pt idx="115">
                  <c:v>375</c:v>
                </c:pt>
                <c:pt idx="116">
                  <c:v>376</c:v>
                </c:pt>
                <c:pt idx="117">
                  <c:v>377</c:v>
                </c:pt>
                <c:pt idx="118">
                  <c:v>378</c:v>
                </c:pt>
                <c:pt idx="119">
                  <c:v>379</c:v>
                </c:pt>
                <c:pt idx="120">
                  <c:v>380</c:v>
                </c:pt>
                <c:pt idx="121">
                  <c:v>381</c:v>
                </c:pt>
                <c:pt idx="122">
                  <c:v>382</c:v>
                </c:pt>
                <c:pt idx="123">
                  <c:v>383</c:v>
                </c:pt>
                <c:pt idx="124">
                  <c:v>384</c:v>
                </c:pt>
                <c:pt idx="125">
                  <c:v>385</c:v>
                </c:pt>
                <c:pt idx="126">
                  <c:v>386</c:v>
                </c:pt>
                <c:pt idx="127">
                  <c:v>387</c:v>
                </c:pt>
                <c:pt idx="128">
                  <c:v>388</c:v>
                </c:pt>
                <c:pt idx="129">
                  <c:v>389</c:v>
                </c:pt>
                <c:pt idx="130">
                  <c:v>390</c:v>
                </c:pt>
                <c:pt idx="131">
                  <c:v>391</c:v>
                </c:pt>
                <c:pt idx="132">
                  <c:v>392</c:v>
                </c:pt>
                <c:pt idx="133">
                  <c:v>393</c:v>
                </c:pt>
                <c:pt idx="134">
                  <c:v>394</c:v>
                </c:pt>
                <c:pt idx="135">
                  <c:v>395</c:v>
                </c:pt>
                <c:pt idx="136">
                  <c:v>396</c:v>
                </c:pt>
                <c:pt idx="137">
                  <c:v>397</c:v>
                </c:pt>
                <c:pt idx="138">
                  <c:v>398</c:v>
                </c:pt>
                <c:pt idx="139">
                  <c:v>399</c:v>
                </c:pt>
                <c:pt idx="140">
                  <c:v>400</c:v>
                </c:pt>
                <c:pt idx="141">
                  <c:v>401</c:v>
                </c:pt>
                <c:pt idx="142">
                  <c:v>402</c:v>
                </c:pt>
                <c:pt idx="143">
                  <c:v>403</c:v>
                </c:pt>
                <c:pt idx="144">
                  <c:v>404</c:v>
                </c:pt>
                <c:pt idx="145">
                  <c:v>405</c:v>
                </c:pt>
                <c:pt idx="146">
                  <c:v>406</c:v>
                </c:pt>
                <c:pt idx="147">
                  <c:v>407</c:v>
                </c:pt>
                <c:pt idx="148">
                  <c:v>408</c:v>
                </c:pt>
                <c:pt idx="149">
                  <c:v>409</c:v>
                </c:pt>
                <c:pt idx="150">
                  <c:v>410</c:v>
                </c:pt>
                <c:pt idx="151">
                  <c:v>411</c:v>
                </c:pt>
                <c:pt idx="152">
                  <c:v>412</c:v>
                </c:pt>
                <c:pt idx="153">
                  <c:v>413</c:v>
                </c:pt>
                <c:pt idx="154">
                  <c:v>414</c:v>
                </c:pt>
                <c:pt idx="155">
                  <c:v>415</c:v>
                </c:pt>
                <c:pt idx="156">
                  <c:v>416</c:v>
                </c:pt>
                <c:pt idx="157">
                  <c:v>417</c:v>
                </c:pt>
                <c:pt idx="158">
                  <c:v>418</c:v>
                </c:pt>
                <c:pt idx="159">
                  <c:v>419</c:v>
                </c:pt>
                <c:pt idx="160">
                  <c:v>420</c:v>
                </c:pt>
                <c:pt idx="161">
                  <c:v>421</c:v>
                </c:pt>
                <c:pt idx="162">
                  <c:v>422</c:v>
                </c:pt>
                <c:pt idx="163">
                  <c:v>423</c:v>
                </c:pt>
                <c:pt idx="164">
                  <c:v>424</c:v>
                </c:pt>
                <c:pt idx="165">
                  <c:v>425</c:v>
                </c:pt>
                <c:pt idx="166">
                  <c:v>426</c:v>
                </c:pt>
                <c:pt idx="167">
                  <c:v>427</c:v>
                </c:pt>
                <c:pt idx="168">
                  <c:v>428</c:v>
                </c:pt>
                <c:pt idx="169">
                  <c:v>429</c:v>
                </c:pt>
                <c:pt idx="170">
                  <c:v>430</c:v>
                </c:pt>
                <c:pt idx="171">
                  <c:v>431</c:v>
                </c:pt>
              </c:numCache>
            </c:numRef>
          </c:xVal>
          <c:yVal>
            <c:numRef>
              <c:f>'LTCCO_8_sum_100_4s_s '!$C$251:$C$432</c:f>
              <c:numCache>
                <c:formatCode>General</c:formatCode>
                <c:ptCount val="172"/>
                <c:pt idx="10">
                  <c:v>-2.8571507587755098</c:v>
                </c:pt>
                <c:pt idx="11">
                  <c:v>1.1428574212244911</c:v>
                </c:pt>
                <c:pt idx="12">
                  <c:v>18.142943941224491</c:v>
                </c:pt>
                <c:pt idx="13">
                  <c:v>44.14308704122444</c:v>
                </c:pt>
                <c:pt idx="14">
                  <c:v>58.143249741224473</c:v>
                </c:pt>
                <c:pt idx="15">
                  <c:v>55.143283241224466</c:v>
                </c:pt>
                <c:pt idx="16">
                  <c:v>54.143280641224443</c:v>
                </c:pt>
                <c:pt idx="17">
                  <c:v>53.143171941224502</c:v>
                </c:pt>
                <c:pt idx="18">
                  <c:v>49.143153141224502</c:v>
                </c:pt>
                <c:pt idx="19">
                  <c:v>48.143172141224497</c:v>
                </c:pt>
                <c:pt idx="20">
                  <c:v>49.14314174122449</c:v>
                </c:pt>
                <c:pt idx="21">
                  <c:v>59.143207341224468</c:v>
                </c:pt>
                <c:pt idx="22">
                  <c:v>57.143270241224499</c:v>
                </c:pt>
                <c:pt idx="23">
                  <c:v>36.143023741224482</c:v>
                </c:pt>
                <c:pt idx="24">
                  <c:v>42.143053341224501</c:v>
                </c:pt>
                <c:pt idx="25">
                  <c:v>46.143162741224501</c:v>
                </c:pt>
                <c:pt idx="26">
                  <c:v>48.143136741224502</c:v>
                </c:pt>
                <c:pt idx="27">
                  <c:v>42.143115741224499</c:v>
                </c:pt>
                <c:pt idx="28">
                  <c:v>41.143131741224501</c:v>
                </c:pt>
                <c:pt idx="29">
                  <c:v>41.143082341224499</c:v>
                </c:pt>
                <c:pt idx="30">
                  <c:v>198.1465282412245</c:v>
                </c:pt>
                <c:pt idx="31">
                  <c:v>896.20823124122455</c:v>
                </c:pt>
                <c:pt idx="32">
                  <c:v>2439.5818992412251</c:v>
                </c:pt>
                <c:pt idx="33">
                  <c:v>3379.9339192412249</c:v>
                </c:pt>
                <c:pt idx="34">
                  <c:v>3273.889739241225</c:v>
                </c:pt>
                <c:pt idx="35">
                  <c:v>3274.878739241225</c:v>
                </c:pt>
                <c:pt idx="36">
                  <c:v>3094.806359241225</c:v>
                </c:pt>
                <c:pt idx="37">
                  <c:v>2983.7740792412251</c:v>
                </c:pt>
                <c:pt idx="38">
                  <c:v>2691.647319241225</c:v>
                </c:pt>
                <c:pt idx="39">
                  <c:v>2696.6443392412252</c:v>
                </c:pt>
                <c:pt idx="40">
                  <c:v>2567.591009241225</c:v>
                </c:pt>
                <c:pt idx="41">
                  <c:v>2546.587949241225</c:v>
                </c:pt>
                <c:pt idx="42">
                  <c:v>2496.5663792412251</c:v>
                </c:pt>
                <c:pt idx="43">
                  <c:v>2390.5314692412248</c:v>
                </c:pt>
                <c:pt idx="44">
                  <c:v>2322.5201692412252</c:v>
                </c:pt>
                <c:pt idx="45">
                  <c:v>2165.4691092412249</c:v>
                </c:pt>
                <c:pt idx="46">
                  <c:v>2149.4670592412249</c:v>
                </c:pt>
                <c:pt idx="47">
                  <c:v>2055.4353992412248</c:v>
                </c:pt>
                <c:pt idx="48">
                  <c:v>1892.3963892412251</c:v>
                </c:pt>
                <c:pt idx="49">
                  <c:v>1943.4078692412249</c:v>
                </c:pt>
                <c:pt idx="50">
                  <c:v>3201.886049241225</c:v>
                </c:pt>
                <c:pt idx="51">
                  <c:v>7301.9310092412215</c:v>
                </c:pt>
                <c:pt idx="52">
                  <c:v>13187.25424924123</c:v>
                </c:pt>
                <c:pt idx="53">
                  <c:v>15620.860249241219</c:v>
                </c:pt>
                <c:pt idx="54">
                  <c:v>14119.854649241221</c:v>
                </c:pt>
                <c:pt idx="55">
                  <c:v>12094.180149241231</c:v>
                </c:pt>
                <c:pt idx="56">
                  <c:v>10812.18104924123</c:v>
                </c:pt>
                <c:pt idx="57">
                  <c:v>9690.5874492412258</c:v>
                </c:pt>
                <c:pt idx="58">
                  <c:v>8516.150269241225</c:v>
                </c:pt>
                <c:pt idx="59">
                  <c:v>7505.9889192412193</c:v>
                </c:pt>
                <c:pt idx="60">
                  <c:v>6658.1905892412242</c:v>
                </c:pt>
                <c:pt idx="61">
                  <c:v>6100.7172992412216</c:v>
                </c:pt>
                <c:pt idx="62">
                  <c:v>5543.2527192412244</c:v>
                </c:pt>
                <c:pt idx="63">
                  <c:v>5077.9135092412234</c:v>
                </c:pt>
                <c:pt idx="64">
                  <c:v>4718.6672092412246</c:v>
                </c:pt>
                <c:pt idx="65">
                  <c:v>4247.373759241219</c:v>
                </c:pt>
                <c:pt idx="66">
                  <c:v>4038.259249241225</c:v>
                </c:pt>
                <c:pt idx="67">
                  <c:v>3623.032039241225</c:v>
                </c:pt>
                <c:pt idx="68">
                  <c:v>3328.9125692412249</c:v>
                </c:pt>
                <c:pt idx="69">
                  <c:v>3094.8114792412248</c:v>
                </c:pt>
                <c:pt idx="70">
                  <c:v>5810.5823892412254</c:v>
                </c:pt>
                <c:pt idx="71">
                  <c:v>14908.81364924122</c:v>
                </c:pt>
                <c:pt idx="72">
                  <c:v>27489.422449241221</c:v>
                </c:pt>
                <c:pt idx="73">
                  <c:v>29135.311649241219</c:v>
                </c:pt>
                <c:pt idx="74">
                  <c:v>23110.630649241211</c:v>
                </c:pt>
                <c:pt idx="75">
                  <c:v>18142.860349241219</c:v>
                </c:pt>
                <c:pt idx="76">
                  <c:v>14659.830449241221</c:v>
                </c:pt>
                <c:pt idx="77">
                  <c:v>12199.449949241231</c:v>
                </c:pt>
                <c:pt idx="78">
                  <c:v>9725.6215892412256</c:v>
                </c:pt>
                <c:pt idx="79">
                  <c:v>8130.6565292412297</c:v>
                </c:pt>
                <c:pt idx="80">
                  <c:v>6733.2477492412199</c:v>
                </c:pt>
                <c:pt idx="81">
                  <c:v>5518.2521092412244</c:v>
                </c:pt>
                <c:pt idx="82">
                  <c:v>4698.6712192412242</c:v>
                </c:pt>
                <c:pt idx="83">
                  <c:v>3859.1707492412252</c:v>
                </c:pt>
                <c:pt idx="84">
                  <c:v>3229.8579592412252</c:v>
                </c:pt>
                <c:pt idx="85">
                  <c:v>2727.661489241224</c:v>
                </c:pt>
                <c:pt idx="86">
                  <c:v>2311.514019241225</c:v>
                </c:pt>
                <c:pt idx="87">
                  <c:v>1961.4114092412251</c:v>
                </c:pt>
                <c:pt idx="88">
                  <c:v>1661.332719241225</c:v>
                </c:pt>
                <c:pt idx="89">
                  <c:v>1391.279679241225</c:v>
                </c:pt>
                <c:pt idx="90">
                  <c:v>1174.2376692412249</c:v>
                </c:pt>
                <c:pt idx="91">
                  <c:v>1021.218649241225</c:v>
                </c:pt>
                <c:pt idx="92">
                  <c:v>891.19995424122453</c:v>
                </c:pt>
                <c:pt idx="93">
                  <c:v>741.18194624122452</c:v>
                </c:pt>
                <c:pt idx="94">
                  <c:v>653.17349724122505</c:v>
                </c:pt>
                <c:pt idx="95">
                  <c:v>550.16565824122438</c:v>
                </c:pt>
                <c:pt idx="96">
                  <c:v>444.15829624122398</c:v>
                </c:pt>
                <c:pt idx="97">
                  <c:v>423.15535624122401</c:v>
                </c:pt>
                <c:pt idx="98">
                  <c:v>296.14957824122422</c:v>
                </c:pt>
                <c:pt idx="99">
                  <c:v>330.15076224122441</c:v>
                </c:pt>
                <c:pt idx="100">
                  <c:v>254.14791724122449</c:v>
                </c:pt>
                <c:pt idx="101">
                  <c:v>239.14723524122451</c:v>
                </c:pt>
                <c:pt idx="102">
                  <c:v>171.1453682412245</c:v>
                </c:pt>
                <c:pt idx="103">
                  <c:v>163.14510424122449</c:v>
                </c:pt>
                <c:pt idx="104">
                  <c:v>127.14430324122451</c:v>
                </c:pt>
                <c:pt idx="105">
                  <c:v>123.1442562412245</c:v>
                </c:pt>
                <c:pt idx="106">
                  <c:v>140.14437224122449</c:v>
                </c:pt>
                <c:pt idx="107">
                  <c:v>84.143565441224496</c:v>
                </c:pt>
                <c:pt idx="108">
                  <c:v>87.143727341224476</c:v>
                </c:pt>
                <c:pt idx="109">
                  <c:v>68.143309041224498</c:v>
                </c:pt>
                <c:pt idx="110">
                  <c:v>74.143526241224507</c:v>
                </c:pt>
                <c:pt idx="111">
                  <c:v>55.143193541224498</c:v>
                </c:pt>
                <c:pt idx="112">
                  <c:v>33.143017841224498</c:v>
                </c:pt>
                <c:pt idx="113">
                  <c:v>44.143101641224497</c:v>
                </c:pt>
                <c:pt idx="114">
                  <c:v>39.143057541224437</c:v>
                </c:pt>
                <c:pt idx="115">
                  <c:v>37.143021141224473</c:v>
                </c:pt>
                <c:pt idx="116">
                  <c:v>25.142972041224489</c:v>
                </c:pt>
                <c:pt idx="117">
                  <c:v>27.142947241224491</c:v>
                </c:pt>
                <c:pt idx="118">
                  <c:v>30.142969741224501</c:v>
                </c:pt>
                <c:pt idx="119">
                  <c:v>26.1429541412245</c:v>
                </c:pt>
                <c:pt idx="120">
                  <c:v>20.142942841224489</c:v>
                </c:pt>
                <c:pt idx="121">
                  <c:v>15.14292914122449</c:v>
                </c:pt>
                <c:pt idx="122">
                  <c:v>7.142876941224487</c:v>
                </c:pt>
                <c:pt idx="123">
                  <c:v>15.14293074122449</c:v>
                </c:pt>
                <c:pt idx="124">
                  <c:v>18.142924841224492</c:v>
                </c:pt>
                <c:pt idx="125">
                  <c:v>10.1428875412245</c:v>
                </c:pt>
                <c:pt idx="126">
                  <c:v>10.1428846412245</c:v>
                </c:pt>
                <c:pt idx="127">
                  <c:v>5.1428681312244908</c:v>
                </c:pt>
                <c:pt idx="128">
                  <c:v>8.1428855412244907</c:v>
                </c:pt>
                <c:pt idx="129">
                  <c:v>6.1428738212244864</c:v>
                </c:pt>
                <c:pt idx="130">
                  <c:v>8.1428706412244818</c:v>
                </c:pt>
                <c:pt idx="131">
                  <c:v>5.1428649812244904</c:v>
                </c:pt>
                <c:pt idx="132">
                  <c:v>7.1428795412244872</c:v>
                </c:pt>
                <c:pt idx="133">
                  <c:v>4.1428649912244886</c:v>
                </c:pt>
                <c:pt idx="134">
                  <c:v>3.1428670512244912</c:v>
                </c:pt>
                <c:pt idx="135">
                  <c:v>3.142864591224491</c:v>
                </c:pt>
                <c:pt idx="136">
                  <c:v>2.1428722412244912</c:v>
                </c:pt>
                <c:pt idx="137">
                  <c:v>3.1428657212244908</c:v>
                </c:pt>
                <c:pt idx="138">
                  <c:v>8.1428967412244937</c:v>
                </c:pt>
                <c:pt idx="139">
                  <c:v>1.1428557812244911</c:v>
                </c:pt>
                <c:pt idx="140">
                  <c:v>1.1428591412244911</c:v>
                </c:pt>
                <c:pt idx="141">
                  <c:v>0.14285458122449099</c:v>
                </c:pt>
                <c:pt idx="142">
                  <c:v>-0.85713484877550905</c:v>
                </c:pt>
                <c:pt idx="143">
                  <c:v>1.14285734122449</c:v>
                </c:pt>
                <c:pt idx="144">
                  <c:v>0.14285600122449099</c:v>
                </c:pt>
                <c:pt idx="145">
                  <c:v>2.142861521224491</c:v>
                </c:pt>
                <c:pt idx="146">
                  <c:v>3.1428662312244899</c:v>
                </c:pt>
                <c:pt idx="147">
                  <c:v>2.1428599012244911</c:v>
                </c:pt>
                <c:pt idx="148">
                  <c:v>2.1428670212244909</c:v>
                </c:pt>
                <c:pt idx="149">
                  <c:v>4.1428736212244894</c:v>
                </c:pt>
                <c:pt idx="150">
                  <c:v>6.1428767312244874</c:v>
                </c:pt>
                <c:pt idx="151">
                  <c:v>3.142868461224491</c:v>
                </c:pt>
                <c:pt idx="152">
                  <c:v>1.142855061224491</c:v>
                </c:pt>
                <c:pt idx="153">
                  <c:v>1.142858891224491</c:v>
                </c:pt>
                <c:pt idx="154">
                  <c:v>0.142853251224491</c:v>
                </c:pt>
                <c:pt idx="155">
                  <c:v>1.142858741224491</c:v>
                </c:pt>
                <c:pt idx="156">
                  <c:v>0.14285862122449</c:v>
                </c:pt>
                <c:pt idx="157">
                  <c:v>-2.8571507587755098</c:v>
                </c:pt>
                <c:pt idx="158">
                  <c:v>1.142865441224491</c:v>
                </c:pt>
                <c:pt idx="159">
                  <c:v>0.142857251224491</c:v>
                </c:pt>
                <c:pt idx="160">
                  <c:v>-2.8571507587755098</c:v>
                </c:pt>
                <c:pt idx="161">
                  <c:v>0.14285771122449101</c:v>
                </c:pt>
                <c:pt idx="162">
                  <c:v>-0.85714607877550897</c:v>
                </c:pt>
                <c:pt idx="163">
                  <c:v>-1.8571474187755099</c:v>
                </c:pt>
                <c:pt idx="164">
                  <c:v>0.142853761224491</c:v>
                </c:pt>
                <c:pt idx="165">
                  <c:v>0.14285387122449</c:v>
                </c:pt>
                <c:pt idx="166">
                  <c:v>-2.8571507587755098</c:v>
                </c:pt>
                <c:pt idx="167">
                  <c:v>4.1428644012244886</c:v>
                </c:pt>
                <c:pt idx="168">
                  <c:v>-0.85714806877550898</c:v>
                </c:pt>
                <c:pt idx="169">
                  <c:v>1.1428569312244909</c:v>
                </c:pt>
                <c:pt idx="170">
                  <c:v>0.14285527122449099</c:v>
                </c:pt>
                <c:pt idx="171">
                  <c:v>2.1428616612244911</c:v>
                </c:pt>
              </c:numCache>
            </c:numRef>
          </c:yVal>
          <c:smooth val="0"/>
          <c:extLst xmlns:c16r2="http://schemas.microsoft.com/office/drawing/2015/06/chart">
            <c:ext xmlns:c16="http://schemas.microsoft.com/office/drawing/2014/chart" uri="{C3380CC4-5D6E-409C-BE32-E72D297353CC}">
              <c16:uniqueId val="{00000000-3405-4C87-AB68-742B52727684}"/>
            </c:ext>
          </c:extLst>
        </c:ser>
        <c:ser>
          <c:idx val="1"/>
          <c:order val="1"/>
          <c:tx>
            <c:v>Long scaled</c:v>
          </c:tx>
          <c:spPr>
            <a:ln w="3175" cap="rnd">
              <a:solidFill>
                <a:srgbClr val="FF0000"/>
              </a:solidFill>
              <a:round/>
            </a:ln>
            <a:effectLst/>
          </c:spPr>
          <c:marker>
            <c:symbol val="x"/>
            <c:size val="2"/>
            <c:spPr>
              <a:noFill/>
              <a:ln w="9525">
                <a:solidFill>
                  <a:srgbClr val="FF0000"/>
                </a:solidFill>
              </a:ln>
              <a:effectLst/>
            </c:spPr>
          </c:marker>
          <c:xVal>
            <c:numRef>
              <c:f>LTCCO_8_sum_100_4s_l!$B$1671:$B$1852</c:f>
              <c:numCache>
                <c:formatCode>General</c:formatCode>
                <c:ptCount val="182"/>
                <c:pt idx="0">
                  <c:v>250</c:v>
                </c:pt>
                <c:pt idx="1">
                  <c:v>251</c:v>
                </c:pt>
                <c:pt idx="2">
                  <c:v>252</c:v>
                </c:pt>
                <c:pt idx="3">
                  <c:v>253</c:v>
                </c:pt>
                <c:pt idx="4">
                  <c:v>254</c:v>
                </c:pt>
                <c:pt idx="5">
                  <c:v>255</c:v>
                </c:pt>
                <c:pt idx="6">
                  <c:v>256</c:v>
                </c:pt>
                <c:pt idx="7">
                  <c:v>257</c:v>
                </c:pt>
                <c:pt idx="8">
                  <c:v>258</c:v>
                </c:pt>
                <c:pt idx="9">
                  <c:v>259</c:v>
                </c:pt>
                <c:pt idx="10">
                  <c:v>260</c:v>
                </c:pt>
                <c:pt idx="11">
                  <c:v>261</c:v>
                </c:pt>
                <c:pt idx="12">
                  <c:v>262</c:v>
                </c:pt>
                <c:pt idx="13">
                  <c:v>263</c:v>
                </c:pt>
                <c:pt idx="14">
                  <c:v>264</c:v>
                </c:pt>
                <c:pt idx="15">
                  <c:v>265</c:v>
                </c:pt>
                <c:pt idx="16">
                  <c:v>266</c:v>
                </c:pt>
                <c:pt idx="17">
                  <c:v>267</c:v>
                </c:pt>
                <c:pt idx="18">
                  <c:v>268</c:v>
                </c:pt>
                <c:pt idx="19">
                  <c:v>269</c:v>
                </c:pt>
                <c:pt idx="20">
                  <c:v>270</c:v>
                </c:pt>
                <c:pt idx="21">
                  <c:v>271</c:v>
                </c:pt>
                <c:pt idx="22">
                  <c:v>272</c:v>
                </c:pt>
                <c:pt idx="23">
                  <c:v>273</c:v>
                </c:pt>
                <c:pt idx="24">
                  <c:v>274</c:v>
                </c:pt>
                <c:pt idx="25">
                  <c:v>275</c:v>
                </c:pt>
                <c:pt idx="26">
                  <c:v>276</c:v>
                </c:pt>
                <c:pt idx="27">
                  <c:v>277</c:v>
                </c:pt>
                <c:pt idx="28">
                  <c:v>278</c:v>
                </c:pt>
                <c:pt idx="29">
                  <c:v>279</c:v>
                </c:pt>
                <c:pt idx="30">
                  <c:v>280</c:v>
                </c:pt>
                <c:pt idx="31">
                  <c:v>281</c:v>
                </c:pt>
                <c:pt idx="32">
                  <c:v>282</c:v>
                </c:pt>
                <c:pt idx="33">
                  <c:v>283</c:v>
                </c:pt>
                <c:pt idx="34">
                  <c:v>284</c:v>
                </c:pt>
                <c:pt idx="35">
                  <c:v>285</c:v>
                </c:pt>
                <c:pt idx="36">
                  <c:v>286</c:v>
                </c:pt>
                <c:pt idx="37">
                  <c:v>287</c:v>
                </c:pt>
                <c:pt idx="38">
                  <c:v>288</c:v>
                </c:pt>
                <c:pt idx="39">
                  <c:v>289</c:v>
                </c:pt>
                <c:pt idx="40">
                  <c:v>290</c:v>
                </c:pt>
                <c:pt idx="41">
                  <c:v>291</c:v>
                </c:pt>
                <c:pt idx="42">
                  <c:v>292</c:v>
                </c:pt>
                <c:pt idx="43">
                  <c:v>293</c:v>
                </c:pt>
                <c:pt idx="44">
                  <c:v>294</c:v>
                </c:pt>
                <c:pt idx="45">
                  <c:v>295</c:v>
                </c:pt>
                <c:pt idx="46">
                  <c:v>296</c:v>
                </c:pt>
                <c:pt idx="47">
                  <c:v>297</c:v>
                </c:pt>
                <c:pt idx="48">
                  <c:v>298</c:v>
                </c:pt>
                <c:pt idx="49">
                  <c:v>299</c:v>
                </c:pt>
                <c:pt idx="50">
                  <c:v>300</c:v>
                </c:pt>
                <c:pt idx="51">
                  <c:v>301</c:v>
                </c:pt>
                <c:pt idx="52">
                  <c:v>302</c:v>
                </c:pt>
                <c:pt idx="53">
                  <c:v>303</c:v>
                </c:pt>
                <c:pt idx="54">
                  <c:v>304</c:v>
                </c:pt>
                <c:pt idx="55">
                  <c:v>305</c:v>
                </c:pt>
                <c:pt idx="56">
                  <c:v>306</c:v>
                </c:pt>
                <c:pt idx="57">
                  <c:v>307</c:v>
                </c:pt>
                <c:pt idx="58">
                  <c:v>308</c:v>
                </c:pt>
                <c:pt idx="59">
                  <c:v>309</c:v>
                </c:pt>
                <c:pt idx="60">
                  <c:v>310</c:v>
                </c:pt>
                <c:pt idx="61">
                  <c:v>311</c:v>
                </c:pt>
                <c:pt idx="62">
                  <c:v>312</c:v>
                </c:pt>
                <c:pt idx="63">
                  <c:v>313</c:v>
                </c:pt>
                <c:pt idx="64">
                  <c:v>314</c:v>
                </c:pt>
                <c:pt idx="65">
                  <c:v>315</c:v>
                </c:pt>
                <c:pt idx="66">
                  <c:v>316</c:v>
                </c:pt>
                <c:pt idx="67">
                  <c:v>317</c:v>
                </c:pt>
                <c:pt idx="68">
                  <c:v>318</c:v>
                </c:pt>
                <c:pt idx="69">
                  <c:v>319</c:v>
                </c:pt>
                <c:pt idx="70">
                  <c:v>320</c:v>
                </c:pt>
                <c:pt idx="71">
                  <c:v>321</c:v>
                </c:pt>
                <c:pt idx="72">
                  <c:v>322</c:v>
                </c:pt>
                <c:pt idx="73">
                  <c:v>323</c:v>
                </c:pt>
                <c:pt idx="74">
                  <c:v>324</c:v>
                </c:pt>
                <c:pt idx="75">
                  <c:v>325</c:v>
                </c:pt>
                <c:pt idx="76">
                  <c:v>326</c:v>
                </c:pt>
                <c:pt idx="77">
                  <c:v>327</c:v>
                </c:pt>
                <c:pt idx="78">
                  <c:v>328</c:v>
                </c:pt>
                <c:pt idx="79">
                  <c:v>329</c:v>
                </c:pt>
                <c:pt idx="80">
                  <c:v>330</c:v>
                </c:pt>
                <c:pt idx="81">
                  <c:v>331</c:v>
                </c:pt>
                <c:pt idx="82">
                  <c:v>332</c:v>
                </c:pt>
                <c:pt idx="83">
                  <c:v>333</c:v>
                </c:pt>
                <c:pt idx="84">
                  <c:v>334</c:v>
                </c:pt>
                <c:pt idx="85">
                  <c:v>335</c:v>
                </c:pt>
                <c:pt idx="86">
                  <c:v>336</c:v>
                </c:pt>
                <c:pt idx="87">
                  <c:v>337</c:v>
                </c:pt>
                <c:pt idx="88">
                  <c:v>338</c:v>
                </c:pt>
                <c:pt idx="89">
                  <c:v>339</c:v>
                </c:pt>
                <c:pt idx="90">
                  <c:v>340</c:v>
                </c:pt>
                <c:pt idx="91">
                  <c:v>341</c:v>
                </c:pt>
                <c:pt idx="92">
                  <c:v>342</c:v>
                </c:pt>
                <c:pt idx="93">
                  <c:v>343</c:v>
                </c:pt>
                <c:pt idx="94">
                  <c:v>344</c:v>
                </c:pt>
                <c:pt idx="95">
                  <c:v>345</c:v>
                </c:pt>
                <c:pt idx="96">
                  <c:v>346</c:v>
                </c:pt>
                <c:pt idx="97">
                  <c:v>347</c:v>
                </c:pt>
                <c:pt idx="98">
                  <c:v>348</c:v>
                </c:pt>
                <c:pt idx="99">
                  <c:v>349</c:v>
                </c:pt>
                <c:pt idx="100">
                  <c:v>350</c:v>
                </c:pt>
                <c:pt idx="101">
                  <c:v>351</c:v>
                </c:pt>
                <c:pt idx="102">
                  <c:v>352</c:v>
                </c:pt>
                <c:pt idx="103">
                  <c:v>353</c:v>
                </c:pt>
                <c:pt idx="104">
                  <c:v>354</c:v>
                </c:pt>
                <c:pt idx="105">
                  <c:v>355</c:v>
                </c:pt>
                <c:pt idx="106">
                  <c:v>356</c:v>
                </c:pt>
                <c:pt idx="107">
                  <c:v>357</c:v>
                </c:pt>
                <c:pt idx="108">
                  <c:v>358</c:v>
                </c:pt>
                <c:pt idx="109">
                  <c:v>359</c:v>
                </c:pt>
                <c:pt idx="110">
                  <c:v>360</c:v>
                </c:pt>
                <c:pt idx="111">
                  <c:v>361</c:v>
                </c:pt>
                <c:pt idx="112">
                  <c:v>362</c:v>
                </c:pt>
                <c:pt idx="113">
                  <c:v>363</c:v>
                </c:pt>
                <c:pt idx="114">
                  <c:v>364</c:v>
                </c:pt>
                <c:pt idx="115">
                  <c:v>365</c:v>
                </c:pt>
                <c:pt idx="116">
                  <c:v>366</c:v>
                </c:pt>
                <c:pt idx="117">
                  <c:v>367</c:v>
                </c:pt>
                <c:pt idx="118">
                  <c:v>368</c:v>
                </c:pt>
                <c:pt idx="119">
                  <c:v>369</c:v>
                </c:pt>
                <c:pt idx="120">
                  <c:v>370</c:v>
                </c:pt>
                <c:pt idx="121">
                  <c:v>371</c:v>
                </c:pt>
                <c:pt idx="122">
                  <c:v>372</c:v>
                </c:pt>
                <c:pt idx="123">
                  <c:v>373</c:v>
                </c:pt>
                <c:pt idx="124">
                  <c:v>374</c:v>
                </c:pt>
                <c:pt idx="125">
                  <c:v>375</c:v>
                </c:pt>
                <c:pt idx="126">
                  <c:v>376</c:v>
                </c:pt>
                <c:pt idx="127">
                  <c:v>377</c:v>
                </c:pt>
                <c:pt idx="128">
                  <c:v>378</c:v>
                </c:pt>
                <c:pt idx="129">
                  <c:v>379</c:v>
                </c:pt>
                <c:pt idx="130">
                  <c:v>380</c:v>
                </c:pt>
                <c:pt idx="131">
                  <c:v>381</c:v>
                </c:pt>
                <c:pt idx="132">
                  <c:v>382</c:v>
                </c:pt>
                <c:pt idx="133">
                  <c:v>383</c:v>
                </c:pt>
                <c:pt idx="134">
                  <c:v>384</c:v>
                </c:pt>
                <c:pt idx="135">
                  <c:v>385</c:v>
                </c:pt>
                <c:pt idx="136">
                  <c:v>386</c:v>
                </c:pt>
                <c:pt idx="137">
                  <c:v>387</c:v>
                </c:pt>
                <c:pt idx="138">
                  <c:v>388</c:v>
                </c:pt>
                <c:pt idx="139">
                  <c:v>389</c:v>
                </c:pt>
                <c:pt idx="140">
                  <c:v>390</c:v>
                </c:pt>
                <c:pt idx="141">
                  <c:v>391</c:v>
                </c:pt>
                <c:pt idx="142">
                  <c:v>392</c:v>
                </c:pt>
                <c:pt idx="143">
                  <c:v>393</c:v>
                </c:pt>
                <c:pt idx="144">
                  <c:v>394</c:v>
                </c:pt>
                <c:pt idx="145">
                  <c:v>395</c:v>
                </c:pt>
                <c:pt idx="146">
                  <c:v>396</c:v>
                </c:pt>
                <c:pt idx="147">
                  <c:v>397</c:v>
                </c:pt>
                <c:pt idx="148">
                  <c:v>398</c:v>
                </c:pt>
                <c:pt idx="149">
                  <c:v>399</c:v>
                </c:pt>
                <c:pt idx="150">
                  <c:v>400</c:v>
                </c:pt>
                <c:pt idx="151">
                  <c:v>401</c:v>
                </c:pt>
                <c:pt idx="152">
                  <c:v>402</c:v>
                </c:pt>
                <c:pt idx="153">
                  <c:v>403</c:v>
                </c:pt>
                <c:pt idx="154">
                  <c:v>404</c:v>
                </c:pt>
                <c:pt idx="155">
                  <c:v>405</c:v>
                </c:pt>
                <c:pt idx="156">
                  <c:v>406</c:v>
                </c:pt>
                <c:pt idx="157">
                  <c:v>407</c:v>
                </c:pt>
                <c:pt idx="158">
                  <c:v>408</c:v>
                </c:pt>
                <c:pt idx="159">
                  <c:v>409</c:v>
                </c:pt>
                <c:pt idx="160">
                  <c:v>410</c:v>
                </c:pt>
                <c:pt idx="161">
                  <c:v>411</c:v>
                </c:pt>
                <c:pt idx="162">
                  <c:v>412</c:v>
                </c:pt>
                <c:pt idx="163">
                  <c:v>413</c:v>
                </c:pt>
                <c:pt idx="164">
                  <c:v>414</c:v>
                </c:pt>
                <c:pt idx="165">
                  <c:v>415</c:v>
                </c:pt>
                <c:pt idx="166">
                  <c:v>416</c:v>
                </c:pt>
                <c:pt idx="167">
                  <c:v>417</c:v>
                </c:pt>
                <c:pt idx="168">
                  <c:v>418</c:v>
                </c:pt>
                <c:pt idx="169">
                  <c:v>419</c:v>
                </c:pt>
                <c:pt idx="170">
                  <c:v>420</c:v>
                </c:pt>
                <c:pt idx="171">
                  <c:v>421</c:v>
                </c:pt>
                <c:pt idx="172">
                  <c:v>422</c:v>
                </c:pt>
                <c:pt idx="173">
                  <c:v>423</c:v>
                </c:pt>
                <c:pt idx="174">
                  <c:v>424</c:v>
                </c:pt>
                <c:pt idx="175">
                  <c:v>425</c:v>
                </c:pt>
                <c:pt idx="176">
                  <c:v>426</c:v>
                </c:pt>
                <c:pt idx="177">
                  <c:v>427</c:v>
                </c:pt>
                <c:pt idx="178">
                  <c:v>428</c:v>
                </c:pt>
                <c:pt idx="179">
                  <c:v>429</c:v>
                </c:pt>
                <c:pt idx="180">
                  <c:v>430</c:v>
                </c:pt>
                <c:pt idx="181">
                  <c:v>431</c:v>
                </c:pt>
              </c:numCache>
            </c:numRef>
          </c:xVal>
          <c:yVal>
            <c:numRef>
              <c:f>LTCCO_8_sum_100_4s_l!$F$1671:$F$1852</c:f>
              <c:numCache>
                <c:formatCode>General</c:formatCode>
                <c:ptCount val="182"/>
                <c:pt idx="0">
                  <c:v>0.73621223085146403</c:v>
                </c:pt>
                <c:pt idx="1">
                  <c:v>-4.4173461092075197</c:v>
                </c:pt>
                <c:pt idx="2">
                  <c:v>-9.5709252181147146</c:v>
                </c:pt>
                <c:pt idx="3">
                  <c:v>5.8897678395234632</c:v>
                </c:pt>
                <c:pt idx="4">
                  <c:v>-4.4173662080928837</c:v>
                </c:pt>
                <c:pt idx="5">
                  <c:v>5.8898160768483336</c:v>
                </c:pt>
                <c:pt idx="6">
                  <c:v>-9.5709357313778227</c:v>
                </c:pt>
                <c:pt idx="7">
                  <c:v>-9.5709316600651508</c:v>
                </c:pt>
                <c:pt idx="8">
                  <c:v>-14.72449886424794</c:v>
                </c:pt>
                <c:pt idx="9">
                  <c:v>-14.72449886424794</c:v>
                </c:pt>
                <c:pt idx="10">
                  <c:v>-14.72449886424794</c:v>
                </c:pt>
                <c:pt idx="11">
                  <c:v>5.8898047390155677</c:v>
                </c:pt>
                <c:pt idx="12">
                  <c:v>-14.72449886424794</c:v>
                </c:pt>
                <c:pt idx="13">
                  <c:v>-4.4173617760309796</c:v>
                </c:pt>
                <c:pt idx="14">
                  <c:v>-4.4173486344520922</c:v>
                </c:pt>
                <c:pt idx="15">
                  <c:v>-4.417356107114597</c:v>
                </c:pt>
                <c:pt idx="16">
                  <c:v>-4.417360951461327</c:v>
                </c:pt>
                <c:pt idx="17">
                  <c:v>11.043401885383981</c:v>
                </c:pt>
                <c:pt idx="18">
                  <c:v>5.8898102017895386</c:v>
                </c:pt>
                <c:pt idx="19">
                  <c:v>-9.5709242389382503</c:v>
                </c:pt>
                <c:pt idx="20">
                  <c:v>11.04334231022634</c:v>
                </c:pt>
                <c:pt idx="21">
                  <c:v>16.196958421696849</c:v>
                </c:pt>
                <c:pt idx="22">
                  <c:v>11.04337235548318</c:v>
                </c:pt>
                <c:pt idx="23">
                  <c:v>16.196941002662861</c:v>
                </c:pt>
                <c:pt idx="24">
                  <c:v>21.350547322368701</c:v>
                </c:pt>
                <c:pt idx="25">
                  <c:v>21.350499703471069</c:v>
                </c:pt>
                <c:pt idx="26">
                  <c:v>16.19694095112726</c:v>
                </c:pt>
                <c:pt idx="27">
                  <c:v>36.811253573121327</c:v>
                </c:pt>
                <c:pt idx="28">
                  <c:v>5.8897927827555581</c:v>
                </c:pt>
                <c:pt idx="29">
                  <c:v>31.657740584393469</c:v>
                </c:pt>
                <c:pt idx="30">
                  <c:v>5.8898095833622959</c:v>
                </c:pt>
                <c:pt idx="31">
                  <c:v>36.811218528910999</c:v>
                </c:pt>
                <c:pt idx="32">
                  <c:v>16.19693141704062</c:v>
                </c:pt>
                <c:pt idx="33">
                  <c:v>11.043375293012581</c:v>
                </c:pt>
                <c:pt idx="34">
                  <c:v>21.35052320370626</c:v>
                </c:pt>
                <c:pt idx="35">
                  <c:v>16.196945022439941</c:v>
                </c:pt>
                <c:pt idx="36">
                  <c:v>31.657653437687951</c:v>
                </c:pt>
                <c:pt idx="37">
                  <c:v>5.889812520891696</c:v>
                </c:pt>
                <c:pt idx="38">
                  <c:v>21.35051392729763</c:v>
                </c:pt>
                <c:pt idx="39">
                  <c:v>36.811283463771311</c:v>
                </c:pt>
                <c:pt idx="40">
                  <c:v>83.193512656827679</c:v>
                </c:pt>
                <c:pt idx="41">
                  <c:v>459.40844601647387</c:v>
                </c:pt>
                <c:pt idx="42">
                  <c:v>1655.077477371796</c:v>
                </c:pt>
                <c:pt idx="43">
                  <c:v>3118.774124630218</c:v>
                </c:pt>
                <c:pt idx="44">
                  <c:v>3005.388581946881</c:v>
                </c:pt>
                <c:pt idx="45">
                  <c:v>2938.3876952681721</c:v>
                </c:pt>
                <c:pt idx="46">
                  <c:v>2556.996709359787</c:v>
                </c:pt>
                <c:pt idx="47">
                  <c:v>2861.0755031985632</c:v>
                </c:pt>
                <c:pt idx="48">
                  <c:v>2484.841623289647</c:v>
                </c:pt>
                <c:pt idx="49">
                  <c:v>2412.686418687616</c:v>
                </c:pt>
                <c:pt idx="50">
                  <c:v>2350.8382059464748</c:v>
                </c:pt>
                <c:pt idx="51">
                  <c:v>2443.6087960386908</c:v>
                </c:pt>
                <c:pt idx="52">
                  <c:v>2175.6073674371542</c:v>
                </c:pt>
                <c:pt idx="53">
                  <c:v>2082.8359733895222</c:v>
                </c:pt>
                <c:pt idx="54">
                  <c:v>2057.0697125543302</c:v>
                </c:pt>
                <c:pt idx="55">
                  <c:v>1866.37559044719</c:v>
                </c:pt>
                <c:pt idx="56">
                  <c:v>1928.2233187536599</c:v>
                </c:pt>
                <c:pt idx="57">
                  <c:v>1902.451595144496</c:v>
                </c:pt>
                <c:pt idx="58">
                  <c:v>1886.9899864537911</c:v>
                </c:pt>
                <c:pt idx="59">
                  <c:v>1737.531443598833</c:v>
                </c:pt>
                <c:pt idx="60">
                  <c:v>2438.459028709161</c:v>
                </c:pt>
                <c:pt idx="61">
                  <c:v>5742.2723136598397</c:v>
                </c:pt>
                <c:pt idx="62">
                  <c:v>11495.01790271565</c:v>
                </c:pt>
                <c:pt idx="63">
                  <c:v>16676.13135078931</c:v>
                </c:pt>
                <c:pt idx="64">
                  <c:v>15005.759370164349</c:v>
                </c:pt>
                <c:pt idx="65">
                  <c:v>12876.615437298489</c:v>
                </c:pt>
                <c:pt idx="66">
                  <c:v>11716.621255441411</c:v>
                </c:pt>
                <c:pt idx="67">
                  <c:v>10592.79347173018</c:v>
                </c:pt>
                <c:pt idx="68">
                  <c:v>8597.8684523335269</c:v>
                </c:pt>
                <c:pt idx="69">
                  <c:v>8020.5573455237763</c:v>
                </c:pt>
                <c:pt idx="70">
                  <c:v>6984.4722765846236</c:v>
                </c:pt>
                <c:pt idx="71">
                  <c:v>6391.7150217652197</c:v>
                </c:pt>
                <c:pt idx="72">
                  <c:v>6051.5159283779303</c:v>
                </c:pt>
                <c:pt idx="73">
                  <c:v>5226.8200101577504</c:v>
                </c:pt>
                <c:pt idx="74">
                  <c:v>4958.8120210738898</c:v>
                </c:pt>
                <c:pt idx="75">
                  <c:v>4721.7088357003013</c:v>
                </c:pt>
                <c:pt idx="76">
                  <c:v>4113.5111687839199</c:v>
                </c:pt>
                <c:pt idx="77">
                  <c:v>3644.4903568429099</c:v>
                </c:pt>
                <c:pt idx="78">
                  <c:v>3278.5448695955752</c:v>
                </c:pt>
                <c:pt idx="79">
                  <c:v>3263.0841421636901</c:v>
                </c:pt>
                <c:pt idx="80">
                  <c:v>4500.087053842728</c:v>
                </c:pt>
                <c:pt idx="81">
                  <c:v>12232.205232410441</c:v>
                </c:pt>
                <c:pt idx="82">
                  <c:v>25308.103595720251</c:v>
                </c:pt>
                <c:pt idx="83">
                  <c:v>31429.886519633979</c:v>
                </c:pt>
                <c:pt idx="84">
                  <c:v>25024.516208170309</c:v>
                </c:pt>
                <c:pt idx="85">
                  <c:v>19831.721597136231</c:v>
                </c:pt>
                <c:pt idx="86">
                  <c:v>15686.34437350161</c:v>
                </c:pt>
                <c:pt idx="87">
                  <c:v>12690.947397072499</c:v>
                </c:pt>
                <c:pt idx="88">
                  <c:v>10412.3934524295</c:v>
                </c:pt>
                <c:pt idx="89">
                  <c:v>8072.1003186145517</c:v>
                </c:pt>
                <c:pt idx="90">
                  <c:v>6618.5147093918304</c:v>
                </c:pt>
                <c:pt idx="91">
                  <c:v>5690.7078502223967</c:v>
                </c:pt>
                <c:pt idx="92">
                  <c:v>4912.406323082354</c:v>
                </c:pt>
                <c:pt idx="93">
                  <c:v>4190.8256387272004</c:v>
                </c:pt>
                <c:pt idx="94">
                  <c:v>3221.856355094757</c:v>
                </c:pt>
                <c:pt idx="95">
                  <c:v>2608.5339929199372</c:v>
                </c:pt>
                <c:pt idx="96">
                  <c:v>2433.299000640975</c:v>
                </c:pt>
                <c:pt idx="97">
                  <c:v>1995.2216801878001</c:v>
                </c:pt>
                <c:pt idx="98">
                  <c:v>1603.532458317562</c:v>
                </c:pt>
                <c:pt idx="99">
                  <c:v>1350.996405659346</c:v>
                </c:pt>
                <c:pt idx="100">
                  <c:v>1227.306509738024</c:v>
                </c:pt>
                <c:pt idx="101">
                  <c:v>1010.850270258213</c:v>
                </c:pt>
                <c:pt idx="102">
                  <c:v>897.46885042315716</c:v>
                </c:pt>
                <c:pt idx="103">
                  <c:v>732.55063661618567</c:v>
                </c:pt>
                <c:pt idx="104">
                  <c:v>732.55019340999536</c:v>
                </c:pt>
                <c:pt idx="105">
                  <c:v>552.17254056122601</c:v>
                </c:pt>
                <c:pt idx="106">
                  <c:v>454.25301543947552</c:v>
                </c:pt>
                <c:pt idx="107">
                  <c:v>356.33447207097203</c:v>
                </c:pt>
                <c:pt idx="108">
                  <c:v>433.63864829281289</c:v>
                </c:pt>
                <c:pt idx="109">
                  <c:v>268.72326842867739</c:v>
                </c:pt>
                <c:pt idx="110">
                  <c:v>273.87656594704708</c:v>
                </c:pt>
                <c:pt idx="111">
                  <c:v>253.26215447976591</c:v>
                </c:pt>
                <c:pt idx="112">
                  <c:v>170.80455293125831</c:v>
                </c:pt>
                <c:pt idx="113">
                  <c:v>155.34379612407881</c:v>
                </c:pt>
                <c:pt idx="114">
                  <c:v>150.1904120258952</c:v>
                </c:pt>
                <c:pt idx="115">
                  <c:v>114.1150814142828</c:v>
                </c:pt>
                <c:pt idx="116">
                  <c:v>129.57572381242281</c:v>
                </c:pt>
                <c:pt idx="117">
                  <c:v>134.729383626085</c:v>
                </c:pt>
                <c:pt idx="118">
                  <c:v>88.347033324360524</c:v>
                </c:pt>
                <c:pt idx="119">
                  <c:v>36.811200491449732</c:v>
                </c:pt>
                <c:pt idx="120">
                  <c:v>72.886321868511843</c:v>
                </c:pt>
                <c:pt idx="121">
                  <c:v>62.579101704902129</c:v>
                </c:pt>
                <c:pt idx="122">
                  <c:v>26.50407953387672</c:v>
                </c:pt>
                <c:pt idx="123">
                  <c:v>41.964888134337933</c:v>
                </c:pt>
                <c:pt idx="124">
                  <c:v>36.81127521807484</c:v>
                </c:pt>
                <c:pt idx="125">
                  <c:v>26.504129420340899</c:v>
                </c:pt>
                <c:pt idx="126">
                  <c:v>31.657665806232799</c:v>
                </c:pt>
                <c:pt idx="127">
                  <c:v>16.196941724161309</c:v>
                </c:pt>
                <c:pt idx="128">
                  <c:v>16.196968728817549</c:v>
                </c:pt>
                <c:pt idx="129">
                  <c:v>21.35050666077754</c:v>
                </c:pt>
                <c:pt idx="130">
                  <c:v>31.65766420862909</c:v>
                </c:pt>
                <c:pt idx="131">
                  <c:v>26.504092520848801</c:v>
                </c:pt>
                <c:pt idx="132">
                  <c:v>11.04338091039336</c:v>
                </c:pt>
                <c:pt idx="133">
                  <c:v>16.19691466796948</c:v>
                </c:pt>
                <c:pt idx="134">
                  <c:v>26.504155497356269</c:v>
                </c:pt>
                <c:pt idx="135">
                  <c:v>11.04336426439343</c:v>
                </c:pt>
                <c:pt idx="136">
                  <c:v>11.04338797077104</c:v>
                </c:pt>
                <c:pt idx="137">
                  <c:v>-4.4173503866626103</c:v>
                </c:pt>
                <c:pt idx="138">
                  <c:v>11.043362718325319</c:v>
                </c:pt>
                <c:pt idx="139">
                  <c:v>5.8898081919010004</c:v>
                </c:pt>
                <c:pt idx="140">
                  <c:v>-9.5709148079228061</c:v>
                </c:pt>
                <c:pt idx="141">
                  <c:v>-9.570929392498595</c:v>
                </c:pt>
                <c:pt idx="142">
                  <c:v>5.8898133454613513</c:v>
                </c:pt>
                <c:pt idx="143">
                  <c:v>16.196972903201431</c:v>
                </c:pt>
                <c:pt idx="144">
                  <c:v>0.73627144525988497</c:v>
                </c:pt>
                <c:pt idx="145">
                  <c:v>11.043394979613121</c:v>
                </c:pt>
                <c:pt idx="146">
                  <c:v>-4.4173250826812911</c:v>
                </c:pt>
                <c:pt idx="147">
                  <c:v>-4.4173537880124414</c:v>
                </c:pt>
                <c:pt idx="148">
                  <c:v>5.8897729415482063</c:v>
                </c:pt>
                <c:pt idx="149">
                  <c:v>5.8898038629103064</c:v>
                </c:pt>
                <c:pt idx="150">
                  <c:v>-4.4173596115356366</c:v>
                </c:pt>
                <c:pt idx="151">
                  <c:v>-14.72449886424794</c:v>
                </c:pt>
                <c:pt idx="152">
                  <c:v>0.73622057961923104</c:v>
                </c:pt>
                <c:pt idx="153">
                  <c:v>-9.5709347522013601</c:v>
                </c:pt>
                <c:pt idx="154">
                  <c:v>0.73624815116710196</c:v>
                </c:pt>
                <c:pt idx="155">
                  <c:v>-9.5709129526410788</c:v>
                </c:pt>
                <c:pt idx="156">
                  <c:v>-9.5709308870310963</c:v>
                </c:pt>
                <c:pt idx="157">
                  <c:v>-9.5709272280032494</c:v>
                </c:pt>
                <c:pt idx="158">
                  <c:v>-9.5709249604366953</c:v>
                </c:pt>
                <c:pt idx="159">
                  <c:v>-9.5709309901023047</c:v>
                </c:pt>
                <c:pt idx="160">
                  <c:v>0.73621233392267005</c:v>
                </c:pt>
                <c:pt idx="161">
                  <c:v>0.73621408613318995</c:v>
                </c:pt>
                <c:pt idx="162">
                  <c:v>-9.5709335668824806</c:v>
                </c:pt>
                <c:pt idx="163">
                  <c:v>16.19692827336879</c:v>
                </c:pt>
                <c:pt idx="164">
                  <c:v>5.8897922158639169</c:v>
                </c:pt>
                <c:pt idx="165">
                  <c:v>0.73622289872138802</c:v>
                </c:pt>
                <c:pt idx="166">
                  <c:v>-9.570933773024894</c:v>
                </c:pt>
                <c:pt idx="167">
                  <c:v>-4.417348222167262</c:v>
                </c:pt>
                <c:pt idx="168">
                  <c:v>0.736217745161037</c:v>
                </c:pt>
                <c:pt idx="169">
                  <c:v>-4.4173616729597764</c:v>
                </c:pt>
                <c:pt idx="170">
                  <c:v>-14.72449886424794</c:v>
                </c:pt>
                <c:pt idx="171">
                  <c:v>-4.417360796854517</c:v>
                </c:pt>
                <c:pt idx="172">
                  <c:v>-4.4173622398514159</c:v>
                </c:pt>
                <c:pt idx="173">
                  <c:v>11.04338668238095</c:v>
                </c:pt>
                <c:pt idx="174">
                  <c:v>-4.4173629613498671</c:v>
                </c:pt>
                <c:pt idx="175">
                  <c:v>0.73623645258510795</c:v>
                </c:pt>
                <c:pt idx="176">
                  <c:v>0.73622248643655996</c:v>
                </c:pt>
                <c:pt idx="177">
                  <c:v>0.73621217931586103</c:v>
                </c:pt>
                <c:pt idx="178">
                  <c:v>-4.4173545095108846</c:v>
                </c:pt>
                <c:pt idx="179">
                  <c:v>11.04338833152026</c:v>
                </c:pt>
                <c:pt idx="180">
                  <c:v>0.73620903564404605</c:v>
                </c:pt>
                <c:pt idx="181">
                  <c:v>-9.5709239297246249</c:v>
                </c:pt>
              </c:numCache>
            </c:numRef>
          </c:yVal>
          <c:smooth val="0"/>
          <c:extLst xmlns:c16r2="http://schemas.microsoft.com/office/drawing/2015/06/chart">
            <c:ext xmlns:c16="http://schemas.microsoft.com/office/drawing/2014/chart" uri="{C3380CC4-5D6E-409C-BE32-E72D297353CC}">
              <c16:uniqueId val="{00000001-3405-4C87-AB68-742B52727684}"/>
            </c:ext>
          </c:extLst>
        </c:ser>
        <c:dLbls>
          <c:showLegendKey val="0"/>
          <c:showVal val="0"/>
          <c:showCatName val="0"/>
          <c:showSerName val="0"/>
          <c:showPercent val="0"/>
          <c:showBubbleSize val="0"/>
        </c:dLbls>
        <c:axId val="-1980348256"/>
        <c:axId val="-1980353152"/>
      </c:scatterChart>
      <c:valAx>
        <c:axId val="-1980348256"/>
        <c:scaling>
          <c:orientation val="minMax"/>
          <c:min val="2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0353152"/>
        <c:crossesAt val="0.1"/>
        <c:crossBetween val="midCat"/>
      </c:valAx>
      <c:valAx>
        <c:axId val="-1980353152"/>
        <c:scaling>
          <c:logBase val="10"/>
          <c:orientation val="minMax"/>
          <c:min val="0.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034825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100</a:t>
            </a:r>
            <a:r>
              <a:rPr lang="en-US" baseline="0"/>
              <a:t> sec, dagger clean n =8</a:t>
            </a:r>
            <a:endParaRPr lang="en-US"/>
          </a:p>
        </c:rich>
      </c:tx>
      <c:layout/>
      <c:overlay val="0"/>
      <c:spPr>
        <a:noFill/>
        <a:ln>
          <a:noFill/>
        </a:ln>
        <a:effectLst/>
      </c:spPr>
    </c:title>
    <c:autoTitleDeleted val="0"/>
    <c:plotArea>
      <c:layout>
        <c:manualLayout>
          <c:layoutTarget val="inner"/>
          <c:xMode val="edge"/>
          <c:yMode val="edge"/>
          <c:x val="8.5145777522160501E-2"/>
          <c:y val="0.11200006960719"/>
          <c:w val="0.88691311891098401"/>
          <c:h val="0.77793488430768598"/>
        </c:manualLayout>
      </c:layout>
      <c:scatterChart>
        <c:scatterStyle val="lineMarker"/>
        <c:varyColors val="0"/>
        <c:ser>
          <c:idx val="0"/>
          <c:order val="0"/>
          <c:tx>
            <c:v>Short</c:v>
          </c:tx>
          <c:spPr>
            <a:ln w="3175" cap="rnd">
              <a:solidFill>
                <a:schemeClr val="accent1"/>
              </a:solidFill>
              <a:round/>
            </a:ln>
            <a:effectLst/>
          </c:spPr>
          <c:marker>
            <c:symbol val="star"/>
            <c:size val="2"/>
            <c:spPr>
              <a:noFill/>
              <a:ln w="9525">
                <a:solidFill>
                  <a:schemeClr val="accent1"/>
                </a:solidFill>
              </a:ln>
              <a:effectLst/>
            </c:spPr>
          </c:marker>
          <c:xVal>
            <c:numRef>
              <c:f>'LTCCO_8_sum_100dc_4s_s '!$A$251:$A$432</c:f>
              <c:numCache>
                <c:formatCode>General</c:formatCode>
                <c:ptCount val="172"/>
                <c:pt idx="0">
                  <c:v>260</c:v>
                </c:pt>
                <c:pt idx="1">
                  <c:v>261</c:v>
                </c:pt>
                <c:pt idx="2">
                  <c:v>262</c:v>
                </c:pt>
                <c:pt idx="3">
                  <c:v>263</c:v>
                </c:pt>
                <c:pt idx="4">
                  <c:v>264</c:v>
                </c:pt>
                <c:pt idx="5">
                  <c:v>265</c:v>
                </c:pt>
                <c:pt idx="6">
                  <c:v>266</c:v>
                </c:pt>
                <c:pt idx="7">
                  <c:v>267</c:v>
                </c:pt>
                <c:pt idx="8">
                  <c:v>268</c:v>
                </c:pt>
                <c:pt idx="9">
                  <c:v>269</c:v>
                </c:pt>
                <c:pt idx="10">
                  <c:v>270</c:v>
                </c:pt>
                <c:pt idx="11">
                  <c:v>271</c:v>
                </c:pt>
                <c:pt idx="12">
                  <c:v>272</c:v>
                </c:pt>
                <c:pt idx="13">
                  <c:v>273</c:v>
                </c:pt>
                <c:pt idx="14">
                  <c:v>274</c:v>
                </c:pt>
                <c:pt idx="15">
                  <c:v>275</c:v>
                </c:pt>
                <c:pt idx="16">
                  <c:v>276</c:v>
                </c:pt>
                <c:pt idx="17">
                  <c:v>277</c:v>
                </c:pt>
                <c:pt idx="18">
                  <c:v>278</c:v>
                </c:pt>
                <c:pt idx="19">
                  <c:v>279</c:v>
                </c:pt>
                <c:pt idx="20">
                  <c:v>280</c:v>
                </c:pt>
                <c:pt idx="21">
                  <c:v>281</c:v>
                </c:pt>
                <c:pt idx="22">
                  <c:v>282</c:v>
                </c:pt>
                <c:pt idx="23">
                  <c:v>283</c:v>
                </c:pt>
                <c:pt idx="24">
                  <c:v>284</c:v>
                </c:pt>
                <c:pt idx="25">
                  <c:v>285</c:v>
                </c:pt>
                <c:pt idx="26">
                  <c:v>286</c:v>
                </c:pt>
                <c:pt idx="27">
                  <c:v>287</c:v>
                </c:pt>
                <c:pt idx="28">
                  <c:v>288</c:v>
                </c:pt>
                <c:pt idx="29">
                  <c:v>289</c:v>
                </c:pt>
                <c:pt idx="30">
                  <c:v>290</c:v>
                </c:pt>
                <c:pt idx="31">
                  <c:v>291</c:v>
                </c:pt>
                <c:pt idx="32">
                  <c:v>292</c:v>
                </c:pt>
                <c:pt idx="33">
                  <c:v>293</c:v>
                </c:pt>
                <c:pt idx="34">
                  <c:v>294</c:v>
                </c:pt>
                <c:pt idx="35">
                  <c:v>295</c:v>
                </c:pt>
                <c:pt idx="36">
                  <c:v>296</c:v>
                </c:pt>
                <c:pt idx="37">
                  <c:v>297</c:v>
                </c:pt>
                <c:pt idx="38">
                  <c:v>298</c:v>
                </c:pt>
                <c:pt idx="39">
                  <c:v>299</c:v>
                </c:pt>
                <c:pt idx="40">
                  <c:v>300</c:v>
                </c:pt>
                <c:pt idx="41">
                  <c:v>301</c:v>
                </c:pt>
                <c:pt idx="42">
                  <c:v>302</c:v>
                </c:pt>
                <c:pt idx="43">
                  <c:v>303</c:v>
                </c:pt>
                <c:pt idx="44">
                  <c:v>304</c:v>
                </c:pt>
                <c:pt idx="45">
                  <c:v>305</c:v>
                </c:pt>
                <c:pt idx="46">
                  <c:v>306</c:v>
                </c:pt>
                <c:pt idx="47">
                  <c:v>307</c:v>
                </c:pt>
                <c:pt idx="48">
                  <c:v>308</c:v>
                </c:pt>
                <c:pt idx="49">
                  <c:v>309</c:v>
                </c:pt>
                <c:pt idx="50">
                  <c:v>310</c:v>
                </c:pt>
                <c:pt idx="51">
                  <c:v>311</c:v>
                </c:pt>
                <c:pt idx="52">
                  <c:v>312</c:v>
                </c:pt>
                <c:pt idx="53">
                  <c:v>313</c:v>
                </c:pt>
                <c:pt idx="54">
                  <c:v>314</c:v>
                </c:pt>
                <c:pt idx="55">
                  <c:v>315</c:v>
                </c:pt>
                <c:pt idx="56">
                  <c:v>316</c:v>
                </c:pt>
                <c:pt idx="57">
                  <c:v>317</c:v>
                </c:pt>
                <c:pt idx="58">
                  <c:v>318</c:v>
                </c:pt>
                <c:pt idx="59">
                  <c:v>319</c:v>
                </c:pt>
                <c:pt idx="60">
                  <c:v>320</c:v>
                </c:pt>
                <c:pt idx="61">
                  <c:v>321</c:v>
                </c:pt>
                <c:pt idx="62">
                  <c:v>322</c:v>
                </c:pt>
                <c:pt idx="63">
                  <c:v>323</c:v>
                </c:pt>
                <c:pt idx="64">
                  <c:v>324</c:v>
                </c:pt>
                <c:pt idx="65">
                  <c:v>325</c:v>
                </c:pt>
                <c:pt idx="66">
                  <c:v>326</c:v>
                </c:pt>
                <c:pt idx="67">
                  <c:v>327</c:v>
                </c:pt>
                <c:pt idx="68">
                  <c:v>328</c:v>
                </c:pt>
                <c:pt idx="69">
                  <c:v>329</c:v>
                </c:pt>
                <c:pt idx="70">
                  <c:v>330</c:v>
                </c:pt>
                <c:pt idx="71">
                  <c:v>331</c:v>
                </c:pt>
                <c:pt idx="72">
                  <c:v>332</c:v>
                </c:pt>
                <c:pt idx="73">
                  <c:v>333</c:v>
                </c:pt>
                <c:pt idx="74">
                  <c:v>334</c:v>
                </c:pt>
                <c:pt idx="75">
                  <c:v>335</c:v>
                </c:pt>
                <c:pt idx="76">
                  <c:v>336</c:v>
                </c:pt>
                <c:pt idx="77">
                  <c:v>337</c:v>
                </c:pt>
                <c:pt idx="78">
                  <c:v>338</c:v>
                </c:pt>
                <c:pt idx="79">
                  <c:v>339</c:v>
                </c:pt>
                <c:pt idx="80">
                  <c:v>340</c:v>
                </c:pt>
                <c:pt idx="81">
                  <c:v>341</c:v>
                </c:pt>
                <c:pt idx="82">
                  <c:v>342</c:v>
                </c:pt>
                <c:pt idx="83">
                  <c:v>343</c:v>
                </c:pt>
                <c:pt idx="84">
                  <c:v>344</c:v>
                </c:pt>
                <c:pt idx="85">
                  <c:v>345</c:v>
                </c:pt>
                <c:pt idx="86">
                  <c:v>346</c:v>
                </c:pt>
                <c:pt idx="87">
                  <c:v>347</c:v>
                </c:pt>
                <c:pt idx="88">
                  <c:v>348</c:v>
                </c:pt>
                <c:pt idx="89">
                  <c:v>349</c:v>
                </c:pt>
                <c:pt idx="90">
                  <c:v>350</c:v>
                </c:pt>
                <c:pt idx="91">
                  <c:v>351</c:v>
                </c:pt>
                <c:pt idx="92">
                  <c:v>352</c:v>
                </c:pt>
                <c:pt idx="93">
                  <c:v>353</c:v>
                </c:pt>
                <c:pt idx="94">
                  <c:v>354</c:v>
                </c:pt>
                <c:pt idx="95">
                  <c:v>355</c:v>
                </c:pt>
                <c:pt idx="96">
                  <c:v>356</c:v>
                </c:pt>
                <c:pt idx="97">
                  <c:v>357</c:v>
                </c:pt>
                <c:pt idx="98">
                  <c:v>358</c:v>
                </c:pt>
                <c:pt idx="99">
                  <c:v>359</c:v>
                </c:pt>
                <c:pt idx="100">
                  <c:v>360</c:v>
                </c:pt>
                <c:pt idx="101">
                  <c:v>361</c:v>
                </c:pt>
                <c:pt idx="102">
                  <c:v>362</c:v>
                </c:pt>
                <c:pt idx="103">
                  <c:v>363</c:v>
                </c:pt>
                <c:pt idx="104">
                  <c:v>364</c:v>
                </c:pt>
                <c:pt idx="105">
                  <c:v>365</c:v>
                </c:pt>
                <c:pt idx="106">
                  <c:v>366</c:v>
                </c:pt>
                <c:pt idx="107">
                  <c:v>367</c:v>
                </c:pt>
                <c:pt idx="108">
                  <c:v>368</c:v>
                </c:pt>
                <c:pt idx="109">
                  <c:v>369</c:v>
                </c:pt>
                <c:pt idx="110">
                  <c:v>370</c:v>
                </c:pt>
                <c:pt idx="111">
                  <c:v>371</c:v>
                </c:pt>
                <c:pt idx="112">
                  <c:v>372</c:v>
                </c:pt>
                <c:pt idx="113">
                  <c:v>373</c:v>
                </c:pt>
                <c:pt idx="114">
                  <c:v>374</c:v>
                </c:pt>
                <c:pt idx="115">
                  <c:v>375</c:v>
                </c:pt>
                <c:pt idx="116">
                  <c:v>376</c:v>
                </c:pt>
                <c:pt idx="117">
                  <c:v>377</c:v>
                </c:pt>
                <c:pt idx="118">
                  <c:v>378</c:v>
                </c:pt>
                <c:pt idx="119">
                  <c:v>379</c:v>
                </c:pt>
                <c:pt idx="120">
                  <c:v>380</c:v>
                </c:pt>
                <c:pt idx="121">
                  <c:v>381</c:v>
                </c:pt>
                <c:pt idx="122">
                  <c:v>382</c:v>
                </c:pt>
                <c:pt idx="123">
                  <c:v>383</c:v>
                </c:pt>
                <c:pt idx="124">
                  <c:v>384</c:v>
                </c:pt>
                <c:pt idx="125">
                  <c:v>385</c:v>
                </c:pt>
                <c:pt idx="126">
                  <c:v>386</c:v>
                </c:pt>
                <c:pt idx="127">
                  <c:v>387</c:v>
                </c:pt>
                <c:pt idx="128">
                  <c:v>388</c:v>
                </c:pt>
                <c:pt idx="129">
                  <c:v>389</c:v>
                </c:pt>
                <c:pt idx="130">
                  <c:v>390</c:v>
                </c:pt>
                <c:pt idx="131">
                  <c:v>391</c:v>
                </c:pt>
                <c:pt idx="132">
                  <c:v>392</c:v>
                </c:pt>
                <c:pt idx="133">
                  <c:v>393</c:v>
                </c:pt>
                <c:pt idx="134">
                  <c:v>394</c:v>
                </c:pt>
                <c:pt idx="135">
                  <c:v>395</c:v>
                </c:pt>
                <c:pt idx="136">
                  <c:v>396</c:v>
                </c:pt>
                <c:pt idx="137">
                  <c:v>397</c:v>
                </c:pt>
                <c:pt idx="138">
                  <c:v>398</c:v>
                </c:pt>
                <c:pt idx="139">
                  <c:v>399</c:v>
                </c:pt>
                <c:pt idx="140">
                  <c:v>400</c:v>
                </c:pt>
                <c:pt idx="141">
                  <c:v>401</c:v>
                </c:pt>
                <c:pt idx="142">
                  <c:v>402</c:v>
                </c:pt>
                <c:pt idx="143">
                  <c:v>403</c:v>
                </c:pt>
                <c:pt idx="144">
                  <c:v>404</c:v>
                </c:pt>
                <c:pt idx="145">
                  <c:v>405</c:v>
                </c:pt>
                <c:pt idx="146">
                  <c:v>406</c:v>
                </c:pt>
                <c:pt idx="147">
                  <c:v>407</c:v>
                </c:pt>
                <c:pt idx="148">
                  <c:v>408</c:v>
                </c:pt>
                <c:pt idx="149">
                  <c:v>409</c:v>
                </c:pt>
                <c:pt idx="150">
                  <c:v>410</c:v>
                </c:pt>
                <c:pt idx="151">
                  <c:v>411</c:v>
                </c:pt>
                <c:pt idx="152">
                  <c:v>412</c:v>
                </c:pt>
                <c:pt idx="153">
                  <c:v>413</c:v>
                </c:pt>
                <c:pt idx="154">
                  <c:v>414</c:v>
                </c:pt>
                <c:pt idx="155">
                  <c:v>415</c:v>
                </c:pt>
                <c:pt idx="156">
                  <c:v>416</c:v>
                </c:pt>
                <c:pt idx="157">
                  <c:v>417</c:v>
                </c:pt>
                <c:pt idx="158">
                  <c:v>418</c:v>
                </c:pt>
                <c:pt idx="159">
                  <c:v>419</c:v>
                </c:pt>
                <c:pt idx="160">
                  <c:v>420</c:v>
                </c:pt>
                <c:pt idx="161">
                  <c:v>421</c:v>
                </c:pt>
                <c:pt idx="162">
                  <c:v>422</c:v>
                </c:pt>
                <c:pt idx="163">
                  <c:v>423</c:v>
                </c:pt>
                <c:pt idx="164">
                  <c:v>424</c:v>
                </c:pt>
                <c:pt idx="165">
                  <c:v>425</c:v>
                </c:pt>
                <c:pt idx="166">
                  <c:v>426</c:v>
                </c:pt>
                <c:pt idx="167">
                  <c:v>427</c:v>
                </c:pt>
                <c:pt idx="168">
                  <c:v>428</c:v>
                </c:pt>
                <c:pt idx="169">
                  <c:v>429</c:v>
                </c:pt>
                <c:pt idx="170">
                  <c:v>430</c:v>
                </c:pt>
                <c:pt idx="171">
                  <c:v>431</c:v>
                </c:pt>
              </c:numCache>
            </c:numRef>
          </c:xVal>
          <c:yVal>
            <c:numRef>
              <c:f>'LTCCO_8_sum_100dc_4s_s '!$C$251:$C$432</c:f>
              <c:numCache>
                <c:formatCode>General</c:formatCode>
                <c:ptCount val="172"/>
                <c:pt idx="10">
                  <c:v>-1.163267879591837</c:v>
                </c:pt>
                <c:pt idx="11">
                  <c:v>-1.163267879591837</c:v>
                </c:pt>
                <c:pt idx="12">
                  <c:v>0.83674073040816299</c:v>
                </c:pt>
                <c:pt idx="13">
                  <c:v>-1.163267879591837</c:v>
                </c:pt>
                <c:pt idx="14">
                  <c:v>0.83673869040816296</c:v>
                </c:pt>
                <c:pt idx="15">
                  <c:v>-0.16326674959183701</c:v>
                </c:pt>
                <c:pt idx="16">
                  <c:v>0.83673703040816305</c:v>
                </c:pt>
                <c:pt idx="17">
                  <c:v>2.836743400408158</c:v>
                </c:pt>
                <c:pt idx="18">
                  <c:v>1.8367379904081631</c:v>
                </c:pt>
                <c:pt idx="19">
                  <c:v>-0.16326642959183699</c:v>
                </c:pt>
                <c:pt idx="20">
                  <c:v>-0.16326744959183701</c:v>
                </c:pt>
                <c:pt idx="21">
                  <c:v>0.83673527040816298</c:v>
                </c:pt>
                <c:pt idx="22">
                  <c:v>0.836737130408164</c:v>
                </c:pt>
                <c:pt idx="23">
                  <c:v>-1.163267879591837</c:v>
                </c:pt>
                <c:pt idx="24">
                  <c:v>-1.163267879591837</c:v>
                </c:pt>
                <c:pt idx="25">
                  <c:v>-0.16326553959183701</c:v>
                </c:pt>
                <c:pt idx="26">
                  <c:v>-0.163261919591837</c:v>
                </c:pt>
                <c:pt idx="27">
                  <c:v>-0.16326689959183699</c:v>
                </c:pt>
                <c:pt idx="28">
                  <c:v>0.83673497040816303</c:v>
                </c:pt>
                <c:pt idx="29">
                  <c:v>0.83673932040816401</c:v>
                </c:pt>
                <c:pt idx="30">
                  <c:v>5.8367518004081633</c:v>
                </c:pt>
                <c:pt idx="31">
                  <c:v>30.836975620408172</c:v>
                </c:pt>
                <c:pt idx="32">
                  <c:v>159.84197912040821</c:v>
                </c:pt>
                <c:pt idx="33">
                  <c:v>269.84881812040823</c:v>
                </c:pt>
                <c:pt idx="34">
                  <c:v>288.8510621204083</c:v>
                </c:pt>
                <c:pt idx="35">
                  <c:v>300.85154912040821</c:v>
                </c:pt>
                <c:pt idx="36">
                  <c:v>226.84499012040811</c:v>
                </c:pt>
                <c:pt idx="37">
                  <c:v>267.84852012040818</c:v>
                </c:pt>
                <c:pt idx="38">
                  <c:v>228.84553912040809</c:v>
                </c:pt>
                <c:pt idx="39">
                  <c:v>223.84511312040809</c:v>
                </c:pt>
                <c:pt idx="40">
                  <c:v>227.84491812040821</c:v>
                </c:pt>
                <c:pt idx="41">
                  <c:v>235.84554612040819</c:v>
                </c:pt>
                <c:pt idx="42">
                  <c:v>201.84377612040811</c:v>
                </c:pt>
                <c:pt idx="43">
                  <c:v>214.84510312040811</c:v>
                </c:pt>
                <c:pt idx="44">
                  <c:v>208.8440611204081</c:v>
                </c:pt>
                <c:pt idx="45">
                  <c:v>174.8425371204082</c:v>
                </c:pt>
                <c:pt idx="46">
                  <c:v>198.8435651204077</c:v>
                </c:pt>
                <c:pt idx="47">
                  <c:v>186.8429761204082</c:v>
                </c:pt>
                <c:pt idx="48">
                  <c:v>188.84267212040811</c:v>
                </c:pt>
                <c:pt idx="49">
                  <c:v>178.84220612040821</c:v>
                </c:pt>
                <c:pt idx="50">
                  <c:v>441.87082112040832</c:v>
                </c:pt>
                <c:pt idx="51">
                  <c:v>1492.2195421204081</c:v>
                </c:pt>
                <c:pt idx="52">
                  <c:v>3419.735592120408</c:v>
                </c:pt>
                <c:pt idx="53">
                  <c:v>4378.8812621204079</c:v>
                </c:pt>
                <c:pt idx="54">
                  <c:v>3898.2910121204081</c:v>
                </c:pt>
                <c:pt idx="55">
                  <c:v>3510.8294721204102</c:v>
                </c:pt>
                <c:pt idx="56">
                  <c:v>2917.2071221204101</c:v>
                </c:pt>
                <c:pt idx="57">
                  <c:v>2649.9699221204078</c:v>
                </c:pt>
                <c:pt idx="58">
                  <c:v>2420.7757221204101</c:v>
                </c:pt>
                <c:pt idx="59">
                  <c:v>2130.5479721204101</c:v>
                </c:pt>
                <c:pt idx="60">
                  <c:v>1947.431652120408</c:v>
                </c:pt>
                <c:pt idx="61">
                  <c:v>1720.2941721204079</c:v>
                </c:pt>
                <c:pt idx="62">
                  <c:v>1554.2164521204079</c:v>
                </c:pt>
                <c:pt idx="63">
                  <c:v>1481.181842120408</c:v>
                </c:pt>
                <c:pt idx="64">
                  <c:v>1311.1106521204081</c:v>
                </c:pt>
                <c:pt idx="65">
                  <c:v>1242.075372120408</c:v>
                </c:pt>
                <c:pt idx="66">
                  <c:v>1112.033672120408</c:v>
                </c:pt>
                <c:pt idx="67">
                  <c:v>1038.012152120408</c:v>
                </c:pt>
                <c:pt idx="68">
                  <c:v>974.98345512040817</c:v>
                </c:pt>
                <c:pt idx="69">
                  <c:v>902.96885912040761</c:v>
                </c:pt>
                <c:pt idx="70">
                  <c:v>2038.5654221204079</c:v>
                </c:pt>
                <c:pt idx="71">
                  <c:v>5856.4955721204078</c:v>
                </c:pt>
                <c:pt idx="72">
                  <c:v>11371.416832120411</c:v>
                </c:pt>
                <c:pt idx="73">
                  <c:v>12058.828032120409</c:v>
                </c:pt>
                <c:pt idx="74">
                  <c:v>9200.3243221204084</c:v>
                </c:pt>
                <c:pt idx="75">
                  <c:v>7102.7603521204064</c:v>
                </c:pt>
                <c:pt idx="76">
                  <c:v>5954.4589121204026</c:v>
                </c:pt>
                <c:pt idx="77">
                  <c:v>4752.4224721204082</c:v>
                </c:pt>
                <c:pt idx="78">
                  <c:v>3674.9936321204082</c:v>
                </c:pt>
                <c:pt idx="79">
                  <c:v>3063.3203721204081</c:v>
                </c:pt>
                <c:pt idx="80">
                  <c:v>2434.7826921204078</c:v>
                </c:pt>
                <c:pt idx="81">
                  <c:v>2086.5143521204081</c:v>
                </c:pt>
                <c:pt idx="82">
                  <c:v>1662.2698821204081</c:v>
                </c:pt>
                <c:pt idx="83">
                  <c:v>1400.1495221204079</c:v>
                </c:pt>
                <c:pt idx="84">
                  <c:v>1131.0419421204081</c:v>
                </c:pt>
                <c:pt idx="85">
                  <c:v>983.99137012040819</c:v>
                </c:pt>
                <c:pt idx="86">
                  <c:v>817.94261112040715</c:v>
                </c:pt>
                <c:pt idx="87">
                  <c:v>701.91396712040762</c:v>
                </c:pt>
                <c:pt idx="88">
                  <c:v>538.88471612040826</c:v>
                </c:pt>
                <c:pt idx="89">
                  <c:v>459.87055012040821</c:v>
                </c:pt>
                <c:pt idx="90">
                  <c:v>424.86626012040819</c:v>
                </c:pt>
                <c:pt idx="91">
                  <c:v>292.85041012040818</c:v>
                </c:pt>
                <c:pt idx="92">
                  <c:v>296.8518261204083</c:v>
                </c:pt>
                <c:pt idx="93">
                  <c:v>241.84555612040811</c:v>
                </c:pt>
                <c:pt idx="94">
                  <c:v>205.84384312040811</c:v>
                </c:pt>
                <c:pt idx="95">
                  <c:v>200.8435331204081</c:v>
                </c:pt>
                <c:pt idx="96">
                  <c:v>130.83974012040821</c:v>
                </c:pt>
                <c:pt idx="97">
                  <c:v>93.838298620408153</c:v>
                </c:pt>
                <c:pt idx="98">
                  <c:v>101.8387971204081</c:v>
                </c:pt>
                <c:pt idx="99">
                  <c:v>85.837923920408201</c:v>
                </c:pt>
                <c:pt idx="100">
                  <c:v>72.837793320408153</c:v>
                </c:pt>
                <c:pt idx="101">
                  <c:v>70.837806820408147</c:v>
                </c:pt>
                <c:pt idx="102">
                  <c:v>58.837437720408147</c:v>
                </c:pt>
                <c:pt idx="103">
                  <c:v>56.837464120408143</c:v>
                </c:pt>
                <c:pt idx="104">
                  <c:v>33.836972320408172</c:v>
                </c:pt>
                <c:pt idx="105">
                  <c:v>27.836875220408171</c:v>
                </c:pt>
                <c:pt idx="106">
                  <c:v>48.837325620408173</c:v>
                </c:pt>
                <c:pt idx="107">
                  <c:v>27.83692682040817</c:v>
                </c:pt>
                <c:pt idx="108">
                  <c:v>33.837027320408147</c:v>
                </c:pt>
                <c:pt idx="109">
                  <c:v>21.836838520408168</c:v>
                </c:pt>
                <c:pt idx="110">
                  <c:v>18.836818520408169</c:v>
                </c:pt>
                <c:pt idx="111">
                  <c:v>11.836783320408159</c:v>
                </c:pt>
                <c:pt idx="112">
                  <c:v>11.83679612040816</c:v>
                </c:pt>
                <c:pt idx="113">
                  <c:v>18.836839120408172</c:v>
                </c:pt>
                <c:pt idx="114">
                  <c:v>7.8367589304081626</c:v>
                </c:pt>
                <c:pt idx="115">
                  <c:v>6.8367544704081631</c:v>
                </c:pt>
                <c:pt idx="116">
                  <c:v>3.8367612904081621</c:v>
                </c:pt>
                <c:pt idx="117">
                  <c:v>7.8367500204081626</c:v>
                </c:pt>
                <c:pt idx="118">
                  <c:v>6.8367545804081633</c:v>
                </c:pt>
                <c:pt idx="119">
                  <c:v>6.8367589204081671</c:v>
                </c:pt>
                <c:pt idx="120">
                  <c:v>7.8367647204081683</c:v>
                </c:pt>
                <c:pt idx="121">
                  <c:v>1.8367388004081631</c:v>
                </c:pt>
                <c:pt idx="122">
                  <c:v>2.836738480408159</c:v>
                </c:pt>
                <c:pt idx="123">
                  <c:v>0.83673721040816396</c:v>
                </c:pt>
                <c:pt idx="124">
                  <c:v>2.836742820408158</c:v>
                </c:pt>
                <c:pt idx="125">
                  <c:v>2.8367397104081631</c:v>
                </c:pt>
                <c:pt idx="126">
                  <c:v>3.8367463004081581</c:v>
                </c:pt>
                <c:pt idx="127">
                  <c:v>1.8367402904081629</c:v>
                </c:pt>
                <c:pt idx="128">
                  <c:v>4.8367521304081631</c:v>
                </c:pt>
                <c:pt idx="129">
                  <c:v>-0.163264709591837</c:v>
                </c:pt>
                <c:pt idx="130">
                  <c:v>3.8367444304081579</c:v>
                </c:pt>
                <c:pt idx="131">
                  <c:v>-0.16326488959183699</c:v>
                </c:pt>
                <c:pt idx="132">
                  <c:v>0.83673825040816296</c:v>
                </c:pt>
                <c:pt idx="133">
                  <c:v>1.8367388604081629</c:v>
                </c:pt>
                <c:pt idx="134">
                  <c:v>1.8367458104081631</c:v>
                </c:pt>
                <c:pt idx="135">
                  <c:v>0.83673463040816298</c:v>
                </c:pt>
                <c:pt idx="136">
                  <c:v>-1.163267879591837</c:v>
                </c:pt>
                <c:pt idx="137">
                  <c:v>-0.163266869591837</c:v>
                </c:pt>
                <c:pt idx="138">
                  <c:v>-0.16326488959183699</c:v>
                </c:pt>
                <c:pt idx="139">
                  <c:v>2.8367409504081582</c:v>
                </c:pt>
                <c:pt idx="140">
                  <c:v>-0.163266779591837</c:v>
                </c:pt>
                <c:pt idx="141">
                  <c:v>-0.16326514959183699</c:v>
                </c:pt>
                <c:pt idx="142">
                  <c:v>1.8367440104081629</c:v>
                </c:pt>
                <c:pt idx="143">
                  <c:v>-1.163267879591837</c:v>
                </c:pt>
                <c:pt idx="144">
                  <c:v>0.83673571040816297</c:v>
                </c:pt>
                <c:pt idx="145">
                  <c:v>-0.16326559959183701</c:v>
                </c:pt>
                <c:pt idx="146">
                  <c:v>2.8367428604081582</c:v>
                </c:pt>
                <c:pt idx="147">
                  <c:v>0.83673549040816297</c:v>
                </c:pt>
                <c:pt idx="148">
                  <c:v>0.83673598040816299</c:v>
                </c:pt>
                <c:pt idx="149">
                  <c:v>1.8367406504081629</c:v>
                </c:pt>
                <c:pt idx="150">
                  <c:v>-0.16326591959183701</c:v>
                </c:pt>
                <c:pt idx="151">
                  <c:v>-0.16326593959183699</c:v>
                </c:pt>
                <c:pt idx="152">
                  <c:v>1.836740490408163</c:v>
                </c:pt>
                <c:pt idx="153">
                  <c:v>0.83673655040816297</c:v>
                </c:pt>
                <c:pt idx="154">
                  <c:v>-1.163267879591837</c:v>
                </c:pt>
                <c:pt idx="155">
                  <c:v>0.83673518040816297</c:v>
                </c:pt>
                <c:pt idx="156">
                  <c:v>-1.163267879591837</c:v>
                </c:pt>
                <c:pt idx="157">
                  <c:v>-1.163267879591837</c:v>
                </c:pt>
                <c:pt idx="158">
                  <c:v>-0.163263029591837</c:v>
                </c:pt>
                <c:pt idx="159">
                  <c:v>-0.16326673959183699</c:v>
                </c:pt>
                <c:pt idx="160">
                  <c:v>-0.163263299591837</c:v>
                </c:pt>
                <c:pt idx="161">
                  <c:v>-1.163267879591837</c:v>
                </c:pt>
                <c:pt idx="162">
                  <c:v>1.8367381604081641</c:v>
                </c:pt>
                <c:pt idx="163">
                  <c:v>1.8367391204081629</c:v>
                </c:pt>
                <c:pt idx="164">
                  <c:v>1.8367380704081631</c:v>
                </c:pt>
                <c:pt idx="165">
                  <c:v>-0.163265709591837</c:v>
                </c:pt>
                <c:pt idx="166">
                  <c:v>1.836739690408163</c:v>
                </c:pt>
                <c:pt idx="167">
                  <c:v>-0.16326620959183699</c:v>
                </c:pt>
                <c:pt idx="168">
                  <c:v>-1.163267879591837</c:v>
                </c:pt>
                <c:pt idx="169">
                  <c:v>-0.163265979591837</c:v>
                </c:pt>
                <c:pt idx="170">
                  <c:v>0.83673590040816404</c:v>
                </c:pt>
                <c:pt idx="171">
                  <c:v>0.83673677040816297</c:v>
                </c:pt>
              </c:numCache>
            </c:numRef>
          </c:yVal>
          <c:smooth val="0"/>
          <c:extLst xmlns:c16r2="http://schemas.microsoft.com/office/drawing/2015/06/chart">
            <c:ext xmlns:c16="http://schemas.microsoft.com/office/drawing/2014/chart" uri="{C3380CC4-5D6E-409C-BE32-E72D297353CC}">
              <c16:uniqueId val="{00000000-E242-4CA9-8131-E102612FFB5A}"/>
            </c:ext>
          </c:extLst>
        </c:ser>
        <c:ser>
          <c:idx val="1"/>
          <c:order val="1"/>
          <c:tx>
            <c:v>Long scaled</c:v>
          </c:tx>
          <c:spPr>
            <a:ln w="3175" cap="rnd">
              <a:solidFill>
                <a:srgbClr val="FF0000"/>
              </a:solidFill>
              <a:round/>
            </a:ln>
            <a:effectLst/>
          </c:spPr>
          <c:marker>
            <c:symbol val="x"/>
            <c:size val="2"/>
            <c:spPr>
              <a:noFill/>
              <a:ln w="9525">
                <a:solidFill>
                  <a:srgbClr val="FF0000"/>
                </a:solidFill>
              </a:ln>
              <a:effectLst/>
            </c:spPr>
          </c:marker>
          <c:xVal>
            <c:numRef>
              <c:f>LTCCO_8_sum_100dc_4s_l!$B$1671:$B$1852</c:f>
              <c:numCache>
                <c:formatCode>General</c:formatCode>
                <c:ptCount val="172"/>
                <c:pt idx="0">
                  <c:v>260</c:v>
                </c:pt>
                <c:pt idx="1">
                  <c:v>261</c:v>
                </c:pt>
                <c:pt idx="2">
                  <c:v>262</c:v>
                </c:pt>
                <c:pt idx="3">
                  <c:v>263</c:v>
                </c:pt>
                <c:pt idx="4">
                  <c:v>264</c:v>
                </c:pt>
                <c:pt idx="5">
                  <c:v>265</c:v>
                </c:pt>
                <c:pt idx="6">
                  <c:v>266</c:v>
                </c:pt>
                <c:pt idx="7">
                  <c:v>267</c:v>
                </c:pt>
                <c:pt idx="8">
                  <c:v>268</c:v>
                </c:pt>
                <c:pt idx="9">
                  <c:v>269</c:v>
                </c:pt>
                <c:pt idx="10">
                  <c:v>270</c:v>
                </c:pt>
                <c:pt idx="11">
                  <c:v>271</c:v>
                </c:pt>
                <c:pt idx="12">
                  <c:v>272</c:v>
                </c:pt>
                <c:pt idx="13">
                  <c:v>273</c:v>
                </c:pt>
                <c:pt idx="14">
                  <c:v>274</c:v>
                </c:pt>
                <c:pt idx="15">
                  <c:v>275</c:v>
                </c:pt>
                <c:pt idx="16">
                  <c:v>276</c:v>
                </c:pt>
                <c:pt idx="17">
                  <c:v>277</c:v>
                </c:pt>
                <c:pt idx="18">
                  <c:v>278</c:v>
                </c:pt>
                <c:pt idx="19">
                  <c:v>279</c:v>
                </c:pt>
                <c:pt idx="20">
                  <c:v>280</c:v>
                </c:pt>
                <c:pt idx="21">
                  <c:v>281</c:v>
                </c:pt>
                <c:pt idx="22">
                  <c:v>282</c:v>
                </c:pt>
                <c:pt idx="23">
                  <c:v>283</c:v>
                </c:pt>
                <c:pt idx="24">
                  <c:v>284</c:v>
                </c:pt>
                <c:pt idx="25">
                  <c:v>285</c:v>
                </c:pt>
                <c:pt idx="26">
                  <c:v>286</c:v>
                </c:pt>
                <c:pt idx="27">
                  <c:v>287</c:v>
                </c:pt>
                <c:pt idx="28">
                  <c:v>288</c:v>
                </c:pt>
                <c:pt idx="29">
                  <c:v>289</c:v>
                </c:pt>
                <c:pt idx="30">
                  <c:v>290</c:v>
                </c:pt>
                <c:pt idx="31">
                  <c:v>291</c:v>
                </c:pt>
                <c:pt idx="32">
                  <c:v>292</c:v>
                </c:pt>
                <c:pt idx="33">
                  <c:v>293</c:v>
                </c:pt>
                <c:pt idx="34">
                  <c:v>294</c:v>
                </c:pt>
                <c:pt idx="35">
                  <c:v>295</c:v>
                </c:pt>
                <c:pt idx="36">
                  <c:v>296</c:v>
                </c:pt>
                <c:pt idx="37">
                  <c:v>297</c:v>
                </c:pt>
                <c:pt idx="38">
                  <c:v>298</c:v>
                </c:pt>
                <c:pt idx="39">
                  <c:v>299</c:v>
                </c:pt>
                <c:pt idx="40">
                  <c:v>300</c:v>
                </c:pt>
                <c:pt idx="41">
                  <c:v>301</c:v>
                </c:pt>
                <c:pt idx="42">
                  <c:v>302</c:v>
                </c:pt>
                <c:pt idx="43">
                  <c:v>303</c:v>
                </c:pt>
                <c:pt idx="44">
                  <c:v>304</c:v>
                </c:pt>
                <c:pt idx="45">
                  <c:v>305</c:v>
                </c:pt>
                <c:pt idx="46">
                  <c:v>306</c:v>
                </c:pt>
                <c:pt idx="47">
                  <c:v>307</c:v>
                </c:pt>
                <c:pt idx="48">
                  <c:v>308</c:v>
                </c:pt>
                <c:pt idx="49">
                  <c:v>309</c:v>
                </c:pt>
                <c:pt idx="50">
                  <c:v>310</c:v>
                </c:pt>
                <c:pt idx="51">
                  <c:v>311</c:v>
                </c:pt>
                <c:pt idx="52">
                  <c:v>312</c:v>
                </c:pt>
                <c:pt idx="53">
                  <c:v>313</c:v>
                </c:pt>
                <c:pt idx="54">
                  <c:v>314</c:v>
                </c:pt>
                <c:pt idx="55">
                  <c:v>315</c:v>
                </c:pt>
                <c:pt idx="56">
                  <c:v>316</c:v>
                </c:pt>
                <c:pt idx="57">
                  <c:v>317</c:v>
                </c:pt>
                <c:pt idx="58">
                  <c:v>318</c:v>
                </c:pt>
                <c:pt idx="59">
                  <c:v>319</c:v>
                </c:pt>
                <c:pt idx="60">
                  <c:v>320</c:v>
                </c:pt>
                <c:pt idx="61">
                  <c:v>321</c:v>
                </c:pt>
                <c:pt idx="62">
                  <c:v>322</c:v>
                </c:pt>
                <c:pt idx="63">
                  <c:v>323</c:v>
                </c:pt>
                <c:pt idx="64">
                  <c:v>324</c:v>
                </c:pt>
                <c:pt idx="65">
                  <c:v>325</c:v>
                </c:pt>
                <c:pt idx="66">
                  <c:v>326</c:v>
                </c:pt>
                <c:pt idx="67">
                  <c:v>327</c:v>
                </c:pt>
                <c:pt idx="68">
                  <c:v>328</c:v>
                </c:pt>
                <c:pt idx="69">
                  <c:v>329</c:v>
                </c:pt>
                <c:pt idx="70">
                  <c:v>330</c:v>
                </c:pt>
                <c:pt idx="71">
                  <c:v>331</c:v>
                </c:pt>
                <c:pt idx="72">
                  <c:v>332</c:v>
                </c:pt>
                <c:pt idx="73">
                  <c:v>333</c:v>
                </c:pt>
                <c:pt idx="74">
                  <c:v>334</c:v>
                </c:pt>
                <c:pt idx="75">
                  <c:v>335</c:v>
                </c:pt>
                <c:pt idx="76">
                  <c:v>336</c:v>
                </c:pt>
                <c:pt idx="77">
                  <c:v>337</c:v>
                </c:pt>
                <c:pt idx="78">
                  <c:v>338</c:v>
                </c:pt>
                <c:pt idx="79">
                  <c:v>339</c:v>
                </c:pt>
                <c:pt idx="80">
                  <c:v>340</c:v>
                </c:pt>
                <c:pt idx="81">
                  <c:v>341</c:v>
                </c:pt>
                <c:pt idx="82">
                  <c:v>342</c:v>
                </c:pt>
                <c:pt idx="83">
                  <c:v>343</c:v>
                </c:pt>
                <c:pt idx="84">
                  <c:v>344</c:v>
                </c:pt>
                <c:pt idx="85">
                  <c:v>345</c:v>
                </c:pt>
                <c:pt idx="86">
                  <c:v>346</c:v>
                </c:pt>
                <c:pt idx="87">
                  <c:v>347</c:v>
                </c:pt>
                <c:pt idx="88">
                  <c:v>348</c:v>
                </c:pt>
                <c:pt idx="89">
                  <c:v>349</c:v>
                </c:pt>
                <c:pt idx="90">
                  <c:v>350</c:v>
                </c:pt>
                <c:pt idx="91">
                  <c:v>351</c:v>
                </c:pt>
                <c:pt idx="92">
                  <c:v>352</c:v>
                </c:pt>
                <c:pt idx="93">
                  <c:v>353</c:v>
                </c:pt>
                <c:pt idx="94">
                  <c:v>354</c:v>
                </c:pt>
                <c:pt idx="95">
                  <c:v>355</c:v>
                </c:pt>
                <c:pt idx="96">
                  <c:v>356</c:v>
                </c:pt>
                <c:pt idx="97">
                  <c:v>357</c:v>
                </c:pt>
                <c:pt idx="98">
                  <c:v>358</c:v>
                </c:pt>
                <c:pt idx="99">
                  <c:v>359</c:v>
                </c:pt>
                <c:pt idx="100">
                  <c:v>360</c:v>
                </c:pt>
                <c:pt idx="101">
                  <c:v>361</c:v>
                </c:pt>
                <c:pt idx="102">
                  <c:v>362</c:v>
                </c:pt>
                <c:pt idx="103">
                  <c:v>363</c:v>
                </c:pt>
                <c:pt idx="104">
                  <c:v>364</c:v>
                </c:pt>
                <c:pt idx="105">
                  <c:v>365</c:v>
                </c:pt>
                <c:pt idx="106">
                  <c:v>366</c:v>
                </c:pt>
                <c:pt idx="107">
                  <c:v>367</c:v>
                </c:pt>
                <c:pt idx="108">
                  <c:v>368</c:v>
                </c:pt>
                <c:pt idx="109">
                  <c:v>369</c:v>
                </c:pt>
                <c:pt idx="110">
                  <c:v>370</c:v>
                </c:pt>
                <c:pt idx="111">
                  <c:v>371</c:v>
                </c:pt>
                <c:pt idx="112">
                  <c:v>372</c:v>
                </c:pt>
                <c:pt idx="113">
                  <c:v>373</c:v>
                </c:pt>
                <c:pt idx="114">
                  <c:v>374</c:v>
                </c:pt>
                <c:pt idx="115">
                  <c:v>375</c:v>
                </c:pt>
                <c:pt idx="116">
                  <c:v>376</c:v>
                </c:pt>
                <c:pt idx="117">
                  <c:v>377</c:v>
                </c:pt>
                <c:pt idx="118">
                  <c:v>378</c:v>
                </c:pt>
                <c:pt idx="119">
                  <c:v>379</c:v>
                </c:pt>
                <c:pt idx="120">
                  <c:v>380</c:v>
                </c:pt>
                <c:pt idx="121">
                  <c:v>381</c:v>
                </c:pt>
                <c:pt idx="122">
                  <c:v>382</c:v>
                </c:pt>
                <c:pt idx="123">
                  <c:v>383</c:v>
                </c:pt>
                <c:pt idx="124">
                  <c:v>384</c:v>
                </c:pt>
                <c:pt idx="125">
                  <c:v>385</c:v>
                </c:pt>
                <c:pt idx="126">
                  <c:v>386</c:v>
                </c:pt>
                <c:pt idx="127">
                  <c:v>387</c:v>
                </c:pt>
                <c:pt idx="128">
                  <c:v>388</c:v>
                </c:pt>
                <c:pt idx="129">
                  <c:v>389</c:v>
                </c:pt>
                <c:pt idx="130">
                  <c:v>390</c:v>
                </c:pt>
                <c:pt idx="131">
                  <c:v>391</c:v>
                </c:pt>
                <c:pt idx="132">
                  <c:v>392</c:v>
                </c:pt>
                <c:pt idx="133">
                  <c:v>393</c:v>
                </c:pt>
                <c:pt idx="134">
                  <c:v>394</c:v>
                </c:pt>
                <c:pt idx="135">
                  <c:v>395</c:v>
                </c:pt>
                <c:pt idx="136">
                  <c:v>396</c:v>
                </c:pt>
                <c:pt idx="137">
                  <c:v>397</c:v>
                </c:pt>
                <c:pt idx="138">
                  <c:v>398</c:v>
                </c:pt>
                <c:pt idx="139">
                  <c:v>399</c:v>
                </c:pt>
                <c:pt idx="140">
                  <c:v>400</c:v>
                </c:pt>
                <c:pt idx="141">
                  <c:v>401</c:v>
                </c:pt>
                <c:pt idx="142">
                  <c:v>402</c:v>
                </c:pt>
                <c:pt idx="143">
                  <c:v>403</c:v>
                </c:pt>
                <c:pt idx="144">
                  <c:v>404</c:v>
                </c:pt>
                <c:pt idx="145">
                  <c:v>405</c:v>
                </c:pt>
                <c:pt idx="146">
                  <c:v>406</c:v>
                </c:pt>
                <c:pt idx="147">
                  <c:v>407</c:v>
                </c:pt>
                <c:pt idx="148">
                  <c:v>408</c:v>
                </c:pt>
                <c:pt idx="149">
                  <c:v>409</c:v>
                </c:pt>
                <c:pt idx="150">
                  <c:v>410</c:v>
                </c:pt>
                <c:pt idx="151">
                  <c:v>411</c:v>
                </c:pt>
                <c:pt idx="152">
                  <c:v>412</c:v>
                </c:pt>
                <c:pt idx="153">
                  <c:v>413</c:v>
                </c:pt>
                <c:pt idx="154">
                  <c:v>414</c:v>
                </c:pt>
                <c:pt idx="155">
                  <c:v>415</c:v>
                </c:pt>
                <c:pt idx="156">
                  <c:v>416</c:v>
                </c:pt>
                <c:pt idx="157">
                  <c:v>417</c:v>
                </c:pt>
                <c:pt idx="158">
                  <c:v>418</c:v>
                </c:pt>
                <c:pt idx="159">
                  <c:v>419</c:v>
                </c:pt>
                <c:pt idx="160">
                  <c:v>420</c:v>
                </c:pt>
                <c:pt idx="161">
                  <c:v>421</c:v>
                </c:pt>
                <c:pt idx="162">
                  <c:v>422</c:v>
                </c:pt>
                <c:pt idx="163">
                  <c:v>423</c:v>
                </c:pt>
                <c:pt idx="164">
                  <c:v>424</c:v>
                </c:pt>
                <c:pt idx="165">
                  <c:v>425</c:v>
                </c:pt>
                <c:pt idx="166">
                  <c:v>426</c:v>
                </c:pt>
                <c:pt idx="167">
                  <c:v>427</c:v>
                </c:pt>
                <c:pt idx="168">
                  <c:v>428</c:v>
                </c:pt>
                <c:pt idx="169">
                  <c:v>429</c:v>
                </c:pt>
                <c:pt idx="170">
                  <c:v>430</c:v>
                </c:pt>
                <c:pt idx="171">
                  <c:v>431</c:v>
                </c:pt>
              </c:numCache>
            </c:numRef>
          </c:xVal>
          <c:yVal>
            <c:numRef>
              <c:f>LTCCO_8_sum_100dc_4s_l!$F$1671:$F$1852</c:f>
              <c:numCache>
                <c:formatCode>General</c:formatCode>
                <c:ptCount val="172"/>
                <c:pt idx="0">
                  <c:v>-0.81443281798991596</c:v>
                </c:pt>
                <c:pt idx="1">
                  <c:v>-5.8028827958744502</c:v>
                </c:pt>
                <c:pt idx="2">
                  <c:v>-5.8028827958744502</c:v>
                </c:pt>
                <c:pt idx="3">
                  <c:v>9.1624853954405268</c:v>
                </c:pt>
                <c:pt idx="4">
                  <c:v>4.1740035913593889</c:v>
                </c:pt>
                <c:pt idx="5">
                  <c:v>4.1740153141747474</c:v>
                </c:pt>
                <c:pt idx="6">
                  <c:v>-0.814445638260334</c:v>
                </c:pt>
                <c:pt idx="7">
                  <c:v>4.174008280485535</c:v>
                </c:pt>
                <c:pt idx="8">
                  <c:v>-5.8028827958744502</c:v>
                </c:pt>
                <c:pt idx="9">
                  <c:v>-0.81443960225752998</c:v>
                </c:pt>
                <c:pt idx="10">
                  <c:v>-0.814444889995524</c:v>
                </c:pt>
                <c:pt idx="11">
                  <c:v>-0.81444020086937796</c:v>
                </c:pt>
                <c:pt idx="12">
                  <c:v>4.1739952107935094</c:v>
                </c:pt>
                <c:pt idx="13">
                  <c:v>-0.81444763363316197</c:v>
                </c:pt>
                <c:pt idx="14">
                  <c:v>9.1624790102474805</c:v>
                </c:pt>
                <c:pt idx="15">
                  <c:v>-0.81444304427565795</c:v>
                </c:pt>
                <c:pt idx="16">
                  <c:v>-5.8028827958744502</c:v>
                </c:pt>
                <c:pt idx="17">
                  <c:v>-5.8028827958744502</c:v>
                </c:pt>
                <c:pt idx="18">
                  <c:v>4.1740027433259366</c:v>
                </c:pt>
                <c:pt idx="19">
                  <c:v>4.173999151654848</c:v>
                </c:pt>
                <c:pt idx="20">
                  <c:v>4.174000398762864</c:v>
                </c:pt>
                <c:pt idx="21">
                  <c:v>-5.8028827958744502</c:v>
                </c:pt>
                <c:pt idx="22">
                  <c:v>-5.8028827958744502</c:v>
                </c:pt>
                <c:pt idx="23">
                  <c:v>4.1740134185705662</c:v>
                </c:pt>
                <c:pt idx="24">
                  <c:v>-5.8028827958744502</c:v>
                </c:pt>
                <c:pt idx="25">
                  <c:v>-0.81443226926238799</c:v>
                </c:pt>
                <c:pt idx="26">
                  <c:v>-5.8028827958744502</c:v>
                </c:pt>
                <c:pt idx="27">
                  <c:v>-0.81443670896692899</c:v>
                </c:pt>
                <c:pt idx="28">
                  <c:v>-0.81442977504635305</c:v>
                </c:pt>
                <c:pt idx="29">
                  <c:v>4.1739961585956067</c:v>
                </c:pt>
                <c:pt idx="30">
                  <c:v>9.1624688837303729</c:v>
                </c:pt>
                <c:pt idx="31">
                  <c:v>54.0585310061184</c:v>
                </c:pt>
                <c:pt idx="32">
                  <c:v>203.71312480465039</c:v>
                </c:pt>
                <c:pt idx="33">
                  <c:v>408.24440823731908</c:v>
                </c:pt>
                <c:pt idx="34">
                  <c:v>463.11685072039182</c:v>
                </c:pt>
                <c:pt idx="35">
                  <c:v>463.11885307702443</c:v>
                </c:pt>
                <c:pt idx="36">
                  <c:v>453.14181135001598</c:v>
                </c:pt>
                <c:pt idx="37">
                  <c:v>383.30029890984252</c:v>
                </c:pt>
                <c:pt idx="38">
                  <c:v>428.19733237972309</c:v>
                </c:pt>
                <c:pt idx="39">
                  <c:v>478.08297650488521</c:v>
                </c:pt>
                <c:pt idx="40">
                  <c:v>488.06049412831311</c:v>
                </c:pt>
                <c:pt idx="41">
                  <c:v>333.41500397492518</c:v>
                </c:pt>
                <c:pt idx="42">
                  <c:v>398.26615980859219</c:v>
                </c:pt>
                <c:pt idx="43">
                  <c:v>408.24352877674522</c:v>
                </c:pt>
                <c:pt idx="44">
                  <c:v>423.20865537829462</c:v>
                </c:pt>
                <c:pt idx="45">
                  <c:v>368.33413970285392</c:v>
                </c:pt>
                <c:pt idx="46">
                  <c:v>238.6326616025178</c:v>
                </c:pt>
                <c:pt idx="47">
                  <c:v>278.5408933601687</c:v>
                </c:pt>
                <c:pt idx="48">
                  <c:v>263.57520605885412</c:v>
                </c:pt>
                <c:pt idx="49">
                  <c:v>268.56450362123161</c:v>
                </c:pt>
                <c:pt idx="50">
                  <c:v>453.14148610424508</c:v>
                </c:pt>
                <c:pt idx="51">
                  <c:v>1191.4737211738709</c:v>
                </c:pt>
                <c:pt idx="52">
                  <c:v>2763.0508754293851</c:v>
                </c:pt>
                <c:pt idx="53">
                  <c:v>4324.7387723900674</c:v>
                </c:pt>
                <c:pt idx="54">
                  <c:v>4209.9826711898841</c:v>
                </c:pt>
                <c:pt idx="55">
                  <c:v>3561.3190754205948</c:v>
                </c:pt>
                <c:pt idx="56">
                  <c:v>3356.7696854760388</c:v>
                </c:pt>
                <c:pt idx="57">
                  <c:v>2787.9691810942959</c:v>
                </c:pt>
                <c:pt idx="58">
                  <c:v>2438.7285580598891</c:v>
                </c:pt>
                <c:pt idx="59">
                  <c:v>2523.5324370021481</c:v>
                </c:pt>
                <c:pt idx="60">
                  <c:v>2019.6217961927109</c:v>
                </c:pt>
                <c:pt idx="61">
                  <c:v>1830.0458735081299</c:v>
                </c:pt>
                <c:pt idx="62">
                  <c:v>1830.0446214116801</c:v>
                </c:pt>
                <c:pt idx="63">
                  <c:v>1685.3656848068749</c:v>
                </c:pt>
                <c:pt idx="64">
                  <c:v>1585.587066554468</c:v>
                </c:pt>
                <c:pt idx="65">
                  <c:v>1346.128524231088</c:v>
                </c:pt>
                <c:pt idx="66">
                  <c:v>1316.190354386295</c:v>
                </c:pt>
                <c:pt idx="67">
                  <c:v>1081.7147269264599</c:v>
                </c:pt>
                <c:pt idx="68">
                  <c:v>1116.637028812223</c:v>
                </c:pt>
                <c:pt idx="69">
                  <c:v>961.98347286302305</c:v>
                </c:pt>
                <c:pt idx="70">
                  <c:v>1445.903022038606</c:v>
                </c:pt>
                <c:pt idx="71">
                  <c:v>4105.2581572283134</c:v>
                </c:pt>
                <c:pt idx="72">
                  <c:v>8931.13848619702</c:v>
                </c:pt>
                <c:pt idx="73">
                  <c:v>11571.57065282758</c:v>
                </c:pt>
                <c:pt idx="74">
                  <c:v>9215.517824386443</c:v>
                </c:pt>
                <c:pt idx="75">
                  <c:v>7378.7542395252303</c:v>
                </c:pt>
                <c:pt idx="76">
                  <c:v>5711.9958209777751</c:v>
                </c:pt>
                <c:pt idx="77">
                  <c:v>4529.3132940553951</c:v>
                </c:pt>
                <c:pt idx="78">
                  <c:v>3885.6607878139771</c:v>
                </c:pt>
                <c:pt idx="79">
                  <c:v>2982.5514143888281</c:v>
                </c:pt>
                <c:pt idx="80">
                  <c:v>2443.718800930144</c:v>
                </c:pt>
                <c:pt idx="81">
                  <c:v>2159.3253155473722</c:v>
                </c:pt>
                <c:pt idx="82">
                  <c:v>1929.8403898935419</c:v>
                </c:pt>
                <c:pt idx="83">
                  <c:v>1540.686773144231</c:v>
                </c:pt>
                <c:pt idx="84">
                  <c:v>1266.2998181058019</c:v>
                </c:pt>
                <c:pt idx="85">
                  <c:v>1116.6355223057401</c:v>
                </c:pt>
                <c:pt idx="86">
                  <c:v>792.3667657313714</c:v>
                </c:pt>
                <c:pt idx="87">
                  <c:v>657.67423114751045</c:v>
                </c:pt>
                <c:pt idx="88">
                  <c:v>597.80929002520031</c:v>
                </c:pt>
                <c:pt idx="89">
                  <c:v>433.18573551623041</c:v>
                </c:pt>
                <c:pt idx="90">
                  <c:v>323.43823511515097</c:v>
                </c:pt>
                <c:pt idx="91">
                  <c:v>333.41471913545422</c:v>
                </c:pt>
                <c:pt idx="92">
                  <c:v>283.52994898359071</c:v>
                </c:pt>
                <c:pt idx="93">
                  <c:v>248.60948932579049</c:v>
                </c:pt>
                <c:pt idx="94">
                  <c:v>183.7591815255746</c:v>
                </c:pt>
                <c:pt idx="95">
                  <c:v>193.7359548749377</c:v>
                </c:pt>
                <c:pt idx="96">
                  <c:v>123.8971666175174</c:v>
                </c:pt>
                <c:pt idx="97">
                  <c:v>178.77057685641159</c:v>
                </c:pt>
                <c:pt idx="98">
                  <c:v>118.9087315550448</c:v>
                </c:pt>
                <c:pt idx="99">
                  <c:v>108.93165241479581</c:v>
                </c:pt>
                <c:pt idx="100">
                  <c:v>74.012489250490376</c:v>
                </c:pt>
                <c:pt idx="101">
                  <c:v>64.035480945976786</c:v>
                </c:pt>
                <c:pt idx="102">
                  <c:v>34.104755288475801</c:v>
                </c:pt>
                <c:pt idx="103">
                  <c:v>59.046941126430667</c:v>
                </c:pt>
                <c:pt idx="104">
                  <c:v>34.104732142151001</c:v>
                </c:pt>
                <c:pt idx="105">
                  <c:v>39.093132135946199</c:v>
                </c:pt>
                <c:pt idx="106">
                  <c:v>14.150893270958401</c:v>
                </c:pt>
                <c:pt idx="107">
                  <c:v>14.15090125244971</c:v>
                </c:pt>
                <c:pt idx="108">
                  <c:v>34.104789309582493</c:v>
                </c:pt>
                <c:pt idx="109">
                  <c:v>44.081571588239044</c:v>
                </c:pt>
                <c:pt idx="110">
                  <c:v>9.1624531202850363</c:v>
                </c:pt>
                <c:pt idx="111">
                  <c:v>-0.81443062307980496</c:v>
                </c:pt>
                <c:pt idx="112">
                  <c:v>4.1740056865008546</c:v>
                </c:pt>
                <c:pt idx="113">
                  <c:v>4.174002344251373</c:v>
                </c:pt>
                <c:pt idx="114">
                  <c:v>9.1624338649372508</c:v>
                </c:pt>
                <c:pt idx="115">
                  <c:v>14.150887284839911</c:v>
                </c:pt>
                <c:pt idx="116">
                  <c:v>24.12776843422008</c:v>
                </c:pt>
                <c:pt idx="117">
                  <c:v>9.162478411635627</c:v>
                </c:pt>
                <c:pt idx="118">
                  <c:v>14.150899007655269</c:v>
                </c:pt>
                <c:pt idx="119">
                  <c:v>4.1739998500353366</c:v>
                </c:pt>
                <c:pt idx="120">
                  <c:v>14.150894917140979</c:v>
                </c:pt>
                <c:pt idx="121">
                  <c:v>4.1740228965914934</c:v>
                </c:pt>
                <c:pt idx="122">
                  <c:v>-0.81443865445543695</c:v>
                </c:pt>
                <c:pt idx="123">
                  <c:v>-0.81444124844011301</c:v>
                </c:pt>
                <c:pt idx="124">
                  <c:v>-5.8028827958744502</c:v>
                </c:pt>
                <c:pt idx="125">
                  <c:v>-0.81443052331116295</c:v>
                </c:pt>
                <c:pt idx="126">
                  <c:v>-5.8028827958744502</c:v>
                </c:pt>
                <c:pt idx="127">
                  <c:v>-5.8028827958744502</c:v>
                </c:pt>
                <c:pt idx="128">
                  <c:v>9.1624588070975967</c:v>
                </c:pt>
                <c:pt idx="129">
                  <c:v>-5.8028827958744502</c:v>
                </c:pt>
                <c:pt idx="130">
                  <c:v>-5.8028827958744502</c:v>
                </c:pt>
                <c:pt idx="131">
                  <c:v>-0.81444508953280603</c:v>
                </c:pt>
                <c:pt idx="132">
                  <c:v>-0.81443196995646305</c:v>
                </c:pt>
                <c:pt idx="133">
                  <c:v>4.1739971562820166</c:v>
                </c:pt>
                <c:pt idx="134">
                  <c:v>4.1739980541997914</c:v>
                </c:pt>
                <c:pt idx="135">
                  <c:v>9.1624413475853608</c:v>
                </c:pt>
                <c:pt idx="136">
                  <c:v>-5.8028827958744502</c:v>
                </c:pt>
                <c:pt idx="137">
                  <c:v>-0.814444141730713</c:v>
                </c:pt>
                <c:pt idx="138">
                  <c:v>-5.8028827958744502</c:v>
                </c:pt>
                <c:pt idx="139">
                  <c:v>-0.814445638260334</c:v>
                </c:pt>
                <c:pt idx="140">
                  <c:v>9.1624331166724406</c:v>
                </c:pt>
                <c:pt idx="141">
                  <c:v>4.1740007479531087</c:v>
                </c:pt>
                <c:pt idx="142">
                  <c:v>14.15091452167901</c:v>
                </c:pt>
                <c:pt idx="143">
                  <c:v>9.1624402002459799</c:v>
                </c:pt>
                <c:pt idx="144">
                  <c:v>-0.81444718467427601</c:v>
                </c:pt>
                <c:pt idx="145">
                  <c:v>4.1739931655363671</c:v>
                </c:pt>
                <c:pt idx="146">
                  <c:v>9.1624610020077064</c:v>
                </c:pt>
                <c:pt idx="147">
                  <c:v>-5.8028827958744502</c:v>
                </c:pt>
                <c:pt idx="148">
                  <c:v>-0.81444364288750604</c:v>
                </c:pt>
                <c:pt idx="149">
                  <c:v>4.1740101262053928</c:v>
                </c:pt>
                <c:pt idx="150">
                  <c:v>-0.81444578791329603</c:v>
                </c:pt>
                <c:pt idx="151">
                  <c:v>-0.81444583779761703</c:v>
                </c:pt>
                <c:pt idx="152">
                  <c:v>-0.81444528907008895</c:v>
                </c:pt>
                <c:pt idx="153">
                  <c:v>-0.81444528907008895</c:v>
                </c:pt>
                <c:pt idx="154">
                  <c:v>9.1624493789609893</c:v>
                </c:pt>
                <c:pt idx="155">
                  <c:v>4.1739967073231332</c:v>
                </c:pt>
                <c:pt idx="156">
                  <c:v>-0.81442533534181205</c:v>
                </c:pt>
                <c:pt idx="157">
                  <c:v>-5.8028827958744502</c:v>
                </c:pt>
                <c:pt idx="158">
                  <c:v>-0.81444673571538895</c:v>
                </c:pt>
                <c:pt idx="159">
                  <c:v>-0.81444224612652605</c:v>
                </c:pt>
                <c:pt idx="160">
                  <c:v>-5.8028827958744502</c:v>
                </c:pt>
                <c:pt idx="161">
                  <c:v>-5.8028827958744502</c:v>
                </c:pt>
                <c:pt idx="162">
                  <c:v>14.150900454300571</c:v>
                </c:pt>
                <c:pt idx="163">
                  <c:v>-0.81443945260456796</c:v>
                </c:pt>
                <c:pt idx="164">
                  <c:v>-5.8028827958744502</c:v>
                </c:pt>
                <c:pt idx="165">
                  <c:v>-5.8028827958744502</c:v>
                </c:pt>
                <c:pt idx="166">
                  <c:v>-5.8028827958744502</c:v>
                </c:pt>
                <c:pt idx="167">
                  <c:v>-5.8028827958744502</c:v>
                </c:pt>
                <c:pt idx="168">
                  <c:v>-0.81443486324706404</c:v>
                </c:pt>
                <c:pt idx="169">
                  <c:v>-5.8028827958744502</c:v>
                </c:pt>
                <c:pt idx="170">
                  <c:v>-0.81443137134461496</c:v>
                </c:pt>
                <c:pt idx="171">
                  <c:v>-0.81443840503383302</c:v>
                </c:pt>
              </c:numCache>
            </c:numRef>
          </c:yVal>
          <c:smooth val="0"/>
          <c:extLst xmlns:c16r2="http://schemas.microsoft.com/office/drawing/2015/06/chart">
            <c:ext xmlns:c16="http://schemas.microsoft.com/office/drawing/2014/chart" uri="{C3380CC4-5D6E-409C-BE32-E72D297353CC}">
              <c16:uniqueId val="{00000001-E242-4CA9-8131-E102612FFB5A}"/>
            </c:ext>
          </c:extLst>
        </c:ser>
        <c:dLbls>
          <c:showLegendKey val="0"/>
          <c:showVal val="0"/>
          <c:showCatName val="0"/>
          <c:showSerName val="0"/>
          <c:showPercent val="0"/>
          <c:showBubbleSize val="0"/>
        </c:dLbls>
        <c:axId val="-1980352608"/>
        <c:axId val="-1980352064"/>
      </c:scatterChart>
      <c:valAx>
        <c:axId val="-1980352608"/>
        <c:scaling>
          <c:orientation val="minMax"/>
          <c:min val="25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0352064"/>
        <c:crossesAt val="0.1"/>
        <c:crossBetween val="midCat"/>
      </c:valAx>
      <c:valAx>
        <c:axId val="-1980352064"/>
        <c:scaling>
          <c:logBase val="10"/>
          <c:orientation val="minMax"/>
          <c:min val="0.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80352608"/>
        <c:crosses val="autoZero"/>
        <c:crossBetween val="midCat"/>
      </c:valAx>
      <c:spPr>
        <a:noFill/>
        <a:ln>
          <a:noFill/>
        </a:ln>
        <a:effectLst/>
      </c:spPr>
    </c:plotArea>
    <c:legend>
      <c:legendPos val="b"/>
      <c:layout>
        <c:manualLayout>
          <c:xMode val="edge"/>
          <c:yMode val="edge"/>
          <c:x val="0.30831004417442298"/>
          <c:y val="0.91342858458482201"/>
          <c:w val="0.38337968386575499"/>
          <c:h val="6.568586821384170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image" Target="../media/image6.emf"/><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 name="PlaceHolder 1"/>
          <p:cNvSpPr>
            <a:spLocks noGrp="1"/>
          </p:cNvSpPr>
          <p:nvPr>
            <p:ph type="body"/>
          </p:nvPr>
        </p:nvSpPr>
        <p:spPr>
          <a:xfrm>
            <a:off x="777240" y="4777560"/>
            <a:ext cx="6217560" cy="4525920"/>
          </a:xfrm>
          <a:prstGeom prst="rect">
            <a:avLst/>
          </a:prstGeom>
        </p:spPr>
        <p:txBody>
          <a:bodyPr lIns="0" tIns="0" rIns="0" bIns="0"/>
          <a:lstStyle/>
          <a:p>
            <a:r>
              <a:rPr lang="en-US" sz="2000">
                <a:latin typeface="Arial"/>
              </a:rPr>
              <a:t>Click to edit the notes format</a:t>
            </a:r>
            <a:endParaRPr/>
          </a:p>
        </p:txBody>
      </p:sp>
      <p:sp>
        <p:nvSpPr>
          <p:cNvPr id="145" name="PlaceHolder 2"/>
          <p:cNvSpPr>
            <a:spLocks noGrp="1"/>
          </p:cNvSpPr>
          <p:nvPr>
            <p:ph type="hdr"/>
          </p:nvPr>
        </p:nvSpPr>
        <p:spPr>
          <a:xfrm>
            <a:off x="0" y="0"/>
            <a:ext cx="3372840" cy="502560"/>
          </a:xfrm>
          <a:prstGeom prst="rect">
            <a:avLst/>
          </a:prstGeom>
        </p:spPr>
        <p:txBody>
          <a:bodyPr lIns="0" tIns="0" rIns="0" bIns="0"/>
          <a:lstStyle/>
          <a:p>
            <a:r>
              <a:rPr lang="en-US" sz="1400">
                <a:latin typeface="Times New Roman"/>
              </a:rPr>
              <a:t>&lt;header&gt;</a:t>
            </a:r>
            <a:endParaRPr/>
          </a:p>
        </p:txBody>
      </p:sp>
      <p:sp>
        <p:nvSpPr>
          <p:cNvPr id="146" name="PlaceHolder 3"/>
          <p:cNvSpPr>
            <a:spLocks noGrp="1"/>
          </p:cNvSpPr>
          <p:nvPr>
            <p:ph type="dt"/>
          </p:nvPr>
        </p:nvSpPr>
        <p:spPr>
          <a:xfrm>
            <a:off x="4399200" y="0"/>
            <a:ext cx="3372840" cy="502560"/>
          </a:xfrm>
          <a:prstGeom prst="rect">
            <a:avLst/>
          </a:prstGeom>
        </p:spPr>
        <p:txBody>
          <a:bodyPr lIns="0" tIns="0" rIns="0" bIns="0"/>
          <a:lstStyle/>
          <a:p>
            <a:pPr algn="r"/>
            <a:r>
              <a:rPr lang="en-US" sz="1400">
                <a:latin typeface="Times New Roman"/>
              </a:rPr>
              <a:t>&lt;date/time&gt;</a:t>
            </a:r>
            <a:endParaRPr/>
          </a:p>
        </p:txBody>
      </p:sp>
      <p:sp>
        <p:nvSpPr>
          <p:cNvPr id="147" name="PlaceHolder 4"/>
          <p:cNvSpPr>
            <a:spLocks noGrp="1"/>
          </p:cNvSpPr>
          <p:nvPr>
            <p:ph type="ftr"/>
          </p:nvPr>
        </p:nvSpPr>
        <p:spPr>
          <a:xfrm>
            <a:off x="0" y="9555480"/>
            <a:ext cx="3372840" cy="502560"/>
          </a:xfrm>
          <a:prstGeom prst="rect">
            <a:avLst/>
          </a:prstGeom>
        </p:spPr>
        <p:txBody>
          <a:bodyPr lIns="0" tIns="0" rIns="0" bIns="0" anchor="b"/>
          <a:lstStyle/>
          <a:p>
            <a:r>
              <a:rPr lang="en-US" sz="1400">
                <a:latin typeface="Times New Roman"/>
              </a:rPr>
              <a:t>&lt;footer&gt;</a:t>
            </a:r>
            <a:endParaRPr/>
          </a:p>
        </p:txBody>
      </p:sp>
      <p:sp>
        <p:nvSpPr>
          <p:cNvPr id="148" name="PlaceHolder 5"/>
          <p:cNvSpPr>
            <a:spLocks noGrp="1"/>
          </p:cNvSpPr>
          <p:nvPr>
            <p:ph type="sldNum"/>
          </p:nvPr>
        </p:nvSpPr>
        <p:spPr>
          <a:xfrm>
            <a:off x="4399200" y="9555480"/>
            <a:ext cx="3372840" cy="502560"/>
          </a:xfrm>
          <a:prstGeom prst="rect">
            <a:avLst/>
          </a:prstGeom>
        </p:spPr>
        <p:txBody>
          <a:bodyPr lIns="0" tIns="0" rIns="0" bIns="0" anchor="b"/>
          <a:lstStyle/>
          <a:p>
            <a:pPr algn="r"/>
            <a:fld id="{023F7902-6B9A-48CC-A90B-16C3B61661B1}" type="slidenum">
              <a:rPr lang="en-US" sz="1400">
                <a:latin typeface="Times New Roman"/>
              </a:rPr>
              <a:t>‹#›</a:t>
            </a:fld>
            <a:endParaRPr/>
          </a:p>
        </p:txBody>
      </p:sp>
    </p:spTree>
    <p:extLst>
      <p:ext uri="{BB962C8B-B14F-4D97-AF65-F5344CB8AC3E}">
        <p14:creationId xmlns:p14="http://schemas.microsoft.com/office/powerpoint/2010/main" val="402287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Q factor of 782 </a:t>
            </a:r>
            <a:r>
              <a:rPr lang="en-US" dirty="0" err="1" smtClean="0"/>
              <a:t>keV</a:t>
            </a:r>
            <a:endParaRPr lang="en-US" dirty="0" smtClean="0"/>
          </a:p>
          <a:p>
            <a:r>
              <a:rPr lang="en-US" dirty="0" smtClean="0"/>
              <a:t>True for bound or free</a:t>
            </a:r>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4</a:t>
            </a:fld>
            <a:endParaRPr lang="en-US"/>
          </a:p>
        </p:txBody>
      </p:sp>
    </p:spTree>
    <p:extLst>
      <p:ext uri="{BB962C8B-B14F-4D97-AF65-F5344CB8AC3E}">
        <p14:creationId xmlns:p14="http://schemas.microsoft.com/office/powerpoint/2010/main" val="1290515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Write down nuclear </a:t>
            </a:r>
            <a:r>
              <a:rPr lang="en-US" dirty="0" err="1" smtClean="0"/>
              <a:t>rxn</a:t>
            </a:r>
            <a:r>
              <a:rPr lang="en-US" baseline="0" dirty="0" smtClean="0"/>
              <a:t> and energy </a:t>
            </a:r>
          </a:p>
          <a:p>
            <a:r>
              <a:rPr lang="en-US" baseline="0" dirty="0" smtClean="0"/>
              <a:t>Continuous beta energy up to certain value</a:t>
            </a:r>
          </a:p>
          <a:p>
            <a:r>
              <a:rPr lang="en-US" baseline="0" dirty="0" smtClean="0"/>
              <a:t>1.4 </a:t>
            </a:r>
            <a:r>
              <a:rPr lang="en-US" baseline="0" dirty="0" err="1" smtClean="0"/>
              <a:t>mev</a:t>
            </a:r>
            <a:r>
              <a:rPr lang="en-US" baseline="0" dirty="0" smtClean="0"/>
              <a:t> </a:t>
            </a:r>
            <a:r>
              <a:rPr lang="en-US" baseline="0" dirty="0" err="1" smtClean="0"/>
              <a:t>cr</a:t>
            </a:r>
            <a:r>
              <a:rPr lang="en-US" baseline="0" dirty="0" smtClean="0"/>
              <a:t> decay gamma (full energy)</a:t>
            </a:r>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14</a:t>
            </a:fld>
            <a:endParaRPr lang="en-US"/>
          </a:p>
        </p:txBody>
      </p:sp>
    </p:spTree>
    <p:extLst>
      <p:ext uri="{BB962C8B-B14F-4D97-AF65-F5344CB8AC3E}">
        <p14:creationId xmlns:p14="http://schemas.microsoft.com/office/powerpoint/2010/main" val="1233116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BG &lt; 0.1 Hz</a:t>
            </a:r>
          </a:p>
          <a:p>
            <a:r>
              <a:rPr lang="en-US" dirty="0" err="1" smtClean="0"/>
              <a:t>Eff</a:t>
            </a:r>
            <a:r>
              <a:rPr lang="en-US" dirty="0" smtClean="0"/>
              <a:t> = 95%</a:t>
            </a:r>
          </a:p>
          <a:p>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15</a:t>
            </a:fld>
            <a:endParaRPr lang="en-US"/>
          </a:p>
        </p:txBody>
      </p:sp>
    </p:spTree>
    <p:extLst>
      <p:ext uri="{BB962C8B-B14F-4D97-AF65-F5344CB8AC3E}">
        <p14:creationId xmlns:p14="http://schemas.microsoft.com/office/powerpoint/2010/main" val="2173275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Use this to talk about vanadium detector</a:t>
            </a:r>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18</a:t>
            </a:fld>
            <a:endParaRPr lang="en-US"/>
          </a:p>
        </p:txBody>
      </p:sp>
    </p:spTree>
    <p:extLst>
      <p:ext uri="{BB962C8B-B14F-4D97-AF65-F5344CB8AC3E}">
        <p14:creationId xmlns:p14="http://schemas.microsoft.com/office/powerpoint/2010/main" val="235773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laceHolder 1"/>
          <p:cNvSpPr>
            <a:spLocks noGrp="1"/>
          </p:cNvSpPr>
          <p:nvPr>
            <p:ph type="body"/>
          </p:nvPr>
        </p:nvSpPr>
        <p:spPr>
          <a:xfrm>
            <a:off x="777240" y="4777560"/>
            <a:ext cx="6217200" cy="4525560"/>
          </a:xfrm>
          <a:prstGeom prst="rect">
            <a:avLst/>
          </a:prstGeom>
        </p:spPr>
        <p:txBody>
          <a:bodyPr lIns="0" tIns="0" rIns="0" bIns="0"/>
          <a:lstStyle/>
          <a:p>
            <a:r>
              <a:rPr lang="en-US" sz="2000" dirty="0">
                <a:latin typeface="Arial"/>
              </a:rPr>
              <a:t>Get rid of 10b detector</a:t>
            </a:r>
            <a:endParaRPr dirty="0"/>
          </a:p>
          <a:p>
            <a:r>
              <a:rPr lang="en-US" sz="2000" dirty="0" smtClean="0">
                <a:latin typeface="Arial"/>
              </a:rPr>
              <a:t>Describe</a:t>
            </a:r>
            <a:r>
              <a:rPr lang="en-US" sz="2000" baseline="0" dirty="0" smtClean="0">
                <a:latin typeface="Arial"/>
              </a:rPr>
              <a:t> how the run process proceeds</a:t>
            </a:r>
            <a:endParaRPr lang="en-US" sz="2000" dirty="0">
              <a:latin typeface="Arial"/>
            </a:endParaRPr>
          </a:p>
        </p:txBody>
      </p:sp>
    </p:spTree>
    <p:extLst>
      <p:ext uri="{BB962C8B-B14F-4D97-AF65-F5344CB8AC3E}">
        <p14:creationId xmlns:p14="http://schemas.microsoft.com/office/powerpoint/2010/main" val="1555230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p:cNvSpPr>
          <p:nvPr>
            <p:ph type="body"/>
          </p:nvPr>
        </p:nvSpPr>
        <p:spPr>
          <a:xfrm>
            <a:off x="777240" y="4777560"/>
            <a:ext cx="6217200" cy="4525560"/>
          </a:xfrm>
          <a:prstGeom prst="rect">
            <a:avLst/>
          </a:prstGeom>
        </p:spPr>
        <p:txBody>
          <a:bodyPr lIns="0" tIns="0" rIns="0" bIns="0"/>
          <a:lstStyle/>
          <a:p>
            <a:r>
              <a:rPr lang="en-US" sz="1979">
                <a:latin typeface="Arial"/>
              </a:rPr>
              <a:t>Currently, we are optimizing the detector performance to increases the S/N ratio, without sacrificing the signal rate.</a:t>
            </a:r>
            <a:endParaRPr/>
          </a:p>
          <a:p>
            <a:r>
              <a:rPr lang="en-US" sz="1979">
                <a:latin typeface="Arial"/>
              </a:rPr>
              <a:t>With the V detector working, we can perform meaningful studies on the </a:t>
            </a:r>
            <a:endParaRPr/>
          </a:p>
          <a:p>
            <a:pPr>
              <a:lnSpc>
                <a:spcPct val="100000"/>
              </a:lnSpc>
              <a:buFont typeface="Arial"/>
              <a:buChar char="•"/>
            </a:pPr>
            <a:r>
              <a:rPr lang="en-US" sz="1979">
                <a:latin typeface="Arial"/>
              </a:rPr>
              <a:t>time-dep. BG</a:t>
            </a:r>
            <a:endParaRPr/>
          </a:p>
          <a:p>
            <a:pPr>
              <a:lnSpc>
                <a:spcPct val="100000"/>
              </a:lnSpc>
              <a:buFont typeface="Arial"/>
              <a:buChar char="•"/>
            </a:pPr>
            <a:r>
              <a:rPr lang="en-US" sz="1979">
                <a:latin typeface="Arial"/>
              </a:rPr>
              <a:t>N</a:t>
            </a:r>
            <a:r>
              <a:rPr lang="en-US" sz="1977" baseline="-25000">
                <a:latin typeface="Arial"/>
              </a:rPr>
              <a:t>0</a:t>
            </a:r>
            <a:r>
              <a:rPr lang="en-US" sz="1979">
                <a:latin typeface="Arial"/>
              </a:rPr>
              <a:t> Normalization</a:t>
            </a:r>
            <a:endParaRPr/>
          </a:p>
          <a:p>
            <a:pPr>
              <a:lnSpc>
                <a:spcPct val="100000"/>
              </a:lnSpc>
              <a:buFont typeface="Arial"/>
              <a:buChar char="•"/>
            </a:pPr>
            <a:r>
              <a:rPr lang="en-US" sz="1979">
                <a:latin typeface="Arial"/>
              </a:rPr>
              <a:t>The evolution of the UCN  energy spectrum, by placing V at different height at the end of different storage time.</a:t>
            </a:r>
            <a:endParaRPr/>
          </a:p>
          <a:p>
            <a:pPr>
              <a:lnSpc>
                <a:spcPct val="100000"/>
              </a:lnSpc>
            </a:pPr>
            <a:endParaRPr/>
          </a:p>
          <a:p>
            <a:pPr>
              <a:lnSpc>
                <a:spcPct val="100000"/>
              </a:lnSpc>
            </a:pPr>
            <a:endParaRPr/>
          </a:p>
        </p:txBody>
      </p:sp>
      <p:sp>
        <p:nvSpPr>
          <p:cNvPr id="288" name="CustomShape 2"/>
          <p:cNvSpPr/>
          <p:nvPr/>
        </p:nvSpPr>
        <p:spPr>
          <a:xfrm>
            <a:off x="4402440" y="9553680"/>
            <a:ext cx="3367440" cy="502200"/>
          </a:xfrm>
          <a:prstGeom prst="rect">
            <a:avLst/>
          </a:prstGeom>
          <a:noFill/>
          <a:ln>
            <a:noFill/>
          </a:ln>
        </p:spPr>
        <p:txBody>
          <a:bodyPr lIns="90000" tIns="45000" rIns="90000" bIns="45000" anchor="b"/>
          <a:lstStyle/>
          <a:p>
            <a:pPr algn="r">
              <a:lnSpc>
                <a:spcPct val="100000"/>
              </a:lnSpc>
            </a:pPr>
            <a:fld id="{4C585A41-B37F-476A-ABFE-BA16F3B6C753}" type="slidenum">
              <a:rPr lang="en-US" sz="1200">
                <a:solidFill>
                  <a:srgbClr val="000000"/>
                </a:solidFill>
                <a:latin typeface="+mn-lt"/>
                <a:ea typeface="+mn-ea"/>
              </a:rPr>
              <a:t>21</a:t>
            </a:fld>
            <a:endParaRPr/>
          </a:p>
        </p:txBody>
      </p:sp>
    </p:spTree>
    <p:extLst>
      <p:ext uri="{BB962C8B-B14F-4D97-AF65-F5344CB8AC3E}">
        <p14:creationId xmlns:p14="http://schemas.microsoft.com/office/powerpoint/2010/main" val="1012278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p:cNvSpPr>
          <p:nvPr>
            <p:ph type="body"/>
          </p:nvPr>
        </p:nvSpPr>
        <p:spPr>
          <a:xfrm>
            <a:off x="777240" y="4777560"/>
            <a:ext cx="6217200" cy="4525560"/>
          </a:xfrm>
          <a:prstGeom prst="rect">
            <a:avLst/>
          </a:prstGeom>
        </p:spPr>
        <p:txBody>
          <a:bodyPr lIns="0" tIns="0" rIns="0" bIns="0"/>
          <a:lstStyle/>
          <a:p>
            <a:r>
              <a:rPr lang="en-US" sz="1979">
                <a:latin typeface="Arial"/>
              </a:rPr>
              <a:t>Currently, we are optimizing the detector performance to increases the S/N ratio, without sacrificing the signal rate.</a:t>
            </a:r>
            <a:endParaRPr/>
          </a:p>
          <a:p>
            <a:r>
              <a:rPr lang="en-US" sz="1979">
                <a:latin typeface="Arial"/>
              </a:rPr>
              <a:t>With the V detector working, we can perform meaningful studies on the </a:t>
            </a:r>
            <a:endParaRPr/>
          </a:p>
          <a:p>
            <a:pPr>
              <a:lnSpc>
                <a:spcPct val="100000"/>
              </a:lnSpc>
              <a:buFont typeface="Arial"/>
              <a:buChar char="•"/>
            </a:pPr>
            <a:r>
              <a:rPr lang="en-US" sz="1979">
                <a:latin typeface="Arial"/>
              </a:rPr>
              <a:t>time-dep. BG</a:t>
            </a:r>
            <a:endParaRPr/>
          </a:p>
          <a:p>
            <a:pPr>
              <a:lnSpc>
                <a:spcPct val="100000"/>
              </a:lnSpc>
              <a:buFont typeface="Arial"/>
              <a:buChar char="•"/>
            </a:pPr>
            <a:r>
              <a:rPr lang="en-US" sz="1979">
                <a:latin typeface="Arial"/>
              </a:rPr>
              <a:t>N</a:t>
            </a:r>
            <a:r>
              <a:rPr lang="en-US" sz="1977" baseline="-25000">
                <a:latin typeface="Arial"/>
              </a:rPr>
              <a:t>0</a:t>
            </a:r>
            <a:r>
              <a:rPr lang="en-US" sz="1979">
                <a:latin typeface="Arial"/>
              </a:rPr>
              <a:t> Normalization</a:t>
            </a:r>
            <a:endParaRPr/>
          </a:p>
          <a:p>
            <a:pPr>
              <a:lnSpc>
                <a:spcPct val="100000"/>
              </a:lnSpc>
              <a:buFont typeface="Arial"/>
              <a:buChar char="•"/>
            </a:pPr>
            <a:r>
              <a:rPr lang="en-US" sz="1979">
                <a:latin typeface="Arial"/>
              </a:rPr>
              <a:t>The evolution of the UCN  energy spectrum, by placing V at different height at the end of different storage time.</a:t>
            </a:r>
            <a:endParaRPr/>
          </a:p>
          <a:p>
            <a:pPr>
              <a:lnSpc>
                <a:spcPct val="100000"/>
              </a:lnSpc>
            </a:pPr>
            <a:endParaRPr/>
          </a:p>
          <a:p>
            <a:pPr>
              <a:lnSpc>
                <a:spcPct val="100000"/>
              </a:lnSpc>
            </a:pPr>
            <a:endParaRPr/>
          </a:p>
        </p:txBody>
      </p:sp>
      <p:sp>
        <p:nvSpPr>
          <p:cNvPr id="290" name="CustomShape 2"/>
          <p:cNvSpPr/>
          <p:nvPr/>
        </p:nvSpPr>
        <p:spPr>
          <a:xfrm>
            <a:off x="4402440" y="9553680"/>
            <a:ext cx="3367440" cy="502200"/>
          </a:xfrm>
          <a:prstGeom prst="rect">
            <a:avLst/>
          </a:prstGeom>
          <a:noFill/>
          <a:ln>
            <a:noFill/>
          </a:ln>
        </p:spPr>
        <p:txBody>
          <a:bodyPr lIns="90000" tIns="45000" rIns="90000" bIns="45000" anchor="b"/>
          <a:lstStyle/>
          <a:p>
            <a:pPr algn="r">
              <a:lnSpc>
                <a:spcPct val="100000"/>
              </a:lnSpc>
            </a:pPr>
            <a:fld id="{3B3971BC-42B5-469F-8209-384438650C09}" type="slidenum">
              <a:rPr lang="en-US" sz="1200">
                <a:solidFill>
                  <a:srgbClr val="000000"/>
                </a:solidFill>
                <a:latin typeface="+mn-lt"/>
                <a:ea typeface="+mn-ea"/>
              </a:rPr>
              <a:t>22</a:t>
            </a:fld>
            <a:endParaRPr/>
          </a:p>
        </p:txBody>
      </p:sp>
    </p:spTree>
    <p:extLst>
      <p:ext uri="{BB962C8B-B14F-4D97-AF65-F5344CB8AC3E}">
        <p14:creationId xmlns:p14="http://schemas.microsoft.com/office/powerpoint/2010/main" val="3230372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p:cNvSpPr>
          <p:nvPr>
            <p:ph type="body"/>
          </p:nvPr>
        </p:nvSpPr>
        <p:spPr>
          <a:xfrm>
            <a:off x="777240" y="4777560"/>
            <a:ext cx="6217200" cy="4525560"/>
          </a:xfrm>
          <a:prstGeom prst="rect">
            <a:avLst/>
          </a:prstGeom>
        </p:spPr>
        <p:txBody>
          <a:bodyPr lIns="0" tIns="0" rIns="0" bIns="0"/>
          <a:lstStyle/>
          <a:p>
            <a:r>
              <a:rPr lang="en-US" sz="1979">
                <a:latin typeface="Arial"/>
              </a:rPr>
              <a:t>Currently, we are optimizing the detector performance to increases the S/N ratio, without sacrificing the signal rate.</a:t>
            </a:r>
            <a:endParaRPr/>
          </a:p>
          <a:p>
            <a:r>
              <a:rPr lang="en-US" sz="1979">
                <a:latin typeface="Arial"/>
              </a:rPr>
              <a:t>With the V detector working, we can perform meaningful studies on the </a:t>
            </a:r>
            <a:endParaRPr/>
          </a:p>
          <a:p>
            <a:pPr>
              <a:lnSpc>
                <a:spcPct val="100000"/>
              </a:lnSpc>
              <a:buFont typeface="Arial"/>
              <a:buChar char="•"/>
            </a:pPr>
            <a:r>
              <a:rPr lang="en-US" sz="1979">
                <a:latin typeface="Arial"/>
              </a:rPr>
              <a:t>time-dep. BG</a:t>
            </a:r>
            <a:endParaRPr/>
          </a:p>
          <a:p>
            <a:pPr>
              <a:lnSpc>
                <a:spcPct val="100000"/>
              </a:lnSpc>
              <a:buFont typeface="Arial"/>
              <a:buChar char="•"/>
            </a:pPr>
            <a:r>
              <a:rPr lang="en-US" sz="1979">
                <a:latin typeface="Arial"/>
              </a:rPr>
              <a:t>N</a:t>
            </a:r>
            <a:r>
              <a:rPr lang="en-US" sz="1977" baseline="-25000">
                <a:latin typeface="Arial"/>
              </a:rPr>
              <a:t>0</a:t>
            </a:r>
            <a:r>
              <a:rPr lang="en-US" sz="1979">
                <a:latin typeface="Arial"/>
              </a:rPr>
              <a:t> Normalization</a:t>
            </a:r>
            <a:endParaRPr/>
          </a:p>
          <a:p>
            <a:pPr>
              <a:lnSpc>
                <a:spcPct val="100000"/>
              </a:lnSpc>
              <a:buFont typeface="Arial"/>
              <a:buChar char="•"/>
            </a:pPr>
            <a:r>
              <a:rPr lang="en-US" sz="1979">
                <a:latin typeface="Arial"/>
              </a:rPr>
              <a:t>The evolution of the UCN  energy spectrum, by placing V at different height at the end of different storage time.</a:t>
            </a:r>
            <a:endParaRPr/>
          </a:p>
          <a:p>
            <a:pPr>
              <a:lnSpc>
                <a:spcPct val="100000"/>
              </a:lnSpc>
            </a:pPr>
            <a:endParaRPr/>
          </a:p>
          <a:p>
            <a:pPr>
              <a:lnSpc>
                <a:spcPct val="100000"/>
              </a:lnSpc>
            </a:pPr>
            <a:endParaRPr/>
          </a:p>
        </p:txBody>
      </p:sp>
      <p:sp>
        <p:nvSpPr>
          <p:cNvPr id="294" name="CustomShape 2"/>
          <p:cNvSpPr/>
          <p:nvPr/>
        </p:nvSpPr>
        <p:spPr>
          <a:xfrm>
            <a:off x="4402440" y="9553680"/>
            <a:ext cx="3367440" cy="502200"/>
          </a:xfrm>
          <a:prstGeom prst="rect">
            <a:avLst/>
          </a:prstGeom>
          <a:noFill/>
          <a:ln>
            <a:noFill/>
          </a:ln>
        </p:spPr>
        <p:txBody>
          <a:bodyPr lIns="90000" tIns="45000" rIns="90000" bIns="45000" anchor="b"/>
          <a:lstStyle/>
          <a:p>
            <a:pPr algn="r">
              <a:lnSpc>
                <a:spcPct val="100000"/>
              </a:lnSpc>
            </a:pPr>
            <a:fld id="{31AD8E2A-721B-4448-AE07-3DF277C6CD9C}" type="slidenum">
              <a:rPr lang="en-US" sz="1200">
                <a:solidFill>
                  <a:srgbClr val="000000"/>
                </a:solidFill>
                <a:latin typeface="+mn-lt"/>
                <a:ea typeface="+mn-ea"/>
              </a:rPr>
              <a:t>23</a:t>
            </a:fld>
            <a:endParaRPr/>
          </a:p>
        </p:txBody>
      </p:sp>
    </p:spTree>
    <p:extLst>
      <p:ext uri="{BB962C8B-B14F-4D97-AF65-F5344CB8AC3E}">
        <p14:creationId xmlns:p14="http://schemas.microsoft.com/office/powerpoint/2010/main" val="1639455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777240" y="4777560"/>
            <a:ext cx="6217200" cy="4525560"/>
          </a:xfrm>
          <a:prstGeom prst="rect">
            <a:avLst/>
          </a:prstGeom>
        </p:spPr>
        <p:txBody>
          <a:bodyPr lIns="0" tIns="0" rIns="0" bIns="0"/>
          <a:lstStyle/>
          <a:p>
            <a:r>
              <a:rPr lang="en-US" sz="2000">
                <a:latin typeface="Arial"/>
              </a:rPr>
              <a:t>Add in description of Fill, Store, Count</a:t>
            </a:r>
            <a:endParaRPr/>
          </a:p>
        </p:txBody>
      </p:sp>
    </p:spTree>
    <p:extLst>
      <p:ext uri="{BB962C8B-B14F-4D97-AF65-F5344CB8AC3E}">
        <p14:creationId xmlns:p14="http://schemas.microsoft.com/office/powerpoint/2010/main" val="3731343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p:cNvSpPr>
          <p:nvPr>
            <p:ph type="body"/>
          </p:nvPr>
        </p:nvSpPr>
        <p:spPr>
          <a:xfrm>
            <a:off x="777240" y="4777560"/>
            <a:ext cx="6217200" cy="4525560"/>
          </a:xfrm>
          <a:prstGeom prst="rect">
            <a:avLst/>
          </a:prstGeom>
        </p:spPr>
        <p:txBody>
          <a:bodyPr lIns="0" tIns="0" rIns="0" bIns="0"/>
          <a:lstStyle/>
          <a:p>
            <a:r>
              <a:rPr lang="en-US" sz="2000">
                <a:latin typeface="Arial"/>
              </a:rPr>
              <a:t>Highlight short background available to short storage run</a:t>
            </a:r>
            <a:endParaRPr/>
          </a:p>
        </p:txBody>
      </p:sp>
    </p:spTree>
    <p:extLst>
      <p:ext uri="{BB962C8B-B14F-4D97-AF65-F5344CB8AC3E}">
        <p14:creationId xmlns:p14="http://schemas.microsoft.com/office/powerpoint/2010/main" val="3769226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Description</a:t>
            </a:r>
            <a:r>
              <a:rPr lang="en-US" baseline="0" dirty="0" smtClean="0"/>
              <a:t> of run vetting process, more details than just this plot</a:t>
            </a:r>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27</a:t>
            </a:fld>
            <a:endParaRPr lang="en-US"/>
          </a:p>
        </p:txBody>
      </p:sp>
    </p:spTree>
    <p:extLst>
      <p:ext uri="{BB962C8B-B14F-4D97-AF65-F5344CB8AC3E}">
        <p14:creationId xmlns:p14="http://schemas.microsoft.com/office/powerpoint/2010/main" val="1774943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err="1"/>
              <a:t>Vus</a:t>
            </a:r>
            <a:r>
              <a:rPr lang="en-US" dirty="0"/>
              <a:t> – </a:t>
            </a:r>
            <a:r>
              <a:rPr lang="en-US" dirty="0" err="1"/>
              <a:t>kaon</a:t>
            </a:r>
            <a:r>
              <a:rPr lang="en-US" dirty="0"/>
              <a:t>, hyperon, tau decays (.2253 (14), ,2250 (27) and .2202 (15)</a:t>
            </a:r>
          </a:p>
          <a:p>
            <a:endParaRPr lang="en-US" dirty="0"/>
          </a:p>
          <a:p>
            <a:r>
              <a:rPr lang="en-US" dirty="0" err="1"/>
              <a:t>Vud</a:t>
            </a:r>
            <a:r>
              <a:rPr lang="en-US" dirty="0"/>
              <a:t> (nuclear)</a:t>
            </a:r>
            <a:r>
              <a:rPr lang="en-US" baseline="0" dirty="0"/>
              <a:t> -.97425  (8)</a:t>
            </a:r>
            <a:r>
              <a:rPr lang="en-US" baseline="0" dirty="0" err="1"/>
              <a:t>exp</a:t>
            </a:r>
            <a:r>
              <a:rPr lang="en-US" baseline="0" dirty="0"/>
              <a:t>, (10)</a:t>
            </a:r>
            <a:r>
              <a:rPr lang="en-US" baseline="0" dirty="0" err="1"/>
              <a:t>nucl</a:t>
            </a:r>
            <a:r>
              <a:rPr lang="en-US" baseline="0" dirty="0"/>
              <a:t> </a:t>
            </a:r>
            <a:r>
              <a:rPr lang="en-US" baseline="0" dirty="0" err="1"/>
              <a:t>dep</a:t>
            </a:r>
            <a:r>
              <a:rPr lang="en-US" baseline="0" dirty="0"/>
              <a:t>, and (18)RC =&gt; </a:t>
            </a:r>
            <a:r>
              <a:rPr lang="en-US" baseline="0" dirty="0" err="1"/>
              <a:t>Vus</a:t>
            </a:r>
            <a:r>
              <a:rPr lang="en-US" baseline="0" dirty="0"/>
              <a:t> =.2255 (10)</a:t>
            </a:r>
          </a:p>
          <a:p>
            <a:endParaRPr lang="en-US" baseline="0" dirty="0"/>
          </a:p>
          <a:p>
            <a:r>
              <a:rPr lang="en-US" baseline="0" dirty="0" err="1"/>
              <a:t>Vud</a:t>
            </a:r>
            <a:r>
              <a:rPr lang="en-US" baseline="0" dirty="0"/>
              <a:t> (neutron) - .9774 (5)tau and (16)A and (2)RC  =&gt; </a:t>
            </a:r>
            <a:r>
              <a:rPr lang="en-US" baseline="0" dirty="0" err="1"/>
              <a:t>Vus</a:t>
            </a:r>
            <a:r>
              <a:rPr lang="en-US" baseline="0" dirty="0"/>
              <a:t>=.2114</a:t>
            </a:r>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5</a:t>
            </a:fld>
            <a:endParaRPr lang="en-US"/>
          </a:p>
        </p:txBody>
      </p:sp>
    </p:spTree>
    <p:extLst>
      <p:ext uri="{BB962C8B-B14F-4D97-AF65-F5344CB8AC3E}">
        <p14:creationId xmlns:p14="http://schemas.microsoft.com/office/powerpoint/2010/main" val="2919972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Double check when</a:t>
            </a:r>
            <a:r>
              <a:rPr lang="en-US" baseline="0" dirty="0" smtClean="0"/>
              <a:t> these values were measured and how we have changed them since then</a:t>
            </a:r>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29</a:t>
            </a:fld>
            <a:endParaRPr lang="en-US"/>
          </a:p>
        </p:txBody>
      </p:sp>
    </p:spTree>
    <p:extLst>
      <p:ext uri="{BB962C8B-B14F-4D97-AF65-F5344CB8AC3E}">
        <p14:creationId xmlns:p14="http://schemas.microsoft.com/office/powerpoint/2010/main" val="3813882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p:cNvSpPr>
          <p:nvPr>
            <p:ph type="body"/>
          </p:nvPr>
        </p:nvSpPr>
        <p:spPr>
          <a:xfrm>
            <a:off x="777240" y="4777560"/>
            <a:ext cx="6217200" cy="4525560"/>
          </a:xfrm>
          <a:prstGeom prst="rect">
            <a:avLst/>
          </a:prstGeom>
        </p:spPr>
        <p:txBody>
          <a:bodyPr lIns="0" tIns="0" rIns="0" bIns="0"/>
          <a:lstStyle/>
          <a:p>
            <a:pPr>
              <a:lnSpc>
                <a:spcPct val="100000"/>
              </a:lnSpc>
              <a:buFont typeface="Arial"/>
              <a:buChar char="•"/>
            </a:pPr>
            <a:r>
              <a:rPr lang="en-US" sz="2000">
                <a:solidFill>
                  <a:srgbClr val="000000"/>
                </a:solidFill>
                <a:latin typeface="Calibri"/>
              </a:rPr>
              <a:t>Main source of contamination comes from </a:t>
            </a:r>
            <a:r>
              <a:rPr lang="en-US" sz="2000" baseline="30000">
                <a:solidFill>
                  <a:srgbClr val="000000"/>
                </a:solidFill>
                <a:latin typeface="Calibri"/>
              </a:rPr>
              <a:t>128</a:t>
            </a:r>
            <a:r>
              <a:rPr lang="en-US" sz="2000">
                <a:solidFill>
                  <a:srgbClr val="000000"/>
                </a:solidFill>
                <a:latin typeface="Calibri"/>
              </a:rPr>
              <a:t>I (with a half life of 25 mins) and </a:t>
            </a:r>
            <a:r>
              <a:rPr lang="en-US" sz="2000" baseline="30000">
                <a:solidFill>
                  <a:srgbClr val="000000"/>
                </a:solidFill>
                <a:latin typeface="Calibri"/>
              </a:rPr>
              <a:t>28</a:t>
            </a:r>
            <a:r>
              <a:rPr lang="en-US" sz="2000">
                <a:solidFill>
                  <a:srgbClr val="000000"/>
                </a:solidFill>
                <a:latin typeface="Calibri"/>
              </a:rPr>
              <a:t>Al (2.2 min); we don’t plan to take more data using V foil, however, we can study this neutron-activated background using Monte-Carlo simulations. </a:t>
            </a:r>
            <a:endParaRPr/>
          </a:p>
          <a:p>
            <a:pPr lvl="1">
              <a:lnSpc>
                <a:spcPct val="100000"/>
              </a:lnSpc>
              <a:buFont typeface="Arial"/>
              <a:buChar char="–"/>
            </a:pPr>
            <a:r>
              <a:rPr lang="en-US" sz="2000">
                <a:solidFill>
                  <a:srgbClr val="000000"/>
                </a:solidFill>
                <a:latin typeface="Calibri"/>
              </a:rPr>
              <a:t>The shorter lifetime with larger window is consistent with the contamination of activated Al decay. </a:t>
            </a:r>
            <a:endParaRPr/>
          </a:p>
          <a:p>
            <a:pPr lvl="1">
              <a:lnSpc>
                <a:spcPct val="100000"/>
              </a:lnSpc>
              <a:buFont typeface="Arial"/>
              <a:buChar char="–"/>
            </a:pPr>
            <a:r>
              <a:rPr lang="en-US" sz="2000">
                <a:solidFill>
                  <a:srgbClr val="000000"/>
                </a:solidFill>
                <a:latin typeface="Calibri"/>
              </a:rPr>
              <a:t>The level of contamination is on the level of 10%. </a:t>
            </a:r>
            <a:endParaRPr/>
          </a:p>
          <a:p>
            <a:pPr lvl="1">
              <a:lnSpc>
                <a:spcPct val="100000"/>
              </a:lnSpc>
              <a:buFont typeface="Arial"/>
              <a:buChar char="–"/>
            </a:pPr>
            <a:r>
              <a:rPr lang="en-US" sz="2000">
                <a:solidFill>
                  <a:srgbClr val="000000"/>
                </a:solidFill>
                <a:latin typeface="Calibri"/>
              </a:rPr>
              <a:t>The concern is that the high rate of </a:t>
            </a:r>
            <a:r>
              <a:rPr lang="en-US" sz="2000" baseline="30000">
                <a:solidFill>
                  <a:srgbClr val="000000"/>
                </a:solidFill>
                <a:latin typeface="Calibri"/>
              </a:rPr>
              <a:t>128</a:t>
            </a:r>
            <a:r>
              <a:rPr lang="en-US" sz="2000">
                <a:solidFill>
                  <a:srgbClr val="000000"/>
                </a:solidFill>
                <a:latin typeface="Calibri"/>
              </a:rPr>
              <a:t>I , and its linearly increase rate in E, might introduce a significant level of contamination for the photopeak, biasing the measured lifetime towards a larger value.</a:t>
            </a:r>
            <a:endParaRPr/>
          </a:p>
        </p:txBody>
      </p:sp>
    </p:spTree>
    <p:extLst>
      <p:ext uri="{BB962C8B-B14F-4D97-AF65-F5344CB8AC3E}">
        <p14:creationId xmlns:p14="http://schemas.microsoft.com/office/powerpoint/2010/main" val="3542408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a:t>
            </a:r>
            <a:r>
              <a:rPr lang="en-US" dirty="0" err="1" smtClean="0"/>
              <a:t>Geant</a:t>
            </a:r>
            <a:r>
              <a:rPr lang="en-US" dirty="0" smtClean="0"/>
              <a:t> 4 </a:t>
            </a:r>
            <a:r>
              <a:rPr lang="en-US" dirty="0" err="1" smtClean="0"/>
              <a:t>sim</a:t>
            </a:r>
            <a:r>
              <a:rPr lang="en-US" dirty="0" smtClean="0"/>
              <a:t>”</a:t>
            </a:r>
          </a:p>
          <a:p>
            <a:r>
              <a:rPr lang="en-US" dirty="0" smtClean="0"/>
              <a:t>Add Robbie’s name</a:t>
            </a:r>
          </a:p>
          <a:p>
            <a:r>
              <a:rPr lang="en-US" dirty="0" smtClean="0"/>
              <a:t>These are for pre</a:t>
            </a:r>
          </a:p>
          <a:p>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31</a:t>
            </a:fld>
            <a:endParaRPr lang="en-US"/>
          </a:p>
        </p:txBody>
      </p:sp>
    </p:spTree>
    <p:extLst>
      <p:ext uri="{BB962C8B-B14F-4D97-AF65-F5344CB8AC3E}">
        <p14:creationId xmlns:p14="http://schemas.microsoft.com/office/powerpoint/2010/main" val="1595228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32</a:t>
            </a:fld>
            <a:endParaRPr lang="en-US"/>
          </a:p>
        </p:txBody>
      </p:sp>
    </p:spTree>
    <p:extLst>
      <p:ext uri="{BB962C8B-B14F-4D97-AF65-F5344CB8AC3E}">
        <p14:creationId xmlns:p14="http://schemas.microsoft.com/office/powerpoint/2010/main" val="1123899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33</a:t>
            </a:fld>
            <a:endParaRPr lang="en-US"/>
          </a:p>
        </p:txBody>
      </p:sp>
    </p:spTree>
    <p:extLst>
      <p:ext uri="{BB962C8B-B14F-4D97-AF65-F5344CB8AC3E}">
        <p14:creationId xmlns:p14="http://schemas.microsoft.com/office/powerpoint/2010/main" val="258107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Both (1) and (2) effects</a:t>
            </a:r>
            <a:r>
              <a:rPr lang="en-US" baseline="0" dirty="0" smtClean="0"/>
              <a:t> present</a:t>
            </a:r>
          </a:p>
          <a:p>
            <a:r>
              <a:rPr lang="en-US" baseline="0" dirty="0" smtClean="0"/>
              <a:t>Cleaning studies -&gt; Can correct for quasi bound neutrons</a:t>
            </a:r>
          </a:p>
          <a:p>
            <a:r>
              <a:rPr lang="en-US" baseline="0" dirty="0" smtClean="0"/>
              <a:t>Dagger cleaning eliminates entirely</a:t>
            </a:r>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36</a:t>
            </a:fld>
            <a:endParaRPr lang="en-US"/>
          </a:p>
        </p:txBody>
      </p:sp>
    </p:spTree>
    <p:extLst>
      <p:ext uri="{BB962C8B-B14F-4D97-AF65-F5344CB8AC3E}">
        <p14:creationId xmlns:p14="http://schemas.microsoft.com/office/powerpoint/2010/main" val="2081194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Discussion of stat</a:t>
            </a:r>
            <a:r>
              <a:rPr lang="en-US" baseline="0" dirty="0" smtClean="0"/>
              <a:t> reach: 4 days continuous for 1s measurement</a:t>
            </a:r>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37</a:t>
            </a:fld>
            <a:endParaRPr lang="en-US"/>
          </a:p>
        </p:txBody>
      </p:sp>
    </p:spTree>
    <p:extLst>
      <p:ext uri="{BB962C8B-B14F-4D97-AF65-F5344CB8AC3E}">
        <p14:creationId xmlns:p14="http://schemas.microsoft.com/office/powerpoint/2010/main" val="852139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49E859-6748-0C45-87C6-8F779BF45418}" type="slidenum">
              <a:rPr lang="en-US" smtClean="0"/>
              <a:t>43</a:t>
            </a:fld>
            <a:endParaRPr lang="en-US"/>
          </a:p>
        </p:txBody>
      </p:sp>
    </p:spTree>
    <p:extLst>
      <p:ext uri="{BB962C8B-B14F-4D97-AF65-F5344CB8AC3E}">
        <p14:creationId xmlns:p14="http://schemas.microsoft.com/office/powerpoint/2010/main" val="181132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pPr lvl="1"/>
            <a:r>
              <a:rPr lang="en-US" sz="1300" dirty="0" smtClean="0"/>
              <a:t>Prior to ~1second there was a high </a:t>
            </a:r>
            <a:r>
              <a:rPr lang="en-US" sz="1300" dirty="0" err="1" smtClean="0"/>
              <a:t>temperateure</a:t>
            </a:r>
            <a:r>
              <a:rPr lang="en-US" sz="1300" dirty="0" smtClean="0"/>
              <a:t> radiation dominated plasma of e</a:t>
            </a:r>
            <a:r>
              <a:rPr lang="en-US" sz="1300" baseline="30000" dirty="0" smtClean="0"/>
              <a:t>+</a:t>
            </a:r>
            <a:r>
              <a:rPr lang="en-US" sz="1300" dirty="0" smtClean="0"/>
              <a:t>, e</a:t>
            </a:r>
            <a:r>
              <a:rPr lang="en-US" sz="1300" baseline="30000" dirty="0" smtClean="0"/>
              <a:t>-</a:t>
            </a:r>
            <a:r>
              <a:rPr lang="en-US" sz="1300" dirty="0" smtClean="0"/>
              <a:t>, neutrinos (10</a:t>
            </a:r>
            <a:r>
              <a:rPr lang="en-US" sz="1300" baseline="30000" dirty="0" smtClean="0"/>
              <a:t>9</a:t>
            </a:r>
            <a:r>
              <a:rPr lang="en-US" sz="1300" dirty="0" smtClean="0"/>
              <a:t> photons/baryon) – rapidly expanding)..  Weak interactions maintain neutrons/protons ~1. Hot (&gt;&gt;10^10 K) rapidly expanding </a:t>
            </a:r>
            <a:r>
              <a:rPr lang="en-US" sz="1300" dirty="0" err="1" smtClean="0"/>
              <a:t>plama</a:t>
            </a:r>
            <a:r>
              <a:rPr lang="en-US" sz="1300" dirty="0" smtClean="0"/>
              <a:t>. Nucleons </a:t>
            </a:r>
            <a:r>
              <a:rPr lang="en-US" sz="1300" dirty="0" err="1" smtClean="0"/>
              <a:t>outnumbred</a:t>
            </a:r>
            <a:r>
              <a:rPr lang="en-US" sz="1300" dirty="0" smtClean="0"/>
              <a:t> a billion to one – essentially no nuclei.</a:t>
            </a:r>
          </a:p>
          <a:p>
            <a:pPr lvl="1"/>
            <a:endParaRPr lang="en-US" sz="1300" dirty="0" smtClean="0"/>
          </a:p>
          <a:p>
            <a:pPr lvl="1"/>
            <a:r>
              <a:rPr lang="en-US" sz="1300" dirty="0" smtClean="0"/>
              <a:t>~ 1 second. </a:t>
            </a:r>
            <a:r>
              <a:rPr lang="en-US" sz="1300" dirty="0" err="1" smtClean="0"/>
              <a:t>Temperatur</a:t>
            </a:r>
            <a:r>
              <a:rPr lang="en-US" sz="1300" dirty="0" smtClean="0"/>
              <a:t> (~10^10 K) e of order or smaller than n-p mass difference. Weak interaction rates become slower than the expansion rates. </a:t>
            </a:r>
          </a:p>
          <a:p>
            <a:pPr lvl="1"/>
            <a:endParaRPr lang="en-US" sz="1300" dirty="0" smtClean="0"/>
          </a:p>
          <a:p>
            <a:pPr lvl="1"/>
            <a:r>
              <a:rPr lang="en-US" sz="1300" dirty="0" smtClean="0"/>
              <a:t>~ 3 seconds – conversion reactions become slow compared to the age of the universe </a:t>
            </a:r>
            <a:r>
              <a:rPr lang="en-US" sz="1300" dirty="0" err="1" smtClean="0"/>
              <a:t>kT</a:t>
            </a:r>
            <a:r>
              <a:rPr lang="en-US" sz="1300" dirty="0" smtClean="0"/>
              <a:t>~ 0.7 MeV – </a:t>
            </a:r>
            <a:r>
              <a:rPr lang="en-US" sz="1300" dirty="0" err="1" smtClean="0"/>
              <a:t>n</a:t>
            </a:r>
            <a:r>
              <a:rPr lang="en-US" sz="1300" baseline="-25000" dirty="0" err="1" smtClean="0"/>
              <a:t>n</a:t>
            </a:r>
            <a:r>
              <a:rPr lang="en-US" sz="1300" dirty="0" err="1" smtClean="0"/>
              <a:t>:n</a:t>
            </a:r>
            <a:r>
              <a:rPr lang="en-US" sz="1300" baseline="-25000" dirty="0" err="1" smtClean="0"/>
              <a:t>p</a:t>
            </a:r>
            <a:r>
              <a:rPr lang="en-US" sz="1300" dirty="0" smtClean="0"/>
              <a:t>=1:6</a:t>
            </a:r>
          </a:p>
          <a:p>
            <a:pPr lvl="1"/>
            <a:r>
              <a:rPr lang="en-US" sz="1300" dirty="0" smtClean="0"/>
              <a:t> </a:t>
            </a:r>
            <a:r>
              <a:rPr lang="en-US" sz="1300" b="1" dirty="0" err="1" smtClean="0"/>
              <a:t>Freezeout</a:t>
            </a:r>
            <a:endParaRPr lang="en-US" sz="1300" b="1" dirty="0" smtClean="0"/>
          </a:p>
          <a:p>
            <a:r>
              <a:rPr lang="en-US" sz="1300" dirty="0" smtClean="0"/>
              <a:t>	  </a:t>
            </a:r>
          </a:p>
          <a:p>
            <a:pPr lvl="1"/>
            <a:r>
              <a:rPr lang="en-US" sz="1300" dirty="0" smtClean="0"/>
              <a:t>significant </a:t>
            </a:r>
            <a:r>
              <a:rPr lang="en-US" sz="1300" dirty="0" err="1" smtClean="0"/>
              <a:t>nucleosynthesis</a:t>
            </a:r>
            <a:r>
              <a:rPr lang="en-US" sz="1300" dirty="0" smtClean="0"/>
              <a:t> does not happen until universe cools sufficiently (~0.1 MeV, 2 minutes hen number of photons/baryon falls to &lt;1)) that photons do not immediately cause photo disintegration of any deuterium that forms. By this time neutrons have continued to decay and n:p = 1:7 .</a:t>
            </a:r>
          </a:p>
          <a:p>
            <a:pPr lvl="1"/>
            <a:endParaRPr lang="en-US" sz="1300" dirty="0" smtClean="0"/>
          </a:p>
          <a:p>
            <a:pPr lvl="1"/>
            <a:r>
              <a:rPr lang="en-US" sz="1300" dirty="0" smtClean="0"/>
              <a:t>From 2-5minutes most neutrons are captured into </a:t>
            </a:r>
            <a:r>
              <a:rPr lang="en-US" sz="1300" baseline="30000" dirty="0" smtClean="0"/>
              <a:t>4</a:t>
            </a:r>
            <a:r>
              <a:rPr lang="en-US" sz="1300" dirty="0" smtClean="0"/>
              <a:t>He . Not much beyond this because of lack of stable nuclei as mass 5,8.</a:t>
            </a:r>
          </a:p>
          <a:p>
            <a:pPr lvl="1"/>
            <a:endParaRPr lang="en-US" sz="1300" dirty="0" smtClean="0"/>
          </a:p>
          <a:p>
            <a:pPr lvl="1"/>
            <a:r>
              <a:rPr lang="en-US" sz="1300" dirty="0" err="1" smtClean="0"/>
              <a:t>Yp</a:t>
            </a:r>
            <a:r>
              <a:rPr lang="en-US" sz="1300" dirty="0" smtClean="0"/>
              <a:t>=rho (4he)/rho(baryon) ~= .25 </a:t>
            </a:r>
            <a:r>
              <a:rPr lang="en-US" sz="1300" dirty="0" smtClean="0">
                <a:sym typeface="Wingdings"/>
              </a:rPr>
              <a:t> neutron lifetime is the most important parameter determining this)</a:t>
            </a:r>
            <a:endParaRPr lang="en-US" sz="1300" dirty="0" smtClean="0"/>
          </a:p>
          <a:p>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6</a:t>
            </a:fld>
            <a:endParaRPr lang="en-US"/>
          </a:p>
        </p:txBody>
      </p:sp>
    </p:spTree>
    <p:extLst>
      <p:ext uri="{BB962C8B-B14F-4D97-AF65-F5344CB8AC3E}">
        <p14:creationId xmlns:p14="http://schemas.microsoft.com/office/powerpoint/2010/main" val="1139244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Robbie source</a:t>
            </a:r>
            <a:r>
              <a:rPr lang="en-US" baseline="0" dirty="0" smtClean="0"/>
              <a:t> </a:t>
            </a:r>
            <a:r>
              <a:rPr lang="en-US" baseline="0" dirty="0" err="1" smtClean="0"/>
              <a:t>ucn</a:t>
            </a:r>
            <a:r>
              <a:rPr lang="en-US" baseline="0" dirty="0" smtClean="0"/>
              <a:t> talk </a:t>
            </a:r>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7</a:t>
            </a:fld>
            <a:endParaRPr lang="en-US"/>
          </a:p>
        </p:txBody>
      </p:sp>
    </p:spTree>
    <p:extLst>
      <p:ext uri="{BB962C8B-B14F-4D97-AF65-F5344CB8AC3E}">
        <p14:creationId xmlns:p14="http://schemas.microsoft.com/office/powerpoint/2010/main" val="2906979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aseline="0" dirty="0" smtClean="0"/>
              <a:t>Order of magnitude for each interaction</a:t>
            </a:r>
          </a:p>
          <a:p>
            <a:r>
              <a:rPr lang="en-US" baseline="0" dirty="0" smtClean="0"/>
              <a:t>Tie </a:t>
            </a:r>
            <a:r>
              <a:rPr lang="en-US" baseline="0" dirty="0" err="1" smtClean="0"/>
              <a:t>polarizability</a:t>
            </a:r>
            <a:r>
              <a:rPr lang="en-US" baseline="0" dirty="0" smtClean="0"/>
              <a:t> to magnetic interaction</a:t>
            </a:r>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8</a:t>
            </a:fld>
            <a:endParaRPr lang="en-US"/>
          </a:p>
        </p:txBody>
      </p:sp>
    </p:spTree>
    <p:extLst>
      <p:ext uri="{BB962C8B-B14F-4D97-AF65-F5344CB8AC3E}">
        <p14:creationId xmlns:p14="http://schemas.microsoft.com/office/powerpoint/2010/main" val="2840530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dirty="0"/>
              <a:t>All bottle measurement so far have had to extrapolate to zero losses</a:t>
            </a:r>
          </a:p>
          <a:p>
            <a:endParaRPr lang="en-US" dirty="0"/>
          </a:p>
          <a:p>
            <a:r>
              <a:rPr lang="en-US" dirty="0"/>
              <a:t>Systematics from </a:t>
            </a:r>
            <a:r>
              <a:rPr lang="en-US" dirty="0" err="1"/>
              <a:t>Nico</a:t>
            </a:r>
            <a:r>
              <a:rPr lang="en-US" dirty="0"/>
              <a:t>, slide 40</a:t>
            </a:r>
          </a:p>
          <a:p>
            <a:endParaRPr lang="en-US" dirty="0"/>
          </a:p>
          <a:p>
            <a:r>
              <a:rPr lang="en-US" dirty="0"/>
              <a:t>Geoff Greene has said – beam measurements look difficult and they are, whereas UCN measurements look simple, but they are not. I hope to</a:t>
            </a:r>
            <a:r>
              <a:rPr lang="en-US" baseline="0" dirty="0"/>
              <a:t> convince you that our approach is relatively almost as simple as the cartoon above illustrates, at least as compared to beam measurements which are indeed an experimental tour de force…which over decades have squeezed out incredible precision. </a:t>
            </a:r>
            <a:endParaRPr lang="en-US" dirty="0"/>
          </a:p>
          <a:p>
            <a:endParaRPr lang="en-US" dirty="0"/>
          </a:p>
          <a:p>
            <a:r>
              <a:rPr lang="en-US" dirty="0"/>
              <a:t>So,</a:t>
            </a:r>
            <a:r>
              <a:rPr lang="en-US" baseline="0" dirty="0"/>
              <a:t> if you want to make a measurement of the neutron lifetime at the 1s level or better, what technique is currently state of the art?</a:t>
            </a:r>
          </a:p>
          <a:p>
            <a:r>
              <a:rPr lang="en-US" baseline="0" dirty="0"/>
              <a:t> Uncertainties in beam </a:t>
            </a:r>
            <a:r>
              <a:rPr lang="en-US" baseline="0" dirty="0" err="1"/>
              <a:t>measurments</a:t>
            </a:r>
            <a:r>
              <a:rPr lang="en-US" baseline="0" dirty="0"/>
              <a:t>….</a:t>
            </a:r>
          </a:p>
          <a:p>
            <a:endParaRPr lang="en-US" baseline="0" dirty="0"/>
          </a:p>
        </p:txBody>
      </p:sp>
      <p:sp>
        <p:nvSpPr>
          <p:cNvPr id="4" name="Slide Number Placeholder 3"/>
          <p:cNvSpPr>
            <a:spLocks noGrp="1"/>
          </p:cNvSpPr>
          <p:nvPr>
            <p:ph type="sldNum" sz="quarter" idx="10"/>
          </p:nvPr>
        </p:nvSpPr>
        <p:spPr/>
        <p:txBody>
          <a:bodyPr/>
          <a:lstStyle/>
          <a:p>
            <a:pPr>
              <a:defRPr/>
            </a:pPr>
            <a:fld id="{D7C6025C-4A34-2A4B-886B-853B2F01C327}" type="slidenum">
              <a:rPr lang="en-US" smtClean="0"/>
              <a:pPr>
                <a:defRPr/>
              </a:pPr>
              <a:t>9</a:t>
            </a:fld>
            <a:endParaRPr lang="en-US" dirty="0"/>
          </a:p>
        </p:txBody>
      </p:sp>
    </p:spTree>
    <p:extLst>
      <p:ext uri="{BB962C8B-B14F-4D97-AF65-F5344CB8AC3E}">
        <p14:creationId xmlns:p14="http://schemas.microsoft.com/office/powerpoint/2010/main" val="1840371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r>
              <a:rPr lang="en-US" baseline="0" dirty="0"/>
              <a:t>Wonderful review by </a:t>
            </a:r>
            <a:r>
              <a:rPr lang="en-US" baseline="0" dirty="0" err="1"/>
              <a:t>Wiedfeldt</a:t>
            </a:r>
            <a:r>
              <a:rPr lang="en-US" baseline="0" dirty="0"/>
              <a:t> and </a:t>
            </a:r>
            <a:r>
              <a:rPr lang="en-US" baseline="0" dirty="0" err="1"/>
              <a:t>greene</a:t>
            </a:r>
            <a:r>
              <a:rPr lang="en-US" baseline="0" dirty="0"/>
              <a:t> rev mod physics volume 83, 2011</a:t>
            </a:r>
          </a:p>
          <a:p>
            <a:endParaRPr lang="en-US" baseline="0" dirty="0"/>
          </a:p>
          <a:p>
            <a:r>
              <a:rPr lang="en-US" baseline="0" dirty="0"/>
              <a:t>Rutherford suggested </a:t>
            </a:r>
            <a:r>
              <a:rPr lang="en-US" baseline="0" dirty="0" err="1"/>
              <a:t>exisitence</a:t>
            </a:r>
            <a:r>
              <a:rPr lang="en-US" baseline="0" dirty="0"/>
              <a:t> neutron ~ 1920  (atomic number differs from atomic mass and </a:t>
            </a:r>
            <a:r>
              <a:rPr lang="en-US" baseline="0" dirty="0" err="1"/>
              <a:t>positivley</a:t>
            </a:r>
            <a:r>
              <a:rPr lang="en-US" baseline="0" dirty="0"/>
              <a:t> charged protons alone would not be bound by EM force only)</a:t>
            </a:r>
          </a:p>
          <a:p>
            <a:r>
              <a:rPr lang="en-US" baseline="0" dirty="0"/>
              <a:t>Chadwick discovered neutron in 1932 (1.005 -1.008 </a:t>
            </a:r>
            <a:r>
              <a:rPr lang="en-US" baseline="0" dirty="0" err="1"/>
              <a:t>amu</a:t>
            </a:r>
            <a:r>
              <a:rPr lang="en-US" baseline="0" dirty="0"/>
              <a:t> – close to present value of 1.0087 </a:t>
            </a:r>
            <a:r>
              <a:rPr lang="en-US" baseline="0" dirty="0" err="1"/>
              <a:t>amu</a:t>
            </a:r>
            <a:endParaRPr lang="en-US" baseline="0" dirty="0"/>
          </a:p>
          <a:p>
            <a:r>
              <a:rPr lang="en-US" baseline="0" dirty="0"/>
              <a:t>First accurate  mass Chadwick, </a:t>
            </a:r>
            <a:r>
              <a:rPr lang="en-US" baseline="0" dirty="0" err="1"/>
              <a:t>goldhaber</a:t>
            </a:r>
            <a:r>
              <a:rPr lang="en-US" baseline="0" dirty="0"/>
              <a:t> in 1934 – after more accurate measurement in 1935 these authors suggest neutron could decay into a proton, electron, and neutrino</a:t>
            </a:r>
          </a:p>
          <a:p>
            <a:endParaRPr lang="en-US" baseline="0" dirty="0"/>
          </a:p>
          <a:p>
            <a:r>
              <a:rPr lang="en-US" baseline="0" dirty="0"/>
              <a:t>Oak ridge graphite reactor  operated ~ 1 year after first reaction at CP-1 Stagg field </a:t>
            </a:r>
            <a:r>
              <a:rPr lang="en-US" baseline="0" dirty="0" err="1"/>
              <a:t>Chicgo</a:t>
            </a:r>
            <a:r>
              <a:rPr lang="en-US" baseline="0" dirty="0"/>
              <a:t> – in 1940’s first observation of decay of free decay of neutron observed by Snell and company  - and so  the </a:t>
            </a:r>
            <a:r>
              <a:rPr lang="en-US" baseline="0" dirty="0" err="1"/>
              <a:t>entreprise</a:t>
            </a:r>
            <a:r>
              <a:rPr lang="en-US" baseline="0" dirty="0"/>
              <a:t> of neutron lifetime measurement was </a:t>
            </a:r>
            <a:r>
              <a:rPr lang="en-US" baseline="0" dirty="0" err="1"/>
              <a:t>launced</a:t>
            </a:r>
            <a:r>
              <a:rPr lang="en-US" baseline="0" dirty="0"/>
              <a:t>.</a:t>
            </a:r>
            <a:endParaRPr lang="en-US" dirty="0"/>
          </a:p>
          <a:p>
            <a:pPr>
              <a:buClr>
                <a:schemeClr val="accent1"/>
              </a:buClr>
            </a:pPr>
            <a:endParaRPr lang="en-US" dirty="0"/>
          </a:p>
          <a:p>
            <a:pPr>
              <a:buClr>
                <a:schemeClr val="accent1"/>
              </a:buClr>
            </a:pPr>
            <a:endParaRPr lang="en-US" dirty="0"/>
          </a:p>
          <a:p>
            <a:pPr>
              <a:buClr>
                <a:schemeClr val="accent1"/>
              </a:buClr>
            </a:pPr>
            <a:endParaRPr lang="en-US" dirty="0"/>
          </a:p>
          <a:p>
            <a:pPr>
              <a:buClr>
                <a:schemeClr val="accent1"/>
              </a:buClr>
            </a:pPr>
            <a:r>
              <a:rPr lang="en-US" dirty="0"/>
              <a:t>There is significant disagreement between measurements made with  cold neutron beams and bottled ultra cold neutrons</a:t>
            </a:r>
          </a:p>
          <a:p>
            <a:pPr>
              <a:buClr>
                <a:schemeClr val="accent1"/>
              </a:buClr>
            </a:pPr>
            <a:r>
              <a:rPr lang="en-US" dirty="0"/>
              <a:t>The </a:t>
            </a:r>
            <a:r>
              <a:rPr lang="en-US" dirty="0" err="1"/>
              <a:t>UCNτ</a:t>
            </a:r>
            <a:r>
              <a:rPr lang="en-US" dirty="0"/>
              <a:t> Collaboration is using  a magneto-gravitational trap to make a measurement of the lifetime that eliminates major systematic uncertainties in previous bottle measurements</a:t>
            </a:r>
          </a:p>
          <a:p>
            <a:endParaRPr lang="en-US" dirty="0"/>
          </a:p>
        </p:txBody>
      </p:sp>
      <p:sp>
        <p:nvSpPr>
          <p:cNvPr id="4" name="Slide Number Placeholder 3"/>
          <p:cNvSpPr>
            <a:spLocks noGrp="1"/>
          </p:cNvSpPr>
          <p:nvPr>
            <p:ph type="sldNum" sz="quarter" idx="10"/>
          </p:nvPr>
        </p:nvSpPr>
        <p:spPr/>
        <p:txBody>
          <a:bodyPr/>
          <a:lstStyle/>
          <a:p>
            <a:fld id="{BA8D17D9-11CA-48EF-852D-0F72989CB20A}" type="slidenum">
              <a:rPr lang="en-US" smtClean="0"/>
              <a:t>10</a:t>
            </a:fld>
            <a:endParaRPr lang="en-US"/>
          </a:p>
        </p:txBody>
      </p:sp>
    </p:spTree>
    <p:extLst>
      <p:ext uri="{BB962C8B-B14F-4D97-AF65-F5344CB8AC3E}">
        <p14:creationId xmlns:p14="http://schemas.microsoft.com/office/powerpoint/2010/main" val="76940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Give rough overview, talk about parts of experiment</a:t>
            </a:r>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12</a:t>
            </a:fld>
            <a:endParaRPr lang="en-US"/>
          </a:p>
        </p:txBody>
      </p:sp>
    </p:spTree>
    <p:extLst>
      <p:ext uri="{BB962C8B-B14F-4D97-AF65-F5344CB8AC3E}">
        <p14:creationId xmlns:p14="http://schemas.microsoft.com/office/powerpoint/2010/main" val="473673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4013" y="1257300"/>
            <a:ext cx="4524375" cy="339407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smtClean="0"/>
              <a:t>Picture</a:t>
            </a:r>
            <a:r>
              <a:rPr lang="en-US" baseline="0" dirty="0" smtClean="0"/>
              <a:t> of </a:t>
            </a:r>
            <a:r>
              <a:rPr lang="en-US" baseline="0" dirty="0" err="1" smtClean="0"/>
              <a:t>halbach</a:t>
            </a:r>
            <a:r>
              <a:rPr lang="en-US" baseline="0" dirty="0" smtClean="0"/>
              <a:t> magnets</a:t>
            </a:r>
          </a:p>
          <a:p>
            <a:r>
              <a:rPr lang="en-US" baseline="0" dirty="0" smtClean="0"/>
              <a:t>Explain systematic – </a:t>
            </a:r>
            <a:r>
              <a:rPr lang="en-US" baseline="0" dirty="0" err="1" smtClean="0"/>
              <a:t>spinflips</a:t>
            </a:r>
            <a:r>
              <a:rPr lang="en-US" baseline="0" dirty="0" smtClean="0"/>
              <a:t> and holding field coils</a:t>
            </a:r>
          </a:p>
          <a:p>
            <a:endParaRPr lang="en-US" baseline="0" dirty="0" smtClean="0"/>
          </a:p>
          <a:p>
            <a:endParaRPr lang="en-US" dirty="0"/>
          </a:p>
        </p:txBody>
      </p:sp>
      <p:sp>
        <p:nvSpPr>
          <p:cNvPr id="4" name="Slide Number Placeholder 3"/>
          <p:cNvSpPr>
            <a:spLocks noGrp="1"/>
          </p:cNvSpPr>
          <p:nvPr>
            <p:ph type="sldNum" idx="10"/>
          </p:nvPr>
        </p:nvSpPr>
        <p:spPr/>
        <p:txBody>
          <a:bodyPr/>
          <a:lstStyle/>
          <a:p>
            <a:pPr algn="r"/>
            <a:fld id="{023F7902-6B9A-48CC-A90B-16C3B61661B1}" type="slidenum">
              <a:rPr lang="en-US" sz="1400" smtClean="0">
                <a:latin typeface="Times New Roman"/>
              </a:rPr>
              <a:t>13</a:t>
            </a:fld>
            <a:endParaRPr lang="en-US"/>
          </a:p>
        </p:txBody>
      </p:sp>
    </p:spTree>
    <p:extLst>
      <p:ext uri="{BB962C8B-B14F-4D97-AF65-F5344CB8AC3E}">
        <p14:creationId xmlns:p14="http://schemas.microsoft.com/office/powerpoint/2010/main" val="2165853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237197"/>
            <a:ext cx="8568531" cy="2631887"/>
          </a:xfrm>
        </p:spPr>
        <p:txBody>
          <a:bodyPr anchor="b"/>
          <a:lstStyle>
            <a:lvl1pPr algn="ctr">
              <a:defRPr sz="6614"/>
            </a:lvl1pPr>
          </a:lstStyle>
          <a:p>
            <a:r>
              <a:rPr lang="en-US" smtClean="0"/>
              <a:t>Click to edit Master title style</a:t>
            </a:r>
            <a:endParaRPr lang="en-US" dirty="0"/>
          </a:p>
        </p:txBody>
      </p:sp>
      <p:sp>
        <p:nvSpPr>
          <p:cNvPr id="3" name="Subtitle 2"/>
          <p:cNvSpPr>
            <a:spLocks noGrp="1"/>
          </p:cNvSpPr>
          <p:nvPr>
            <p:ph type="subTitle" idx="1"/>
          </p:nvPr>
        </p:nvSpPr>
        <p:spPr>
          <a:xfrm>
            <a:off x="1260078" y="3970580"/>
            <a:ext cx="7560469"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pPr/>
              <a:t>11/10/2016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84852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11/10/2016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36766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402483"/>
            <a:ext cx="2173635" cy="640647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93044" y="402483"/>
            <a:ext cx="6394896" cy="6406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11/10/2016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33812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11/10/2016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71031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793" y="1884671"/>
            <a:ext cx="8694539" cy="3144614"/>
          </a:xfrm>
        </p:spPr>
        <p:txBody>
          <a:bodyPr anchor="b"/>
          <a:lstStyle>
            <a:lvl1pPr>
              <a:defRPr sz="6614"/>
            </a:lvl1pPr>
          </a:lstStyle>
          <a:p>
            <a:r>
              <a:rPr lang="en-US" smtClean="0"/>
              <a:t>Click to edit Master title style</a:t>
            </a:r>
            <a:endParaRPr lang="en-US" dirty="0"/>
          </a:p>
        </p:txBody>
      </p:sp>
      <p:sp>
        <p:nvSpPr>
          <p:cNvPr id="3" name="Text Placeholder 2"/>
          <p:cNvSpPr>
            <a:spLocks noGrp="1"/>
          </p:cNvSpPr>
          <p:nvPr>
            <p:ph type="body" idx="1"/>
          </p:nvPr>
        </p:nvSpPr>
        <p:spPr>
          <a:xfrm>
            <a:off x="687793" y="5059035"/>
            <a:ext cx="869453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t>11/10/2016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73942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93043" y="2012414"/>
            <a:ext cx="4284266" cy="47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03316" y="2012414"/>
            <a:ext cx="4284266" cy="4796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11/10/2016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51771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356" y="402484"/>
            <a:ext cx="8694539" cy="146118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94357" y="1853171"/>
            <a:ext cx="4264576"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smtClean="0"/>
              <a:t>Click to edit Master text styles</a:t>
            </a:r>
          </a:p>
        </p:txBody>
      </p:sp>
      <p:sp>
        <p:nvSpPr>
          <p:cNvPr id="4" name="Content Placeholder 3"/>
          <p:cNvSpPr>
            <a:spLocks noGrp="1"/>
          </p:cNvSpPr>
          <p:nvPr>
            <p:ph sz="half" idx="2"/>
          </p:nvPr>
        </p:nvSpPr>
        <p:spPr>
          <a:xfrm>
            <a:off x="694357" y="2761381"/>
            <a:ext cx="4264576" cy="40615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03317" y="1853171"/>
            <a:ext cx="4285579"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smtClean="0"/>
              <a:t>Click to edit Master text styles</a:t>
            </a:r>
          </a:p>
        </p:txBody>
      </p:sp>
      <p:sp>
        <p:nvSpPr>
          <p:cNvPr id="6" name="Content Placeholder 5"/>
          <p:cNvSpPr>
            <a:spLocks noGrp="1"/>
          </p:cNvSpPr>
          <p:nvPr>
            <p:ph sz="quarter" idx="4"/>
          </p:nvPr>
        </p:nvSpPr>
        <p:spPr>
          <a:xfrm>
            <a:off x="5103317" y="2761381"/>
            <a:ext cx="4285579" cy="40615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11/10/2016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58083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11/10/2016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13100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11/10/2016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12676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3527"/>
            </a:lvl1pPr>
          </a:lstStyle>
          <a:p>
            <a:r>
              <a:rPr lang="en-US" smtClean="0"/>
              <a:t>Click to edit Master title style</a:t>
            </a:r>
            <a:endParaRPr lang="en-US" dirty="0"/>
          </a:p>
        </p:txBody>
      </p:sp>
      <p:sp>
        <p:nvSpPr>
          <p:cNvPr id="3" name="Content Placeholder 2"/>
          <p:cNvSpPr>
            <a:spLocks noGrp="1"/>
          </p:cNvSpPr>
          <p:nvPr>
            <p:ph idx="1"/>
          </p:nvPr>
        </p:nvSpPr>
        <p:spPr>
          <a:xfrm>
            <a:off x="4285579" y="1088455"/>
            <a:ext cx="510331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4356" y="2267902"/>
            <a:ext cx="3251264"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11/10/2016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71541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352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285579" y="1088455"/>
            <a:ext cx="5103316"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smtClean="0"/>
              <a:t>Click icon to add picture</a:t>
            </a:r>
            <a:endParaRPr lang="en-US" dirty="0"/>
          </a:p>
        </p:txBody>
      </p:sp>
      <p:sp>
        <p:nvSpPr>
          <p:cNvPr id="4" name="Text Placeholder 3"/>
          <p:cNvSpPr>
            <a:spLocks noGrp="1"/>
          </p:cNvSpPr>
          <p:nvPr>
            <p:ph type="body" sz="half" idx="2"/>
          </p:nvPr>
        </p:nvSpPr>
        <p:spPr>
          <a:xfrm>
            <a:off x="694356" y="2267902"/>
            <a:ext cx="3251264"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DD058F-B960-4439-B370-43D89816EE05}" type="datetimeFigureOut">
              <a:rPr lang="en-US" smtClean="0"/>
              <a:t>11/10/2016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B229B06-CF2A-459A-8CBC-F18C1D67D2BB}" type="slidenum">
              <a:rPr lang="en-US" smtClean="0"/>
              <a:t>‹#›</a:t>
            </a:fld>
            <a:endParaRPr lang="en-US" dirty="0"/>
          </a:p>
        </p:txBody>
      </p:sp>
    </p:spTree>
    <p:extLst>
      <p:ext uri="{BB962C8B-B14F-4D97-AF65-F5344CB8AC3E}">
        <p14:creationId xmlns:p14="http://schemas.microsoft.com/office/powerpoint/2010/main" val="400885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402484"/>
            <a:ext cx="8694539" cy="146118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93043" y="2012414"/>
            <a:ext cx="8694539" cy="479654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43" y="7006700"/>
            <a:ext cx="2268141"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96DFF08F-DC6B-4601-B491-B0F83F6DD2DA}" type="datetimeFigureOut">
              <a:rPr lang="en-US" smtClean="0"/>
              <a:pPr/>
              <a:t>11/10/2016</a:t>
            </a:fld>
            <a:endParaRPr lang="en-US" dirty="0"/>
          </a:p>
        </p:txBody>
      </p:sp>
      <p:sp>
        <p:nvSpPr>
          <p:cNvPr id="5" name="Footer Placeholder 4"/>
          <p:cNvSpPr>
            <a:spLocks noGrp="1"/>
          </p:cNvSpPr>
          <p:nvPr>
            <p:ph type="ftr" sz="quarter" idx="3"/>
          </p:nvPr>
        </p:nvSpPr>
        <p:spPr>
          <a:xfrm>
            <a:off x="3339207" y="7006700"/>
            <a:ext cx="3402211"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19441" y="7006700"/>
            <a:ext cx="2268141"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9098863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1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3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9.emf"/><Relationship Id="rId18" Type="http://schemas.openxmlformats.org/officeDocument/2006/relationships/image" Target="../media/image11.emf"/><Relationship Id="rId3" Type="http://schemas.openxmlformats.org/officeDocument/2006/relationships/notesSlide" Target="../notesSlides/notesSlide2.xml"/><Relationship Id="rId7" Type="http://schemas.openxmlformats.org/officeDocument/2006/relationships/oleObject" Target="../embeddings/oleObject2.bin"/><Relationship Id="rId12" Type="http://schemas.openxmlformats.org/officeDocument/2006/relationships/oleObject" Target="../embeddings/oleObject4.bin"/><Relationship Id="rId17" Type="http://schemas.openxmlformats.org/officeDocument/2006/relationships/oleObject" Target="../embeddings/oleObject6.bin"/><Relationship Id="rId2" Type="http://schemas.openxmlformats.org/officeDocument/2006/relationships/slideLayout" Target="../slideLayouts/slideLayout2.xml"/><Relationship Id="rId16" Type="http://schemas.openxmlformats.org/officeDocument/2006/relationships/image" Target="../media/image10.emf"/><Relationship Id="rId20" Type="http://schemas.openxmlformats.org/officeDocument/2006/relationships/image" Target="../media/image16.png"/><Relationship Id="rId1" Type="http://schemas.openxmlformats.org/officeDocument/2006/relationships/vmlDrawing" Target="../drawings/vmlDrawing1.vml"/><Relationship Id="rId6" Type="http://schemas.openxmlformats.org/officeDocument/2006/relationships/image" Target="../media/image6.emf"/><Relationship Id="rId11" Type="http://schemas.openxmlformats.org/officeDocument/2006/relationships/image" Target="../media/image13.emf"/><Relationship Id="rId5" Type="http://schemas.openxmlformats.org/officeDocument/2006/relationships/oleObject" Target="../embeddings/oleObject1.bin"/><Relationship Id="rId15" Type="http://schemas.openxmlformats.org/officeDocument/2006/relationships/oleObject" Target="../embeddings/oleObject5.bin"/><Relationship Id="rId10" Type="http://schemas.openxmlformats.org/officeDocument/2006/relationships/image" Target="../media/image8.emf"/><Relationship Id="rId19"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oleObject" Target="../embeddings/oleObject3.bin"/><Relationship Id="rId1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emf"/></Relationships>
</file>

<file path=ppt/slides/_rels/slide9.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ustomShape 1"/>
          <p:cNvSpPr/>
          <p:nvPr/>
        </p:nvSpPr>
        <p:spPr>
          <a:xfrm>
            <a:off x="504000" y="1254960"/>
            <a:ext cx="9071280" cy="1879200"/>
          </a:xfrm>
          <a:prstGeom prst="rect">
            <a:avLst/>
          </a:prstGeom>
          <a:noFill/>
          <a:ln>
            <a:noFill/>
          </a:ln>
        </p:spPr>
        <p:txBody>
          <a:bodyPr lIns="0" tIns="0" rIns="0" bIns="0" anchor="ctr"/>
          <a:lstStyle/>
          <a:p>
            <a:pPr algn="ctr">
              <a:lnSpc>
                <a:spcPct val="100000"/>
              </a:lnSpc>
            </a:pPr>
            <a:r>
              <a:rPr lang="en-US" sz="4400" dirty="0" smtClean="0">
                <a:latin typeface="Arial"/>
              </a:rPr>
              <a:t>An Improved Ultracold Neutron Bottle for Measuring the Neutron Lifetime</a:t>
            </a:r>
            <a:endParaRPr dirty="0"/>
          </a:p>
        </p:txBody>
      </p:sp>
      <p:sp>
        <p:nvSpPr>
          <p:cNvPr id="150" name="CustomShape 2"/>
          <p:cNvSpPr/>
          <p:nvPr/>
        </p:nvSpPr>
        <p:spPr>
          <a:xfrm>
            <a:off x="504000" y="2993040"/>
            <a:ext cx="9071280" cy="4384080"/>
          </a:xfrm>
          <a:prstGeom prst="rect">
            <a:avLst/>
          </a:prstGeom>
          <a:noFill/>
          <a:ln>
            <a:noFill/>
          </a:ln>
        </p:spPr>
        <p:txBody>
          <a:bodyPr lIns="0" tIns="0" rIns="0" bIns="0" anchor="ctr"/>
          <a:lstStyle/>
          <a:p>
            <a:pPr algn="ctr">
              <a:lnSpc>
                <a:spcPct val="100000"/>
              </a:lnSpc>
            </a:pPr>
            <a:r>
              <a:rPr lang="en-US" sz="3200" dirty="0">
                <a:latin typeface="Arial"/>
              </a:rPr>
              <a:t>Evan </a:t>
            </a:r>
            <a:r>
              <a:rPr lang="en-US" sz="3200" dirty="0" err="1">
                <a:latin typeface="Arial"/>
              </a:rPr>
              <a:t>Adamek</a:t>
            </a:r>
            <a:endParaRPr dirty="0"/>
          </a:p>
          <a:p>
            <a:pPr algn="ctr">
              <a:lnSpc>
                <a:spcPct val="100000"/>
              </a:lnSpc>
            </a:pPr>
            <a:r>
              <a:rPr lang="en-US" sz="3200" dirty="0" err="1" smtClean="0">
                <a:latin typeface="Arial"/>
              </a:rPr>
              <a:t>UCN</a:t>
            </a:r>
            <a:r>
              <a:rPr lang="en-US" sz="3200" dirty="0" err="1" smtClean="0"/>
              <a:t>τ</a:t>
            </a:r>
            <a:r>
              <a:rPr lang="en-US" sz="3200" dirty="0" smtClean="0">
                <a:latin typeface="Arial"/>
              </a:rPr>
              <a:t> </a:t>
            </a:r>
            <a:r>
              <a:rPr lang="en-US" sz="3200" dirty="0">
                <a:latin typeface="Arial"/>
              </a:rPr>
              <a:t>Collaboration</a:t>
            </a:r>
            <a:endParaRPr dirty="0"/>
          </a:p>
          <a:p>
            <a:pPr algn="ctr">
              <a:lnSpc>
                <a:spcPct val="100000"/>
              </a:lnSpc>
            </a:pPr>
            <a:r>
              <a:rPr lang="en-US" sz="3200" dirty="0">
                <a:latin typeface="Arial"/>
              </a:rPr>
              <a:t>Indiana </a:t>
            </a:r>
            <a:r>
              <a:rPr lang="en-US" sz="3200" dirty="0" smtClean="0">
                <a:latin typeface="Arial"/>
              </a:rPr>
              <a:t>University</a:t>
            </a:r>
          </a:p>
          <a:p>
            <a:pPr algn="ctr">
              <a:lnSpc>
                <a:spcPct val="100000"/>
              </a:lnSpc>
            </a:pPr>
            <a:endParaRPr lang="en-US" sz="3200" dirty="0" smtClean="0">
              <a:latin typeface="Arial"/>
            </a:endParaRPr>
          </a:p>
          <a:p>
            <a:pPr algn="ctr">
              <a:lnSpc>
                <a:spcPct val="100000"/>
              </a:lnSpc>
            </a:pPr>
            <a:r>
              <a:rPr lang="en-US" sz="3200" dirty="0" smtClean="0">
                <a:latin typeface="Arial"/>
              </a:rPr>
              <a:t>Brookhaven National Laboratory</a:t>
            </a:r>
          </a:p>
          <a:p>
            <a:pPr algn="ctr">
              <a:lnSpc>
                <a:spcPct val="100000"/>
              </a:lnSpc>
            </a:pPr>
            <a:r>
              <a:rPr lang="en-US" sz="3200" dirty="0" smtClean="0">
                <a:latin typeface="Arial"/>
              </a:rPr>
              <a:t>10 November 2016</a:t>
            </a:r>
            <a:endParaRPr dirty="0"/>
          </a:p>
        </p:txBody>
      </p:sp>
      <p:pic>
        <p:nvPicPr>
          <p:cNvPr id="151" name="Picture 150"/>
          <p:cNvPicPr/>
          <p:nvPr/>
        </p:nvPicPr>
        <p:blipFill>
          <a:blip r:embed="rId2"/>
          <a:srcRect l="-473332" t="461321" b="1501542"/>
          <a:stretch>
            <a:fillRect/>
          </a:stretch>
        </p:blipFill>
        <p:spPr>
          <a:xfrm>
            <a:off x="7406640" y="5852160"/>
            <a:ext cx="2673000" cy="1707480"/>
          </a:xfrm>
          <a:prstGeom prst="rect">
            <a:avLst/>
          </a:prstGeom>
          <a:ln>
            <a:noFill/>
          </a:ln>
        </p:spPr>
      </p:pic>
      <p:sp>
        <p:nvSpPr>
          <p:cNvPr id="152" name="CustomShape 3"/>
          <p:cNvSpPr/>
          <p:nvPr/>
        </p:nvSpPr>
        <p:spPr>
          <a:xfrm>
            <a:off x="9235440" y="7223760"/>
            <a:ext cx="548280" cy="273960"/>
          </a:xfrm>
          <a:prstGeom prst="rect">
            <a:avLst/>
          </a:prstGeom>
          <a:solidFill>
            <a:srgbClr val="FFFFFF"/>
          </a:solidFill>
          <a:ln>
            <a:solidFill>
              <a:srgbClr val="FFFFFF"/>
            </a:solidFill>
          </a:ln>
        </p:spPr>
      </p:sp>
      <p:pic>
        <p:nvPicPr>
          <p:cNvPr id="4" name="Picture 3"/>
          <p:cNvPicPr>
            <a:picLocks noChangeAspect="1"/>
          </p:cNvPicPr>
          <p:nvPr/>
        </p:nvPicPr>
        <p:blipFill>
          <a:blip r:embed="rId3"/>
          <a:stretch>
            <a:fillRect/>
          </a:stretch>
        </p:blipFill>
        <p:spPr>
          <a:xfrm>
            <a:off x="132524" y="6486144"/>
            <a:ext cx="897383" cy="982236"/>
          </a:xfrm>
          <a:prstGeom prst="rect">
            <a:avLst/>
          </a:prstGeom>
        </p:spPr>
      </p:pic>
      <p:pic>
        <p:nvPicPr>
          <p:cNvPr id="5" name="Picture 4"/>
          <p:cNvPicPr>
            <a:picLocks noChangeAspect="1"/>
          </p:cNvPicPr>
          <p:nvPr/>
        </p:nvPicPr>
        <p:blipFill>
          <a:blip r:embed="rId4"/>
          <a:stretch>
            <a:fillRect/>
          </a:stretch>
        </p:blipFill>
        <p:spPr>
          <a:xfrm>
            <a:off x="1029907" y="6627264"/>
            <a:ext cx="1782198" cy="870456"/>
          </a:xfrm>
          <a:prstGeom prst="rect">
            <a:avLst/>
          </a:prstGeom>
        </p:spPr>
      </p:pic>
      <p:pic>
        <p:nvPicPr>
          <p:cNvPr id="6" name="Picture 5"/>
          <p:cNvPicPr>
            <a:picLocks noChangeAspect="1"/>
          </p:cNvPicPr>
          <p:nvPr/>
        </p:nvPicPr>
        <p:blipFill>
          <a:blip r:embed="rId5"/>
          <a:stretch>
            <a:fillRect/>
          </a:stretch>
        </p:blipFill>
        <p:spPr>
          <a:xfrm>
            <a:off x="7824080" y="6108192"/>
            <a:ext cx="2268610" cy="1396937"/>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29" y="223117"/>
            <a:ext cx="10080096" cy="7336558"/>
          </a:xfrm>
          <a:prstGeom prst="rect">
            <a:avLst/>
          </a:prstGeom>
        </p:spPr>
      </p:pic>
      <p:grpSp>
        <p:nvGrpSpPr>
          <p:cNvPr id="8" name="Group 7"/>
          <p:cNvGrpSpPr/>
          <p:nvPr/>
        </p:nvGrpSpPr>
        <p:grpSpPr>
          <a:xfrm>
            <a:off x="3009908" y="1059626"/>
            <a:ext cx="6382693" cy="998992"/>
            <a:chOff x="1644500" y="5242047"/>
            <a:chExt cx="5790263" cy="906268"/>
          </a:xfrm>
        </p:grpSpPr>
        <p:sp>
          <p:nvSpPr>
            <p:cNvPr id="13" name="TextBox 12"/>
            <p:cNvSpPr txBox="1"/>
            <p:nvPr/>
          </p:nvSpPr>
          <p:spPr>
            <a:xfrm>
              <a:off x="1644500" y="5695181"/>
              <a:ext cx="5640006" cy="453134"/>
            </a:xfrm>
            <a:prstGeom prst="rect">
              <a:avLst/>
            </a:prstGeom>
            <a:noFill/>
          </p:spPr>
          <p:txBody>
            <a:bodyPr wrap="square" rtlCol="0">
              <a:spAutoFit/>
            </a:bodyPr>
            <a:lstStyle/>
            <a:p>
              <a:r>
                <a:rPr lang="en-US" sz="2646" dirty="0">
                  <a:solidFill>
                    <a:srgbClr val="FF0000"/>
                  </a:solidFill>
                  <a:latin typeface="Arial"/>
                  <a:cs typeface="Arial"/>
                </a:rPr>
                <a:t>Most precise Bottle: </a:t>
              </a:r>
              <a:r>
                <a:rPr lang="en-US" sz="2646" i="1" dirty="0">
                  <a:solidFill>
                    <a:srgbClr val="FF0000"/>
                  </a:solidFill>
                  <a:latin typeface="Symbol" panose="05050102010706020507" pitchFamily="18" charset="2"/>
                  <a:cs typeface="Symbol" charset="2"/>
                  <a:sym typeface="Symbol" panose="05050102010706020507" pitchFamily="18" charset="2"/>
                </a:rPr>
                <a:t></a:t>
              </a:r>
              <a:r>
                <a:rPr lang="en-US" sz="2646" i="1" dirty="0">
                  <a:latin typeface="Symbol" panose="05050102010706020507" pitchFamily="18" charset="2"/>
                  <a:cs typeface="Symbol" charset="2"/>
                  <a:sym typeface="Symbol" panose="05050102010706020507" pitchFamily="18" charset="2"/>
                </a:rPr>
                <a:t> </a:t>
              </a:r>
              <a:r>
                <a:rPr lang="en-US" sz="2646" baseline="-25000" dirty="0">
                  <a:solidFill>
                    <a:srgbClr val="FF0000"/>
                  </a:solidFill>
                  <a:cs typeface="Symbol" charset="2"/>
                </a:rPr>
                <a:t>n</a:t>
              </a:r>
              <a:r>
                <a:rPr lang="en-US" sz="2646" dirty="0">
                  <a:solidFill>
                    <a:srgbClr val="FF0000"/>
                  </a:solidFill>
                  <a:latin typeface="Palatino"/>
                  <a:cs typeface="Palatino"/>
                </a:rPr>
                <a:t> </a:t>
              </a:r>
              <a:r>
                <a:rPr lang="en-US" sz="2646" dirty="0">
                  <a:solidFill>
                    <a:srgbClr val="FF0000"/>
                  </a:solidFill>
                  <a:latin typeface="Arial"/>
                  <a:cs typeface="Arial"/>
                </a:rPr>
                <a:t>= 878.5 ± 0.8 </a:t>
              </a:r>
              <a:r>
                <a:rPr lang="en-US" sz="2646" dirty="0">
                  <a:solidFill>
                    <a:srgbClr val="FF0000"/>
                  </a:solidFill>
                  <a:latin typeface="Palatino"/>
                  <a:cs typeface="Palatino"/>
                </a:rPr>
                <a:t>s</a:t>
              </a:r>
              <a:endParaRPr lang="en-US" sz="2646" dirty="0">
                <a:solidFill>
                  <a:srgbClr val="FF0000"/>
                </a:solidFill>
                <a:latin typeface="Symbol" charset="2"/>
                <a:cs typeface="Symbol" charset="2"/>
              </a:endParaRPr>
            </a:p>
          </p:txBody>
        </p:sp>
        <p:sp>
          <p:nvSpPr>
            <p:cNvPr id="12" name="TextBox 11"/>
            <p:cNvSpPr txBox="1"/>
            <p:nvPr/>
          </p:nvSpPr>
          <p:spPr>
            <a:xfrm>
              <a:off x="1644500" y="5242047"/>
              <a:ext cx="5790263" cy="453134"/>
            </a:xfrm>
            <a:prstGeom prst="rect">
              <a:avLst/>
            </a:prstGeom>
            <a:noFill/>
          </p:spPr>
          <p:txBody>
            <a:bodyPr wrap="square" rtlCol="0">
              <a:spAutoFit/>
            </a:bodyPr>
            <a:lstStyle/>
            <a:p>
              <a:r>
                <a:rPr lang="en-US" sz="2646" dirty="0">
                  <a:solidFill>
                    <a:schemeClr val="accent1"/>
                  </a:solidFill>
                  <a:latin typeface="Arial"/>
                  <a:cs typeface="Arial"/>
                </a:rPr>
                <a:t>Most precise Beam: </a:t>
              </a:r>
              <a:r>
                <a:rPr lang="en-US" sz="2646" i="1" dirty="0">
                  <a:solidFill>
                    <a:schemeClr val="accent1"/>
                  </a:solidFill>
                  <a:latin typeface="Symbol" panose="05050102010706020507" pitchFamily="18" charset="2"/>
                  <a:cs typeface="Symbol" charset="2"/>
                  <a:sym typeface="Symbol" panose="05050102010706020507" pitchFamily="18" charset="2"/>
                </a:rPr>
                <a:t></a:t>
              </a:r>
              <a:r>
                <a:rPr lang="en-US" sz="2646" i="1" dirty="0">
                  <a:latin typeface="Symbol" panose="05050102010706020507" pitchFamily="18" charset="2"/>
                  <a:cs typeface="Symbol" charset="2"/>
                  <a:sym typeface="Symbol" panose="05050102010706020507" pitchFamily="18" charset="2"/>
                </a:rPr>
                <a:t> </a:t>
              </a:r>
              <a:r>
                <a:rPr lang="en-US" sz="2646" baseline="-25000" dirty="0">
                  <a:solidFill>
                    <a:schemeClr val="accent1"/>
                  </a:solidFill>
                  <a:cs typeface="Symbol" charset="2"/>
                </a:rPr>
                <a:t>n</a:t>
              </a:r>
              <a:r>
                <a:rPr lang="en-US" sz="2646" dirty="0">
                  <a:solidFill>
                    <a:schemeClr val="accent1"/>
                  </a:solidFill>
                  <a:latin typeface="Palatino"/>
                  <a:cs typeface="Palatino"/>
                </a:rPr>
                <a:t> </a:t>
              </a:r>
              <a:r>
                <a:rPr lang="en-US" sz="2646" dirty="0">
                  <a:solidFill>
                    <a:schemeClr val="accent1"/>
                  </a:solidFill>
                  <a:latin typeface="Arial"/>
                  <a:cs typeface="Arial"/>
                </a:rPr>
                <a:t>= 887.1 ± 2.2 s</a:t>
              </a:r>
            </a:p>
          </p:txBody>
        </p:sp>
      </p:grpSp>
    </p:spTree>
    <p:extLst>
      <p:ext uri="{BB962C8B-B14F-4D97-AF65-F5344CB8AC3E}">
        <p14:creationId xmlns:p14="http://schemas.microsoft.com/office/powerpoint/2010/main" val="2330468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for </a:t>
            </a:r>
            <a:r>
              <a:rPr lang="en-US" dirty="0" err="1" smtClean="0"/>
              <a:t>UCNtau</a:t>
            </a:r>
            <a:r>
              <a:rPr lang="en-US" dirty="0" smtClean="0"/>
              <a:t> definition</a:t>
            </a:r>
            <a:endParaRPr lang="en-US" dirty="0"/>
          </a:p>
        </p:txBody>
      </p:sp>
      <p:sp>
        <p:nvSpPr>
          <p:cNvPr id="3" name="Subtitle 2"/>
          <p:cNvSpPr>
            <a:spLocks noGrp="1"/>
          </p:cNvSpPr>
          <p:nvPr>
            <p:ph idx="1"/>
          </p:nvPr>
        </p:nvSpPr>
        <p:spPr/>
        <p:txBody>
          <a:bodyPr/>
          <a:lstStyle/>
          <a:p>
            <a:r>
              <a:rPr lang="en-US" dirty="0" smtClean="0"/>
              <a:t>Overall picture, describe parts</a:t>
            </a:r>
            <a:endParaRPr lang="en-US" dirty="0"/>
          </a:p>
          <a:p>
            <a:pPr lvl="1"/>
            <a:r>
              <a:rPr lang="en-US" dirty="0" smtClean="0"/>
              <a:t>Array/trap volume</a:t>
            </a:r>
          </a:p>
          <a:p>
            <a:pPr lvl="1"/>
            <a:r>
              <a:rPr lang="en-US" dirty="0" smtClean="0"/>
              <a:t>V detector </a:t>
            </a:r>
          </a:p>
          <a:p>
            <a:pPr lvl="1"/>
            <a:r>
              <a:rPr lang="en-US" dirty="0" smtClean="0"/>
              <a:t>Monitor detectors</a:t>
            </a:r>
          </a:p>
          <a:p>
            <a:pPr lvl="1"/>
            <a:r>
              <a:rPr lang="en-US" dirty="0" smtClean="0"/>
              <a:t>Cleaners</a:t>
            </a:r>
          </a:p>
          <a:p>
            <a:r>
              <a:rPr lang="en-US" dirty="0" smtClean="0"/>
              <a:t>Run plan (Fill hold dump)</a:t>
            </a:r>
          </a:p>
          <a:p>
            <a:r>
              <a:rPr lang="en-US" dirty="0" smtClean="0"/>
              <a:t>Systematics to keep track of</a:t>
            </a:r>
          </a:p>
        </p:txBody>
      </p:sp>
    </p:spTree>
    <p:extLst>
      <p:ext uri="{BB962C8B-B14F-4D97-AF65-F5344CB8AC3E}">
        <p14:creationId xmlns:p14="http://schemas.microsoft.com/office/powerpoint/2010/main" val="3848463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4000" y="1332088"/>
            <a:ext cx="9994668" cy="4626366"/>
          </a:xfrm>
          <a:prstGeom prst="rect">
            <a:avLst/>
          </a:prstGeom>
        </p:spPr>
      </p:pic>
      <p:sp>
        <p:nvSpPr>
          <p:cNvPr id="2" name="Title 1"/>
          <p:cNvSpPr>
            <a:spLocks noGrp="1"/>
          </p:cNvSpPr>
          <p:nvPr>
            <p:ph type="title"/>
          </p:nvPr>
        </p:nvSpPr>
        <p:spPr/>
        <p:txBody>
          <a:bodyPr/>
          <a:lstStyle/>
          <a:p>
            <a:r>
              <a:rPr lang="en-US" dirty="0" smtClean="0"/>
              <a:t>The </a:t>
            </a:r>
            <a:r>
              <a:rPr lang="en-US" dirty="0" err="1" smtClean="0"/>
              <a:t>UCNtau</a:t>
            </a:r>
            <a:r>
              <a:rPr lang="en-US" dirty="0" smtClean="0"/>
              <a:t> Experiment</a:t>
            </a:r>
            <a:endParaRPr lang="en-US" dirty="0"/>
          </a:p>
        </p:txBody>
      </p:sp>
      <p:sp>
        <p:nvSpPr>
          <p:cNvPr id="3" name="Tex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2346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halbach ar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419" y="1390523"/>
            <a:ext cx="3810000" cy="3943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287146" y="3668088"/>
            <a:ext cx="4793479" cy="3589867"/>
          </a:xfrm>
          <a:prstGeom prst="rect">
            <a:avLst/>
          </a:prstGeom>
        </p:spPr>
      </p:pic>
      <p:sp>
        <p:nvSpPr>
          <p:cNvPr id="4" name="Title 3"/>
          <p:cNvSpPr>
            <a:spLocks noGrp="1"/>
          </p:cNvSpPr>
          <p:nvPr>
            <p:ph type="title"/>
          </p:nvPr>
        </p:nvSpPr>
        <p:spPr/>
        <p:txBody>
          <a:bodyPr/>
          <a:lstStyle/>
          <a:p>
            <a:r>
              <a:rPr lang="en-US" dirty="0" smtClean="0"/>
              <a:t>Magneto-gravitational trap</a:t>
            </a:r>
            <a:endParaRPr lang="en-US" dirty="0"/>
          </a:p>
        </p:txBody>
      </p:sp>
      <p:sp>
        <p:nvSpPr>
          <p:cNvPr id="5" name="Text Placeholder 4"/>
          <p:cNvSpPr>
            <a:spLocks noGrp="1"/>
          </p:cNvSpPr>
          <p:nvPr>
            <p:ph sz="half" idx="1"/>
          </p:nvPr>
        </p:nvSpPr>
        <p:spPr/>
        <p:txBody>
          <a:bodyPr>
            <a:normAutofit fontScale="92500" lnSpcReduction="20000"/>
          </a:bodyPr>
          <a:lstStyle/>
          <a:p>
            <a:r>
              <a:rPr lang="en-US" dirty="0" smtClean="0"/>
              <a:t>670L </a:t>
            </a:r>
            <a:r>
              <a:rPr lang="en-US" dirty="0" err="1" smtClean="0"/>
              <a:t>Halbach</a:t>
            </a:r>
            <a:r>
              <a:rPr lang="en-US" dirty="0" smtClean="0"/>
              <a:t> array bounds UCN from below</a:t>
            </a:r>
          </a:p>
          <a:p>
            <a:r>
              <a:rPr lang="en-US" dirty="0" smtClean="0"/>
              <a:t>Gravity bounds UCN (E&lt;50neV) from above</a:t>
            </a:r>
          </a:p>
          <a:p>
            <a:r>
              <a:rPr lang="en-US" dirty="0" smtClean="0"/>
              <a:t>Open top allows in-situ detection</a:t>
            </a:r>
          </a:p>
          <a:p>
            <a:r>
              <a:rPr lang="en-US" dirty="0" smtClean="0"/>
              <a:t>Large volume, minimal surface </a:t>
            </a:r>
            <a:r>
              <a:rPr lang="en-US" dirty="0" smtClean="0"/>
              <a:t>interaction</a:t>
            </a:r>
          </a:p>
          <a:p>
            <a:r>
              <a:rPr lang="en-US" dirty="0" smtClean="0"/>
              <a:t>Asymmetry → phase space mixing</a:t>
            </a:r>
          </a:p>
          <a:p>
            <a:r>
              <a:rPr lang="en-US" dirty="0" smtClean="0"/>
              <a:t>Holding field prevents depolarization</a:t>
            </a:r>
            <a:endParaRPr lang="en-US" dirty="0"/>
          </a:p>
        </p:txBody>
      </p:sp>
    </p:spTree>
    <p:extLst>
      <p:ext uri="{BB962C8B-B14F-4D97-AF65-F5344CB8AC3E}">
        <p14:creationId xmlns:p14="http://schemas.microsoft.com/office/powerpoint/2010/main" val="2129765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Vanadium detector</a:t>
            </a:r>
            <a:endParaRPr lang="en-US" dirty="0"/>
          </a:p>
        </p:txBody>
      </p:sp>
      <p:sp>
        <p:nvSpPr>
          <p:cNvPr id="3" name="Subtitle 2"/>
          <p:cNvSpPr>
            <a:spLocks noGrp="1"/>
          </p:cNvSpPr>
          <p:nvPr>
            <p:ph sz="half" idx="1"/>
          </p:nvPr>
        </p:nvSpPr>
        <p:spPr>
          <a:xfrm>
            <a:off x="694944" y="1927070"/>
            <a:ext cx="4538397" cy="2023138"/>
          </a:xfrm>
        </p:spPr>
        <p:txBody>
          <a:bodyPr>
            <a:normAutofit/>
          </a:bodyPr>
          <a:lstStyle/>
          <a:p>
            <a:pPr marL="0" indent="0">
              <a:buNone/>
            </a:pPr>
            <a:r>
              <a:rPr lang="en-US" baseline="30000" dirty="0" smtClean="0"/>
              <a:t>51</a:t>
            </a:r>
            <a:r>
              <a:rPr lang="en-US" dirty="0" smtClean="0"/>
              <a:t>V + n → </a:t>
            </a:r>
            <a:r>
              <a:rPr lang="en-US" baseline="30000" dirty="0" smtClean="0"/>
              <a:t>52</a:t>
            </a:r>
            <a:r>
              <a:rPr lang="en-US" dirty="0" smtClean="0"/>
              <a:t>V</a:t>
            </a:r>
          </a:p>
          <a:p>
            <a:pPr marL="0" indent="0">
              <a:buNone/>
            </a:pPr>
            <a:r>
              <a:rPr lang="en-US" baseline="30000" dirty="0"/>
              <a:t>52</a:t>
            </a:r>
            <a:r>
              <a:rPr lang="en-US" dirty="0" smtClean="0"/>
              <a:t>V → </a:t>
            </a:r>
            <a:r>
              <a:rPr lang="en-US" baseline="30000" dirty="0"/>
              <a:t>52</a:t>
            </a:r>
            <a:r>
              <a:rPr lang="en-US" dirty="0" smtClean="0"/>
              <a:t>Cr* + e</a:t>
            </a:r>
            <a:r>
              <a:rPr lang="en-US" baseline="30000" dirty="0" smtClean="0"/>
              <a:t>-</a:t>
            </a:r>
            <a:r>
              <a:rPr lang="en-US" dirty="0" smtClean="0"/>
              <a:t> + </a:t>
            </a:r>
            <a:r>
              <a:rPr lang="en-US" dirty="0" smtClean="0">
                <a:latin typeface="GreekC_IV50" panose="00000400000000000000" pitchFamily="2" charset="0"/>
                <a:cs typeface="GreekC_IV50" panose="00000400000000000000" pitchFamily="2" charset="0"/>
              </a:rPr>
              <a:t>n</a:t>
            </a:r>
            <a:r>
              <a:rPr lang="en-US" baseline="-25000" dirty="0" smtClean="0">
                <a:latin typeface="Arial" panose="020B0604020202020204" pitchFamily="34" charset="0"/>
                <a:cs typeface="Arial" panose="020B0604020202020204" pitchFamily="34" charset="0"/>
              </a:rPr>
              <a:t>e</a:t>
            </a:r>
          </a:p>
          <a:p>
            <a:pPr marL="0" indent="0">
              <a:buNone/>
            </a:pPr>
            <a:r>
              <a:rPr lang="en-US" baseline="30000" dirty="0"/>
              <a:t>52</a:t>
            </a:r>
            <a:r>
              <a:rPr lang="en-US" dirty="0" smtClean="0"/>
              <a:t>Cr* </a:t>
            </a:r>
            <a:r>
              <a:rPr lang="en-US" dirty="0"/>
              <a:t>→ </a:t>
            </a:r>
            <a:r>
              <a:rPr lang="en-US" baseline="30000" dirty="0" smtClean="0"/>
              <a:t>52</a:t>
            </a:r>
            <a:r>
              <a:rPr lang="en-US" dirty="0" smtClean="0"/>
              <a:t>Cr + </a:t>
            </a:r>
            <a:r>
              <a:rPr lang="en-US" dirty="0" smtClean="0">
                <a:latin typeface="GreekC_IV50" panose="00000400000000000000" pitchFamily="2" charset="0"/>
                <a:cs typeface="GreekC_IV50" panose="00000400000000000000" pitchFamily="2" charset="0"/>
              </a:rPr>
              <a:t>g</a:t>
            </a:r>
            <a:r>
              <a:rPr lang="en-US" dirty="0" smtClean="0"/>
              <a:t>(1434keV)</a:t>
            </a:r>
            <a:endParaRPr lang="en-US" dirty="0">
              <a:cs typeface="GreekC_IV50" panose="00000400000000000000" pitchFamily="2" charset="0"/>
            </a:endParaRPr>
          </a:p>
        </p:txBody>
      </p:sp>
      <p:sp>
        <p:nvSpPr>
          <p:cNvPr id="17" name="Content Placeholder 16"/>
          <p:cNvSpPr>
            <a:spLocks noGrp="1"/>
          </p:cNvSpPr>
          <p:nvPr>
            <p:ph sz="half" idx="2"/>
          </p:nvPr>
        </p:nvSpPr>
        <p:spPr>
          <a:xfrm>
            <a:off x="654471" y="3864863"/>
            <a:ext cx="4284266" cy="3322637"/>
          </a:xfrm>
        </p:spPr>
        <p:txBody>
          <a:bodyPr>
            <a:normAutofit/>
          </a:bodyPr>
          <a:lstStyle/>
          <a:p>
            <a:r>
              <a:rPr lang="en-US" dirty="0" smtClean="0"/>
              <a:t>Coincident </a:t>
            </a:r>
            <a:r>
              <a:rPr lang="en-US" dirty="0" smtClean="0">
                <a:latin typeface="GreekC_IV50" panose="00000400000000000000" pitchFamily="2" charset="0"/>
                <a:cs typeface="GreekC_IV50" panose="00000400000000000000" pitchFamily="2" charset="0"/>
              </a:rPr>
              <a:t>g</a:t>
            </a:r>
            <a:r>
              <a:rPr lang="en-US" dirty="0" smtClean="0"/>
              <a:t> and </a:t>
            </a:r>
            <a:r>
              <a:rPr lang="en-US" dirty="0" smtClean="0">
                <a:latin typeface="GreekC_IV50" panose="00000400000000000000" pitchFamily="2" charset="0"/>
                <a:cs typeface="GreekC_IV50" panose="00000400000000000000" pitchFamily="2" charset="0"/>
              </a:rPr>
              <a:t>b</a:t>
            </a:r>
            <a:r>
              <a:rPr lang="en-US" dirty="0"/>
              <a:t> </a:t>
            </a:r>
            <a:r>
              <a:rPr lang="en-US" dirty="0" smtClean="0"/>
              <a:t>captured by detector stack</a:t>
            </a:r>
          </a:p>
          <a:p>
            <a:r>
              <a:rPr lang="en-US" dirty="0" err="1" smtClean="0">
                <a:latin typeface="GreekC_IV50" panose="00000400000000000000" pitchFamily="2" charset="0"/>
                <a:cs typeface="GreekC_IV50" panose="00000400000000000000" pitchFamily="2" charset="0"/>
              </a:rPr>
              <a:t>t</a:t>
            </a:r>
            <a:r>
              <a:rPr lang="en-US" baseline="-25000" dirty="0" err="1" smtClean="0">
                <a:cs typeface="GreekC_IV50" panose="00000400000000000000" pitchFamily="2" charset="0"/>
              </a:rPr>
              <a:t>V</a:t>
            </a:r>
            <a:r>
              <a:rPr lang="en-US" dirty="0" smtClean="0">
                <a:cs typeface="GreekC_IV50" panose="00000400000000000000" pitchFamily="2" charset="0"/>
              </a:rPr>
              <a:t> = 324s</a:t>
            </a:r>
            <a:endParaRPr lang="en-US" dirty="0">
              <a:latin typeface="GreekC_IV50" panose="00000400000000000000" pitchFamily="2" charset="0"/>
              <a:cs typeface="GreekC_IV50" panose="00000400000000000000" pitchFamily="2" charset="0"/>
            </a:endParaRPr>
          </a:p>
        </p:txBody>
      </p:sp>
      <p:pic>
        <p:nvPicPr>
          <p:cNvPr id="4" name="Picture 3"/>
          <p:cNvPicPr>
            <a:picLocks noChangeAspect="1"/>
          </p:cNvPicPr>
          <p:nvPr/>
        </p:nvPicPr>
        <p:blipFill>
          <a:blip r:embed="rId3"/>
          <a:stretch>
            <a:fillRect/>
          </a:stretch>
        </p:blipFill>
        <p:spPr>
          <a:xfrm>
            <a:off x="6080125" y="2359474"/>
            <a:ext cx="4000500" cy="5200201"/>
          </a:xfrm>
          <a:prstGeom prst="rect">
            <a:avLst/>
          </a:prstGeom>
        </p:spPr>
      </p:pic>
      <p:cxnSp>
        <p:nvCxnSpPr>
          <p:cNvPr id="8" name="Straight Arrow Connector 7"/>
          <p:cNvCxnSpPr/>
          <p:nvPr/>
        </p:nvCxnSpPr>
        <p:spPr>
          <a:xfrm flipV="1">
            <a:off x="5827776" y="5510784"/>
            <a:ext cx="1645920" cy="14020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8296656" y="2231136"/>
            <a:ext cx="920496" cy="20273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239635" y="2012414"/>
            <a:ext cx="941197" cy="32545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25184" y="1597152"/>
            <a:ext cx="1015214" cy="369332"/>
          </a:xfrm>
          <a:prstGeom prst="rect">
            <a:avLst/>
          </a:prstGeom>
          <a:noFill/>
        </p:spPr>
        <p:txBody>
          <a:bodyPr wrap="none" rtlCol="0">
            <a:spAutoFit/>
          </a:bodyPr>
          <a:lstStyle/>
          <a:p>
            <a:r>
              <a:rPr lang="en-US" dirty="0" smtClean="0">
                <a:solidFill>
                  <a:srgbClr val="FF0000"/>
                </a:solidFill>
              </a:rPr>
              <a:t>V dagger</a:t>
            </a:r>
            <a:endParaRPr lang="en-US" dirty="0">
              <a:solidFill>
                <a:srgbClr val="FF0000"/>
              </a:solidFill>
            </a:endParaRPr>
          </a:p>
        </p:txBody>
      </p:sp>
      <p:sp>
        <p:nvSpPr>
          <p:cNvPr id="15" name="TextBox 14"/>
          <p:cNvSpPr txBox="1"/>
          <p:nvPr/>
        </p:nvSpPr>
        <p:spPr>
          <a:xfrm>
            <a:off x="8705953" y="1753377"/>
            <a:ext cx="1415709" cy="369332"/>
          </a:xfrm>
          <a:prstGeom prst="rect">
            <a:avLst/>
          </a:prstGeom>
          <a:noFill/>
        </p:spPr>
        <p:txBody>
          <a:bodyPr wrap="none" rtlCol="0">
            <a:spAutoFit/>
          </a:bodyPr>
          <a:lstStyle/>
          <a:p>
            <a:r>
              <a:rPr lang="en-US" dirty="0" smtClean="0">
                <a:solidFill>
                  <a:srgbClr val="FF0000"/>
                </a:solidFill>
                <a:latin typeface="GreekC_IV50" panose="00000400000000000000" pitchFamily="2" charset="0"/>
                <a:cs typeface="GreekC_IV50" panose="00000400000000000000" pitchFamily="2" charset="0"/>
              </a:rPr>
              <a:t>b</a:t>
            </a:r>
            <a:r>
              <a:rPr lang="en-US" dirty="0" smtClean="0">
                <a:solidFill>
                  <a:srgbClr val="FF0000"/>
                </a:solidFill>
              </a:rPr>
              <a:t> Scintillator</a:t>
            </a:r>
            <a:endParaRPr lang="en-US" dirty="0">
              <a:solidFill>
                <a:srgbClr val="FF0000"/>
              </a:solidFill>
            </a:endParaRPr>
          </a:p>
        </p:txBody>
      </p:sp>
      <p:sp>
        <p:nvSpPr>
          <p:cNvPr id="16" name="TextBox 15"/>
          <p:cNvSpPr txBox="1"/>
          <p:nvPr/>
        </p:nvSpPr>
        <p:spPr>
          <a:xfrm>
            <a:off x="5064911" y="6866937"/>
            <a:ext cx="1461939" cy="369332"/>
          </a:xfrm>
          <a:prstGeom prst="rect">
            <a:avLst/>
          </a:prstGeom>
          <a:noFill/>
        </p:spPr>
        <p:txBody>
          <a:bodyPr wrap="none" rtlCol="0">
            <a:spAutoFit/>
          </a:bodyPr>
          <a:lstStyle/>
          <a:p>
            <a:r>
              <a:rPr lang="en-US" dirty="0" err="1" smtClean="0">
                <a:solidFill>
                  <a:srgbClr val="FF0000"/>
                </a:solidFill>
              </a:rPr>
              <a:t>NaI</a:t>
            </a:r>
            <a:r>
              <a:rPr lang="en-US" dirty="0" smtClean="0">
                <a:solidFill>
                  <a:srgbClr val="FF0000"/>
                </a:solidFill>
              </a:rPr>
              <a:t> Detectors</a:t>
            </a:r>
            <a:endParaRPr lang="en-US" dirty="0">
              <a:solidFill>
                <a:srgbClr val="FF0000"/>
              </a:solidFill>
            </a:endParaRPr>
          </a:p>
        </p:txBody>
      </p:sp>
      <p:cxnSp>
        <p:nvCxnSpPr>
          <p:cNvPr id="18" name="Straight Connector 17"/>
          <p:cNvCxnSpPr/>
          <p:nvPr/>
        </p:nvCxnSpPr>
        <p:spPr>
          <a:xfrm>
            <a:off x="3694176" y="2585544"/>
            <a:ext cx="1950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7323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ZnS</a:t>
            </a:r>
            <a:r>
              <a:rPr lang="en-US" dirty="0" smtClean="0"/>
              <a:t> Detectors</a:t>
            </a:r>
            <a:endParaRPr lang="en-US" dirty="0"/>
          </a:p>
        </p:txBody>
      </p:sp>
      <p:sp>
        <p:nvSpPr>
          <p:cNvPr id="4" name="Text Placeholder 3"/>
          <p:cNvSpPr>
            <a:spLocks noGrp="1"/>
          </p:cNvSpPr>
          <p:nvPr>
            <p:ph idx="1"/>
          </p:nvPr>
        </p:nvSpPr>
        <p:spPr>
          <a:xfrm>
            <a:off x="693043" y="2012414"/>
            <a:ext cx="4976237" cy="4796544"/>
          </a:xfrm>
        </p:spPr>
        <p:txBody>
          <a:bodyPr/>
          <a:lstStyle/>
          <a:p>
            <a:r>
              <a:rPr lang="en-US" dirty="0" smtClean="0"/>
              <a:t>Developed new detectors to replace </a:t>
            </a:r>
            <a:r>
              <a:rPr lang="en-US" baseline="30000" dirty="0" smtClean="0"/>
              <a:t>10</a:t>
            </a:r>
            <a:r>
              <a:rPr lang="en-US" dirty="0" smtClean="0"/>
              <a:t>B monitors</a:t>
            </a:r>
          </a:p>
          <a:p>
            <a:r>
              <a:rPr lang="en-US" dirty="0" smtClean="0"/>
              <a:t>n + </a:t>
            </a:r>
            <a:r>
              <a:rPr lang="en-US" baseline="30000" dirty="0"/>
              <a:t>10</a:t>
            </a:r>
            <a:r>
              <a:rPr lang="en-US" dirty="0" smtClean="0"/>
              <a:t>B </a:t>
            </a:r>
            <a:r>
              <a:rPr lang="en-US" dirty="0"/>
              <a:t>→ </a:t>
            </a:r>
            <a:r>
              <a:rPr lang="en-US" baseline="30000" dirty="0" smtClean="0"/>
              <a:t>7</a:t>
            </a:r>
            <a:r>
              <a:rPr lang="en-US" dirty="0" smtClean="0"/>
              <a:t>Li + </a:t>
            </a:r>
            <a:r>
              <a:rPr lang="en-US" dirty="0" smtClean="0">
                <a:latin typeface="GreekC_IV50" panose="00000400000000000000" pitchFamily="2" charset="0"/>
                <a:cs typeface="GreekC_IV50" panose="00000400000000000000" pitchFamily="2" charset="0"/>
              </a:rPr>
              <a:t>a</a:t>
            </a:r>
            <a:endParaRPr lang="en-US" dirty="0" smtClean="0">
              <a:latin typeface="GreekC_IV50" panose="00000400000000000000" pitchFamily="2" charset="0"/>
              <a:cs typeface="GreekC_IV50" panose="00000400000000000000" pitchFamily="2" charset="0"/>
            </a:endParaRPr>
          </a:p>
          <a:p>
            <a:r>
              <a:rPr lang="en-US" dirty="0" smtClean="0"/>
              <a:t>High </a:t>
            </a:r>
            <a:r>
              <a:rPr lang="en-US" dirty="0" err="1" smtClean="0"/>
              <a:t>eff</a:t>
            </a:r>
            <a:r>
              <a:rPr lang="en-US" dirty="0" smtClean="0"/>
              <a:t>, low </a:t>
            </a:r>
            <a:r>
              <a:rPr lang="en-US" dirty="0" err="1" smtClean="0"/>
              <a:t>bg</a:t>
            </a:r>
            <a:endParaRPr lang="en-US" dirty="0" smtClean="0"/>
          </a:p>
          <a:p>
            <a:r>
              <a:rPr lang="en-US" dirty="0" smtClean="0"/>
              <a:t>No leak systematics</a:t>
            </a:r>
            <a:endParaRPr lang="en-US" dirty="0"/>
          </a:p>
        </p:txBody>
      </p:sp>
      <p:pic>
        <p:nvPicPr>
          <p:cNvPr id="6" name="Picture 5"/>
          <p:cNvPicPr>
            <a:picLocks noChangeAspect="1"/>
          </p:cNvPicPr>
          <p:nvPr/>
        </p:nvPicPr>
        <p:blipFill>
          <a:blip r:embed="rId3"/>
          <a:stretch>
            <a:fillRect/>
          </a:stretch>
        </p:blipFill>
        <p:spPr>
          <a:xfrm>
            <a:off x="5631903" y="1988272"/>
            <a:ext cx="4423320" cy="3609156"/>
          </a:xfrm>
          <a:prstGeom prst="rect">
            <a:avLst/>
          </a:prstGeom>
        </p:spPr>
      </p:pic>
      <p:pic>
        <p:nvPicPr>
          <p:cNvPr id="3" name="Picture 2"/>
          <p:cNvPicPr>
            <a:picLocks noChangeAspect="1"/>
          </p:cNvPicPr>
          <p:nvPr/>
        </p:nvPicPr>
        <p:blipFill>
          <a:blip r:embed="rId4"/>
          <a:stretch>
            <a:fillRect/>
          </a:stretch>
        </p:blipFill>
        <p:spPr>
          <a:xfrm>
            <a:off x="6618532" y="0"/>
            <a:ext cx="3256730" cy="2223782"/>
          </a:xfrm>
          <a:prstGeom prst="rect">
            <a:avLst/>
          </a:prstGeom>
        </p:spPr>
      </p:pic>
      <p:pic>
        <p:nvPicPr>
          <p:cNvPr id="7" name="Picture 6"/>
          <p:cNvPicPr>
            <a:picLocks noChangeAspect="1"/>
          </p:cNvPicPr>
          <p:nvPr/>
        </p:nvPicPr>
        <p:blipFill>
          <a:blip r:embed="rId5"/>
          <a:stretch>
            <a:fillRect/>
          </a:stretch>
        </p:blipFill>
        <p:spPr>
          <a:xfrm>
            <a:off x="0" y="5554837"/>
            <a:ext cx="7679942" cy="1683790"/>
          </a:xfrm>
          <a:prstGeom prst="rect">
            <a:avLst/>
          </a:prstGeom>
        </p:spPr>
      </p:pic>
      <p:sp>
        <p:nvSpPr>
          <p:cNvPr id="9" name="TextBox 8"/>
          <p:cNvSpPr txBox="1"/>
          <p:nvPr/>
        </p:nvSpPr>
        <p:spPr>
          <a:xfrm>
            <a:off x="5084744" y="7216368"/>
            <a:ext cx="5190395" cy="369332"/>
          </a:xfrm>
          <a:prstGeom prst="rect">
            <a:avLst/>
          </a:prstGeom>
          <a:noFill/>
        </p:spPr>
        <p:txBody>
          <a:bodyPr wrap="none" rtlCol="0">
            <a:spAutoFit/>
          </a:bodyPr>
          <a:lstStyle/>
          <a:p>
            <a:r>
              <a:rPr lang="en-US" dirty="0" smtClean="0">
                <a:solidFill>
                  <a:schemeClr val="bg2">
                    <a:lumMod val="75000"/>
                  </a:schemeClr>
                </a:solidFill>
              </a:rPr>
              <a:t>Z. Wang </a:t>
            </a:r>
            <a:r>
              <a:rPr lang="en-US" i="1" dirty="0" smtClean="0">
                <a:solidFill>
                  <a:schemeClr val="bg2">
                    <a:lumMod val="75000"/>
                  </a:schemeClr>
                </a:solidFill>
              </a:rPr>
              <a:t>et al</a:t>
            </a:r>
            <a:r>
              <a:rPr lang="en-US" dirty="0" smtClean="0">
                <a:solidFill>
                  <a:schemeClr val="bg2">
                    <a:lumMod val="75000"/>
                  </a:schemeClr>
                </a:solidFill>
              </a:rPr>
              <a:t>., </a:t>
            </a:r>
            <a:r>
              <a:rPr lang="en-US" dirty="0" err="1" smtClean="0">
                <a:solidFill>
                  <a:schemeClr val="bg2">
                    <a:lumMod val="75000"/>
                  </a:schemeClr>
                </a:solidFill>
              </a:rPr>
              <a:t>Nucl</a:t>
            </a:r>
            <a:r>
              <a:rPr lang="en-US" dirty="0" smtClean="0">
                <a:solidFill>
                  <a:schemeClr val="bg2">
                    <a:lumMod val="75000"/>
                  </a:schemeClr>
                </a:solidFill>
              </a:rPr>
              <a:t>. Inst. Meth. A. 798 (2015) 30-35</a:t>
            </a:r>
            <a:endParaRPr lang="en-US" dirty="0">
              <a:solidFill>
                <a:schemeClr val="bg2">
                  <a:lumMod val="75000"/>
                </a:schemeClr>
              </a:solidFill>
            </a:endParaRPr>
          </a:p>
        </p:txBody>
      </p:sp>
    </p:spTree>
    <p:extLst>
      <p:ext uri="{BB962C8B-B14F-4D97-AF65-F5344CB8AC3E}">
        <p14:creationId xmlns:p14="http://schemas.microsoft.com/office/powerpoint/2010/main" val="3357920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6978" y="1898345"/>
            <a:ext cx="8286044" cy="4199982"/>
          </a:xfrm>
          <a:prstGeom prst="rect">
            <a:avLst/>
          </a:prstGeom>
        </p:spPr>
      </p:pic>
      <p:sp>
        <p:nvSpPr>
          <p:cNvPr id="2" name="Title 1"/>
          <p:cNvSpPr>
            <a:spLocks noGrp="1"/>
          </p:cNvSpPr>
          <p:nvPr>
            <p:ph type="title"/>
          </p:nvPr>
        </p:nvSpPr>
        <p:spPr/>
        <p:txBody>
          <a:bodyPr/>
          <a:lstStyle/>
          <a:p>
            <a:r>
              <a:rPr lang="en-US" dirty="0" smtClean="0"/>
              <a:t>Marginally Trapped UCN</a:t>
            </a:r>
            <a:endParaRPr lang="en-US" dirty="0"/>
          </a:p>
        </p:txBody>
      </p:sp>
      <p:sp>
        <p:nvSpPr>
          <p:cNvPr id="3" name="Tex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702766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74400" y="2348089"/>
            <a:ext cx="8416208" cy="4096392"/>
          </a:xfrm>
          <a:prstGeom prst="rect">
            <a:avLst/>
          </a:prstGeom>
        </p:spPr>
      </p:pic>
      <p:sp>
        <p:nvSpPr>
          <p:cNvPr id="2" name="Title 1"/>
          <p:cNvSpPr>
            <a:spLocks noGrp="1"/>
          </p:cNvSpPr>
          <p:nvPr>
            <p:ph type="title"/>
          </p:nvPr>
        </p:nvSpPr>
        <p:spPr/>
        <p:txBody>
          <a:bodyPr/>
          <a:lstStyle/>
          <a:p>
            <a:r>
              <a:rPr lang="en-US" dirty="0" smtClean="0"/>
              <a:t>Marginally Trapped UCN</a:t>
            </a:r>
            <a:endParaRPr lang="en-US" dirty="0"/>
          </a:p>
        </p:txBody>
      </p:sp>
      <p:sp>
        <p:nvSpPr>
          <p:cNvPr id="4" name="Tex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355321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UCNtau</a:t>
            </a:r>
            <a:endParaRPr lang="en-US" dirty="0"/>
          </a:p>
        </p:txBody>
      </p:sp>
      <p:sp>
        <p:nvSpPr>
          <p:cNvPr id="3" name="Subtitle 2"/>
          <p:cNvSpPr>
            <a:spLocks noGrp="1"/>
          </p:cNvSpPr>
          <p:nvPr>
            <p:ph idx="1"/>
          </p:nvPr>
        </p:nvSpPr>
        <p:spPr/>
        <p:txBody>
          <a:bodyPr/>
          <a:lstStyle/>
          <a:p>
            <a:r>
              <a:rPr lang="en-US" dirty="0" smtClean="0"/>
              <a:t>Cartoon of fill and empty with our setup</a:t>
            </a:r>
            <a:endParaRPr lang="en-US" dirty="0"/>
          </a:p>
        </p:txBody>
      </p:sp>
      <p:pic>
        <p:nvPicPr>
          <p:cNvPr id="4" name="Picture 3"/>
          <p:cNvPicPr>
            <a:picLocks noChangeAspect="1"/>
          </p:cNvPicPr>
          <p:nvPr/>
        </p:nvPicPr>
        <p:blipFill>
          <a:blip r:embed="rId3"/>
          <a:stretch>
            <a:fillRect/>
          </a:stretch>
        </p:blipFill>
        <p:spPr>
          <a:xfrm>
            <a:off x="-1" y="315366"/>
            <a:ext cx="10080625" cy="7245033"/>
          </a:xfrm>
          <a:prstGeom prst="rect">
            <a:avLst/>
          </a:prstGeom>
        </p:spPr>
      </p:pic>
    </p:spTree>
    <p:extLst>
      <p:ext uri="{BB962C8B-B14F-4D97-AF65-F5344CB8AC3E}">
        <p14:creationId xmlns:p14="http://schemas.microsoft.com/office/powerpoint/2010/main" val="3772757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CustomShape 1"/>
          <p:cNvSpPr/>
          <p:nvPr/>
        </p:nvSpPr>
        <p:spPr>
          <a:xfrm>
            <a:off x="504000" y="1769040"/>
            <a:ext cx="9071280" cy="4384080"/>
          </a:xfrm>
          <a:prstGeom prst="rect">
            <a:avLst/>
          </a:prstGeom>
          <a:noFill/>
          <a:ln>
            <a:noFill/>
          </a:ln>
        </p:spPr>
      </p:sp>
      <p:pic>
        <p:nvPicPr>
          <p:cNvPr id="154" name="Picture 153"/>
          <p:cNvPicPr/>
          <p:nvPr/>
        </p:nvPicPr>
        <p:blipFill>
          <a:blip r:embed="rId3"/>
          <a:stretch>
            <a:fillRect/>
          </a:stretch>
        </p:blipFill>
        <p:spPr>
          <a:xfrm>
            <a:off x="0" y="182880"/>
            <a:ext cx="9855720" cy="7376760"/>
          </a:xfrm>
          <a:prstGeom prst="rect">
            <a:avLst/>
          </a:prstGeom>
          <a:ln>
            <a:noFill/>
          </a:ln>
        </p:spPr>
      </p:pic>
      <p:sp>
        <p:nvSpPr>
          <p:cNvPr id="155" name="CustomShape 2"/>
          <p:cNvSpPr/>
          <p:nvPr/>
        </p:nvSpPr>
        <p:spPr>
          <a:xfrm>
            <a:off x="-44640" y="-252000"/>
            <a:ext cx="4250520" cy="1462680"/>
          </a:xfrm>
          <a:prstGeom prst="rect">
            <a:avLst/>
          </a:prstGeom>
          <a:noFill/>
          <a:ln>
            <a:noFill/>
          </a:ln>
        </p:spPr>
        <p:txBody>
          <a:bodyPr lIns="0" tIns="0" rIns="0" bIns="0" anchor="ctr"/>
          <a:lstStyle/>
          <a:p>
            <a:pPr algn="ctr">
              <a:lnSpc>
                <a:spcPct val="100000"/>
              </a:lnSpc>
            </a:pPr>
            <a:r>
              <a:rPr lang="en-US" sz="4400">
                <a:latin typeface="Arial"/>
              </a:rPr>
              <a:t>UCNτ Overview:</a:t>
            </a:r>
            <a:endParaRPr/>
          </a:p>
        </p:txBody>
      </p:sp>
      <p:sp>
        <p:nvSpPr>
          <p:cNvPr id="156" name="CustomShape 3"/>
          <p:cNvSpPr/>
          <p:nvPr/>
        </p:nvSpPr>
        <p:spPr>
          <a:xfrm>
            <a:off x="7498080" y="7151760"/>
            <a:ext cx="2047320" cy="345960"/>
          </a:xfrm>
          <a:prstGeom prst="rect">
            <a:avLst/>
          </a:prstGeom>
          <a:noFill/>
          <a:ln>
            <a:noFill/>
          </a:ln>
        </p:spPr>
        <p:txBody>
          <a:bodyPr lIns="90000" tIns="45000" rIns="90000" bIns="45000"/>
          <a:lstStyle/>
          <a:p>
            <a:r>
              <a:rPr lang="en-US">
                <a:latin typeface="Arial"/>
              </a:rPr>
              <a:t>(In situ V detector)</a:t>
            </a:r>
            <a:endParaRPr/>
          </a:p>
        </p:txBody>
      </p:sp>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Full Talk (List of OV slides)</a:t>
            </a:r>
            <a:endParaRPr lang="en-US" dirty="0"/>
          </a:p>
        </p:txBody>
      </p:sp>
      <p:sp>
        <p:nvSpPr>
          <p:cNvPr id="3" name="Text Placeholder 2"/>
          <p:cNvSpPr>
            <a:spLocks noGrp="1"/>
          </p:cNvSpPr>
          <p:nvPr>
            <p:ph idx="1"/>
          </p:nvPr>
        </p:nvSpPr>
        <p:spPr/>
        <p:txBody>
          <a:bodyPr/>
          <a:lstStyle/>
          <a:p>
            <a:r>
              <a:rPr lang="en-US" dirty="0" smtClean="0"/>
              <a:t>Motivation (3)</a:t>
            </a:r>
          </a:p>
          <a:p>
            <a:pPr lvl="1"/>
            <a:r>
              <a:rPr lang="en-US" dirty="0" smtClean="0"/>
              <a:t>Still needs work on slides 4, 6, 7 </a:t>
            </a:r>
          </a:p>
          <a:p>
            <a:r>
              <a:rPr lang="en-US" dirty="0" smtClean="0"/>
              <a:t>Experiment Overview (11)</a:t>
            </a:r>
          </a:p>
          <a:p>
            <a:pPr lvl="1"/>
            <a:r>
              <a:rPr lang="en-US" dirty="0" smtClean="0"/>
              <a:t>Needs work on slide 14</a:t>
            </a:r>
          </a:p>
          <a:p>
            <a:r>
              <a:rPr lang="en-US" dirty="0" smtClean="0"/>
              <a:t>Analysis summary (21)</a:t>
            </a:r>
          </a:p>
          <a:p>
            <a:r>
              <a:rPr lang="en-US" dirty="0" smtClean="0"/>
              <a:t>Recent improvements and results (34)</a:t>
            </a:r>
          </a:p>
          <a:p>
            <a:r>
              <a:rPr lang="en-US" dirty="0" smtClean="0"/>
              <a:t>Extra slides (40)</a:t>
            </a:r>
            <a:endParaRPr lang="en-US" dirty="0"/>
          </a:p>
        </p:txBody>
      </p:sp>
    </p:spTree>
    <p:extLst>
      <p:ext uri="{BB962C8B-B14F-4D97-AF65-F5344CB8AC3E}">
        <p14:creationId xmlns:p14="http://schemas.microsoft.com/office/powerpoint/2010/main" val="2639810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for analysis slides</a:t>
            </a:r>
            <a:endParaRPr lang="en-US" dirty="0"/>
          </a:p>
        </p:txBody>
      </p:sp>
      <p:sp>
        <p:nvSpPr>
          <p:cNvPr id="3" name="Subtitle 2"/>
          <p:cNvSpPr>
            <a:spLocks noGrp="1"/>
          </p:cNvSpPr>
          <p:nvPr>
            <p:ph idx="1"/>
          </p:nvPr>
        </p:nvSpPr>
        <p:spPr/>
        <p:txBody>
          <a:bodyPr/>
          <a:lstStyle/>
          <a:p>
            <a:r>
              <a:rPr lang="en-US" dirty="0" smtClean="0"/>
              <a:t>Coincidence settings</a:t>
            </a:r>
          </a:p>
          <a:p>
            <a:r>
              <a:rPr lang="en-US" dirty="0" smtClean="0"/>
              <a:t>Run selection/vetting</a:t>
            </a:r>
          </a:p>
          <a:p>
            <a:r>
              <a:rPr lang="en-US" dirty="0" smtClean="0"/>
              <a:t>Data layout</a:t>
            </a:r>
          </a:p>
          <a:p>
            <a:r>
              <a:rPr lang="en-US" dirty="0" smtClean="0"/>
              <a:t>Background subtraction</a:t>
            </a:r>
          </a:p>
          <a:p>
            <a:r>
              <a:rPr lang="en-US" dirty="0" smtClean="0"/>
              <a:t>Tau fit parameters</a:t>
            </a:r>
          </a:p>
          <a:p>
            <a:endParaRPr lang="en-US" dirty="0"/>
          </a:p>
        </p:txBody>
      </p:sp>
    </p:spTree>
    <p:extLst>
      <p:ext uri="{BB962C8B-B14F-4D97-AF65-F5344CB8AC3E}">
        <p14:creationId xmlns:p14="http://schemas.microsoft.com/office/powerpoint/2010/main" val="2713006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7223760" y="7007040"/>
            <a:ext cx="2351520" cy="401760"/>
          </a:xfrm>
          <a:prstGeom prst="rect">
            <a:avLst/>
          </a:prstGeom>
          <a:noFill/>
          <a:ln>
            <a:noFill/>
          </a:ln>
        </p:spPr>
        <p:txBody>
          <a:bodyPr lIns="90000" tIns="45000" rIns="90000" bIns="45000" anchor="ctr"/>
          <a:lstStyle/>
          <a:p>
            <a:pPr algn="r">
              <a:lnSpc>
                <a:spcPct val="100000"/>
              </a:lnSpc>
            </a:pPr>
            <a:fld id="{D5831D85-E42B-42BA-9EC4-15A0C2975ED9}" type="slidenum">
              <a:rPr lang="en-US" sz="1200">
                <a:solidFill>
                  <a:srgbClr val="8B8B8B"/>
                </a:solidFill>
                <a:latin typeface="Calibri"/>
              </a:rPr>
              <a:t>21</a:t>
            </a:fld>
            <a:endParaRPr/>
          </a:p>
        </p:txBody>
      </p:sp>
      <p:pic>
        <p:nvPicPr>
          <p:cNvPr id="210" name="Picture 2"/>
          <p:cNvPicPr/>
          <p:nvPr/>
        </p:nvPicPr>
        <p:blipFill>
          <a:blip r:embed="rId3"/>
          <a:stretch>
            <a:fillRect/>
          </a:stretch>
        </p:blipFill>
        <p:spPr>
          <a:xfrm>
            <a:off x="0" y="251640"/>
            <a:ext cx="4955040" cy="3647160"/>
          </a:xfrm>
          <a:prstGeom prst="rect">
            <a:avLst/>
          </a:prstGeom>
          <a:ln>
            <a:noFill/>
          </a:ln>
        </p:spPr>
      </p:pic>
      <p:sp>
        <p:nvSpPr>
          <p:cNvPr id="211" name="CustomShape 2"/>
          <p:cNvSpPr/>
          <p:nvPr/>
        </p:nvSpPr>
        <p:spPr>
          <a:xfrm>
            <a:off x="335880" y="4307760"/>
            <a:ext cx="4601520" cy="2824200"/>
          </a:xfrm>
          <a:prstGeom prst="rect">
            <a:avLst/>
          </a:prstGeom>
          <a:noFill/>
          <a:ln w="28440">
            <a:solidFill>
              <a:srgbClr val="008000"/>
            </a:solidFill>
            <a:round/>
          </a:ln>
        </p:spPr>
        <p:txBody>
          <a:bodyPr lIns="90000" tIns="45000" rIns="90000" bIns="45000"/>
          <a:lstStyle/>
          <a:p>
            <a:pPr>
              <a:lnSpc>
                <a:spcPct val="100000"/>
              </a:lnSpc>
            </a:pPr>
            <a:r>
              <a:rPr lang="en-US" sz="2000" dirty="0">
                <a:solidFill>
                  <a:srgbClr val="000000"/>
                </a:solidFill>
                <a:latin typeface="Calibri"/>
              </a:rPr>
              <a:t>Cut Criteria:</a:t>
            </a:r>
            <a:endParaRPr dirty="0"/>
          </a:p>
          <a:p>
            <a:pPr>
              <a:lnSpc>
                <a:spcPct val="100000"/>
              </a:lnSpc>
            </a:pPr>
            <a:endParaRPr dirty="0"/>
          </a:p>
          <a:p>
            <a:pPr>
              <a:lnSpc>
                <a:spcPct val="100000"/>
              </a:lnSpc>
            </a:pPr>
            <a:endParaRPr dirty="0"/>
          </a:p>
        </p:txBody>
      </p:sp>
      <p:sp>
        <p:nvSpPr>
          <p:cNvPr id="212" name="CustomShape 3"/>
          <p:cNvSpPr/>
          <p:nvPr/>
        </p:nvSpPr>
        <p:spPr>
          <a:xfrm>
            <a:off x="441360" y="622080"/>
            <a:ext cx="1007280" cy="216720"/>
          </a:xfrm>
          <a:prstGeom prst="leftRightArrow">
            <a:avLst>
              <a:gd name="adj1" fmla="val 50000"/>
              <a:gd name="adj2" fmla="val 50000"/>
            </a:avLst>
          </a:prstGeom>
          <a:solidFill>
            <a:srgbClr val="FF0000"/>
          </a:solidFill>
          <a:ln w="25560">
            <a:noFill/>
          </a:ln>
        </p:spPr>
      </p:sp>
      <p:sp>
        <p:nvSpPr>
          <p:cNvPr id="213" name="CustomShape 4"/>
          <p:cNvSpPr/>
          <p:nvPr/>
        </p:nvSpPr>
        <p:spPr>
          <a:xfrm>
            <a:off x="1512000" y="622080"/>
            <a:ext cx="3191040" cy="216720"/>
          </a:xfrm>
          <a:prstGeom prst="leftRightArrow">
            <a:avLst>
              <a:gd name="adj1" fmla="val 50000"/>
              <a:gd name="adj2" fmla="val 50000"/>
            </a:avLst>
          </a:prstGeom>
          <a:solidFill>
            <a:srgbClr val="FFC000"/>
          </a:solidFill>
          <a:ln w="25560">
            <a:noFill/>
          </a:ln>
        </p:spPr>
      </p:sp>
      <p:sp>
        <p:nvSpPr>
          <p:cNvPr id="214" name="CustomShape 5"/>
          <p:cNvSpPr/>
          <p:nvPr/>
        </p:nvSpPr>
        <p:spPr>
          <a:xfrm>
            <a:off x="288720" y="342360"/>
            <a:ext cx="1363680" cy="400680"/>
          </a:xfrm>
          <a:prstGeom prst="rect">
            <a:avLst/>
          </a:prstGeom>
          <a:noFill/>
          <a:ln>
            <a:noFill/>
          </a:ln>
        </p:spPr>
        <p:txBody>
          <a:bodyPr wrap="none" lIns="90000" tIns="45000" rIns="90000" bIns="45000"/>
          <a:lstStyle/>
          <a:p>
            <a:pPr>
              <a:lnSpc>
                <a:spcPct val="100000"/>
              </a:lnSpc>
            </a:pPr>
            <a:r>
              <a:rPr lang="en-US">
                <a:solidFill>
                  <a:srgbClr val="000000"/>
                </a:solidFill>
                <a:latin typeface="Calibri"/>
              </a:rPr>
              <a:t>Beam On</a:t>
            </a:r>
            <a:endParaRPr/>
          </a:p>
        </p:txBody>
      </p:sp>
      <p:sp>
        <p:nvSpPr>
          <p:cNvPr id="215" name="CustomShape 6"/>
          <p:cNvSpPr/>
          <p:nvPr/>
        </p:nvSpPr>
        <p:spPr>
          <a:xfrm>
            <a:off x="2270880" y="335880"/>
            <a:ext cx="1377000" cy="400680"/>
          </a:xfrm>
          <a:prstGeom prst="rect">
            <a:avLst/>
          </a:prstGeom>
          <a:noFill/>
          <a:ln>
            <a:noFill/>
          </a:ln>
        </p:spPr>
        <p:txBody>
          <a:bodyPr wrap="none" lIns="90000" tIns="45000" rIns="90000" bIns="45000"/>
          <a:lstStyle/>
          <a:p>
            <a:pPr>
              <a:lnSpc>
                <a:spcPct val="100000"/>
              </a:lnSpc>
            </a:pPr>
            <a:r>
              <a:rPr lang="en-US">
                <a:solidFill>
                  <a:srgbClr val="000000"/>
                </a:solidFill>
                <a:latin typeface="Calibri"/>
              </a:rPr>
              <a:t>Beam Off</a:t>
            </a:r>
            <a:endParaRPr/>
          </a:p>
        </p:txBody>
      </p:sp>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4496909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CustomShape 1"/>
          <p:cNvSpPr/>
          <p:nvPr/>
        </p:nvSpPr>
        <p:spPr>
          <a:xfrm>
            <a:off x="7223760" y="7007040"/>
            <a:ext cx="2351520" cy="401760"/>
          </a:xfrm>
          <a:prstGeom prst="rect">
            <a:avLst/>
          </a:prstGeom>
          <a:noFill/>
          <a:ln>
            <a:noFill/>
          </a:ln>
        </p:spPr>
        <p:txBody>
          <a:bodyPr lIns="90000" tIns="45000" rIns="90000" bIns="45000" anchor="ctr"/>
          <a:lstStyle/>
          <a:p>
            <a:pPr algn="r">
              <a:lnSpc>
                <a:spcPct val="100000"/>
              </a:lnSpc>
            </a:pPr>
            <a:fld id="{025C2375-1383-4C7A-859E-1321F926C05A}" type="slidenum">
              <a:rPr lang="en-US" sz="1200">
                <a:solidFill>
                  <a:srgbClr val="8B8B8B"/>
                </a:solidFill>
                <a:latin typeface="Calibri"/>
              </a:rPr>
              <a:t>22</a:t>
            </a:fld>
            <a:endParaRPr/>
          </a:p>
        </p:txBody>
      </p:sp>
      <p:pic>
        <p:nvPicPr>
          <p:cNvPr id="217" name="Picture 2"/>
          <p:cNvPicPr/>
          <p:nvPr/>
        </p:nvPicPr>
        <p:blipFill>
          <a:blip r:embed="rId3"/>
          <a:stretch>
            <a:fillRect/>
          </a:stretch>
        </p:blipFill>
        <p:spPr>
          <a:xfrm>
            <a:off x="0" y="251640"/>
            <a:ext cx="4955040" cy="3647160"/>
          </a:xfrm>
          <a:prstGeom prst="rect">
            <a:avLst/>
          </a:prstGeom>
          <a:ln>
            <a:noFill/>
          </a:ln>
        </p:spPr>
      </p:pic>
      <p:sp>
        <p:nvSpPr>
          <p:cNvPr id="218" name="CustomShape 2"/>
          <p:cNvSpPr/>
          <p:nvPr/>
        </p:nvSpPr>
        <p:spPr>
          <a:xfrm>
            <a:off x="335880" y="4307760"/>
            <a:ext cx="4649760" cy="2832480"/>
          </a:xfrm>
          <a:prstGeom prst="rect">
            <a:avLst/>
          </a:prstGeom>
          <a:noFill/>
          <a:ln w="28440">
            <a:solidFill>
              <a:srgbClr val="008000"/>
            </a:solidFill>
            <a:round/>
          </a:ln>
        </p:spPr>
        <p:txBody>
          <a:bodyPr lIns="90000" tIns="45000" rIns="90000" bIns="45000"/>
          <a:lstStyle/>
          <a:p>
            <a:pPr>
              <a:lnSpc>
                <a:spcPct val="100000"/>
              </a:lnSpc>
            </a:pPr>
            <a:r>
              <a:rPr lang="en-US" sz="2000">
                <a:solidFill>
                  <a:srgbClr val="000000"/>
                </a:solidFill>
                <a:latin typeface="Calibri"/>
              </a:rPr>
              <a:t>Cut Criteria:</a:t>
            </a:r>
            <a:endParaRPr/>
          </a:p>
          <a:p>
            <a:pPr>
              <a:lnSpc>
                <a:spcPct val="100000"/>
              </a:lnSpc>
              <a:buFont typeface="StarSymbol"/>
              <a:buAutoNum type="arabicParenR"/>
            </a:pPr>
            <a:r>
              <a:rPr lang="en-US" sz="2000">
                <a:solidFill>
                  <a:srgbClr val="000000"/>
                </a:solidFill>
                <a:latin typeface="Calibri"/>
              </a:rPr>
              <a:t>beta event is not coincident with a beta event in the other detector</a:t>
            </a:r>
            <a:endParaRPr/>
          </a:p>
          <a:p>
            <a:pPr>
              <a:lnSpc>
                <a:spcPct val="100000"/>
              </a:lnSpc>
              <a:buFont typeface="StarSymbol"/>
              <a:buAutoNum type="arabicParenR"/>
            </a:pPr>
            <a:r>
              <a:rPr lang="en-US" sz="2000">
                <a:solidFill>
                  <a:srgbClr val="000000"/>
                </a:solidFill>
                <a:latin typeface="Calibri"/>
              </a:rPr>
              <a:t>beta event pulse-height cut </a:t>
            </a:r>
            <a:endParaRPr/>
          </a:p>
          <a:p>
            <a:pPr>
              <a:lnSpc>
                <a:spcPct val="100000"/>
              </a:lnSpc>
              <a:buFont typeface="StarSymbol"/>
              <a:buAutoNum type="arabicParenR"/>
            </a:pPr>
            <a:r>
              <a:rPr lang="en-US" sz="2000">
                <a:solidFill>
                  <a:srgbClr val="000000"/>
                </a:solidFill>
                <a:latin typeface="Calibri"/>
              </a:rPr>
              <a:t>beta event is coincident with an NaI event </a:t>
            </a:r>
            <a:endParaRPr/>
          </a:p>
          <a:p>
            <a:pPr>
              <a:lnSpc>
                <a:spcPct val="100000"/>
              </a:lnSpc>
            </a:pPr>
            <a:endParaRPr/>
          </a:p>
        </p:txBody>
      </p:sp>
      <p:sp>
        <p:nvSpPr>
          <p:cNvPr id="219" name="CustomShape 3"/>
          <p:cNvSpPr/>
          <p:nvPr/>
        </p:nvSpPr>
        <p:spPr>
          <a:xfrm>
            <a:off x="441360" y="622080"/>
            <a:ext cx="1007280" cy="216720"/>
          </a:xfrm>
          <a:prstGeom prst="leftRightArrow">
            <a:avLst>
              <a:gd name="adj1" fmla="val 50000"/>
              <a:gd name="adj2" fmla="val 50000"/>
            </a:avLst>
          </a:prstGeom>
          <a:solidFill>
            <a:srgbClr val="FF0000"/>
          </a:solidFill>
          <a:ln w="25560">
            <a:noFill/>
          </a:ln>
        </p:spPr>
      </p:sp>
      <p:sp>
        <p:nvSpPr>
          <p:cNvPr id="220" name="CustomShape 4"/>
          <p:cNvSpPr/>
          <p:nvPr/>
        </p:nvSpPr>
        <p:spPr>
          <a:xfrm>
            <a:off x="1512000" y="622080"/>
            <a:ext cx="3191040" cy="216720"/>
          </a:xfrm>
          <a:prstGeom prst="leftRightArrow">
            <a:avLst>
              <a:gd name="adj1" fmla="val 50000"/>
              <a:gd name="adj2" fmla="val 50000"/>
            </a:avLst>
          </a:prstGeom>
          <a:solidFill>
            <a:srgbClr val="FFC000"/>
          </a:solidFill>
          <a:ln w="25560">
            <a:noFill/>
          </a:ln>
        </p:spPr>
      </p:sp>
      <p:sp>
        <p:nvSpPr>
          <p:cNvPr id="221" name="CustomShape 5"/>
          <p:cNvSpPr/>
          <p:nvPr/>
        </p:nvSpPr>
        <p:spPr>
          <a:xfrm>
            <a:off x="288720" y="342360"/>
            <a:ext cx="1363680" cy="400680"/>
          </a:xfrm>
          <a:prstGeom prst="rect">
            <a:avLst/>
          </a:prstGeom>
          <a:noFill/>
          <a:ln>
            <a:noFill/>
          </a:ln>
        </p:spPr>
        <p:txBody>
          <a:bodyPr wrap="none" lIns="90000" tIns="45000" rIns="90000" bIns="45000"/>
          <a:lstStyle/>
          <a:p>
            <a:pPr>
              <a:lnSpc>
                <a:spcPct val="100000"/>
              </a:lnSpc>
            </a:pPr>
            <a:r>
              <a:rPr lang="en-US">
                <a:solidFill>
                  <a:srgbClr val="000000"/>
                </a:solidFill>
                <a:latin typeface="Calibri"/>
              </a:rPr>
              <a:t>Beam On</a:t>
            </a:r>
            <a:endParaRPr/>
          </a:p>
        </p:txBody>
      </p:sp>
      <p:sp>
        <p:nvSpPr>
          <p:cNvPr id="222" name="CustomShape 6"/>
          <p:cNvSpPr/>
          <p:nvPr/>
        </p:nvSpPr>
        <p:spPr>
          <a:xfrm>
            <a:off x="2270880" y="335880"/>
            <a:ext cx="1377000" cy="400680"/>
          </a:xfrm>
          <a:prstGeom prst="rect">
            <a:avLst/>
          </a:prstGeom>
          <a:noFill/>
          <a:ln>
            <a:noFill/>
          </a:ln>
        </p:spPr>
        <p:txBody>
          <a:bodyPr wrap="none" lIns="90000" tIns="45000" rIns="90000" bIns="45000"/>
          <a:lstStyle/>
          <a:p>
            <a:pPr>
              <a:lnSpc>
                <a:spcPct val="100000"/>
              </a:lnSpc>
            </a:pPr>
            <a:r>
              <a:rPr lang="en-US">
                <a:solidFill>
                  <a:srgbClr val="000000"/>
                </a:solidFill>
                <a:latin typeface="Calibri"/>
              </a:rPr>
              <a:t>Beam Off</a:t>
            </a:r>
            <a:endParaRPr/>
          </a:p>
        </p:txBody>
      </p:sp>
      <p:pic>
        <p:nvPicPr>
          <p:cNvPr id="223" name="Picture 3"/>
          <p:cNvPicPr/>
          <p:nvPr/>
        </p:nvPicPr>
        <p:blipFill>
          <a:blip r:embed="rId4"/>
          <a:stretch>
            <a:fillRect/>
          </a:stretch>
        </p:blipFill>
        <p:spPr>
          <a:xfrm>
            <a:off x="5040000" y="282600"/>
            <a:ext cx="4955040" cy="3580200"/>
          </a:xfrm>
          <a:prstGeom prst="rect">
            <a:avLst/>
          </a:prstGeom>
          <a:ln>
            <a:noFill/>
          </a:ln>
        </p:spPr>
      </p:pic>
      <p:sp>
        <p:nvSpPr>
          <p:cNvPr id="224" name="CustomShape 7"/>
          <p:cNvSpPr/>
          <p:nvPr/>
        </p:nvSpPr>
        <p:spPr>
          <a:xfrm>
            <a:off x="8099640" y="923400"/>
            <a:ext cx="1483200" cy="1389960"/>
          </a:xfrm>
          <a:prstGeom prst="rect">
            <a:avLst/>
          </a:prstGeom>
          <a:noFill/>
          <a:ln>
            <a:noFill/>
          </a:ln>
        </p:spPr>
        <p:txBody>
          <a:bodyPr wrap="none" lIns="90000" tIns="45000" rIns="90000" bIns="45000"/>
          <a:lstStyle/>
          <a:p>
            <a:pPr>
              <a:lnSpc>
                <a:spcPct val="100000"/>
              </a:lnSpc>
            </a:pPr>
            <a:r>
              <a:rPr lang="en-US">
                <a:solidFill>
                  <a:srgbClr val="000000"/>
                </a:solidFill>
                <a:latin typeface="Calibri"/>
              </a:rPr>
              <a:t>S/N= 2.28</a:t>
            </a:r>
            <a:endParaRPr/>
          </a:p>
          <a:p>
            <a:pPr>
              <a:lnSpc>
                <a:spcPct val="100000"/>
              </a:lnSpc>
            </a:pPr>
            <a:r>
              <a:rPr lang="en-US">
                <a:solidFill>
                  <a:srgbClr val="000000"/>
                </a:solidFill>
                <a:latin typeface="Symbol"/>
              </a:rPr>
              <a:t></a:t>
            </a:r>
            <a:r>
              <a:rPr lang="en-US" baseline="-25000">
                <a:solidFill>
                  <a:srgbClr val="000000"/>
                </a:solidFill>
                <a:latin typeface="Symbol"/>
              </a:rPr>
              <a:t></a:t>
            </a:r>
            <a:r>
              <a:rPr lang="en-US">
                <a:solidFill>
                  <a:srgbClr val="000000"/>
                </a:solidFill>
                <a:latin typeface="Calibri"/>
              </a:rPr>
              <a:t>=0.8</a:t>
            </a:r>
            <a:endParaRPr/>
          </a:p>
          <a:p>
            <a:pPr>
              <a:lnSpc>
                <a:spcPct val="100000"/>
              </a:lnSpc>
            </a:pPr>
            <a:r>
              <a:rPr lang="en-US">
                <a:solidFill>
                  <a:srgbClr val="000000"/>
                </a:solidFill>
                <a:latin typeface="Symbol"/>
              </a:rPr>
              <a:t></a:t>
            </a:r>
            <a:r>
              <a:rPr lang="en-US" baseline="-25000">
                <a:solidFill>
                  <a:srgbClr val="000000"/>
                </a:solidFill>
                <a:latin typeface="Symbol"/>
              </a:rPr>
              <a:t></a:t>
            </a:r>
            <a:r>
              <a:rPr lang="en-US">
                <a:solidFill>
                  <a:srgbClr val="000000"/>
                </a:solidFill>
                <a:latin typeface="Calibri"/>
              </a:rPr>
              <a:t>=0.3</a:t>
            </a:r>
            <a:endParaRPr/>
          </a:p>
          <a:p>
            <a:pPr>
              <a:lnSpc>
                <a:spcPct val="100000"/>
              </a:lnSpc>
            </a:pPr>
            <a:endParaRPr/>
          </a:p>
        </p:txBody>
      </p:sp>
      <p:sp>
        <p:nvSpPr>
          <p:cNvPr id="225" name="CustomShape 8"/>
          <p:cNvSpPr/>
          <p:nvPr/>
        </p:nvSpPr>
        <p:spPr>
          <a:xfrm>
            <a:off x="3749040" y="2495880"/>
            <a:ext cx="1650240" cy="251280"/>
          </a:xfrm>
          <a:prstGeom prst="rightArrow">
            <a:avLst>
              <a:gd name="adj1" fmla="val 50000"/>
              <a:gd name="adj2" fmla="val 50000"/>
            </a:avLst>
          </a:prstGeom>
          <a:solidFill>
            <a:srgbClr val="FF0000"/>
          </a:solidFill>
          <a:ln w="25560">
            <a:noFill/>
          </a:ln>
        </p:spPr>
      </p:sp>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7424624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CustomShape 1"/>
          <p:cNvSpPr/>
          <p:nvPr/>
        </p:nvSpPr>
        <p:spPr>
          <a:xfrm>
            <a:off x="7223760" y="7007040"/>
            <a:ext cx="2351520" cy="401760"/>
          </a:xfrm>
          <a:prstGeom prst="rect">
            <a:avLst/>
          </a:prstGeom>
          <a:noFill/>
          <a:ln>
            <a:noFill/>
          </a:ln>
        </p:spPr>
        <p:txBody>
          <a:bodyPr lIns="90000" tIns="45000" rIns="90000" bIns="45000" anchor="ctr"/>
          <a:lstStyle/>
          <a:p>
            <a:pPr algn="r">
              <a:lnSpc>
                <a:spcPct val="100000"/>
              </a:lnSpc>
            </a:pPr>
            <a:fld id="{B0E21815-BD8F-4306-86D3-CC83843F54C9}" type="slidenum">
              <a:rPr lang="en-US" sz="1200">
                <a:solidFill>
                  <a:srgbClr val="8B8B8B"/>
                </a:solidFill>
                <a:latin typeface="Calibri"/>
              </a:rPr>
              <a:t>23</a:t>
            </a:fld>
            <a:endParaRPr/>
          </a:p>
        </p:txBody>
      </p:sp>
      <p:pic>
        <p:nvPicPr>
          <p:cNvPr id="237" name="Picture 2"/>
          <p:cNvPicPr/>
          <p:nvPr/>
        </p:nvPicPr>
        <p:blipFill>
          <a:blip r:embed="rId3"/>
          <a:stretch>
            <a:fillRect/>
          </a:stretch>
        </p:blipFill>
        <p:spPr>
          <a:xfrm>
            <a:off x="0" y="251640"/>
            <a:ext cx="4955040" cy="3647160"/>
          </a:xfrm>
          <a:prstGeom prst="rect">
            <a:avLst/>
          </a:prstGeom>
          <a:ln>
            <a:noFill/>
          </a:ln>
        </p:spPr>
      </p:pic>
      <p:sp>
        <p:nvSpPr>
          <p:cNvPr id="238" name="CustomShape 2"/>
          <p:cNvSpPr/>
          <p:nvPr/>
        </p:nvSpPr>
        <p:spPr>
          <a:xfrm>
            <a:off x="335880" y="4307760"/>
            <a:ext cx="4649760" cy="2832480"/>
          </a:xfrm>
          <a:prstGeom prst="rect">
            <a:avLst/>
          </a:prstGeom>
          <a:noFill/>
          <a:ln w="28440">
            <a:solidFill>
              <a:srgbClr val="008000"/>
            </a:solidFill>
            <a:round/>
          </a:ln>
        </p:spPr>
        <p:txBody>
          <a:bodyPr lIns="90000" tIns="45000" rIns="90000" bIns="45000"/>
          <a:lstStyle/>
          <a:p>
            <a:pPr>
              <a:lnSpc>
                <a:spcPct val="100000"/>
              </a:lnSpc>
            </a:pPr>
            <a:r>
              <a:rPr lang="en-US" sz="2000">
                <a:solidFill>
                  <a:srgbClr val="000000"/>
                </a:solidFill>
                <a:latin typeface="Calibri"/>
              </a:rPr>
              <a:t>Cut Criteria:</a:t>
            </a:r>
            <a:endParaRPr/>
          </a:p>
          <a:p>
            <a:pPr>
              <a:lnSpc>
                <a:spcPct val="100000"/>
              </a:lnSpc>
              <a:buFont typeface="StarSymbol"/>
              <a:buAutoNum type="arabicParenR"/>
            </a:pPr>
            <a:r>
              <a:rPr lang="en-US" sz="2000">
                <a:solidFill>
                  <a:srgbClr val="000000"/>
                </a:solidFill>
                <a:latin typeface="Calibri"/>
              </a:rPr>
              <a:t>beta event is not coincident with a beta event in the other detector</a:t>
            </a:r>
            <a:endParaRPr/>
          </a:p>
          <a:p>
            <a:pPr>
              <a:lnSpc>
                <a:spcPct val="100000"/>
              </a:lnSpc>
              <a:buFont typeface="StarSymbol"/>
              <a:buAutoNum type="arabicParenR"/>
            </a:pPr>
            <a:r>
              <a:rPr lang="en-US" sz="2000">
                <a:solidFill>
                  <a:srgbClr val="000000"/>
                </a:solidFill>
                <a:latin typeface="Calibri"/>
              </a:rPr>
              <a:t>beta event pulse-height cut </a:t>
            </a:r>
            <a:endParaRPr/>
          </a:p>
          <a:p>
            <a:pPr>
              <a:lnSpc>
                <a:spcPct val="100000"/>
              </a:lnSpc>
              <a:buFont typeface="StarSymbol"/>
              <a:buAutoNum type="arabicParenR"/>
            </a:pPr>
            <a:r>
              <a:rPr lang="en-US" sz="2000">
                <a:solidFill>
                  <a:srgbClr val="000000"/>
                </a:solidFill>
                <a:latin typeface="Calibri"/>
              </a:rPr>
              <a:t>beta event is coincident with an NaI event</a:t>
            </a:r>
            <a:endParaRPr/>
          </a:p>
          <a:p>
            <a:pPr>
              <a:lnSpc>
                <a:spcPct val="100000"/>
              </a:lnSpc>
              <a:buFont typeface="StarSymbol"/>
              <a:buAutoNum type="arabicParenR"/>
            </a:pPr>
            <a:r>
              <a:rPr lang="en-US" sz="2000">
                <a:solidFill>
                  <a:srgbClr val="000000"/>
                </a:solidFill>
                <a:latin typeface="Calibri"/>
              </a:rPr>
              <a:t>NaI event pulse-height cut </a:t>
            </a:r>
            <a:endParaRPr/>
          </a:p>
          <a:p>
            <a:pPr>
              <a:lnSpc>
                <a:spcPct val="100000"/>
              </a:lnSpc>
            </a:pPr>
            <a:endParaRPr/>
          </a:p>
        </p:txBody>
      </p:sp>
      <p:sp>
        <p:nvSpPr>
          <p:cNvPr id="239" name="CustomShape 3"/>
          <p:cNvSpPr/>
          <p:nvPr/>
        </p:nvSpPr>
        <p:spPr>
          <a:xfrm>
            <a:off x="441360" y="622080"/>
            <a:ext cx="1007280" cy="216720"/>
          </a:xfrm>
          <a:prstGeom prst="leftRightArrow">
            <a:avLst>
              <a:gd name="adj1" fmla="val 50000"/>
              <a:gd name="adj2" fmla="val 50000"/>
            </a:avLst>
          </a:prstGeom>
          <a:solidFill>
            <a:srgbClr val="FF0000"/>
          </a:solidFill>
          <a:ln w="25560">
            <a:noFill/>
          </a:ln>
        </p:spPr>
      </p:sp>
      <p:sp>
        <p:nvSpPr>
          <p:cNvPr id="240" name="CustomShape 4"/>
          <p:cNvSpPr/>
          <p:nvPr/>
        </p:nvSpPr>
        <p:spPr>
          <a:xfrm>
            <a:off x="1512000" y="622080"/>
            <a:ext cx="3191040" cy="216720"/>
          </a:xfrm>
          <a:prstGeom prst="leftRightArrow">
            <a:avLst>
              <a:gd name="adj1" fmla="val 50000"/>
              <a:gd name="adj2" fmla="val 50000"/>
            </a:avLst>
          </a:prstGeom>
          <a:solidFill>
            <a:srgbClr val="FFC000"/>
          </a:solidFill>
          <a:ln w="25560">
            <a:noFill/>
          </a:ln>
        </p:spPr>
      </p:sp>
      <p:sp>
        <p:nvSpPr>
          <p:cNvPr id="241" name="CustomShape 5"/>
          <p:cNvSpPr/>
          <p:nvPr/>
        </p:nvSpPr>
        <p:spPr>
          <a:xfrm>
            <a:off x="288720" y="342360"/>
            <a:ext cx="1363680" cy="400680"/>
          </a:xfrm>
          <a:prstGeom prst="rect">
            <a:avLst/>
          </a:prstGeom>
          <a:noFill/>
          <a:ln>
            <a:noFill/>
          </a:ln>
        </p:spPr>
        <p:txBody>
          <a:bodyPr wrap="none" lIns="90000" tIns="45000" rIns="90000" bIns="45000"/>
          <a:lstStyle/>
          <a:p>
            <a:pPr>
              <a:lnSpc>
                <a:spcPct val="100000"/>
              </a:lnSpc>
            </a:pPr>
            <a:r>
              <a:rPr lang="en-US">
                <a:solidFill>
                  <a:srgbClr val="000000"/>
                </a:solidFill>
                <a:latin typeface="Calibri"/>
              </a:rPr>
              <a:t>Beam On</a:t>
            </a:r>
            <a:endParaRPr/>
          </a:p>
        </p:txBody>
      </p:sp>
      <p:sp>
        <p:nvSpPr>
          <p:cNvPr id="242" name="CustomShape 6"/>
          <p:cNvSpPr/>
          <p:nvPr/>
        </p:nvSpPr>
        <p:spPr>
          <a:xfrm>
            <a:off x="2270880" y="335880"/>
            <a:ext cx="1377000" cy="400680"/>
          </a:xfrm>
          <a:prstGeom prst="rect">
            <a:avLst/>
          </a:prstGeom>
          <a:noFill/>
          <a:ln>
            <a:noFill/>
          </a:ln>
        </p:spPr>
        <p:txBody>
          <a:bodyPr wrap="none" lIns="90000" tIns="45000" rIns="90000" bIns="45000"/>
          <a:lstStyle/>
          <a:p>
            <a:pPr>
              <a:lnSpc>
                <a:spcPct val="100000"/>
              </a:lnSpc>
            </a:pPr>
            <a:r>
              <a:rPr lang="en-US">
                <a:solidFill>
                  <a:srgbClr val="000000"/>
                </a:solidFill>
                <a:latin typeface="Calibri"/>
              </a:rPr>
              <a:t>Beam Off</a:t>
            </a:r>
            <a:endParaRPr/>
          </a:p>
        </p:txBody>
      </p:sp>
      <p:pic>
        <p:nvPicPr>
          <p:cNvPr id="243" name="Picture 3"/>
          <p:cNvPicPr/>
          <p:nvPr/>
        </p:nvPicPr>
        <p:blipFill>
          <a:blip r:embed="rId4"/>
          <a:stretch>
            <a:fillRect/>
          </a:stretch>
        </p:blipFill>
        <p:spPr>
          <a:xfrm>
            <a:off x="5040000" y="282600"/>
            <a:ext cx="4955040" cy="3580200"/>
          </a:xfrm>
          <a:prstGeom prst="rect">
            <a:avLst/>
          </a:prstGeom>
          <a:ln>
            <a:noFill/>
          </a:ln>
        </p:spPr>
      </p:pic>
      <p:sp>
        <p:nvSpPr>
          <p:cNvPr id="244" name="CustomShape 7"/>
          <p:cNvSpPr/>
          <p:nvPr/>
        </p:nvSpPr>
        <p:spPr>
          <a:xfrm>
            <a:off x="8099640" y="923400"/>
            <a:ext cx="1483200" cy="1389960"/>
          </a:xfrm>
          <a:prstGeom prst="rect">
            <a:avLst/>
          </a:prstGeom>
          <a:noFill/>
          <a:ln>
            <a:noFill/>
          </a:ln>
        </p:spPr>
        <p:txBody>
          <a:bodyPr wrap="none" lIns="90000" tIns="45000" rIns="90000" bIns="45000"/>
          <a:lstStyle/>
          <a:p>
            <a:pPr>
              <a:lnSpc>
                <a:spcPct val="100000"/>
              </a:lnSpc>
            </a:pPr>
            <a:r>
              <a:rPr lang="en-US">
                <a:solidFill>
                  <a:srgbClr val="000000"/>
                </a:solidFill>
                <a:latin typeface="Calibri"/>
              </a:rPr>
              <a:t>S/N= 2.28</a:t>
            </a:r>
            <a:endParaRPr/>
          </a:p>
          <a:p>
            <a:pPr>
              <a:lnSpc>
                <a:spcPct val="100000"/>
              </a:lnSpc>
            </a:pPr>
            <a:r>
              <a:rPr lang="en-US">
                <a:solidFill>
                  <a:srgbClr val="000000"/>
                </a:solidFill>
                <a:latin typeface="Symbol"/>
              </a:rPr>
              <a:t></a:t>
            </a:r>
            <a:r>
              <a:rPr lang="en-US" baseline="-25000">
                <a:solidFill>
                  <a:srgbClr val="000000"/>
                </a:solidFill>
                <a:latin typeface="Symbol"/>
              </a:rPr>
              <a:t></a:t>
            </a:r>
            <a:r>
              <a:rPr lang="en-US">
                <a:solidFill>
                  <a:srgbClr val="000000"/>
                </a:solidFill>
                <a:latin typeface="Calibri"/>
              </a:rPr>
              <a:t>=0.8</a:t>
            </a:r>
            <a:endParaRPr/>
          </a:p>
          <a:p>
            <a:pPr>
              <a:lnSpc>
                <a:spcPct val="100000"/>
              </a:lnSpc>
            </a:pPr>
            <a:r>
              <a:rPr lang="en-US">
                <a:solidFill>
                  <a:srgbClr val="000000"/>
                </a:solidFill>
                <a:latin typeface="Symbol"/>
              </a:rPr>
              <a:t></a:t>
            </a:r>
            <a:r>
              <a:rPr lang="en-US" baseline="-25000">
                <a:solidFill>
                  <a:srgbClr val="000000"/>
                </a:solidFill>
                <a:latin typeface="Symbol"/>
              </a:rPr>
              <a:t></a:t>
            </a:r>
            <a:r>
              <a:rPr lang="en-US">
                <a:solidFill>
                  <a:srgbClr val="000000"/>
                </a:solidFill>
                <a:latin typeface="Calibri"/>
              </a:rPr>
              <a:t>=0.3</a:t>
            </a:r>
            <a:endParaRPr/>
          </a:p>
          <a:p>
            <a:pPr>
              <a:lnSpc>
                <a:spcPct val="100000"/>
              </a:lnSpc>
            </a:pPr>
            <a:endParaRPr/>
          </a:p>
        </p:txBody>
      </p:sp>
      <p:pic>
        <p:nvPicPr>
          <p:cNvPr id="245" name="Picture 4"/>
          <p:cNvPicPr/>
          <p:nvPr/>
        </p:nvPicPr>
        <p:blipFill>
          <a:blip r:embed="rId5"/>
          <a:stretch>
            <a:fillRect/>
          </a:stretch>
        </p:blipFill>
        <p:spPr>
          <a:xfrm>
            <a:off x="5196240" y="3947760"/>
            <a:ext cx="4782240" cy="3480120"/>
          </a:xfrm>
          <a:prstGeom prst="rect">
            <a:avLst/>
          </a:prstGeom>
          <a:ln>
            <a:noFill/>
          </a:ln>
        </p:spPr>
      </p:pic>
      <p:sp>
        <p:nvSpPr>
          <p:cNvPr id="246" name="CustomShape 8"/>
          <p:cNvSpPr/>
          <p:nvPr/>
        </p:nvSpPr>
        <p:spPr>
          <a:xfrm>
            <a:off x="8084160" y="4725720"/>
            <a:ext cx="1242360" cy="1087200"/>
          </a:xfrm>
          <a:prstGeom prst="rect">
            <a:avLst/>
          </a:prstGeom>
          <a:noFill/>
          <a:ln>
            <a:noFill/>
          </a:ln>
        </p:spPr>
        <p:txBody>
          <a:bodyPr wrap="none" lIns="90000" tIns="45000" rIns="90000" bIns="45000"/>
          <a:lstStyle/>
          <a:p>
            <a:pPr>
              <a:lnSpc>
                <a:spcPct val="100000"/>
              </a:lnSpc>
            </a:pPr>
            <a:r>
              <a:rPr lang="en-US">
                <a:solidFill>
                  <a:srgbClr val="000000"/>
                </a:solidFill>
                <a:latin typeface="Calibri"/>
              </a:rPr>
              <a:t>S/N= 10</a:t>
            </a:r>
            <a:endParaRPr/>
          </a:p>
          <a:p>
            <a:pPr>
              <a:lnSpc>
                <a:spcPct val="100000"/>
              </a:lnSpc>
            </a:pPr>
            <a:r>
              <a:rPr lang="en-US">
                <a:solidFill>
                  <a:srgbClr val="000000"/>
                </a:solidFill>
                <a:latin typeface="Symbol"/>
              </a:rPr>
              <a:t></a:t>
            </a:r>
            <a:r>
              <a:rPr lang="en-US" baseline="-25000">
                <a:solidFill>
                  <a:srgbClr val="000000"/>
                </a:solidFill>
                <a:latin typeface="Symbol"/>
              </a:rPr>
              <a:t></a:t>
            </a:r>
            <a:r>
              <a:rPr lang="en-US">
                <a:solidFill>
                  <a:srgbClr val="000000"/>
                </a:solidFill>
                <a:latin typeface="Calibri"/>
              </a:rPr>
              <a:t>=0.8</a:t>
            </a:r>
            <a:endParaRPr/>
          </a:p>
          <a:p>
            <a:pPr>
              <a:lnSpc>
                <a:spcPct val="100000"/>
              </a:lnSpc>
            </a:pPr>
            <a:r>
              <a:rPr lang="en-US">
                <a:solidFill>
                  <a:srgbClr val="000000"/>
                </a:solidFill>
                <a:latin typeface="Symbol"/>
              </a:rPr>
              <a:t></a:t>
            </a:r>
            <a:r>
              <a:rPr lang="en-US" baseline="-25000">
                <a:solidFill>
                  <a:srgbClr val="000000"/>
                </a:solidFill>
                <a:latin typeface="Symbol"/>
              </a:rPr>
              <a:t></a:t>
            </a:r>
            <a:r>
              <a:rPr lang="en-US">
                <a:solidFill>
                  <a:srgbClr val="000000"/>
                </a:solidFill>
                <a:latin typeface="Calibri"/>
              </a:rPr>
              <a:t>=0.21</a:t>
            </a:r>
            <a:endParaRPr/>
          </a:p>
        </p:txBody>
      </p:sp>
      <p:sp>
        <p:nvSpPr>
          <p:cNvPr id="247" name="CustomShape 9"/>
          <p:cNvSpPr/>
          <p:nvPr/>
        </p:nvSpPr>
        <p:spPr>
          <a:xfrm>
            <a:off x="3749040" y="2495880"/>
            <a:ext cx="1650240" cy="251280"/>
          </a:xfrm>
          <a:prstGeom prst="rightArrow">
            <a:avLst>
              <a:gd name="adj1" fmla="val 50000"/>
              <a:gd name="adj2" fmla="val 50000"/>
            </a:avLst>
          </a:prstGeom>
          <a:solidFill>
            <a:srgbClr val="FF0000"/>
          </a:solidFill>
          <a:ln w="25560">
            <a:noFill/>
          </a:ln>
        </p:spPr>
      </p:sp>
      <p:sp>
        <p:nvSpPr>
          <p:cNvPr id="248" name="CustomShape 10"/>
          <p:cNvSpPr/>
          <p:nvPr/>
        </p:nvSpPr>
        <p:spPr>
          <a:xfrm>
            <a:off x="9087480" y="3348720"/>
            <a:ext cx="231840" cy="1029240"/>
          </a:xfrm>
          <a:prstGeom prst="downArrow">
            <a:avLst>
              <a:gd name="adj1" fmla="val 50000"/>
              <a:gd name="adj2" fmla="val 50000"/>
            </a:avLst>
          </a:prstGeom>
          <a:solidFill>
            <a:srgbClr val="FF0000"/>
          </a:solidFill>
          <a:ln w="25560">
            <a:noFill/>
          </a:ln>
        </p:spPr>
      </p:sp>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4904587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504000" y="301320"/>
            <a:ext cx="9071280" cy="1261800"/>
          </a:xfrm>
          <a:prstGeom prst="rect">
            <a:avLst/>
          </a:prstGeom>
          <a:noFill/>
          <a:ln>
            <a:noFill/>
          </a:ln>
        </p:spPr>
        <p:txBody>
          <a:bodyPr lIns="0" tIns="0" rIns="0" bIns="0" anchor="ctr"/>
          <a:lstStyle/>
          <a:p>
            <a:pPr algn="ctr">
              <a:lnSpc>
                <a:spcPct val="100000"/>
              </a:lnSpc>
            </a:pPr>
            <a:r>
              <a:rPr lang="en-US" sz="4400">
                <a:latin typeface="Arial"/>
              </a:rPr>
              <a:t>2014-2015 Lifetime Data</a:t>
            </a:r>
            <a:endParaRPr/>
          </a:p>
        </p:txBody>
      </p:sp>
      <p:pic>
        <p:nvPicPr>
          <p:cNvPr id="158" name="Picture 157"/>
          <p:cNvPicPr/>
          <p:nvPr/>
        </p:nvPicPr>
        <p:blipFill>
          <a:blip r:embed="rId3"/>
          <a:stretch>
            <a:fillRect/>
          </a:stretch>
        </p:blipFill>
        <p:spPr>
          <a:xfrm>
            <a:off x="70200" y="2286000"/>
            <a:ext cx="10079280" cy="4221000"/>
          </a:xfrm>
          <a:prstGeom prst="rect">
            <a:avLst/>
          </a:prstGeom>
          <a:ln>
            <a:noFill/>
          </a:ln>
        </p:spPr>
      </p:pic>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504000" y="301320"/>
            <a:ext cx="9071280" cy="1261800"/>
          </a:xfrm>
          <a:prstGeom prst="rect">
            <a:avLst/>
          </a:prstGeom>
          <a:noFill/>
          <a:ln>
            <a:noFill/>
          </a:ln>
        </p:spPr>
        <p:txBody>
          <a:bodyPr lIns="0" tIns="0" rIns="0" bIns="0" anchor="ctr"/>
          <a:lstStyle/>
          <a:p>
            <a:pPr algn="ctr">
              <a:lnSpc>
                <a:spcPct val="100000"/>
              </a:lnSpc>
            </a:pPr>
            <a:r>
              <a:rPr lang="en-US" sz="4400">
                <a:latin typeface="Arial"/>
              </a:rPr>
              <a:t>2014-2015 Lifetime Data</a:t>
            </a:r>
            <a:endParaRPr/>
          </a:p>
        </p:txBody>
      </p:sp>
      <p:pic>
        <p:nvPicPr>
          <p:cNvPr id="160" name="Picture 159"/>
          <p:cNvPicPr/>
          <p:nvPr/>
        </p:nvPicPr>
        <p:blipFill>
          <a:blip r:embed="rId2"/>
          <a:stretch>
            <a:fillRect/>
          </a:stretch>
        </p:blipFill>
        <p:spPr>
          <a:xfrm>
            <a:off x="70200" y="2286000"/>
            <a:ext cx="10079280" cy="4221000"/>
          </a:xfrm>
          <a:prstGeom prst="rect">
            <a:avLst/>
          </a:prstGeom>
          <a:ln>
            <a:noFill/>
          </a:ln>
        </p:spPr>
      </p:pic>
      <p:sp>
        <p:nvSpPr>
          <p:cNvPr id="161" name="CustomShape 2"/>
          <p:cNvSpPr/>
          <p:nvPr/>
        </p:nvSpPr>
        <p:spPr>
          <a:xfrm>
            <a:off x="512640" y="5852160"/>
            <a:ext cx="731160" cy="273960"/>
          </a:xfrm>
          <a:prstGeom prst="leftRightArrow">
            <a:avLst>
              <a:gd name="adj1" fmla="val 4300"/>
              <a:gd name="adj2" fmla="val 5400"/>
            </a:avLst>
          </a:prstGeom>
          <a:solidFill>
            <a:srgbClr val="6666FF"/>
          </a:solidFill>
          <a:ln>
            <a:solidFill>
              <a:srgbClr val="3465A4"/>
            </a:solidFill>
          </a:ln>
        </p:spPr>
      </p:sp>
      <p:sp>
        <p:nvSpPr>
          <p:cNvPr id="162" name="CustomShape 3"/>
          <p:cNvSpPr/>
          <p:nvPr/>
        </p:nvSpPr>
        <p:spPr>
          <a:xfrm>
            <a:off x="625320" y="5597280"/>
            <a:ext cx="582554" cy="345960"/>
          </a:xfrm>
          <a:prstGeom prst="rect">
            <a:avLst/>
          </a:prstGeom>
          <a:noFill/>
          <a:ln>
            <a:noFill/>
          </a:ln>
        </p:spPr>
        <p:txBody>
          <a:bodyPr lIns="90000" tIns="45000" rIns="90000" bIns="45000"/>
          <a:lstStyle/>
          <a:p>
            <a:r>
              <a:rPr lang="en-US" dirty="0">
                <a:solidFill>
                  <a:srgbClr val="6666FF"/>
                </a:solidFill>
                <a:latin typeface="Arial"/>
              </a:rPr>
              <a:t>Fill</a:t>
            </a:r>
            <a:endParaRPr dirty="0"/>
          </a:p>
        </p:txBody>
      </p:sp>
      <p:sp>
        <p:nvSpPr>
          <p:cNvPr id="163" name="CustomShape 4"/>
          <p:cNvSpPr/>
          <p:nvPr/>
        </p:nvSpPr>
        <p:spPr>
          <a:xfrm>
            <a:off x="1280160" y="5597280"/>
            <a:ext cx="821160" cy="345960"/>
          </a:xfrm>
          <a:prstGeom prst="rect">
            <a:avLst/>
          </a:prstGeom>
          <a:noFill/>
          <a:ln>
            <a:noFill/>
          </a:ln>
        </p:spPr>
        <p:txBody>
          <a:bodyPr lIns="90000" tIns="45000" rIns="90000" bIns="45000"/>
          <a:lstStyle/>
          <a:p>
            <a:r>
              <a:rPr lang="en-US" dirty="0">
                <a:solidFill>
                  <a:srgbClr val="6666FF"/>
                </a:solidFill>
                <a:latin typeface="Arial"/>
              </a:rPr>
              <a:t>Clean</a:t>
            </a:r>
            <a:endParaRPr dirty="0"/>
          </a:p>
        </p:txBody>
      </p:sp>
      <p:sp>
        <p:nvSpPr>
          <p:cNvPr id="164" name="CustomShape 5"/>
          <p:cNvSpPr/>
          <p:nvPr/>
        </p:nvSpPr>
        <p:spPr>
          <a:xfrm>
            <a:off x="2868839" y="5597280"/>
            <a:ext cx="855435" cy="345960"/>
          </a:xfrm>
          <a:prstGeom prst="rect">
            <a:avLst/>
          </a:prstGeom>
          <a:noFill/>
          <a:ln>
            <a:noFill/>
          </a:ln>
        </p:spPr>
        <p:txBody>
          <a:bodyPr lIns="90000" tIns="45000" rIns="90000" bIns="45000"/>
          <a:lstStyle/>
          <a:p>
            <a:r>
              <a:rPr lang="en-US" dirty="0">
                <a:solidFill>
                  <a:srgbClr val="6666FF"/>
                </a:solidFill>
                <a:latin typeface="Arial"/>
              </a:rPr>
              <a:t>Count</a:t>
            </a:r>
            <a:endParaRPr dirty="0"/>
          </a:p>
        </p:txBody>
      </p:sp>
      <p:sp>
        <p:nvSpPr>
          <p:cNvPr id="165" name="CustomShape 6"/>
          <p:cNvSpPr/>
          <p:nvPr/>
        </p:nvSpPr>
        <p:spPr>
          <a:xfrm>
            <a:off x="1280160" y="5852160"/>
            <a:ext cx="731160" cy="273960"/>
          </a:xfrm>
          <a:prstGeom prst="leftRightArrow">
            <a:avLst>
              <a:gd name="adj1" fmla="val 4300"/>
              <a:gd name="adj2" fmla="val 5400"/>
            </a:avLst>
          </a:prstGeom>
          <a:solidFill>
            <a:srgbClr val="6666FF"/>
          </a:solidFill>
          <a:ln>
            <a:solidFill>
              <a:srgbClr val="3465A4"/>
            </a:solidFill>
          </a:ln>
        </p:spPr>
      </p:sp>
      <p:sp>
        <p:nvSpPr>
          <p:cNvPr id="166" name="CustomShape 7"/>
          <p:cNvSpPr/>
          <p:nvPr/>
        </p:nvSpPr>
        <p:spPr>
          <a:xfrm>
            <a:off x="2055240" y="5852160"/>
            <a:ext cx="2516400" cy="273960"/>
          </a:xfrm>
          <a:prstGeom prst="leftRightArrow">
            <a:avLst>
              <a:gd name="adj1" fmla="val 4300"/>
              <a:gd name="adj2" fmla="val 5400"/>
            </a:avLst>
          </a:prstGeom>
          <a:solidFill>
            <a:srgbClr val="6666FF"/>
          </a:solidFill>
          <a:ln>
            <a:solidFill>
              <a:srgbClr val="3465A4"/>
            </a:solidFill>
          </a:ln>
        </p:spPr>
      </p:sp>
      <p:sp>
        <p:nvSpPr>
          <p:cNvPr id="167" name="CustomShape 8"/>
          <p:cNvSpPr/>
          <p:nvPr/>
        </p:nvSpPr>
        <p:spPr>
          <a:xfrm>
            <a:off x="625680" y="6173640"/>
            <a:ext cx="565200" cy="345960"/>
          </a:xfrm>
          <a:prstGeom prst="rect">
            <a:avLst/>
          </a:prstGeom>
          <a:noFill/>
          <a:ln>
            <a:noFill/>
          </a:ln>
        </p:spPr>
        <p:txBody>
          <a:bodyPr lIns="90000" tIns="45000" rIns="90000" bIns="45000"/>
          <a:lstStyle/>
          <a:p>
            <a:r>
              <a:rPr lang="en-US" dirty="0">
                <a:solidFill>
                  <a:srgbClr val="00CC00"/>
                </a:solidFill>
                <a:latin typeface="Arial"/>
              </a:rPr>
              <a:t>Fill</a:t>
            </a:r>
            <a:endParaRPr dirty="0"/>
          </a:p>
        </p:txBody>
      </p:sp>
      <p:sp>
        <p:nvSpPr>
          <p:cNvPr id="168" name="CustomShape 9"/>
          <p:cNvSpPr/>
          <p:nvPr/>
        </p:nvSpPr>
        <p:spPr>
          <a:xfrm>
            <a:off x="1280520" y="6173640"/>
            <a:ext cx="820800" cy="345960"/>
          </a:xfrm>
          <a:prstGeom prst="rect">
            <a:avLst/>
          </a:prstGeom>
          <a:noFill/>
          <a:ln>
            <a:noFill/>
          </a:ln>
        </p:spPr>
        <p:txBody>
          <a:bodyPr lIns="90000" tIns="45000" rIns="90000" bIns="45000"/>
          <a:lstStyle/>
          <a:p>
            <a:r>
              <a:rPr lang="en-US" dirty="0">
                <a:solidFill>
                  <a:srgbClr val="00CC00"/>
                </a:solidFill>
                <a:latin typeface="Arial"/>
              </a:rPr>
              <a:t>Clean</a:t>
            </a:r>
            <a:endParaRPr dirty="0"/>
          </a:p>
        </p:txBody>
      </p:sp>
      <p:sp>
        <p:nvSpPr>
          <p:cNvPr id="169" name="CustomShape 10"/>
          <p:cNvSpPr/>
          <p:nvPr/>
        </p:nvSpPr>
        <p:spPr>
          <a:xfrm>
            <a:off x="7981200" y="6173640"/>
            <a:ext cx="915150" cy="345960"/>
          </a:xfrm>
          <a:prstGeom prst="rect">
            <a:avLst/>
          </a:prstGeom>
          <a:noFill/>
          <a:ln>
            <a:noFill/>
          </a:ln>
        </p:spPr>
        <p:txBody>
          <a:bodyPr lIns="90000" tIns="45000" rIns="90000" bIns="45000"/>
          <a:lstStyle/>
          <a:p>
            <a:r>
              <a:rPr lang="en-US" dirty="0">
                <a:solidFill>
                  <a:srgbClr val="00CC00"/>
                </a:solidFill>
                <a:latin typeface="Arial"/>
              </a:rPr>
              <a:t>Count</a:t>
            </a:r>
            <a:endParaRPr dirty="0"/>
          </a:p>
        </p:txBody>
      </p:sp>
      <p:sp>
        <p:nvSpPr>
          <p:cNvPr id="170" name="CustomShape 11"/>
          <p:cNvSpPr/>
          <p:nvPr/>
        </p:nvSpPr>
        <p:spPr>
          <a:xfrm>
            <a:off x="1280520" y="6464520"/>
            <a:ext cx="731160" cy="273960"/>
          </a:xfrm>
          <a:prstGeom prst="leftRightArrow">
            <a:avLst>
              <a:gd name="adj1" fmla="val 4300"/>
              <a:gd name="adj2" fmla="val 5400"/>
            </a:avLst>
          </a:prstGeom>
          <a:solidFill>
            <a:srgbClr val="66FF66"/>
          </a:solidFill>
          <a:ln>
            <a:solidFill>
              <a:srgbClr val="3465A4"/>
            </a:solidFill>
          </a:ln>
        </p:spPr>
      </p:sp>
      <p:sp>
        <p:nvSpPr>
          <p:cNvPr id="171" name="CustomShape 12"/>
          <p:cNvSpPr/>
          <p:nvPr/>
        </p:nvSpPr>
        <p:spPr>
          <a:xfrm>
            <a:off x="7167600" y="6464520"/>
            <a:ext cx="2516400" cy="273960"/>
          </a:xfrm>
          <a:prstGeom prst="leftRightArrow">
            <a:avLst>
              <a:gd name="adj1" fmla="val 4300"/>
              <a:gd name="adj2" fmla="val 5400"/>
            </a:avLst>
          </a:prstGeom>
          <a:solidFill>
            <a:srgbClr val="66FF66"/>
          </a:solidFill>
          <a:ln>
            <a:solidFill>
              <a:srgbClr val="3465A4"/>
            </a:solidFill>
          </a:ln>
        </p:spPr>
      </p:sp>
      <p:sp>
        <p:nvSpPr>
          <p:cNvPr id="172" name="CustomShape 13"/>
          <p:cNvSpPr/>
          <p:nvPr/>
        </p:nvSpPr>
        <p:spPr>
          <a:xfrm>
            <a:off x="512640" y="6464520"/>
            <a:ext cx="731160" cy="273960"/>
          </a:xfrm>
          <a:prstGeom prst="leftRightArrow">
            <a:avLst>
              <a:gd name="adj1" fmla="val 4300"/>
              <a:gd name="adj2" fmla="val 5400"/>
            </a:avLst>
          </a:prstGeom>
          <a:solidFill>
            <a:srgbClr val="66FF66"/>
          </a:solidFill>
          <a:ln>
            <a:solidFill>
              <a:srgbClr val="3465A4"/>
            </a:solidFill>
          </a:ln>
        </p:spPr>
      </p:sp>
      <p:sp>
        <p:nvSpPr>
          <p:cNvPr id="173" name="CustomShape 14"/>
          <p:cNvSpPr/>
          <p:nvPr/>
        </p:nvSpPr>
        <p:spPr>
          <a:xfrm>
            <a:off x="2011680" y="6464880"/>
            <a:ext cx="5152320" cy="273960"/>
          </a:xfrm>
          <a:prstGeom prst="leftRightArrow">
            <a:avLst>
              <a:gd name="adj1" fmla="val 4300"/>
              <a:gd name="adj2" fmla="val 5400"/>
            </a:avLst>
          </a:prstGeom>
          <a:solidFill>
            <a:srgbClr val="66FF66"/>
          </a:solidFill>
          <a:ln>
            <a:solidFill>
              <a:srgbClr val="3465A4"/>
            </a:solidFill>
          </a:ln>
        </p:spPr>
      </p:sp>
      <p:sp>
        <p:nvSpPr>
          <p:cNvPr id="174" name="CustomShape 15"/>
          <p:cNvSpPr/>
          <p:nvPr/>
        </p:nvSpPr>
        <p:spPr>
          <a:xfrm>
            <a:off x="4124879" y="6173640"/>
            <a:ext cx="1828245" cy="345960"/>
          </a:xfrm>
          <a:prstGeom prst="rect">
            <a:avLst/>
          </a:prstGeom>
          <a:noFill/>
          <a:ln>
            <a:noFill/>
          </a:ln>
        </p:spPr>
        <p:txBody>
          <a:bodyPr lIns="90000" tIns="45000" rIns="90000" bIns="45000"/>
          <a:lstStyle/>
          <a:p>
            <a:r>
              <a:rPr lang="en-US" dirty="0">
                <a:solidFill>
                  <a:srgbClr val="00CC00"/>
                </a:solidFill>
                <a:latin typeface="Arial"/>
              </a:rPr>
              <a:t>Store (Long)</a:t>
            </a:r>
            <a:endParaRPr dirty="0"/>
          </a:p>
        </p:txBody>
      </p:sp>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504000" y="301320"/>
            <a:ext cx="9071280" cy="1261800"/>
          </a:xfrm>
          <a:prstGeom prst="rect">
            <a:avLst/>
          </a:prstGeom>
          <a:noFill/>
          <a:ln>
            <a:noFill/>
          </a:ln>
        </p:spPr>
        <p:txBody>
          <a:bodyPr lIns="0" tIns="0" rIns="0" bIns="0" anchor="ctr"/>
          <a:lstStyle/>
          <a:p>
            <a:pPr algn="ctr">
              <a:lnSpc>
                <a:spcPct val="100000"/>
              </a:lnSpc>
            </a:pPr>
            <a:r>
              <a:rPr lang="en-US" sz="4400">
                <a:latin typeface="Arial"/>
              </a:rPr>
              <a:t>2014-2015 Lifetime Data</a:t>
            </a:r>
            <a:endParaRPr/>
          </a:p>
        </p:txBody>
      </p:sp>
      <p:pic>
        <p:nvPicPr>
          <p:cNvPr id="176" name="Picture 175"/>
          <p:cNvPicPr/>
          <p:nvPr/>
        </p:nvPicPr>
        <p:blipFill>
          <a:blip r:embed="rId3"/>
          <a:stretch>
            <a:fillRect/>
          </a:stretch>
        </p:blipFill>
        <p:spPr>
          <a:xfrm>
            <a:off x="70200" y="2286000"/>
            <a:ext cx="10079280" cy="4221000"/>
          </a:xfrm>
          <a:prstGeom prst="rect">
            <a:avLst/>
          </a:prstGeom>
          <a:ln>
            <a:noFill/>
          </a:ln>
        </p:spPr>
      </p:pic>
      <p:sp>
        <p:nvSpPr>
          <p:cNvPr id="177" name="Line 2"/>
          <p:cNvSpPr/>
          <p:nvPr/>
        </p:nvSpPr>
        <p:spPr>
          <a:xfrm>
            <a:off x="1188720" y="3566160"/>
            <a:ext cx="457200" cy="1005840"/>
          </a:xfrm>
          <a:prstGeom prst="line">
            <a:avLst/>
          </a:prstGeom>
          <a:ln w="12600">
            <a:solidFill>
              <a:srgbClr val="FF00FF"/>
            </a:solidFill>
            <a:round/>
            <a:tailEnd type="triangle" w="med" len="med"/>
          </a:ln>
        </p:spPr>
      </p:sp>
      <p:sp>
        <p:nvSpPr>
          <p:cNvPr id="178" name="CustomShape 3"/>
          <p:cNvSpPr/>
          <p:nvPr/>
        </p:nvSpPr>
        <p:spPr>
          <a:xfrm>
            <a:off x="457200" y="3200400"/>
            <a:ext cx="1466850" cy="345960"/>
          </a:xfrm>
          <a:prstGeom prst="rect">
            <a:avLst/>
          </a:prstGeom>
          <a:noFill/>
          <a:ln>
            <a:noFill/>
          </a:ln>
        </p:spPr>
        <p:txBody>
          <a:bodyPr lIns="90000" tIns="45000" rIns="90000" bIns="45000"/>
          <a:lstStyle/>
          <a:p>
            <a:r>
              <a:rPr lang="en-US" dirty="0">
                <a:solidFill>
                  <a:srgbClr val="FF00FF"/>
                </a:solidFill>
                <a:latin typeface="Arial"/>
              </a:rPr>
              <a:t>Background</a:t>
            </a:r>
            <a:endParaRPr dirty="0"/>
          </a:p>
        </p:txBody>
      </p:sp>
      <p:sp>
        <p:nvSpPr>
          <p:cNvPr id="179" name="CustomShape 4"/>
          <p:cNvSpPr/>
          <p:nvPr/>
        </p:nvSpPr>
        <p:spPr>
          <a:xfrm>
            <a:off x="3607857" y="2854440"/>
            <a:ext cx="1980360" cy="345960"/>
          </a:xfrm>
          <a:prstGeom prst="rect">
            <a:avLst/>
          </a:prstGeom>
          <a:noFill/>
          <a:ln>
            <a:noFill/>
          </a:ln>
        </p:spPr>
        <p:txBody>
          <a:bodyPr lIns="90000" tIns="45000" rIns="90000" bIns="45000"/>
          <a:lstStyle/>
          <a:p>
            <a:r>
              <a:rPr lang="en-US" dirty="0">
                <a:solidFill>
                  <a:srgbClr val="FF0000"/>
                </a:solidFill>
                <a:latin typeface="Arial"/>
              </a:rPr>
              <a:t>0s Storage Signal</a:t>
            </a:r>
            <a:endParaRPr dirty="0"/>
          </a:p>
        </p:txBody>
      </p:sp>
      <p:sp>
        <p:nvSpPr>
          <p:cNvPr id="180" name="CustomShape 5"/>
          <p:cNvSpPr/>
          <p:nvPr/>
        </p:nvSpPr>
        <p:spPr>
          <a:xfrm>
            <a:off x="7040880" y="3749040"/>
            <a:ext cx="2359800" cy="345960"/>
          </a:xfrm>
          <a:prstGeom prst="rect">
            <a:avLst/>
          </a:prstGeom>
          <a:noFill/>
          <a:ln>
            <a:noFill/>
          </a:ln>
        </p:spPr>
        <p:txBody>
          <a:bodyPr lIns="90000" tIns="45000" rIns="90000" bIns="45000"/>
          <a:lstStyle/>
          <a:p>
            <a:r>
              <a:rPr lang="en-US">
                <a:solidFill>
                  <a:srgbClr val="FF0000"/>
                </a:solidFill>
                <a:latin typeface="Arial"/>
              </a:rPr>
              <a:t>2000s Storage Signal</a:t>
            </a:r>
            <a:endParaRPr/>
          </a:p>
        </p:txBody>
      </p:sp>
      <p:sp>
        <p:nvSpPr>
          <p:cNvPr id="181" name="Line 6"/>
          <p:cNvSpPr/>
          <p:nvPr/>
        </p:nvSpPr>
        <p:spPr>
          <a:xfrm flipH="1">
            <a:off x="7589520" y="4114800"/>
            <a:ext cx="365760" cy="731520"/>
          </a:xfrm>
          <a:prstGeom prst="line">
            <a:avLst/>
          </a:prstGeom>
          <a:ln w="19080">
            <a:solidFill>
              <a:srgbClr val="FF0000"/>
            </a:solidFill>
            <a:round/>
            <a:tailEnd type="triangle" w="med" len="med"/>
          </a:ln>
        </p:spPr>
      </p:sp>
      <p:sp>
        <p:nvSpPr>
          <p:cNvPr id="182" name="Line 7"/>
          <p:cNvSpPr/>
          <p:nvPr/>
        </p:nvSpPr>
        <p:spPr>
          <a:xfrm flipH="1">
            <a:off x="3200400" y="3272400"/>
            <a:ext cx="457200" cy="933840"/>
          </a:xfrm>
          <a:prstGeom prst="line">
            <a:avLst/>
          </a:prstGeom>
          <a:ln w="19080">
            <a:solidFill>
              <a:srgbClr val="FF0000"/>
            </a:solidFill>
            <a:round/>
            <a:tailEnd type="triangle" w="med" len="med"/>
          </a:ln>
        </p:spPr>
      </p:sp>
      <p:sp>
        <p:nvSpPr>
          <p:cNvPr id="183" name="CustomShape 8"/>
          <p:cNvSpPr/>
          <p:nvPr/>
        </p:nvSpPr>
        <p:spPr>
          <a:xfrm>
            <a:off x="625680" y="5597280"/>
            <a:ext cx="563040" cy="345960"/>
          </a:xfrm>
          <a:prstGeom prst="rect">
            <a:avLst/>
          </a:prstGeom>
          <a:noFill/>
          <a:ln>
            <a:noFill/>
          </a:ln>
        </p:spPr>
        <p:txBody>
          <a:bodyPr lIns="90000" tIns="45000" rIns="90000" bIns="45000"/>
          <a:lstStyle/>
          <a:p>
            <a:r>
              <a:rPr lang="en-US" dirty="0">
                <a:solidFill>
                  <a:srgbClr val="6666FF"/>
                </a:solidFill>
                <a:latin typeface="Arial"/>
              </a:rPr>
              <a:t>Fill</a:t>
            </a:r>
            <a:endParaRPr dirty="0"/>
          </a:p>
        </p:txBody>
      </p:sp>
      <p:sp>
        <p:nvSpPr>
          <p:cNvPr id="184" name="CustomShape 9"/>
          <p:cNvSpPr/>
          <p:nvPr/>
        </p:nvSpPr>
        <p:spPr>
          <a:xfrm>
            <a:off x="1280519" y="5597280"/>
            <a:ext cx="900705" cy="345960"/>
          </a:xfrm>
          <a:prstGeom prst="rect">
            <a:avLst/>
          </a:prstGeom>
          <a:noFill/>
          <a:ln>
            <a:noFill/>
          </a:ln>
        </p:spPr>
        <p:txBody>
          <a:bodyPr lIns="90000" tIns="45000" rIns="90000" bIns="45000"/>
          <a:lstStyle/>
          <a:p>
            <a:r>
              <a:rPr lang="en-US" dirty="0">
                <a:solidFill>
                  <a:srgbClr val="6666FF"/>
                </a:solidFill>
                <a:latin typeface="Arial"/>
              </a:rPr>
              <a:t>Clean</a:t>
            </a:r>
            <a:endParaRPr dirty="0"/>
          </a:p>
        </p:txBody>
      </p:sp>
      <p:sp>
        <p:nvSpPr>
          <p:cNvPr id="185" name="CustomShape 10"/>
          <p:cNvSpPr/>
          <p:nvPr/>
        </p:nvSpPr>
        <p:spPr>
          <a:xfrm>
            <a:off x="2869199" y="5597280"/>
            <a:ext cx="874125" cy="345960"/>
          </a:xfrm>
          <a:prstGeom prst="rect">
            <a:avLst/>
          </a:prstGeom>
          <a:noFill/>
          <a:ln>
            <a:noFill/>
          </a:ln>
        </p:spPr>
        <p:txBody>
          <a:bodyPr lIns="90000" tIns="45000" rIns="90000" bIns="45000"/>
          <a:lstStyle/>
          <a:p>
            <a:r>
              <a:rPr lang="en-US" dirty="0">
                <a:solidFill>
                  <a:srgbClr val="6666FF"/>
                </a:solidFill>
                <a:latin typeface="Arial"/>
              </a:rPr>
              <a:t>Count</a:t>
            </a:r>
            <a:endParaRPr dirty="0"/>
          </a:p>
        </p:txBody>
      </p:sp>
      <p:sp>
        <p:nvSpPr>
          <p:cNvPr id="186" name="CustomShape 11"/>
          <p:cNvSpPr/>
          <p:nvPr/>
        </p:nvSpPr>
        <p:spPr>
          <a:xfrm>
            <a:off x="512640" y="5852520"/>
            <a:ext cx="731160" cy="273960"/>
          </a:xfrm>
          <a:prstGeom prst="leftRightArrow">
            <a:avLst>
              <a:gd name="adj1" fmla="val 4300"/>
              <a:gd name="adj2" fmla="val 5400"/>
            </a:avLst>
          </a:prstGeom>
          <a:solidFill>
            <a:srgbClr val="6666FF"/>
          </a:solidFill>
          <a:ln>
            <a:solidFill>
              <a:srgbClr val="3465A4"/>
            </a:solidFill>
          </a:ln>
        </p:spPr>
      </p:sp>
      <p:sp>
        <p:nvSpPr>
          <p:cNvPr id="187" name="CustomShape 12"/>
          <p:cNvSpPr/>
          <p:nvPr/>
        </p:nvSpPr>
        <p:spPr>
          <a:xfrm>
            <a:off x="1280160" y="5852520"/>
            <a:ext cx="731160" cy="273960"/>
          </a:xfrm>
          <a:prstGeom prst="leftRightArrow">
            <a:avLst>
              <a:gd name="adj1" fmla="val 4300"/>
              <a:gd name="adj2" fmla="val 5400"/>
            </a:avLst>
          </a:prstGeom>
          <a:solidFill>
            <a:srgbClr val="6666FF"/>
          </a:solidFill>
          <a:ln>
            <a:solidFill>
              <a:srgbClr val="3465A4"/>
            </a:solidFill>
          </a:ln>
        </p:spPr>
      </p:sp>
      <p:sp>
        <p:nvSpPr>
          <p:cNvPr id="188" name="CustomShape 13"/>
          <p:cNvSpPr/>
          <p:nvPr/>
        </p:nvSpPr>
        <p:spPr>
          <a:xfrm>
            <a:off x="2055240" y="5852520"/>
            <a:ext cx="2516400" cy="273960"/>
          </a:xfrm>
          <a:prstGeom prst="leftRightArrow">
            <a:avLst>
              <a:gd name="adj1" fmla="val 4300"/>
              <a:gd name="adj2" fmla="val 5400"/>
            </a:avLst>
          </a:prstGeom>
          <a:solidFill>
            <a:srgbClr val="6666FF"/>
          </a:solidFill>
          <a:ln>
            <a:solidFill>
              <a:srgbClr val="3465A4"/>
            </a:solidFill>
          </a:ln>
        </p:spPr>
      </p:sp>
      <p:sp>
        <p:nvSpPr>
          <p:cNvPr id="189" name="CustomShape 14"/>
          <p:cNvSpPr/>
          <p:nvPr/>
        </p:nvSpPr>
        <p:spPr>
          <a:xfrm>
            <a:off x="626040" y="6173640"/>
            <a:ext cx="617760" cy="345960"/>
          </a:xfrm>
          <a:prstGeom prst="rect">
            <a:avLst/>
          </a:prstGeom>
          <a:noFill/>
          <a:ln>
            <a:noFill/>
          </a:ln>
        </p:spPr>
        <p:txBody>
          <a:bodyPr lIns="90000" tIns="45000" rIns="90000" bIns="45000"/>
          <a:lstStyle/>
          <a:p>
            <a:r>
              <a:rPr lang="en-US" dirty="0">
                <a:solidFill>
                  <a:srgbClr val="00CC00"/>
                </a:solidFill>
                <a:latin typeface="Arial"/>
              </a:rPr>
              <a:t>Fill</a:t>
            </a:r>
            <a:endParaRPr dirty="0"/>
          </a:p>
        </p:txBody>
      </p:sp>
      <p:sp>
        <p:nvSpPr>
          <p:cNvPr id="190" name="CustomShape 15"/>
          <p:cNvSpPr/>
          <p:nvPr/>
        </p:nvSpPr>
        <p:spPr>
          <a:xfrm>
            <a:off x="1280880" y="6173640"/>
            <a:ext cx="900344" cy="345960"/>
          </a:xfrm>
          <a:prstGeom prst="rect">
            <a:avLst/>
          </a:prstGeom>
          <a:noFill/>
          <a:ln>
            <a:noFill/>
          </a:ln>
        </p:spPr>
        <p:txBody>
          <a:bodyPr lIns="90000" tIns="45000" rIns="90000" bIns="45000"/>
          <a:lstStyle/>
          <a:p>
            <a:r>
              <a:rPr lang="en-US" dirty="0">
                <a:solidFill>
                  <a:srgbClr val="00CC00"/>
                </a:solidFill>
                <a:latin typeface="Arial"/>
              </a:rPr>
              <a:t>Clean</a:t>
            </a:r>
            <a:endParaRPr dirty="0"/>
          </a:p>
        </p:txBody>
      </p:sp>
      <p:sp>
        <p:nvSpPr>
          <p:cNvPr id="191" name="CustomShape 16"/>
          <p:cNvSpPr/>
          <p:nvPr/>
        </p:nvSpPr>
        <p:spPr>
          <a:xfrm>
            <a:off x="7981560" y="6173640"/>
            <a:ext cx="971940" cy="345960"/>
          </a:xfrm>
          <a:prstGeom prst="rect">
            <a:avLst/>
          </a:prstGeom>
          <a:noFill/>
          <a:ln>
            <a:noFill/>
          </a:ln>
        </p:spPr>
        <p:txBody>
          <a:bodyPr lIns="90000" tIns="45000" rIns="90000" bIns="45000"/>
          <a:lstStyle/>
          <a:p>
            <a:r>
              <a:rPr lang="en-US" dirty="0">
                <a:solidFill>
                  <a:srgbClr val="00CC00"/>
                </a:solidFill>
                <a:latin typeface="Arial"/>
              </a:rPr>
              <a:t>Count</a:t>
            </a:r>
            <a:endParaRPr dirty="0"/>
          </a:p>
        </p:txBody>
      </p:sp>
      <p:sp>
        <p:nvSpPr>
          <p:cNvPr id="192" name="CustomShape 17"/>
          <p:cNvSpPr/>
          <p:nvPr/>
        </p:nvSpPr>
        <p:spPr>
          <a:xfrm>
            <a:off x="4125239" y="6173640"/>
            <a:ext cx="1561185" cy="345960"/>
          </a:xfrm>
          <a:prstGeom prst="rect">
            <a:avLst/>
          </a:prstGeom>
          <a:noFill/>
          <a:ln>
            <a:noFill/>
          </a:ln>
        </p:spPr>
        <p:txBody>
          <a:bodyPr lIns="90000" tIns="45000" rIns="90000" bIns="45000"/>
          <a:lstStyle/>
          <a:p>
            <a:r>
              <a:rPr lang="en-US" dirty="0">
                <a:solidFill>
                  <a:srgbClr val="00CC00"/>
                </a:solidFill>
                <a:latin typeface="Arial"/>
              </a:rPr>
              <a:t>Store (Long)</a:t>
            </a:r>
            <a:endParaRPr dirty="0"/>
          </a:p>
        </p:txBody>
      </p:sp>
      <p:sp>
        <p:nvSpPr>
          <p:cNvPr id="193" name="CustomShape 18"/>
          <p:cNvSpPr/>
          <p:nvPr/>
        </p:nvSpPr>
        <p:spPr>
          <a:xfrm>
            <a:off x="1280880" y="6464880"/>
            <a:ext cx="731160" cy="273960"/>
          </a:xfrm>
          <a:prstGeom prst="leftRightArrow">
            <a:avLst>
              <a:gd name="adj1" fmla="val 4300"/>
              <a:gd name="adj2" fmla="val 5400"/>
            </a:avLst>
          </a:prstGeom>
          <a:solidFill>
            <a:srgbClr val="66FF66"/>
          </a:solidFill>
          <a:ln>
            <a:solidFill>
              <a:srgbClr val="3465A4"/>
            </a:solidFill>
          </a:ln>
        </p:spPr>
      </p:sp>
      <p:sp>
        <p:nvSpPr>
          <p:cNvPr id="194" name="CustomShape 19"/>
          <p:cNvSpPr/>
          <p:nvPr/>
        </p:nvSpPr>
        <p:spPr>
          <a:xfrm>
            <a:off x="7167960" y="6464880"/>
            <a:ext cx="2516400" cy="273960"/>
          </a:xfrm>
          <a:prstGeom prst="leftRightArrow">
            <a:avLst>
              <a:gd name="adj1" fmla="val 4300"/>
              <a:gd name="adj2" fmla="val 5400"/>
            </a:avLst>
          </a:prstGeom>
          <a:solidFill>
            <a:srgbClr val="66FF66"/>
          </a:solidFill>
          <a:ln>
            <a:solidFill>
              <a:srgbClr val="3465A4"/>
            </a:solidFill>
          </a:ln>
        </p:spPr>
      </p:sp>
      <p:sp>
        <p:nvSpPr>
          <p:cNvPr id="195" name="CustomShape 20"/>
          <p:cNvSpPr/>
          <p:nvPr/>
        </p:nvSpPr>
        <p:spPr>
          <a:xfrm>
            <a:off x="513000" y="6464880"/>
            <a:ext cx="731160" cy="273960"/>
          </a:xfrm>
          <a:prstGeom prst="leftRightArrow">
            <a:avLst>
              <a:gd name="adj1" fmla="val 4300"/>
              <a:gd name="adj2" fmla="val 5400"/>
            </a:avLst>
          </a:prstGeom>
          <a:solidFill>
            <a:srgbClr val="66FF66"/>
          </a:solidFill>
          <a:ln>
            <a:solidFill>
              <a:srgbClr val="3465A4"/>
            </a:solidFill>
          </a:ln>
        </p:spPr>
      </p:sp>
      <p:sp>
        <p:nvSpPr>
          <p:cNvPr id="196" name="CustomShape 21"/>
          <p:cNvSpPr/>
          <p:nvPr/>
        </p:nvSpPr>
        <p:spPr>
          <a:xfrm>
            <a:off x="2012040" y="6465240"/>
            <a:ext cx="5152320" cy="273960"/>
          </a:xfrm>
          <a:prstGeom prst="leftRightArrow">
            <a:avLst>
              <a:gd name="adj1" fmla="val 4300"/>
              <a:gd name="adj2" fmla="val 5400"/>
            </a:avLst>
          </a:prstGeom>
          <a:solidFill>
            <a:srgbClr val="66FF66"/>
          </a:solidFill>
          <a:ln>
            <a:solidFill>
              <a:srgbClr val="3465A4"/>
            </a:solidFill>
          </a:ln>
        </p:spPr>
      </p:sp>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ustomShape 1"/>
          <p:cNvSpPr/>
          <p:nvPr/>
        </p:nvSpPr>
        <p:spPr>
          <a:xfrm>
            <a:off x="504000" y="302760"/>
            <a:ext cx="9071280" cy="1259280"/>
          </a:xfrm>
          <a:prstGeom prst="rect">
            <a:avLst/>
          </a:prstGeom>
          <a:noFill/>
          <a:ln>
            <a:noFill/>
          </a:ln>
        </p:spPr>
        <p:txBody>
          <a:bodyPr lIns="90000" tIns="45000" rIns="90000" bIns="45000" anchor="ctr"/>
          <a:lstStyle/>
          <a:p>
            <a:pPr algn="ctr">
              <a:lnSpc>
                <a:spcPct val="100000"/>
              </a:lnSpc>
            </a:pPr>
            <a:r>
              <a:rPr lang="en-US" sz="4400">
                <a:solidFill>
                  <a:srgbClr val="000000"/>
                </a:solidFill>
                <a:latin typeface="Calibri"/>
              </a:rPr>
              <a:t>Run Exclusions</a:t>
            </a:r>
            <a:endParaRPr/>
          </a:p>
        </p:txBody>
      </p:sp>
      <p:sp>
        <p:nvSpPr>
          <p:cNvPr id="272" name="CustomShape 2"/>
          <p:cNvSpPr/>
          <p:nvPr/>
        </p:nvSpPr>
        <p:spPr>
          <a:xfrm>
            <a:off x="7223760" y="7007040"/>
            <a:ext cx="2351520" cy="401760"/>
          </a:xfrm>
          <a:prstGeom prst="rect">
            <a:avLst/>
          </a:prstGeom>
          <a:noFill/>
          <a:ln>
            <a:noFill/>
          </a:ln>
        </p:spPr>
        <p:txBody>
          <a:bodyPr lIns="90000" tIns="45000" rIns="90000" bIns="45000" anchor="ctr"/>
          <a:lstStyle/>
          <a:p>
            <a:pPr algn="r">
              <a:lnSpc>
                <a:spcPct val="100000"/>
              </a:lnSpc>
            </a:pPr>
            <a:fld id="{7F5D72EB-49F3-4D47-8ECF-2D232438BE01}" type="slidenum">
              <a:rPr lang="en-US" sz="1200">
                <a:solidFill>
                  <a:srgbClr val="8B8B8B"/>
                </a:solidFill>
                <a:latin typeface="Calibri"/>
              </a:rPr>
              <a:t>27</a:t>
            </a:fld>
            <a:endParaRPr/>
          </a:p>
        </p:txBody>
      </p:sp>
      <p:pic>
        <p:nvPicPr>
          <p:cNvPr id="273" name="Picture 2"/>
          <p:cNvPicPr/>
          <p:nvPr/>
        </p:nvPicPr>
        <p:blipFill>
          <a:blip r:embed="rId3"/>
          <a:stretch>
            <a:fillRect/>
          </a:stretch>
        </p:blipFill>
        <p:spPr>
          <a:xfrm>
            <a:off x="252000" y="1679760"/>
            <a:ext cx="6120720" cy="4881600"/>
          </a:xfrm>
          <a:prstGeom prst="rect">
            <a:avLst/>
          </a:prstGeom>
          <a:ln>
            <a:noFill/>
          </a:ln>
        </p:spPr>
      </p:pic>
      <p:sp>
        <p:nvSpPr>
          <p:cNvPr id="274" name="CustomShape 3"/>
          <p:cNvSpPr/>
          <p:nvPr/>
        </p:nvSpPr>
        <p:spPr>
          <a:xfrm>
            <a:off x="6467760" y="2284560"/>
            <a:ext cx="3191040" cy="3424680"/>
          </a:xfrm>
          <a:prstGeom prst="rect">
            <a:avLst/>
          </a:prstGeom>
          <a:noFill/>
          <a:ln>
            <a:noFill/>
          </a:ln>
        </p:spPr>
        <p:txBody>
          <a:bodyPr lIns="90000" tIns="45000" rIns="90000" bIns="45000"/>
          <a:lstStyle/>
          <a:p>
            <a:pPr>
              <a:lnSpc>
                <a:spcPct val="100000"/>
              </a:lnSpc>
              <a:buFont typeface="Arial"/>
              <a:buChar char="•"/>
            </a:pPr>
            <a:r>
              <a:rPr lang="en-US">
                <a:solidFill>
                  <a:srgbClr val="000000"/>
                </a:solidFill>
                <a:latin typeface="Calibri"/>
              </a:rPr>
              <a:t>Total # of runs:  210</a:t>
            </a:r>
            <a:endParaRPr/>
          </a:p>
          <a:p>
            <a:pPr>
              <a:lnSpc>
                <a:spcPct val="100000"/>
              </a:lnSpc>
              <a:buFont typeface="Arial"/>
              <a:buChar char="•"/>
            </a:pPr>
            <a:r>
              <a:rPr lang="en-US">
                <a:solidFill>
                  <a:srgbClr val="000000"/>
                </a:solidFill>
                <a:latin typeface="Calibri"/>
              </a:rPr>
              <a:t>Adjacent NaI channel mixed (16 runs)</a:t>
            </a:r>
            <a:endParaRPr/>
          </a:p>
          <a:p>
            <a:pPr>
              <a:lnSpc>
                <a:spcPct val="100000"/>
              </a:lnSpc>
              <a:buFont typeface="Arial"/>
              <a:buChar char="•"/>
            </a:pPr>
            <a:r>
              <a:rPr lang="en-US">
                <a:solidFill>
                  <a:srgbClr val="000000"/>
                </a:solidFill>
                <a:latin typeface="Calibri"/>
              </a:rPr>
              <a:t>Beam drops (10 runs)</a:t>
            </a:r>
            <a:endParaRPr/>
          </a:p>
          <a:p>
            <a:pPr>
              <a:lnSpc>
                <a:spcPct val="100000"/>
              </a:lnSpc>
              <a:buFont typeface="Arial"/>
              <a:buChar char="•"/>
            </a:pPr>
            <a:r>
              <a:rPr lang="en-US">
                <a:solidFill>
                  <a:srgbClr val="000000"/>
                </a:solidFill>
                <a:latin typeface="Calibri"/>
              </a:rPr>
              <a:t>Beam reduction  (5 runs)</a:t>
            </a:r>
            <a:endParaRPr/>
          </a:p>
          <a:p>
            <a:pPr>
              <a:lnSpc>
                <a:spcPct val="100000"/>
              </a:lnSpc>
              <a:buFont typeface="Arial"/>
              <a:buChar char="•"/>
            </a:pPr>
            <a:r>
              <a:rPr lang="en-US">
                <a:solidFill>
                  <a:srgbClr val="000000"/>
                </a:solidFill>
                <a:latin typeface="Calibri"/>
              </a:rPr>
              <a:t>Low normalized N0 (5 runs)</a:t>
            </a:r>
            <a:endParaRPr/>
          </a:p>
          <a:p>
            <a:pPr>
              <a:lnSpc>
                <a:spcPct val="100000"/>
              </a:lnSpc>
            </a:pPr>
            <a:endParaRPr/>
          </a:p>
        </p:txBody>
      </p:sp>
      <p:pic>
        <p:nvPicPr>
          <p:cNvPr id="275" name="Picture 274"/>
          <p:cNvPicPr/>
          <p:nvPr/>
        </p:nvPicPr>
        <p:blipFill>
          <a:blip r:embed="rId4"/>
          <a:stretch>
            <a:fillRect/>
          </a:stretch>
        </p:blipFill>
        <p:spPr>
          <a:xfrm>
            <a:off x="6745320" y="4922640"/>
            <a:ext cx="3221280" cy="1752120"/>
          </a:xfrm>
          <a:prstGeom prst="rect">
            <a:avLst/>
          </a:prstGeom>
          <a:ln>
            <a:noFill/>
          </a:ln>
        </p:spPr>
      </p:pic>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Picture 3"/>
          <p:cNvPicPr/>
          <p:nvPr/>
        </p:nvPicPr>
        <p:blipFill>
          <a:blip r:embed="rId2"/>
          <a:stretch>
            <a:fillRect/>
          </a:stretch>
        </p:blipFill>
        <p:spPr>
          <a:xfrm>
            <a:off x="4025520" y="3851280"/>
            <a:ext cx="3200040" cy="3286800"/>
          </a:xfrm>
          <a:prstGeom prst="rect">
            <a:avLst/>
          </a:prstGeom>
          <a:ln>
            <a:noFill/>
          </a:ln>
        </p:spPr>
      </p:pic>
      <p:sp>
        <p:nvSpPr>
          <p:cNvPr id="250" name="CustomShape 1"/>
          <p:cNvSpPr/>
          <p:nvPr/>
        </p:nvSpPr>
        <p:spPr>
          <a:xfrm>
            <a:off x="504000" y="301320"/>
            <a:ext cx="4341960" cy="1252800"/>
          </a:xfrm>
          <a:prstGeom prst="rect">
            <a:avLst/>
          </a:prstGeom>
          <a:noFill/>
          <a:ln>
            <a:noFill/>
          </a:ln>
        </p:spPr>
        <p:txBody>
          <a:bodyPr lIns="0" tIns="0" rIns="0" bIns="0" anchor="ctr"/>
          <a:lstStyle/>
          <a:p>
            <a:pPr algn="ctr">
              <a:lnSpc>
                <a:spcPct val="100000"/>
              </a:lnSpc>
            </a:pPr>
            <a:r>
              <a:rPr lang="en-US" sz="4400">
                <a:latin typeface="Arial"/>
              </a:rPr>
              <a:t>Coincidence Options</a:t>
            </a:r>
            <a:endParaRPr/>
          </a:p>
        </p:txBody>
      </p:sp>
      <p:sp>
        <p:nvSpPr>
          <p:cNvPr id="251" name="CustomShape 2"/>
          <p:cNvSpPr/>
          <p:nvPr/>
        </p:nvSpPr>
        <p:spPr>
          <a:xfrm>
            <a:off x="504000" y="1769040"/>
            <a:ext cx="3701880" cy="4722840"/>
          </a:xfrm>
          <a:prstGeom prst="rect">
            <a:avLst/>
          </a:prstGeom>
          <a:noFill/>
          <a:ln>
            <a:noFill/>
          </a:ln>
        </p:spPr>
        <p:txBody>
          <a:bodyPr lIns="0" tIns="0" rIns="0" bIns="0"/>
          <a:lstStyle/>
          <a:p>
            <a:pPr marL="342900" indent="-342900">
              <a:lnSpc>
                <a:spcPct val="100000"/>
              </a:lnSpc>
              <a:buSzPct val="45000"/>
              <a:buFont typeface="Arial" panose="020B0604020202020204" pitchFamily="34" charset="0"/>
              <a:buChar char="•"/>
            </a:pPr>
            <a:r>
              <a:rPr lang="en-US" sz="2000" dirty="0">
                <a:latin typeface="Arial"/>
              </a:rPr>
              <a:t>Coincidence Time Window</a:t>
            </a:r>
            <a:endParaRPr dirty="0"/>
          </a:p>
          <a:p>
            <a:pPr marL="800100" lvl="1" indent="-342900">
              <a:lnSpc>
                <a:spcPct val="100000"/>
              </a:lnSpc>
              <a:buSzPct val="75000"/>
              <a:buFont typeface="Arial" panose="020B0604020202020204" pitchFamily="34" charset="0"/>
              <a:buChar char="•"/>
            </a:pPr>
            <a:r>
              <a:rPr lang="en-US" sz="2000" dirty="0">
                <a:latin typeface="Arial"/>
              </a:rPr>
              <a:t>No coincidence (Singles)</a:t>
            </a:r>
            <a:endParaRPr dirty="0"/>
          </a:p>
          <a:p>
            <a:pPr marL="800100" lvl="1" indent="-342900">
              <a:lnSpc>
                <a:spcPct val="100000"/>
              </a:lnSpc>
              <a:buSzPct val="75000"/>
              <a:buFont typeface="Arial" panose="020B0604020202020204" pitchFamily="34" charset="0"/>
              <a:buChar char="•"/>
            </a:pPr>
            <a:r>
              <a:rPr lang="en-US" sz="2000" dirty="0">
                <a:latin typeface="Arial"/>
              </a:rPr>
              <a:t>1000ns</a:t>
            </a:r>
            <a:endParaRPr dirty="0"/>
          </a:p>
          <a:p>
            <a:pPr marL="800100" lvl="1" indent="-342900">
              <a:lnSpc>
                <a:spcPct val="100000"/>
              </a:lnSpc>
              <a:buSzPct val="75000"/>
              <a:buFont typeface="Arial" panose="020B0604020202020204" pitchFamily="34" charset="0"/>
              <a:buChar char="•"/>
            </a:pPr>
            <a:r>
              <a:rPr lang="en-US" sz="2000" dirty="0">
                <a:latin typeface="Arial"/>
              </a:rPr>
              <a:t>200ns</a:t>
            </a:r>
            <a:endParaRPr dirty="0"/>
          </a:p>
          <a:p>
            <a:pPr marL="342900" indent="-342900">
              <a:lnSpc>
                <a:spcPct val="100000"/>
              </a:lnSpc>
              <a:buSzPct val="45000"/>
              <a:buFont typeface="Arial" panose="020B0604020202020204" pitchFamily="34" charset="0"/>
              <a:buChar char="•"/>
            </a:pPr>
            <a:r>
              <a:rPr lang="en-US" sz="2000" dirty="0" err="1">
                <a:latin typeface="Arial"/>
              </a:rPr>
              <a:t>NaI</a:t>
            </a:r>
            <a:r>
              <a:rPr lang="en-US" sz="2000" dirty="0">
                <a:latin typeface="Arial"/>
              </a:rPr>
              <a:t> </a:t>
            </a:r>
            <a:r>
              <a:rPr lang="en-US" sz="2000" dirty="0" err="1">
                <a:latin typeface="Arial"/>
              </a:rPr>
              <a:t>photopeak</a:t>
            </a:r>
            <a:r>
              <a:rPr lang="en-US" sz="2000" dirty="0">
                <a:latin typeface="Arial"/>
              </a:rPr>
              <a:t> cut (1434 </a:t>
            </a:r>
            <a:r>
              <a:rPr lang="en-US" sz="2000" dirty="0" err="1">
                <a:latin typeface="Arial"/>
              </a:rPr>
              <a:t>keV</a:t>
            </a:r>
            <a:r>
              <a:rPr lang="en-US" sz="2000" dirty="0">
                <a:latin typeface="Arial"/>
              </a:rPr>
              <a:t>)</a:t>
            </a:r>
            <a:endParaRPr dirty="0"/>
          </a:p>
          <a:p>
            <a:pPr marL="800100" lvl="1" indent="-342900">
              <a:lnSpc>
                <a:spcPct val="100000"/>
              </a:lnSpc>
              <a:buSzPct val="75000"/>
              <a:buFont typeface="Arial" panose="020B0604020202020204" pitchFamily="34" charset="0"/>
              <a:buChar char="•"/>
            </a:pPr>
            <a:r>
              <a:rPr lang="en-US" sz="2000" dirty="0">
                <a:latin typeface="Arial"/>
              </a:rPr>
              <a:t>(10,1550)</a:t>
            </a:r>
            <a:endParaRPr dirty="0"/>
          </a:p>
          <a:p>
            <a:pPr marL="800100" lvl="1" indent="-342900">
              <a:lnSpc>
                <a:spcPct val="100000"/>
              </a:lnSpc>
              <a:buSzPct val="75000"/>
              <a:buFont typeface="Arial" panose="020B0604020202020204" pitchFamily="34" charset="0"/>
              <a:buChar char="•"/>
            </a:pPr>
            <a:r>
              <a:rPr lang="en-US" sz="2000" dirty="0">
                <a:latin typeface="Arial"/>
              </a:rPr>
              <a:t>(600, 1550)</a:t>
            </a:r>
            <a:endParaRPr dirty="0"/>
          </a:p>
          <a:p>
            <a:pPr marL="800100" lvl="1" indent="-342900">
              <a:lnSpc>
                <a:spcPct val="100000"/>
              </a:lnSpc>
              <a:buSzPct val="75000"/>
              <a:buFont typeface="Arial" panose="020B0604020202020204" pitchFamily="34" charset="0"/>
              <a:buChar char="•"/>
            </a:pPr>
            <a:r>
              <a:rPr lang="en-US" sz="2000" dirty="0">
                <a:latin typeface="Arial"/>
              </a:rPr>
              <a:t>(1000,1550)</a:t>
            </a:r>
            <a:endParaRPr dirty="0"/>
          </a:p>
          <a:p>
            <a:pPr marL="800100" lvl="1" indent="-342900">
              <a:lnSpc>
                <a:spcPct val="100000"/>
              </a:lnSpc>
              <a:buSzPct val="75000"/>
              <a:buFont typeface="Arial" panose="020B0604020202020204" pitchFamily="34" charset="0"/>
              <a:buChar char="•"/>
            </a:pPr>
            <a:r>
              <a:rPr lang="en-US" sz="2000" dirty="0">
                <a:latin typeface="Arial"/>
              </a:rPr>
              <a:t>(1300,1550)</a:t>
            </a:r>
            <a:endParaRPr dirty="0"/>
          </a:p>
          <a:p>
            <a:pPr marL="342900" indent="-342900">
              <a:lnSpc>
                <a:spcPct val="100000"/>
              </a:lnSpc>
              <a:buSzPct val="45000"/>
              <a:buFont typeface="Arial" panose="020B0604020202020204" pitchFamily="34" charset="0"/>
              <a:buChar char="•"/>
            </a:pPr>
            <a:r>
              <a:rPr lang="en-US" sz="2000" dirty="0">
                <a:latin typeface="Arial"/>
              </a:rPr>
              <a:t>Background Subtraction</a:t>
            </a:r>
            <a:endParaRPr dirty="0"/>
          </a:p>
          <a:p>
            <a:pPr marL="800100" lvl="1" indent="-342900">
              <a:lnSpc>
                <a:spcPct val="100000"/>
              </a:lnSpc>
              <a:buSzPct val="75000"/>
              <a:buFont typeface="Arial" panose="020B0604020202020204" pitchFamily="34" charset="0"/>
              <a:buChar char="•"/>
            </a:pPr>
            <a:r>
              <a:rPr lang="en-US" sz="2000" dirty="0">
                <a:latin typeface="Arial"/>
              </a:rPr>
              <a:t>Direct Subtraction (Triplet runs)</a:t>
            </a:r>
            <a:endParaRPr dirty="0"/>
          </a:p>
          <a:p>
            <a:pPr marL="800100" lvl="1" indent="-342900">
              <a:lnSpc>
                <a:spcPct val="100000"/>
              </a:lnSpc>
              <a:buSzPct val="75000"/>
              <a:buFont typeface="Arial" panose="020B0604020202020204" pitchFamily="34" charset="0"/>
              <a:buChar char="•"/>
            </a:pPr>
            <a:r>
              <a:rPr lang="en-US" sz="2000" dirty="0">
                <a:latin typeface="Arial"/>
              </a:rPr>
              <a:t>Independent Fitting</a:t>
            </a:r>
            <a:endParaRPr dirty="0"/>
          </a:p>
          <a:p>
            <a:pPr marL="800100" lvl="1" indent="-342900">
              <a:lnSpc>
                <a:spcPct val="100000"/>
              </a:lnSpc>
              <a:buSzPct val="75000"/>
              <a:buFont typeface="Arial" panose="020B0604020202020204" pitchFamily="34" charset="0"/>
              <a:buChar char="•"/>
            </a:pPr>
            <a:r>
              <a:rPr lang="en-US" sz="2000" dirty="0">
                <a:latin typeface="Arial"/>
              </a:rPr>
              <a:t>Trace Sums</a:t>
            </a:r>
            <a:endParaRPr dirty="0"/>
          </a:p>
          <a:p>
            <a:pPr marL="800100" lvl="1" indent="-342900">
              <a:lnSpc>
                <a:spcPct val="100000"/>
              </a:lnSpc>
              <a:buSzPct val="75000"/>
              <a:buFont typeface="Arial" panose="020B0604020202020204" pitchFamily="34" charset="0"/>
              <a:buChar char="•"/>
            </a:pPr>
            <a:r>
              <a:rPr lang="en-US" sz="2000" dirty="0">
                <a:latin typeface="Arial"/>
              </a:rPr>
              <a:t>Sandwich (individual short runs by adjacent long runs) </a:t>
            </a:r>
            <a:endParaRPr dirty="0"/>
          </a:p>
        </p:txBody>
      </p:sp>
      <p:sp>
        <p:nvSpPr>
          <p:cNvPr id="252" name="CustomShape 3"/>
          <p:cNvSpPr/>
          <p:nvPr/>
        </p:nvSpPr>
        <p:spPr>
          <a:xfrm>
            <a:off x="5004000" y="301320"/>
            <a:ext cx="4341960" cy="1252800"/>
          </a:xfrm>
          <a:prstGeom prst="rect">
            <a:avLst/>
          </a:prstGeom>
          <a:noFill/>
          <a:ln>
            <a:noFill/>
          </a:ln>
        </p:spPr>
        <p:txBody>
          <a:bodyPr lIns="0" tIns="0" rIns="0" bIns="0" anchor="ctr"/>
          <a:lstStyle/>
          <a:p>
            <a:pPr algn="ctr">
              <a:lnSpc>
                <a:spcPct val="100000"/>
              </a:lnSpc>
            </a:pPr>
            <a:r>
              <a:rPr lang="en-US" sz="4400">
                <a:latin typeface="Arial"/>
              </a:rPr>
              <a:t>Normalization Options</a:t>
            </a:r>
            <a:endParaRPr/>
          </a:p>
        </p:txBody>
      </p:sp>
      <p:sp>
        <p:nvSpPr>
          <p:cNvPr id="253" name="CustomShape 4"/>
          <p:cNvSpPr/>
          <p:nvPr/>
        </p:nvSpPr>
        <p:spPr>
          <a:xfrm>
            <a:off x="5004000" y="1769040"/>
            <a:ext cx="3682440" cy="1796760"/>
          </a:xfrm>
          <a:prstGeom prst="rect">
            <a:avLst/>
          </a:prstGeom>
          <a:noFill/>
          <a:ln>
            <a:noFill/>
          </a:ln>
        </p:spPr>
        <p:txBody>
          <a:bodyPr lIns="0" tIns="0" rIns="0" bIns="0"/>
          <a:lstStyle/>
          <a:p>
            <a:pPr marL="342900" indent="-342900">
              <a:lnSpc>
                <a:spcPct val="100000"/>
              </a:lnSpc>
              <a:buSzPct val="45000"/>
              <a:buFont typeface="Arial" panose="020B0604020202020204" pitchFamily="34" charset="0"/>
              <a:buChar char="•"/>
            </a:pPr>
            <a:r>
              <a:rPr lang="en-US" sz="1920">
                <a:latin typeface="Arial"/>
              </a:rPr>
              <a:t>Gate valve detector vs. standpipe detector</a:t>
            </a:r>
            <a:endParaRPr/>
          </a:p>
          <a:p>
            <a:pPr marL="342900" indent="-342900">
              <a:lnSpc>
                <a:spcPct val="100000"/>
              </a:lnSpc>
              <a:buSzPct val="45000"/>
              <a:buFont typeface="Arial" panose="020B0604020202020204" pitchFamily="34" charset="0"/>
              <a:buChar char="•"/>
            </a:pPr>
            <a:r>
              <a:rPr lang="en-US" sz="1920">
                <a:latin typeface="Arial"/>
              </a:rPr>
              <a:t>Integrated counts vs. exponential weighting </a:t>
            </a:r>
            <a:endParaRPr/>
          </a:p>
        </p:txBody>
      </p:sp>
      <p:pic>
        <p:nvPicPr>
          <p:cNvPr id="254" name="Picture 253"/>
          <p:cNvPicPr/>
          <p:nvPr/>
        </p:nvPicPr>
        <p:blipFill>
          <a:blip r:embed="rId3"/>
          <a:stretch>
            <a:fillRect/>
          </a:stretch>
        </p:blipFill>
        <p:spPr>
          <a:xfrm>
            <a:off x="7339680" y="3230640"/>
            <a:ext cx="2742840" cy="1554120"/>
          </a:xfrm>
          <a:prstGeom prst="rect">
            <a:avLst/>
          </a:prstGeom>
          <a:ln>
            <a:noFill/>
          </a:ln>
        </p:spPr>
      </p:pic>
      <p:sp>
        <p:nvSpPr>
          <p:cNvPr id="255" name="CustomShape 5"/>
          <p:cNvSpPr/>
          <p:nvPr/>
        </p:nvSpPr>
        <p:spPr>
          <a:xfrm>
            <a:off x="5336640" y="5412600"/>
            <a:ext cx="879840" cy="287640"/>
          </a:xfrm>
          <a:prstGeom prst="rect">
            <a:avLst/>
          </a:prstGeom>
          <a:noFill/>
          <a:ln>
            <a:noFill/>
          </a:ln>
        </p:spPr>
        <p:txBody>
          <a:bodyPr wrap="none" lIns="90000" tIns="45000" rIns="90000" bIns="45000"/>
          <a:lstStyle/>
          <a:p>
            <a:pPr>
              <a:lnSpc>
                <a:spcPct val="100000"/>
              </a:lnSpc>
            </a:pPr>
            <a:r>
              <a:rPr lang="en-US" sz="1300">
                <a:solidFill>
                  <a:srgbClr val="000000"/>
                </a:solidFill>
                <a:latin typeface="Calibri"/>
              </a:rPr>
              <a:t>E</a:t>
            </a:r>
            <a:r>
              <a:rPr lang="en-US" sz="1300">
                <a:solidFill>
                  <a:srgbClr val="000000"/>
                </a:solidFill>
                <a:latin typeface="Symbol"/>
              </a:rPr>
              <a:t></a:t>
            </a:r>
            <a:r>
              <a:rPr lang="en-US" sz="1300">
                <a:solidFill>
                  <a:srgbClr val="000000"/>
                </a:solidFill>
                <a:latin typeface="Calibri"/>
              </a:rPr>
              <a:t> (keV)</a:t>
            </a:r>
            <a:endParaRPr/>
          </a:p>
        </p:txBody>
      </p:sp>
      <p:sp>
        <p:nvSpPr>
          <p:cNvPr id="256" name="CustomShape 6"/>
          <p:cNvSpPr/>
          <p:nvPr/>
        </p:nvSpPr>
        <p:spPr>
          <a:xfrm>
            <a:off x="5336640" y="7086960"/>
            <a:ext cx="879840" cy="287640"/>
          </a:xfrm>
          <a:prstGeom prst="rect">
            <a:avLst/>
          </a:prstGeom>
          <a:noFill/>
          <a:ln>
            <a:noFill/>
          </a:ln>
        </p:spPr>
        <p:txBody>
          <a:bodyPr wrap="none" lIns="90000" tIns="45000" rIns="90000" bIns="45000"/>
          <a:lstStyle/>
          <a:p>
            <a:pPr>
              <a:lnSpc>
                <a:spcPct val="100000"/>
              </a:lnSpc>
            </a:pPr>
            <a:r>
              <a:rPr lang="en-US" sz="1300">
                <a:solidFill>
                  <a:srgbClr val="000000"/>
                </a:solidFill>
                <a:latin typeface="Calibri"/>
              </a:rPr>
              <a:t>E</a:t>
            </a:r>
            <a:r>
              <a:rPr lang="en-US" sz="1300">
                <a:solidFill>
                  <a:srgbClr val="000000"/>
                </a:solidFill>
                <a:latin typeface="Symbol"/>
              </a:rPr>
              <a:t></a:t>
            </a:r>
            <a:r>
              <a:rPr lang="en-US" sz="1300">
                <a:solidFill>
                  <a:srgbClr val="000000"/>
                </a:solidFill>
                <a:latin typeface="Calibri"/>
              </a:rPr>
              <a:t> (keV)</a:t>
            </a:r>
            <a:endParaRPr/>
          </a:p>
        </p:txBody>
      </p:sp>
      <p:sp>
        <p:nvSpPr>
          <p:cNvPr id="257" name="CustomShape 7"/>
          <p:cNvSpPr/>
          <p:nvPr/>
        </p:nvSpPr>
        <p:spPr>
          <a:xfrm>
            <a:off x="5788800" y="4365360"/>
            <a:ext cx="1238040" cy="485280"/>
          </a:xfrm>
          <a:prstGeom prst="rect">
            <a:avLst/>
          </a:prstGeom>
          <a:noFill/>
          <a:ln>
            <a:noFill/>
          </a:ln>
        </p:spPr>
        <p:txBody>
          <a:bodyPr wrap="none" lIns="90000" tIns="45000" rIns="90000" bIns="45000"/>
          <a:lstStyle/>
          <a:p>
            <a:pPr>
              <a:lnSpc>
                <a:spcPct val="100000"/>
              </a:lnSpc>
            </a:pPr>
            <a:r>
              <a:rPr lang="en-US" sz="1300">
                <a:solidFill>
                  <a:srgbClr val="000000"/>
                </a:solidFill>
                <a:latin typeface="Calibri"/>
              </a:rPr>
              <a:t>Before </a:t>
            </a:r>
            <a:endParaRPr/>
          </a:p>
          <a:p>
            <a:pPr>
              <a:lnSpc>
                <a:spcPct val="100000"/>
              </a:lnSpc>
            </a:pPr>
            <a:r>
              <a:rPr lang="en-US" sz="1300">
                <a:solidFill>
                  <a:srgbClr val="000000"/>
                </a:solidFill>
                <a:latin typeface="Calibri"/>
              </a:rPr>
              <a:t>coincidence</a:t>
            </a:r>
            <a:endParaRPr/>
          </a:p>
        </p:txBody>
      </p:sp>
      <p:sp>
        <p:nvSpPr>
          <p:cNvPr id="258" name="CustomShape 8"/>
          <p:cNvSpPr/>
          <p:nvPr/>
        </p:nvSpPr>
        <p:spPr>
          <a:xfrm>
            <a:off x="4907520" y="6081120"/>
            <a:ext cx="1738800" cy="287640"/>
          </a:xfrm>
          <a:prstGeom prst="rect">
            <a:avLst/>
          </a:prstGeom>
          <a:noFill/>
          <a:ln>
            <a:noFill/>
          </a:ln>
        </p:spPr>
        <p:txBody>
          <a:bodyPr wrap="none" lIns="90000" tIns="45000" rIns="90000" bIns="45000"/>
          <a:lstStyle/>
          <a:p>
            <a:pPr>
              <a:lnSpc>
                <a:spcPct val="100000"/>
              </a:lnSpc>
            </a:pPr>
            <a:r>
              <a:rPr lang="en-US" sz="1300">
                <a:solidFill>
                  <a:srgbClr val="000000"/>
                </a:solidFill>
                <a:latin typeface="Calibri"/>
              </a:rPr>
              <a:t>After coincidence</a:t>
            </a:r>
            <a:endParaRPr/>
          </a:p>
        </p:txBody>
      </p:sp>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80407" y="1768680"/>
            <a:ext cx="8519186" cy="4108885"/>
            <a:chOff x="304800" y="1598349"/>
            <a:chExt cx="8519186" cy="4108885"/>
          </a:xfrm>
        </p:grpSpPr>
        <p:grpSp>
          <p:nvGrpSpPr>
            <p:cNvPr id="5" name="Group 4"/>
            <p:cNvGrpSpPr/>
            <p:nvPr/>
          </p:nvGrpSpPr>
          <p:grpSpPr>
            <a:xfrm>
              <a:off x="304800" y="1598349"/>
              <a:ext cx="8519186" cy="4108885"/>
              <a:chOff x="2335081" y="2041700"/>
              <a:chExt cx="9142413" cy="4236768"/>
            </a:xfrm>
          </p:grpSpPr>
          <p:sp>
            <p:nvSpPr>
              <p:cNvPr id="7" name="Rectangle 6"/>
              <p:cNvSpPr/>
              <p:nvPr/>
            </p:nvSpPr>
            <p:spPr>
              <a:xfrm>
                <a:off x="2335081" y="2308676"/>
                <a:ext cx="9142413" cy="1050303"/>
              </a:xfrm>
              <a:prstGeom prst="rect">
                <a:avLst/>
              </a:prstGeom>
              <a:solidFill>
                <a:srgbClr val="40E89B">
                  <a:alpha val="3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2335081" y="2041700"/>
                <a:ext cx="9089136" cy="4236768"/>
                <a:chOff x="53276" y="1279833"/>
                <a:chExt cx="9089136" cy="4236768"/>
              </a:xfrm>
            </p:grpSpPr>
            <p:pic>
              <p:nvPicPr>
                <p:cNvPr id="9" name="Picture 8"/>
                <p:cNvPicPr>
                  <a:picLocks noChangeAspect="1"/>
                </p:cNvPicPr>
                <p:nvPr/>
              </p:nvPicPr>
              <p:blipFill>
                <a:blip r:embed="rId3"/>
                <a:stretch>
                  <a:fillRect/>
                </a:stretch>
              </p:blipFill>
              <p:spPr>
                <a:xfrm>
                  <a:off x="53276" y="1279833"/>
                  <a:ext cx="9089136" cy="4236768"/>
                </a:xfrm>
                <a:prstGeom prst="rect">
                  <a:avLst/>
                </a:prstGeom>
              </p:spPr>
            </p:pic>
            <p:sp>
              <p:nvSpPr>
                <p:cNvPr id="10" name="Rectangle 9"/>
                <p:cNvSpPr/>
                <p:nvPr/>
              </p:nvSpPr>
              <p:spPr>
                <a:xfrm>
                  <a:off x="2133928" y="2597112"/>
                  <a:ext cx="1040800" cy="25780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133928" y="2930928"/>
                  <a:ext cx="1040800" cy="25780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133928" y="4191291"/>
                  <a:ext cx="1040800" cy="25780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6" name="Rectangle 5"/>
            <p:cNvSpPr/>
            <p:nvPr/>
          </p:nvSpPr>
          <p:spPr>
            <a:xfrm>
              <a:off x="2243617" y="4789337"/>
              <a:ext cx="1040800" cy="25780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Systematic </a:t>
            </a:r>
            <a:r>
              <a:rPr lang="en-US" dirty="0" smtClean="0"/>
              <a:t>Effects</a:t>
            </a:r>
            <a:endParaRPr lang="en-US" dirty="0"/>
          </a:p>
        </p:txBody>
      </p:sp>
      <p:sp>
        <p:nvSpPr>
          <p:cNvPr id="14" name="Text Placeholder 13"/>
          <p:cNvSpPr>
            <a:spLocks noGrp="1"/>
          </p:cNvSpPr>
          <p:nvPr>
            <p:ph idx="1"/>
          </p:nvPr>
        </p:nvSpPr>
        <p:spPr/>
        <p:txBody>
          <a:bodyPr/>
          <a:lstStyle/>
          <a:p>
            <a:endParaRPr lang="en-US" dirty="0"/>
          </a:p>
        </p:txBody>
      </p:sp>
      <p:sp>
        <p:nvSpPr>
          <p:cNvPr id="16" name="TextBox 15"/>
          <p:cNvSpPr txBox="1"/>
          <p:nvPr/>
        </p:nvSpPr>
        <p:spPr>
          <a:xfrm>
            <a:off x="5490786" y="1035163"/>
            <a:ext cx="4406143" cy="584775"/>
          </a:xfrm>
          <a:prstGeom prst="rect">
            <a:avLst/>
          </a:prstGeom>
          <a:noFill/>
        </p:spPr>
        <p:txBody>
          <a:bodyPr wrap="none" rtlCol="0">
            <a:spAutoFit/>
          </a:bodyPr>
          <a:lstStyle/>
          <a:p>
            <a:r>
              <a:rPr lang="en-US" sz="3200" dirty="0" smtClean="0">
                <a:solidFill>
                  <a:schemeClr val="bg2">
                    <a:lumMod val="75000"/>
                  </a:schemeClr>
                </a:solidFill>
              </a:rPr>
              <a:t>(</a:t>
            </a:r>
            <a:r>
              <a:rPr lang="el-GR" sz="3200" dirty="0" smtClean="0">
                <a:solidFill>
                  <a:schemeClr val="bg2">
                    <a:lumMod val="75000"/>
                  </a:schemeClr>
                </a:solidFill>
              </a:rPr>
              <a:t>τ</a:t>
            </a:r>
            <a:r>
              <a:rPr lang="en-US" sz="3200" baseline="-25000" dirty="0" smtClean="0">
                <a:solidFill>
                  <a:schemeClr val="bg2">
                    <a:lumMod val="75000"/>
                  </a:schemeClr>
                </a:solidFill>
              </a:rPr>
              <a:t>storage</a:t>
            </a:r>
            <a:r>
              <a:rPr lang="en-US" sz="3200" dirty="0" smtClean="0">
                <a:solidFill>
                  <a:schemeClr val="bg2">
                    <a:lumMod val="75000"/>
                  </a:schemeClr>
                </a:solidFill>
              </a:rPr>
              <a:t>)</a:t>
            </a:r>
            <a:r>
              <a:rPr lang="en-US" sz="3200" baseline="30000" dirty="0" smtClean="0">
                <a:solidFill>
                  <a:schemeClr val="bg2">
                    <a:lumMod val="75000"/>
                  </a:schemeClr>
                </a:solidFill>
              </a:rPr>
              <a:t>-1</a:t>
            </a:r>
            <a:r>
              <a:rPr lang="en-US" sz="3200" dirty="0" smtClean="0">
                <a:solidFill>
                  <a:schemeClr val="bg2">
                    <a:lumMod val="75000"/>
                  </a:schemeClr>
                </a:solidFill>
              </a:rPr>
              <a:t> = (</a:t>
            </a:r>
            <a:r>
              <a:rPr lang="el-GR" sz="3200" dirty="0" smtClean="0">
                <a:solidFill>
                  <a:schemeClr val="bg2">
                    <a:lumMod val="75000"/>
                  </a:schemeClr>
                </a:solidFill>
              </a:rPr>
              <a:t>τ</a:t>
            </a:r>
            <a:r>
              <a:rPr lang="en-US" sz="3200" baseline="-25000" dirty="0" smtClean="0">
                <a:solidFill>
                  <a:schemeClr val="bg2">
                    <a:lumMod val="75000"/>
                  </a:schemeClr>
                </a:solidFill>
              </a:rPr>
              <a:t>n</a:t>
            </a:r>
            <a:r>
              <a:rPr lang="en-US" sz="3200" dirty="0" smtClean="0">
                <a:solidFill>
                  <a:schemeClr val="bg2">
                    <a:lumMod val="75000"/>
                  </a:schemeClr>
                </a:solidFill>
              </a:rPr>
              <a:t>)</a:t>
            </a:r>
            <a:r>
              <a:rPr lang="en-US" sz="3200" baseline="30000" dirty="0">
                <a:solidFill>
                  <a:schemeClr val="bg2">
                    <a:lumMod val="75000"/>
                  </a:schemeClr>
                </a:solidFill>
              </a:rPr>
              <a:t> -</a:t>
            </a:r>
            <a:r>
              <a:rPr lang="en-US" sz="3200" baseline="30000" dirty="0" smtClean="0">
                <a:solidFill>
                  <a:schemeClr val="bg2">
                    <a:lumMod val="75000"/>
                  </a:schemeClr>
                </a:solidFill>
              </a:rPr>
              <a:t>1  </a:t>
            </a:r>
            <a:r>
              <a:rPr lang="en-US" sz="3200" dirty="0" smtClean="0">
                <a:solidFill>
                  <a:schemeClr val="bg2">
                    <a:lumMod val="75000"/>
                  </a:schemeClr>
                </a:solidFill>
              </a:rPr>
              <a:t>+ (</a:t>
            </a:r>
            <a:r>
              <a:rPr lang="el-GR" sz="3200" dirty="0" smtClean="0">
                <a:solidFill>
                  <a:schemeClr val="bg2">
                    <a:lumMod val="75000"/>
                  </a:schemeClr>
                </a:solidFill>
              </a:rPr>
              <a:t>τ</a:t>
            </a:r>
            <a:r>
              <a:rPr lang="en-US" sz="3200" baseline="-25000" dirty="0" smtClean="0">
                <a:solidFill>
                  <a:schemeClr val="bg2">
                    <a:lumMod val="75000"/>
                  </a:schemeClr>
                </a:solidFill>
              </a:rPr>
              <a:t>loss</a:t>
            </a:r>
            <a:r>
              <a:rPr lang="en-US" sz="3200" dirty="0" smtClean="0">
                <a:solidFill>
                  <a:schemeClr val="bg2">
                    <a:lumMod val="75000"/>
                  </a:schemeClr>
                </a:solidFill>
              </a:rPr>
              <a:t>)</a:t>
            </a:r>
            <a:r>
              <a:rPr lang="en-US" sz="3200" baseline="30000" dirty="0">
                <a:solidFill>
                  <a:schemeClr val="bg2">
                    <a:lumMod val="75000"/>
                  </a:schemeClr>
                </a:solidFill>
              </a:rPr>
              <a:t> -1</a:t>
            </a:r>
            <a:endParaRPr lang="en-US" sz="3200" dirty="0">
              <a:solidFill>
                <a:schemeClr val="bg2">
                  <a:lumMod val="75000"/>
                </a:schemeClr>
              </a:solidFill>
            </a:endParaRPr>
          </a:p>
        </p:txBody>
      </p:sp>
    </p:spTree>
    <p:extLst>
      <p:ext uri="{BB962C8B-B14F-4D97-AF65-F5344CB8AC3E}">
        <p14:creationId xmlns:p14="http://schemas.microsoft.com/office/powerpoint/2010/main" val="2807656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Motivation/Background</a:t>
            </a:r>
            <a:endParaRPr lang="en-US" dirty="0"/>
          </a:p>
        </p:txBody>
      </p:sp>
      <p:sp>
        <p:nvSpPr>
          <p:cNvPr id="3" name="Text Placeholder 2"/>
          <p:cNvSpPr>
            <a:spLocks noGrp="1"/>
          </p:cNvSpPr>
          <p:nvPr>
            <p:ph idx="1"/>
          </p:nvPr>
        </p:nvSpPr>
        <p:spPr/>
        <p:txBody>
          <a:bodyPr/>
          <a:lstStyle/>
          <a:p>
            <a:r>
              <a:rPr lang="en-US" dirty="0" smtClean="0"/>
              <a:t>Definition of beta decay</a:t>
            </a:r>
          </a:p>
          <a:p>
            <a:r>
              <a:rPr lang="en-US" dirty="0" smtClean="0"/>
              <a:t>Motivation </a:t>
            </a:r>
          </a:p>
          <a:p>
            <a:pPr lvl="1"/>
            <a:r>
              <a:rPr lang="en-US" dirty="0" smtClean="0"/>
              <a:t>BBN</a:t>
            </a:r>
          </a:p>
          <a:p>
            <a:pPr lvl="1"/>
            <a:r>
              <a:rPr lang="en-US" dirty="0" err="1" smtClean="0"/>
              <a:t>Vud</a:t>
            </a:r>
            <a:endParaRPr lang="en-US" dirty="0" smtClean="0"/>
          </a:p>
          <a:p>
            <a:r>
              <a:rPr lang="en-US" dirty="0" smtClean="0"/>
              <a:t>Definition of UCN</a:t>
            </a:r>
          </a:p>
          <a:p>
            <a:pPr lvl="1"/>
            <a:r>
              <a:rPr lang="en-US" dirty="0" smtClean="0"/>
              <a:t>Interactions of UCN </a:t>
            </a:r>
          </a:p>
          <a:p>
            <a:r>
              <a:rPr lang="en-US" dirty="0" smtClean="0"/>
              <a:t>State of the field </a:t>
            </a:r>
          </a:p>
          <a:p>
            <a:pPr lvl="1"/>
            <a:r>
              <a:rPr lang="en-US" dirty="0" smtClean="0"/>
              <a:t>Beam </a:t>
            </a:r>
            <a:r>
              <a:rPr lang="en-US" dirty="0" err="1" smtClean="0"/>
              <a:t>vs</a:t>
            </a:r>
            <a:r>
              <a:rPr lang="en-US" dirty="0" smtClean="0"/>
              <a:t> Bottle</a:t>
            </a:r>
          </a:p>
          <a:p>
            <a:pPr lvl="1"/>
            <a:r>
              <a:rPr lang="en-US" dirty="0" smtClean="0"/>
              <a:t>Tau history </a:t>
            </a:r>
          </a:p>
          <a:p>
            <a:endParaRPr lang="en-US" dirty="0" smtClean="0"/>
          </a:p>
          <a:p>
            <a:endParaRPr lang="en-US" dirty="0"/>
          </a:p>
        </p:txBody>
      </p:sp>
    </p:spTree>
    <p:extLst>
      <p:ext uri="{BB962C8B-B14F-4D97-AF65-F5344CB8AC3E}">
        <p14:creationId xmlns:p14="http://schemas.microsoft.com/office/powerpoint/2010/main" val="1804547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ustomShape 1"/>
          <p:cNvSpPr/>
          <p:nvPr/>
        </p:nvSpPr>
        <p:spPr>
          <a:xfrm>
            <a:off x="504000" y="239760"/>
            <a:ext cx="9071280" cy="1261800"/>
          </a:xfrm>
          <a:prstGeom prst="rect">
            <a:avLst/>
          </a:prstGeom>
          <a:noFill/>
          <a:ln>
            <a:noFill/>
          </a:ln>
        </p:spPr>
        <p:txBody>
          <a:bodyPr lIns="0" tIns="0" rIns="0" bIns="0" anchor="ctr"/>
          <a:lstStyle/>
          <a:p>
            <a:pPr algn="ctr">
              <a:lnSpc>
                <a:spcPct val="100000"/>
              </a:lnSpc>
            </a:pPr>
            <a:r>
              <a:rPr lang="en-US" sz="4400">
                <a:latin typeface="Arial"/>
              </a:rPr>
              <a:t>Sources of Background</a:t>
            </a:r>
            <a:endParaRPr/>
          </a:p>
        </p:txBody>
      </p:sp>
      <p:pic>
        <p:nvPicPr>
          <p:cNvPr id="205" name="Picture 4"/>
          <p:cNvPicPr/>
          <p:nvPr/>
        </p:nvPicPr>
        <p:blipFill>
          <a:blip r:embed="rId3"/>
          <a:stretch>
            <a:fillRect/>
          </a:stretch>
        </p:blipFill>
        <p:spPr>
          <a:xfrm>
            <a:off x="5289120" y="1219320"/>
            <a:ext cx="4037760" cy="2882880"/>
          </a:xfrm>
          <a:prstGeom prst="rect">
            <a:avLst/>
          </a:prstGeom>
          <a:ln>
            <a:noFill/>
          </a:ln>
        </p:spPr>
      </p:pic>
      <p:pic>
        <p:nvPicPr>
          <p:cNvPr id="206" name="Picture 5"/>
          <p:cNvPicPr/>
          <p:nvPr/>
        </p:nvPicPr>
        <p:blipFill>
          <a:blip r:embed="rId4"/>
          <a:stretch>
            <a:fillRect/>
          </a:stretch>
        </p:blipFill>
        <p:spPr>
          <a:xfrm>
            <a:off x="5508360" y="4021560"/>
            <a:ext cx="3818880" cy="2874240"/>
          </a:xfrm>
          <a:prstGeom prst="rect">
            <a:avLst/>
          </a:prstGeom>
          <a:ln>
            <a:noFill/>
          </a:ln>
        </p:spPr>
      </p:pic>
      <p:sp>
        <p:nvSpPr>
          <p:cNvPr id="207" name="CustomShape 2"/>
          <p:cNvSpPr/>
          <p:nvPr/>
        </p:nvSpPr>
        <p:spPr>
          <a:xfrm>
            <a:off x="504000" y="1311840"/>
            <a:ext cx="4616280" cy="4722840"/>
          </a:xfrm>
          <a:prstGeom prst="rect">
            <a:avLst/>
          </a:prstGeom>
          <a:noFill/>
          <a:ln>
            <a:noFill/>
          </a:ln>
        </p:spPr>
        <p:txBody>
          <a:bodyPr lIns="0" tIns="0" rIns="0" bIns="0"/>
          <a:lstStyle/>
          <a:p>
            <a:pPr marL="342900" indent="-342900">
              <a:lnSpc>
                <a:spcPct val="100000"/>
              </a:lnSpc>
              <a:buSzPct val="45000"/>
              <a:buFont typeface="Arial" panose="020B0604020202020204" pitchFamily="34" charset="0"/>
              <a:buChar char="•"/>
            </a:pPr>
            <a:r>
              <a:rPr lang="en-US" sz="2400" dirty="0">
                <a:latin typeface="Arial"/>
              </a:rPr>
              <a:t>Cosmic events</a:t>
            </a:r>
            <a:endParaRPr dirty="0"/>
          </a:p>
          <a:p>
            <a:pPr marL="800100" lvl="1" indent="-342900">
              <a:lnSpc>
                <a:spcPct val="100000"/>
              </a:lnSpc>
              <a:buSzPct val="75000"/>
              <a:buFont typeface="Arial" panose="020B0604020202020204" pitchFamily="34" charset="0"/>
              <a:buChar char="•"/>
            </a:pPr>
            <a:r>
              <a:rPr lang="en-US" sz="2400" dirty="0">
                <a:latin typeface="Arial"/>
              </a:rPr>
              <a:t>Most eliminated through E cuts</a:t>
            </a:r>
            <a:endParaRPr dirty="0"/>
          </a:p>
          <a:p>
            <a:pPr marL="800100" lvl="1" indent="-342900">
              <a:lnSpc>
                <a:spcPct val="100000"/>
              </a:lnSpc>
              <a:buSzPct val="75000"/>
              <a:buFont typeface="Arial" panose="020B0604020202020204" pitchFamily="34" charset="0"/>
              <a:buChar char="•"/>
            </a:pPr>
            <a:r>
              <a:rPr lang="en-US" sz="2400" dirty="0">
                <a:latin typeface="Arial"/>
              </a:rPr>
              <a:t>Remainder provides constant background, easily fit</a:t>
            </a:r>
            <a:endParaRPr dirty="0"/>
          </a:p>
          <a:p>
            <a:pPr marL="342900" indent="-342900">
              <a:lnSpc>
                <a:spcPct val="100000"/>
              </a:lnSpc>
              <a:buSzPct val="45000"/>
              <a:buFont typeface="Arial" panose="020B0604020202020204" pitchFamily="34" charset="0"/>
              <a:buChar char="•"/>
            </a:pPr>
            <a:r>
              <a:rPr lang="en-US" sz="2400" dirty="0">
                <a:latin typeface="Arial"/>
              </a:rPr>
              <a:t>Beam induced background (mostly n activation)</a:t>
            </a:r>
            <a:endParaRPr dirty="0"/>
          </a:p>
          <a:p>
            <a:pPr marL="800100" lvl="1" indent="-342900">
              <a:lnSpc>
                <a:spcPct val="100000"/>
              </a:lnSpc>
              <a:buSzPct val="75000"/>
              <a:buFont typeface="Arial" panose="020B0604020202020204" pitchFamily="34" charset="0"/>
              <a:buChar char="•"/>
            </a:pPr>
            <a:r>
              <a:rPr lang="en-US" sz="2400" dirty="0">
                <a:latin typeface="Arial"/>
              </a:rPr>
              <a:t>Prompt gammas and fast neutrons </a:t>
            </a:r>
            <a:endParaRPr dirty="0"/>
          </a:p>
          <a:p>
            <a:pPr marL="800100" lvl="1" indent="-342900">
              <a:lnSpc>
                <a:spcPct val="100000"/>
              </a:lnSpc>
              <a:buSzPct val="75000"/>
              <a:buFont typeface="Arial" panose="020B0604020202020204" pitchFamily="34" charset="0"/>
              <a:buChar char="•"/>
            </a:pPr>
            <a:r>
              <a:rPr lang="en-US" sz="2400" dirty="0">
                <a:latin typeface="Arial"/>
              </a:rPr>
              <a:t>Decays from absorption on </a:t>
            </a:r>
            <a:r>
              <a:rPr lang="en-US" sz="2400" baseline="33000" dirty="0">
                <a:latin typeface="Arial"/>
              </a:rPr>
              <a:t>28</a:t>
            </a:r>
            <a:r>
              <a:rPr lang="en-US" sz="2400" dirty="0">
                <a:latin typeface="Arial"/>
              </a:rPr>
              <a:t>Al, </a:t>
            </a:r>
            <a:r>
              <a:rPr lang="en-US" sz="2400" baseline="33000" dirty="0">
                <a:latin typeface="Arial"/>
              </a:rPr>
              <a:t>128</a:t>
            </a:r>
            <a:r>
              <a:rPr lang="en-US" sz="2400" dirty="0">
                <a:latin typeface="Arial"/>
              </a:rPr>
              <a:t>I, etc.</a:t>
            </a:r>
            <a:endParaRPr dirty="0"/>
          </a:p>
          <a:p>
            <a:pPr marL="342900" indent="-342900">
              <a:lnSpc>
                <a:spcPct val="100000"/>
              </a:lnSpc>
              <a:buSzPct val="45000"/>
              <a:buFont typeface="Arial" panose="020B0604020202020204" pitchFamily="34" charset="0"/>
              <a:buChar char="•"/>
            </a:pPr>
            <a:r>
              <a:rPr lang="en-US" sz="2400" dirty="0">
                <a:latin typeface="Arial"/>
              </a:rPr>
              <a:t>High energy UCN absorption on vanadium dagger</a:t>
            </a:r>
            <a:endParaRPr dirty="0"/>
          </a:p>
          <a:p>
            <a:pPr marL="800100" lvl="1" indent="-342900">
              <a:lnSpc>
                <a:spcPct val="100000"/>
              </a:lnSpc>
              <a:buSzPct val="75000"/>
              <a:buFont typeface="Arial" panose="020B0604020202020204" pitchFamily="34" charset="0"/>
              <a:buChar char="•"/>
            </a:pPr>
            <a:r>
              <a:rPr lang="en-US" sz="2400" dirty="0">
                <a:latin typeface="Arial"/>
              </a:rPr>
              <a:t>Non-constant background fit to </a:t>
            </a:r>
            <a:r>
              <a:rPr lang="en-US" sz="2400" baseline="33000" dirty="0">
                <a:latin typeface="Arial"/>
              </a:rPr>
              <a:t>52</a:t>
            </a:r>
            <a:r>
              <a:rPr lang="en-US" sz="2400" dirty="0">
                <a:latin typeface="Arial"/>
              </a:rPr>
              <a:t>V exponential decay</a:t>
            </a:r>
            <a:endParaRPr dirty="0"/>
          </a:p>
        </p:txBody>
      </p:sp>
      <p:sp>
        <p:nvSpPr>
          <p:cNvPr id="208" name="CustomShape 3"/>
          <p:cNvSpPr/>
          <p:nvPr/>
        </p:nvSpPr>
        <p:spPr>
          <a:xfrm>
            <a:off x="6949440" y="6896160"/>
            <a:ext cx="1353960" cy="262080"/>
          </a:xfrm>
          <a:prstGeom prst="rect">
            <a:avLst/>
          </a:prstGeom>
          <a:noFill/>
          <a:ln>
            <a:noFill/>
          </a:ln>
        </p:spPr>
        <p:txBody>
          <a:bodyPr lIns="90000" tIns="45000" rIns="90000" bIns="45000"/>
          <a:lstStyle/>
          <a:p>
            <a:r>
              <a:rPr lang="en-US" sz="1200">
                <a:latin typeface="Arial"/>
              </a:rPr>
              <a:t>Plots by R. Pattie</a:t>
            </a:r>
            <a:endParaRPr/>
          </a:p>
        </p:txBody>
      </p:sp>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96549" y="1438275"/>
            <a:ext cx="9486901" cy="4215801"/>
          </a:xfrm>
          <a:prstGeom prst="rect">
            <a:avLst/>
          </a:prstGeom>
        </p:spPr>
      </p:pic>
      <p:sp>
        <p:nvSpPr>
          <p:cNvPr id="2" name="Title 1"/>
          <p:cNvSpPr>
            <a:spLocks noGrp="1"/>
          </p:cNvSpPr>
          <p:nvPr>
            <p:ph type="title"/>
          </p:nvPr>
        </p:nvSpPr>
        <p:spPr/>
        <p:txBody>
          <a:bodyPr/>
          <a:lstStyle/>
          <a:p>
            <a:pPr algn="ctr"/>
            <a:r>
              <a:rPr lang="en-US" dirty="0" smtClean="0"/>
              <a:t>Simulated Background – Geant4</a:t>
            </a:r>
            <a:endParaRPr lang="en-US" dirty="0"/>
          </a:p>
        </p:txBody>
      </p:sp>
      <p:sp>
        <p:nvSpPr>
          <p:cNvPr id="3" name="Text Placeholder 2"/>
          <p:cNvSpPr>
            <a:spLocks noGrp="1"/>
          </p:cNvSpPr>
          <p:nvPr>
            <p:ph idx="1"/>
          </p:nvPr>
        </p:nvSpPr>
        <p:spPr/>
        <p:txBody>
          <a:bodyPr/>
          <a:lstStyle/>
          <a:p>
            <a:endParaRPr lang="en-US" dirty="0"/>
          </a:p>
        </p:txBody>
      </p:sp>
      <p:sp>
        <p:nvSpPr>
          <p:cNvPr id="4" name="TextBox 3"/>
          <p:cNvSpPr txBox="1"/>
          <p:nvPr/>
        </p:nvSpPr>
        <p:spPr>
          <a:xfrm>
            <a:off x="6358676" y="6505201"/>
            <a:ext cx="3028906" cy="369332"/>
          </a:xfrm>
          <a:prstGeom prst="rect">
            <a:avLst/>
          </a:prstGeom>
          <a:noFill/>
        </p:spPr>
        <p:txBody>
          <a:bodyPr wrap="none" rtlCol="0">
            <a:spAutoFit/>
          </a:bodyPr>
          <a:lstStyle/>
          <a:p>
            <a:r>
              <a:rPr lang="en-US" dirty="0" smtClean="0">
                <a:solidFill>
                  <a:schemeClr val="bg2">
                    <a:lumMod val="75000"/>
                  </a:schemeClr>
                </a:solidFill>
              </a:rPr>
              <a:t>Images Courtesy of R.W. Pattie</a:t>
            </a:r>
            <a:endParaRPr lang="en-US" dirty="0">
              <a:solidFill>
                <a:schemeClr val="bg2">
                  <a:lumMod val="75000"/>
                </a:schemeClr>
              </a:solidFill>
            </a:endParaRPr>
          </a:p>
        </p:txBody>
      </p:sp>
    </p:spTree>
    <p:extLst>
      <p:ext uri="{BB962C8B-B14F-4D97-AF65-F5344CB8AC3E}">
        <p14:creationId xmlns:p14="http://schemas.microsoft.com/office/powerpoint/2010/main" val="1959738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395554" y="1190625"/>
            <a:ext cx="5770796" cy="3025251"/>
          </a:xfrm>
          <a:prstGeom prst="rect">
            <a:avLst/>
          </a:prstGeom>
        </p:spPr>
      </p:pic>
      <p:sp>
        <p:nvSpPr>
          <p:cNvPr id="2" name="Title 1"/>
          <p:cNvSpPr>
            <a:spLocks noGrp="1"/>
          </p:cNvSpPr>
          <p:nvPr>
            <p:ph type="title"/>
          </p:nvPr>
        </p:nvSpPr>
        <p:spPr/>
        <p:txBody>
          <a:bodyPr/>
          <a:lstStyle/>
          <a:p>
            <a:r>
              <a:rPr lang="en-US" dirty="0" smtClean="0"/>
              <a:t>Extracting background from signal</a:t>
            </a:r>
            <a:endParaRPr lang="en-US" dirty="0"/>
          </a:p>
        </p:txBody>
      </p:sp>
      <p:sp>
        <p:nvSpPr>
          <p:cNvPr id="3" name="Subtitle 2"/>
          <p:cNvSpPr>
            <a:spLocks noGrp="1"/>
          </p:cNvSpPr>
          <p:nvPr>
            <p:ph sz="half" idx="1"/>
          </p:nvPr>
        </p:nvSpPr>
        <p:spPr/>
        <p:txBody>
          <a:bodyPr/>
          <a:lstStyle/>
          <a:p>
            <a:r>
              <a:rPr lang="en-US" dirty="0" smtClean="0"/>
              <a:t>Fit to linear combination of V, Al, I, </a:t>
            </a:r>
            <a:r>
              <a:rPr lang="en-US" dirty="0" err="1" smtClean="0"/>
              <a:t>Pb</a:t>
            </a:r>
            <a:r>
              <a:rPr lang="en-US" dirty="0" smtClean="0"/>
              <a:t>, and measured BG</a:t>
            </a:r>
          </a:p>
          <a:p>
            <a:r>
              <a:rPr lang="en-US" dirty="0" smtClean="0"/>
              <a:t>Only V and measured BG components nonzero</a:t>
            </a:r>
          </a:p>
          <a:p>
            <a:endParaRPr lang="en-US" dirty="0" smtClean="0"/>
          </a:p>
          <a:p>
            <a:endParaRPr lang="en-US" dirty="0" smtClean="0"/>
          </a:p>
        </p:txBody>
      </p:sp>
      <p:sp>
        <p:nvSpPr>
          <p:cNvPr id="4" name="Content Placeholder 3"/>
          <p:cNvSpPr>
            <a:spLocks noGrp="1"/>
          </p:cNvSpPr>
          <p:nvPr>
            <p:ph sz="half" idx="2"/>
          </p:nvPr>
        </p:nvSpPr>
        <p:spPr/>
        <p:txBody>
          <a:bodyPr/>
          <a:lstStyle/>
          <a:p>
            <a:endParaRPr lang="en-US"/>
          </a:p>
        </p:txBody>
      </p:sp>
      <p:pic>
        <p:nvPicPr>
          <p:cNvPr id="10" name="Picture 9"/>
          <p:cNvPicPr>
            <a:picLocks noChangeAspect="1"/>
          </p:cNvPicPr>
          <p:nvPr/>
        </p:nvPicPr>
        <p:blipFill>
          <a:blip r:embed="rId4"/>
          <a:stretch>
            <a:fillRect/>
          </a:stretch>
        </p:blipFill>
        <p:spPr>
          <a:xfrm>
            <a:off x="4514850" y="4203655"/>
            <a:ext cx="5061150" cy="3356020"/>
          </a:xfrm>
          <a:prstGeom prst="rect">
            <a:avLst/>
          </a:prstGeom>
        </p:spPr>
      </p:pic>
    </p:spTree>
    <p:extLst>
      <p:ext uri="{BB962C8B-B14F-4D97-AF65-F5344CB8AC3E}">
        <p14:creationId xmlns:p14="http://schemas.microsoft.com/office/powerpoint/2010/main" val="2220713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7223760" y="7007040"/>
            <a:ext cx="2351520" cy="401760"/>
          </a:xfrm>
          <a:prstGeom prst="rect">
            <a:avLst/>
          </a:prstGeom>
          <a:noFill/>
          <a:ln>
            <a:noFill/>
          </a:ln>
        </p:spPr>
        <p:txBody>
          <a:bodyPr lIns="90000" tIns="45000" rIns="90000" bIns="45000" anchor="ctr"/>
          <a:lstStyle/>
          <a:p>
            <a:pPr algn="r">
              <a:lnSpc>
                <a:spcPct val="100000"/>
              </a:lnSpc>
            </a:pPr>
            <a:fld id="{27B64CC0-958D-49A3-98B5-8FCCD6FFE2C9}" type="slidenum">
              <a:rPr lang="en-US" sz="1200">
                <a:solidFill>
                  <a:srgbClr val="8B8B8B"/>
                </a:solidFill>
                <a:latin typeface="Calibri"/>
              </a:rPr>
              <a:t>33</a:t>
            </a:fld>
            <a:endParaRPr/>
          </a:p>
        </p:txBody>
      </p:sp>
      <p:pic>
        <p:nvPicPr>
          <p:cNvPr id="260" name="Picture 6"/>
          <p:cNvPicPr/>
          <p:nvPr/>
        </p:nvPicPr>
        <p:blipFill>
          <a:blip r:embed="rId3"/>
          <a:stretch>
            <a:fillRect/>
          </a:stretch>
        </p:blipFill>
        <p:spPr>
          <a:xfrm>
            <a:off x="490320" y="0"/>
            <a:ext cx="7257600" cy="3812040"/>
          </a:xfrm>
          <a:prstGeom prst="rect">
            <a:avLst/>
          </a:prstGeom>
          <a:ln>
            <a:noFill/>
          </a:ln>
        </p:spPr>
      </p:pic>
      <p:pic>
        <p:nvPicPr>
          <p:cNvPr id="261" name="Picture 7"/>
          <p:cNvPicPr/>
          <p:nvPr/>
        </p:nvPicPr>
        <p:blipFill>
          <a:blip r:embed="rId4"/>
          <a:stretch>
            <a:fillRect/>
          </a:stretch>
        </p:blipFill>
        <p:spPr>
          <a:xfrm>
            <a:off x="419760" y="3957120"/>
            <a:ext cx="8906760" cy="2900520"/>
          </a:xfrm>
          <a:prstGeom prst="rect">
            <a:avLst/>
          </a:prstGeom>
          <a:ln>
            <a:noFill/>
          </a:ln>
        </p:spPr>
      </p:pic>
      <p:sp>
        <p:nvSpPr>
          <p:cNvPr id="262" name="CustomShape 2"/>
          <p:cNvSpPr/>
          <p:nvPr/>
        </p:nvSpPr>
        <p:spPr>
          <a:xfrm>
            <a:off x="7539120" y="3817800"/>
            <a:ext cx="2299320" cy="400680"/>
          </a:xfrm>
          <a:prstGeom prst="rect">
            <a:avLst/>
          </a:prstGeom>
          <a:noFill/>
          <a:ln>
            <a:noFill/>
          </a:ln>
        </p:spPr>
        <p:txBody>
          <a:bodyPr wrap="none" lIns="90000" tIns="45000" rIns="90000" bIns="45000"/>
          <a:lstStyle/>
          <a:p>
            <a:pPr>
              <a:lnSpc>
                <a:spcPct val="100000"/>
              </a:lnSpc>
            </a:pPr>
            <a:r>
              <a:rPr lang="en-US">
                <a:solidFill>
                  <a:srgbClr val="000000"/>
                </a:solidFill>
                <a:latin typeface="Calibri"/>
              </a:rPr>
              <a:t>Clean(s)-store(s)</a:t>
            </a:r>
            <a:endParaRPr/>
          </a:p>
        </p:txBody>
      </p:sp>
      <p:sp>
        <p:nvSpPr>
          <p:cNvPr id="263" name="CustomShape 3"/>
          <p:cNvSpPr/>
          <p:nvPr/>
        </p:nvSpPr>
        <p:spPr>
          <a:xfrm>
            <a:off x="6813000" y="1260000"/>
            <a:ext cx="746280" cy="651960"/>
          </a:xfrm>
          <a:prstGeom prst="ellipse">
            <a:avLst/>
          </a:prstGeom>
          <a:noFill/>
          <a:ln w="25560">
            <a:solidFill>
              <a:srgbClr val="3A5F8B"/>
            </a:solidFill>
            <a:round/>
          </a:ln>
        </p:spPr>
      </p:sp>
      <p:sp>
        <p:nvSpPr>
          <p:cNvPr id="264" name="CustomShape 4"/>
          <p:cNvSpPr/>
          <p:nvPr/>
        </p:nvSpPr>
        <p:spPr>
          <a:xfrm flipH="1">
            <a:off x="5072760" y="1895040"/>
            <a:ext cx="2108160" cy="2874240"/>
          </a:xfrm>
          <a:prstGeom prst="straightConnector1">
            <a:avLst/>
          </a:prstGeom>
          <a:noFill/>
          <a:ln w="19080">
            <a:solidFill>
              <a:srgbClr val="4A7EBB"/>
            </a:solidFill>
            <a:round/>
            <a:tailEnd type="arrow" w="med" len="med"/>
          </a:ln>
        </p:spPr>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for recent results and conclusion</a:t>
            </a:r>
            <a:endParaRPr lang="en-US" dirty="0"/>
          </a:p>
        </p:txBody>
      </p:sp>
      <p:sp>
        <p:nvSpPr>
          <p:cNvPr id="3" name="Subtitle 2"/>
          <p:cNvSpPr>
            <a:spLocks noGrp="1"/>
          </p:cNvSpPr>
          <p:nvPr>
            <p:ph idx="1"/>
          </p:nvPr>
        </p:nvSpPr>
        <p:spPr/>
        <p:txBody>
          <a:bodyPr/>
          <a:lstStyle/>
          <a:p>
            <a:r>
              <a:rPr lang="en-US" dirty="0" smtClean="0"/>
              <a:t>New parts</a:t>
            </a:r>
          </a:p>
          <a:p>
            <a:pPr lvl="1"/>
            <a:r>
              <a:rPr lang="en-US" dirty="0" smtClean="0"/>
              <a:t>Large cleaner &amp; cleaning studies</a:t>
            </a:r>
          </a:p>
          <a:p>
            <a:pPr lvl="1"/>
            <a:r>
              <a:rPr lang="en-US" dirty="0" smtClean="0"/>
              <a:t>New V detector using </a:t>
            </a:r>
            <a:r>
              <a:rPr lang="en-US" dirty="0" err="1" smtClean="0"/>
              <a:t>ZnS</a:t>
            </a:r>
            <a:endParaRPr lang="en-US" dirty="0" smtClean="0"/>
          </a:p>
          <a:p>
            <a:r>
              <a:rPr lang="en-US" dirty="0" smtClean="0"/>
              <a:t>Analysis results from </a:t>
            </a:r>
            <a:r>
              <a:rPr lang="en-US" dirty="0" err="1" smtClean="0"/>
              <a:t>unblinded</a:t>
            </a:r>
            <a:r>
              <a:rPr lang="en-US" dirty="0" smtClean="0"/>
              <a:t> component of data</a:t>
            </a:r>
            <a:endParaRPr lang="en-US" dirty="0"/>
          </a:p>
        </p:txBody>
      </p:sp>
    </p:spTree>
    <p:extLst>
      <p:ext uri="{BB962C8B-B14F-4D97-AF65-F5344CB8AC3E}">
        <p14:creationId xmlns:p14="http://schemas.microsoft.com/office/powerpoint/2010/main" val="1477831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1244" y="1885245"/>
            <a:ext cx="9335547" cy="4267875"/>
          </a:xfrm>
          <a:prstGeom prst="rect">
            <a:avLst/>
          </a:prstGeom>
        </p:spPr>
      </p:pic>
      <p:sp>
        <p:nvSpPr>
          <p:cNvPr id="2" name="Title 1"/>
          <p:cNvSpPr>
            <a:spLocks noGrp="1"/>
          </p:cNvSpPr>
          <p:nvPr>
            <p:ph type="title"/>
          </p:nvPr>
        </p:nvSpPr>
        <p:spPr/>
        <p:txBody>
          <a:bodyPr/>
          <a:lstStyle/>
          <a:p>
            <a:r>
              <a:rPr lang="en-US" dirty="0" smtClean="0"/>
              <a:t>New Dagger Detector</a:t>
            </a:r>
            <a:endParaRPr lang="en-US" dirty="0"/>
          </a:p>
        </p:txBody>
      </p:sp>
      <p:sp>
        <p:nvSpPr>
          <p:cNvPr id="5" name="Tex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3539292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406674"/>
            <a:ext cx="10080625" cy="7084994"/>
          </a:xfrm>
          <a:prstGeom prst="rect">
            <a:avLst/>
          </a:prstGeom>
        </p:spPr>
      </p:pic>
      <p:pic>
        <p:nvPicPr>
          <p:cNvPr id="8" name="Picture 7"/>
          <p:cNvPicPr>
            <a:picLocks noChangeAspect="1"/>
          </p:cNvPicPr>
          <p:nvPr/>
        </p:nvPicPr>
        <p:blipFill>
          <a:blip r:embed="rId4"/>
          <a:stretch>
            <a:fillRect/>
          </a:stretch>
        </p:blipFill>
        <p:spPr>
          <a:xfrm>
            <a:off x="3644018" y="281840"/>
            <a:ext cx="3086100" cy="249667"/>
          </a:xfrm>
          <a:prstGeom prst="rect">
            <a:avLst/>
          </a:prstGeom>
        </p:spPr>
      </p:pic>
    </p:spTree>
    <p:extLst>
      <p:ext uri="{BB962C8B-B14F-4D97-AF65-F5344CB8AC3E}">
        <p14:creationId xmlns:p14="http://schemas.microsoft.com/office/powerpoint/2010/main" val="1765225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7915" y="1346925"/>
            <a:ext cx="8735091" cy="3767106"/>
          </a:xfrm>
          <a:prstGeom prst="rect">
            <a:avLst/>
          </a:prstGeom>
        </p:spPr>
      </p:pic>
      <p:sp>
        <p:nvSpPr>
          <p:cNvPr id="2" name="Title 1"/>
          <p:cNvSpPr>
            <a:spLocks noGrp="1"/>
          </p:cNvSpPr>
          <p:nvPr>
            <p:ph type="title"/>
          </p:nvPr>
        </p:nvSpPr>
        <p:spPr/>
        <p:txBody>
          <a:bodyPr/>
          <a:lstStyle/>
          <a:p>
            <a:r>
              <a:rPr lang="en-US" dirty="0" err="1" smtClean="0"/>
              <a:t>Unblinded</a:t>
            </a:r>
            <a:r>
              <a:rPr lang="en-US" dirty="0" smtClean="0"/>
              <a:t> Preliminary Results</a:t>
            </a:r>
            <a:endParaRPr lang="en-US" dirty="0"/>
          </a:p>
        </p:txBody>
      </p:sp>
      <p:pic>
        <p:nvPicPr>
          <p:cNvPr id="5" name="Picture 4"/>
          <p:cNvPicPr>
            <a:picLocks noChangeAspect="1"/>
          </p:cNvPicPr>
          <p:nvPr/>
        </p:nvPicPr>
        <p:blipFill>
          <a:blip r:embed="rId4"/>
          <a:stretch>
            <a:fillRect/>
          </a:stretch>
        </p:blipFill>
        <p:spPr>
          <a:xfrm>
            <a:off x="518765" y="5065263"/>
            <a:ext cx="8813390" cy="2235393"/>
          </a:xfrm>
          <a:prstGeom prst="rect">
            <a:avLst/>
          </a:prstGeom>
        </p:spPr>
      </p:pic>
    </p:spTree>
    <p:extLst>
      <p:ext uri="{BB962C8B-B14F-4D97-AF65-F5344CB8AC3E}">
        <p14:creationId xmlns:p14="http://schemas.microsoft.com/office/powerpoint/2010/main" val="60647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Neutron lifetime key to insights into BBN, V-A weak interaction</a:t>
            </a:r>
          </a:p>
          <a:p>
            <a:r>
              <a:rPr lang="en-US" dirty="0" smtClean="0"/>
              <a:t>UCN</a:t>
            </a:r>
            <a:r>
              <a:rPr lang="el-GR" dirty="0" smtClean="0"/>
              <a:t>τ</a:t>
            </a:r>
            <a:r>
              <a:rPr lang="en-US" dirty="0" smtClean="0"/>
              <a:t> provides new approach to bottling lifetime measurement</a:t>
            </a:r>
          </a:p>
          <a:p>
            <a:r>
              <a:rPr lang="en-US" dirty="0" smtClean="0"/>
              <a:t>Analysis allows for reduction of systematic effects:</a:t>
            </a:r>
          </a:p>
          <a:p>
            <a:pPr lvl="1"/>
            <a:r>
              <a:rPr lang="en-US" dirty="0" smtClean="0"/>
              <a:t>Backgrounds are time independent, fully </a:t>
            </a:r>
            <a:r>
              <a:rPr lang="en-US" dirty="0" err="1" smtClean="0"/>
              <a:t>subtractable</a:t>
            </a:r>
            <a:endParaRPr lang="en-US" dirty="0" smtClean="0"/>
          </a:p>
          <a:p>
            <a:pPr lvl="1"/>
            <a:r>
              <a:rPr lang="en-US" dirty="0" smtClean="0"/>
              <a:t>Quasi-bound UCN can be completely cleaned</a:t>
            </a:r>
          </a:p>
          <a:p>
            <a:r>
              <a:rPr lang="en-US" dirty="0" smtClean="0"/>
              <a:t>Blinded result: </a:t>
            </a:r>
            <a:r>
              <a:rPr lang="el-GR" dirty="0" smtClean="0"/>
              <a:t>τ</a:t>
            </a:r>
            <a:r>
              <a:rPr lang="en-US" baseline="-25000" dirty="0" smtClean="0"/>
              <a:t>n</a:t>
            </a:r>
            <a:r>
              <a:rPr lang="en-US" dirty="0" smtClean="0"/>
              <a:t>= 878 ± 2.6 </a:t>
            </a:r>
            <a:r>
              <a:rPr lang="en-US" dirty="0"/>
              <a:t>± </a:t>
            </a:r>
            <a:r>
              <a:rPr lang="en-US" dirty="0" smtClean="0"/>
              <a:t>0.6 s</a:t>
            </a:r>
          </a:p>
          <a:p>
            <a:r>
              <a:rPr lang="en-US" dirty="0" err="1" smtClean="0"/>
              <a:t>Unblinding</a:t>
            </a:r>
            <a:r>
              <a:rPr lang="en-US" dirty="0" smtClean="0"/>
              <a:t> should give statistical error &lt; 1s</a:t>
            </a:r>
          </a:p>
          <a:p>
            <a:endParaRPr lang="en-US" baseline="-25000" dirty="0" smtClean="0"/>
          </a:p>
          <a:p>
            <a:endParaRPr lang="en-US" dirty="0" smtClean="0"/>
          </a:p>
          <a:p>
            <a:endParaRPr lang="en-US" dirty="0"/>
          </a:p>
        </p:txBody>
      </p:sp>
    </p:spTree>
    <p:extLst>
      <p:ext uri="{BB962C8B-B14F-4D97-AF65-F5344CB8AC3E}">
        <p14:creationId xmlns:p14="http://schemas.microsoft.com/office/powerpoint/2010/main" val="4071630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CustomShape 1"/>
          <p:cNvSpPr/>
          <p:nvPr/>
        </p:nvSpPr>
        <p:spPr>
          <a:xfrm>
            <a:off x="504000" y="301320"/>
            <a:ext cx="9071280" cy="1261800"/>
          </a:xfrm>
          <a:prstGeom prst="rect">
            <a:avLst/>
          </a:prstGeom>
          <a:noFill/>
          <a:ln>
            <a:noFill/>
          </a:ln>
        </p:spPr>
        <p:txBody>
          <a:bodyPr lIns="0" tIns="0" rIns="0" bIns="0" anchor="ctr"/>
          <a:lstStyle/>
          <a:p>
            <a:pPr algn="ctr">
              <a:lnSpc>
                <a:spcPct val="100000"/>
              </a:lnSpc>
            </a:pPr>
            <a:r>
              <a:rPr lang="en-US" sz="4400">
                <a:latin typeface="Arial"/>
              </a:rPr>
              <a:t>UCN</a:t>
            </a:r>
            <a:r>
              <a:rPr lang="en-US" sz="4400">
                <a:latin typeface="Arial"/>
                <a:ea typeface="Arial"/>
              </a:rPr>
              <a:t>τ Collaboration</a:t>
            </a:r>
            <a:endParaRPr/>
          </a:p>
        </p:txBody>
      </p:sp>
      <p:sp>
        <p:nvSpPr>
          <p:cNvPr id="269" name="CustomShape 2"/>
          <p:cNvSpPr/>
          <p:nvPr/>
        </p:nvSpPr>
        <p:spPr>
          <a:xfrm>
            <a:off x="504000" y="1769040"/>
            <a:ext cx="9071280" cy="5637240"/>
          </a:xfrm>
          <a:prstGeom prst="rect">
            <a:avLst/>
          </a:prstGeom>
          <a:noFill/>
          <a:ln>
            <a:noFill/>
          </a:ln>
        </p:spPr>
      </p:sp>
      <p:pic>
        <p:nvPicPr>
          <p:cNvPr id="270" name="Picture 269"/>
          <p:cNvPicPr/>
          <p:nvPr/>
        </p:nvPicPr>
        <p:blipFill>
          <a:blip r:embed="rId2"/>
          <a:stretch>
            <a:fillRect/>
          </a:stretch>
        </p:blipFill>
        <p:spPr>
          <a:xfrm>
            <a:off x="0" y="1557360"/>
            <a:ext cx="9575280" cy="5848920"/>
          </a:xfrm>
          <a:prstGeom prst="rect">
            <a:avLst/>
          </a:prstGeom>
          <a:ln>
            <a:noFill/>
          </a:ln>
        </p:spPr>
      </p:pic>
      <p:sp>
        <p:nvSpPr>
          <p:cNvPr id="2" name="Title 1"/>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296579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043" y="344068"/>
            <a:ext cx="8694539" cy="1461188"/>
          </a:xfrm>
        </p:spPr>
        <p:txBody>
          <a:bodyPr/>
          <a:lstStyle/>
          <a:p>
            <a:r>
              <a:rPr lang="en-US" dirty="0" smtClean="0"/>
              <a:t>Neutron Beta Decay</a:t>
            </a:r>
            <a:endParaRPr lang="en-US" dirty="0"/>
          </a:p>
        </p:txBody>
      </p:sp>
      <p:sp>
        <p:nvSpPr>
          <p:cNvPr id="3" name="Subtitle 2"/>
          <p:cNvSpPr>
            <a:spLocks noGrp="1"/>
          </p:cNvSpPr>
          <p:nvPr>
            <p:ph idx="1"/>
          </p:nvPr>
        </p:nvSpPr>
        <p:spPr>
          <a:xfrm>
            <a:off x="1131955" y="4024094"/>
            <a:ext cx="3001133" cy="1376962"/>
          </a:xfrm>
        </p:spPr>
        <p:txBody>
          <a:bodyPr/>
          <a:lstStyle/>
          <a:p>
            <a:pPr marL="0" indent="0">
              <a:buNone/>
            </a:pPr>
            <a:r>
              <a:rPr lang="en-US" dirty="0"/>
              <a:t>n</a:t>
            </a:r>
            <a:r>
              <a:rPr lang="en-US" dirty="0" smtClean="0"/>
              <a:t> → </a:t>
            </a:r>
            <a:r>
              <a:rPr lang="en-US" dirty="0" smtClean="0"/>
              <a:t>e</a:t>
            </a:r>
            <a:r>
              <a:rPr lang="en-US" baseline="30000" dirty="0" smtClean="0"/>
              <a:t>-</a:t>
            </a:r>
            <a:r>
              <a:rPr lang="en-US" dirty="0" smtClean="0"/>
              <a:t> + p + </a:t>
            </a:r>
            <a:r>
              <a:rPr lang="en-US" dirty="0" smtClean="0">
                <a:latin typeface="GreekC_IV50" panose="00000400000000000000" pitchFamily="2" charset="0"/>
                <a:cs typeface="GreekC_IV50" panose="00000400000000000000" pitchFamily="2" charset="0"/>
              </a:rPr>
              <a:t>n</a:t>
            </a:r>
            <a:r>
              <a:rPr lang="en-US" baseline="-25000" dirty="0" smtClean="0">
                <a:latin typeface="Arial" panose="020B0604020202020204" pitchFamily="34" charset="0"/>
                <a:cs typeface="Arial" panose="020B0604020202020204" pitchFamily="34" charset="0"/>
              </a:rPr>
              <a:t>e</a:t>
            </a:r>
            <a:endParaRPr lang="en-US" dirty="0" smtClean="0">
              <a:cs typeface="GreekC_IV50" panose="00000400000000000000" pitchFamily="2" charset="0"/>
            </a:endParaRPr>
          </a:p>
          <a:p>
            <a:pPr marL="0" indent="0">
              <a:buNone/>
            </a:pPr>
            <a:r>
              <a:rPr lang="en-US" sz="2800" dirty="0" err="1"/>
              <a:t>τ</a:t>
            </a:r>
            <a:r>
              <a:rPr lang="en-US" baseline="-25000" dirty="0" err="1" smtClean="0"/>
              <a:t>n</a:t>
            </a:r>
            <a:r>
              <a:rPr lang="en-US" dirty="0" smtClean="0"/>
              <a:t> ≈ 881 s</a:t>
            </a:r>
            <a:endParaRPr lang="en-US" dirty="0" smtClean="0"/>
          </a:p>
          <a:p>
            <a:pPr marL="0" indent="0">
              <a:buNone/>
            </a:pPr>
            <a:endParaRPr lang="en-US" dirty="0"/>
          </a:p>
        </p:txBody>
      </p:sp>
      <p:pic>
        <p:nvPicPr>
          <p:cNvPr id="2050" name="Picture 2" descr="https://www.phy.ornl.gov/images/neutrons/beta_det_B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744" y="1913435"/>
            <a:ext cx="5196310" cy="429809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3255264" y="4121736"/>
            <a:ext cx="19507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6846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2593467"/>
            <a:ext cx="10080625" cy="1660466"/>
          </a:xfrm>
          <a:prstGeom prst="rect">
            <a:avLst/>
          </a:prstGeom>
        </p:spPr>
      </p:pic>
      <p:sp>
        <p:nvSpPr>
          <p:cNvPr id="5" name="Title 4"/>
          <p:cNvSpPr>
            <a:spLocks noGrp="1"/>
          </p:cNvSpPr>
          <p:nvPr>
            <p:ph type="title"/>
          </p:nvPr>
        </p:nvSpPr>
        <p:spPr/>
        <p:txBody>
          <a:bodyPr/>
          <a:lstStyle/>
          <a:p>
            <a:r>
              <a:rPr lang="en-US" dirty="0" smtClean="0"/>
              <a:t>Extras</a:t>
            </a:r>
            <a:endParaRPr lang="en-US" dirty="0"/>
          </a:p>
        </p:txBody>
      </p:sp>
      <p:sp>
        <p:nvSpPr>
          <p:cNvPr id="6" name="Text Placeholder 5"/>
          <p:cNvSpPr>
            <a:spLocks noGrp="1"/>
          </p:cNvSpPr>
          <p:nvPr>
            <p:ph idx="1"/>
          </p:nvPr>
        </p:nvSpPr>
        <p:spPr/>
        <p:txBody>
          <a:bodyPr/>
          <a:lstStyle/>
          <a:p>
            <a:pPr marL="0" indent="0">
              <a:buNone/>
            </a:pPr>
            <a:r>
              <a:rPr lang="en-US" dirty="0" smtClean="0"/>
              <a:t>Numerical results from fits:</a:t>
            </a:r>
            <a:endParaRPr lang="en-US" dirty="0"/>
          </a:p>
        </p:txBody>
      </p:sp>
    </p:spTree>
    <p:extLst>
      <p:ext uri="{BB962C8B-B14F-4D97-AF65-F5344CB8AC3E}">
        <p14:creationId xmlns:p14="http://schemas.microsoft.com/office/powerpoint/2010/main" val="38716210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750254475"/>
              </p:ext>
            </p:extLst>
          </p:nvPr>
        </p:nvGraphicFramePr>
        <p:xfrm>
          <a:off x="495622" y="2333119"/>
          <a:ext cx="4264734" cy="413332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7515" y="45161"/>
            <a:ext cx="8694539" cy="1461188"/>
          </a:xfrm>
        </p:spPr>
        <p:txBody>
          <a:bodyPr>
            <a:noAutofit/>
          </a:bodyPr>
          <a:lstStyle/>
          <a:p>
            <a:r>
              <a:rPr lang="en-US" sz="3086" dirty="0">
                <a:solidFill>
                  <a:srgbClr val="0000FF"/>
                </a:solidFill>
              </a:rPr>
              <a:t>Phase Space evolution is evident in data that used </a:t>
            </a:r>
            <a:r>
              <a:rPr lang="en-US" sz="3086" dirty="0">
                <a:solidFill>
                  <a:srgbClr val="7030A0"/>
                </a:solidFill>
              </a:rPr>
              <a:t>dagger cleaning</a:t>
            </a:r>
          </a:p>
        </p:txBody>
      </p:sp>
      <p:sp>
        <p:nvSpPr>
          <p:cNvPr id="6" name="Text Placeholder 5"/>
          <p:cNvSpPr>
            <a:spLocks noGrp="1"/>
          </p:cNvSpPr>
          <p:nvPr>
            <p:ph idx="1"/>
          </p:nvPr>
        </p:nvSpPr>
        <p:spPr/>
        <p:txBody>
          <a:bodyPr/>
          <a:lstStyle/>
          <a:p>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449713467"/>
              </p:ext>
            </p:extLst>
          </p:nvPr>
        </p:nvGraphicFramePr>
        <p:xfrm>
          <a:off x="4843244" y="2333118"/>
          <a:ext cx="4839269" cy="402174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83947" y="1420821"/>
            <a:ext cx="9831538" cy="397673"/>
          </a:xfrm>
          <a:prstGeom prst="rect">
            <a:avLst/>
          </a:prstGeom>
          <a:noFill/>
        </p:spPr>
        <p:txBody>
          <a:bodyPr wrap="none" rtlCol="0">
            <a:spAutoFit/>
          </a:bodyPr>
          <a:lstStyle/>
          <a:p>
            <a:r>
              <a:rPr lang="en-US" sz="1984" dirty="0">
                <a:solidFill>
                  <a:srgbClr val="3366FF"/>
                </a:solidFill>
              </a:rPr>
              <a:t>Blue data points are short holding time</a:t>
            </a:r>
            <a:r>
              <a:rPr lang="en-US" sz="1984" dirty="0"/>
              <a:t>, </a:t>
            </a:r>
            <a:r>
              <a:rPr lang="en-US" sz="1984" dirty="0">
                <a:solidFill>
                  <a:srgbClr val="FF0000"/>
                </a:solidFill>
              </a:rPr>
              <a:t>Red are long holding time (</a:t>
            </a:r>
            <a:r>
              <a:rPr lang="en-US" sz="1984" i="1" dirty="0">
                <a:solidFill>
                  <a:srgbClr val="FF0000"/>
                </a:solidFill>
              </a:rPr>
              <a:t>shifted and scaled</a:t>
            </a:r>
            <a:r>
              <a:rPr lang="en-US" sz="1984" dirty="0">
                <a:solidFill>
                  <a:srgbClr val="FF0000"/>
                </a:solidFill>
              </a:rPr>
              <a:t>)</a:t>
            </a:r>
          </a:p>
        </p:txBody>
      </p:sp>
      <p:sp>
        <p:nvSpPr>
          <p:cNvPr id="5" name="TextBox 4"/>
          <p:cNvSpPr txBox="1"/>
          <p:nvPr/>
        </p:nvSpPr>
        <p:spPr>
          <a:xfrm>
            <a:off x="1042706" y="1888901"/>
            <a:ext cx="3352079" cy="397673"/>
          </a:xfrm>
          <a:prstGeom prst="rect">
            <a:avLst/>
          </a:prstGeom>
          <a:noFill/>
        </p:spPr>
        <p:txBody>
          <a:bodyPr wrap="square" rtlCol="0">
            <a:spAutoFit/>
          </a:bodyPr>
          <a:lstStyle/>
          <a:p>
            <a:pPr algn="ctr"/>
            <a:r>
              <a:rPr lang="en-US" sz="1984" b="1" dirty="0"/>
              <a:t>No Dagger Cleaning</a:t>
            </a:r>
          </a:p>
        </p:txBody>
      </p:sp>
      <p:sp>
        <p:nvSpPr>
          <p:cNvPr id="8" name="TextBox 7"/>
          <p:cNvSpPr txBox="1"/>
          <p:nvPr/>
        </p:nvSpPr>
        <p:spPr>
          <a:xfrm>
            <a:off x="5586838" y="1907450"/>
            <a:ext cx="3352079" cy="397673"/>
          </a:xfrm>
          <a:prstGeom prst="rect">
            <a:avLst/>
          </a:prstGeom>
          <a:noFill/>
        </p:spPr>
        <p:txBody>
          <a:bodyPr wrap="square" rtlCol="0">
            <a:spAutoFit/>
          </a:bodyPr>
          <a:lstStyle/>
          <a:p>
            <a:pPr algn="ctr"/>
            <a:r>
              <a:rPr lang="en-US" sz="1984" b="1" dirty="0">
                <a:solidFill>
                  <a:srgbClr val="7030A0"/>
                </a:solidFill>
              </a:rPr>
              <a:t>Dagger Cleaning</a:t>
            </a:r>
          </a:p>
        </p:txBody>
      </p:sp>
      <p:sp>
        <p:nvSpPr>
          <p:cNvPr id="9" name="Oval 8"/>
          <p:cNvSpPr/>
          <p:nvPr/>
        </p:nvSpPr>
        <p:spPr>
          <a:xfrm>
            <a:off x="5429185" y="4238707"/>
            <a:ext cx="871073" cy="1096619"/>
          </a:xfrm>
          <a:prstGeom prst="ellipse">
            <a:avLst/>
          </a:prstGeom>
          <a:noFill/>
          <a:ln w="19050"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a:p>
        </p:txBody>
      </p:sp>
      <p:sp>
        <p:nvSpPr>
          <p:cNvPr id="10" name="TextBox 9"/>
          <p:cNvSpPr txBox="1"/>
          <p:nvPr/>
        </p:nvSpPr>
        <p:spPr>
          <a:xfrm>
            <a:off x="832716" y="6730864"/>
            <a:ext cx="8849798" cy="770980"/>
          </a:xfrm>
          <a:prstGeom prst="rect">
            <a:avLst/>
          </a:prstGeom>
          <a:noFill/>
          <a:ln>
            <a:noFill/>
          </a:ln>
        </p:spPr>
        <p:txBody>
          <a:bodyPr wrap="square" rtlCol="0">
            <a:spAutoFit/>
          </a:bodyPr>
          <a:lstStyle/>
          <a:p>
            <a:r>
              <a:rPr lang="en-US" sz="2205" dirty="0">
                <a:solidFill>
                  <a:srgbClr val="7030A0"/>
                </a:solidFill>
              </a:rPr>
              <a:t>Data using dagger cleaning showed no counts in peak 1! </a:t>
            </a:r>
            <a:r>
              <a:rPr lang="en-US" sz="2205" dirty="0">
                <a:solidFill>
                  <a:srgbClr val="00B050"/>
                </a:solidFill>
              </a:rPr>
              <a:t>Cleaning complete</a:t>
            </a:r>
          </a:p>
        </p:txBody>
      </p:sp>
      <p:cxnSp>
        <p:nvCxnSpPr>
          <p:cNvPr id="12" name="Straight Arrow Connector 11"/>
          <p:cNvCxnSpPr/>
          <p:nvPr/>
        </p:nvCxnSpPr>
        <p:spPr>
          <a:xfrm flipH="1" flipV="1">
            <a:off x="6035181" y="5313733"/>
            <a:ext cx="1322166" cy="1112174"/>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90528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811" y="-170767"/>
            <a:ext cx="8694539" cy="1461188"/>
          </a:xfrm>
        </p:spPr>
        <p:txBody>
          <a:bodyPr>
            <a:noAutofit/>
          </a:bodyPr>
          <a:lstStyle/>
          <a:p>
            <a:r>
              <a:rPr lang="en-US" sz="3527" dirty="0">
                <a:solidFill>
                  <a:srgbClr val="0000FF"/>
                </a:solidFill>
              </a:rPr>
              <a:t>We are able to correct for quasi-trapped neutrons</a:t>
            </a:r>
          </a:p>
        </p:txBody>
      </p:sp>
      <p:sp>
        <p:nvSpPr>
          <p:cNvPr id="5" name="Content Placeholder 4"/>
          <p:cNvSpPr>
            <a:spLocks noGrp="1"/>
          </p:cNvSpPr>
          <p:nvPr>
            <p:ph idx="1"/>
          </p:nvPr>
        </p:nvSpPr>
        <p:spPr>
          <a:xfrm>
            <a:off x="693043" y="4316702"/>
            <a:ext cx="8694539" cy="4796544"/>
          </a:xfrm>
          <a:prstGeom prst="rect">
            <a:avLst/>
          </a:prstGeom>
          <a:solidFill>
            <a:schemeClr val="bg1"/>
          </a:solidFill>
        </p:spPr>
        <p:txBody>
          <a:bodyPr>
            <a:noAutofit/>
          </a:bodyPr>
          <a:lstStyle/>
          <a:p>
            <a:r>
              <a:rPr lang="en-US" sz="1984" dirty="0"/>
              <a:t>Fraction of counts in Peak 1 may be different for short and long runs – </a:t>
            </a:r>
            <a:r>
              <a:rPr lang="en-US" sz="1984" dirty="0">
                <a:solidFill>
                  <a:schemeClr val="accent1"/>
                </a:solidFill>
              </a:rPr>
              <a:t>lifetime for Peak 1 can be shorter than for the total unloading if cleaning is inadequate</a:t>
            </a:r>
          </a:p>
          <a:p>
            <a:r>
              <a:rPr lang="en-US" sz="1984" dirty="0"/>
              <a:t>When deep dagger cleaning is used there are no counts in Peak 1 </a:t>
            </a:r>
            <a:r>
              <a:rPr lang="en-US" sz="1984" dirty="0">
                <a:solidFill>
                  <a:schemeClr val="accent1"/>
                </a:solidFill>
              </a:rPr>
              <a:t>- phase space evolution can be seen in the shape of the unloading curves </a:t>
            </a:r>
            <a:r>
              <a:rPr lang="en-US" sz="1984" dirty="0"/>
              <a:t>and variation of lifetime extracted from  peaks 2,3, and 4</a:t>
            </a:r>
          </a:p>
          <a:p>
            <a:r>
              <a:rPr lang="en-US" sz="1984" dirty="0"/>
              <a:t>Unloading curve was used to estimate how many counts from Peak 1 remain in Peak 2,3,4 region – </a:t>
            </a:r>
            <a:r>
              <a:rPr lang="en-US" sz="1984" i="1" dirty="0">
                <a:solidFill>
                  <a:srgbClr val="0000FF"/>
                </a:solidFill>
              </a:rPr>
              <a:t>This is used to make a correction for cleaning efficiency</a:t>
            </a:r>
          </a:p>
          <a:p>
            <a:r>
              <a:rPr lang="en-US" sz="1984" i="1" dirty="0"/>
              <a:t>For data without dagger cleaning corrections are 3-9 sec, 10-40% uncertainty</a:t>
            </a:r>
          </a:p>
          <a:p>
            <a:r>
              <a:rPr lang="en-US" sz="1984" dirty="0">
                <a:solidFill>
                  <a:schemeClr val="accent6"/>
                </a:solidFill>
              </a:rPr>
              <a:t>No correction for cleaning is needed in deep dagger cleaning!</a:t>
            </a:r>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l="2930" t="9667" r="1374" b="3121"/>
          <a:stretch/>
        </p:blipFill>
        <p:spPr bwMode="auto">
          <a:xfrm>
            <a:off x="712584" y="1076350"/>
            <a:ext cx="4033296" cy="3139881"/>
          </a:xfrm>
          <a:prstGeom prst="rect">
            <a:avLst/>
          </a:prstGeom>
          <a:noFill/>
        </p:spPr>
      </p:pic>
      <p:pic>
        <p:nvPicPr>
          <p:cNvPr id="6" name="Picture 5"/>
          <p:cNvPicPr>
            <a:picLocks noChangeAspect="1"/>
          </p:cNvPicPr>
          <p:nvPr/>
        </p:nvPicPr>
        <p:blipFill>
          <a:blip r:embed="rId3"/>
          <a:stretch>
            <a:fillRect/>
          </a:stretch>
        </p:blipFill>
        <p:spPr>
          <a:xfrm>
            <a:off x="4899931" y="1340656"/>
            <a:ext cx="4715949" cy="2611267"/>
          </a:xfrm>
          <a:prstGeom prst="rect">
            <a:avLst/>
          </a:prstGeom>
        </p:spPr>
      </p:pic>
      <p:sp>
        <p:nvSpPr>
          <p:cNvPr id="7" name="TextBox 6"/>
          <p:cNvSpPr txBox="1"/>
          <p:nvPr/>
        </p:nvSpPr>
        <p:spPr>
          <a:xfrm>
            <a:off x="5166307" y="865591"/>
            <a:ext cx="3984347" cy="635302"/>
          </a:xfrm>
          <a:prstGeom prst="rect">
            <a:avLst/>
          </a:prstGeom>
          <a:noFill/>
        </p:spPr>
        <p:txBody>
          <a:bodyPr wrap="square" rtlCol="0">
            <a:spAutoFit/>
          </a:bodyPr>
          <a:lstStyle/>
          <a:p>
            <a:r>
              <a:rPr lang="en-US" sz="1764" dirty="0">
                <a:solidFill>
                  <a:srgbClr val="FF0000"/>
                </a:solidFill>
              </a:rPr>
              <a:t>Unloading curve for dagger in P1 position</a:t>
            </a:r>
          </a:p>
        </p:txBody>
      </p:sp>
      <p:sp>
        <p:nvSpPr>
          <p:cNvPr id="9" name="TextBox 8"/>
          <p:cNvSpPr txBox="1"/>
          <p:nvPr/>
        </p:nvSpPr>
        <p:spPr>
          <a:xfrm>
            <a:off x="737058" y="860240"/>
            <a:ext cx="3984347" cy="363818"/>
          </a:xfrm>
          <a:prstGeom prst="rect">
            <a:avLst/>
          </a:prstGeom>
          <a:noFill/>
        </p:spPr>
        <p:txBody>
          <a:bodyPr wrap="square" rtlCol="0">
            <a:spAutoFit/>
          </a:bodyPr>
          <a:lstStyle/>
          <a:p>
            <a:pPr algn="ctr"/>
            <a:r>
              <a:rPr lang="en-US" sz="1764" dirty="0">
                <a:solidFill>
                  <a:srgbClr val="FF0000"/>
                </a:solidFill>
              </a:rPr>
              <a:t>Fraction of Counts in Peak 1</a:t>
            </a:r>
          </a:p>
        </p:txBody>
      </p:sp>
    </p:spTree>
    <p:extLst>
      <p:ext uri="{BB962C8B-B14F-4D97-AF65-F5344CB8AC3E}">
        <p14:creationId xmlns:p14="http://schemas.microsoft.com/office/powerpoint/2010/main" val="3809986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18092" y="882478"/>
            <a:ext cx="5585760" cy="3166580"/>
            <a:chOff x="386479" y="800568"/>
            <a:chExt cx="5067300" cy="2872664"/>
          </a:xfrm>
        </p:grpSpPr>
        <p:sp>
          <p:nvSpPr>
            <p:cNvPr id="8" name="Rectangle 7"/>
            <p:cNvSpPr/>
            <p:nvPr/>
          </p:nvSpPr>
          <p:spPr>
            <a:xfrm>
              <a:off x="386479" y="1417015"/>
              <a:ext cx="5067300" cy="225621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a:p>
          </p:txBody>
        </p:sp>
        <p:sp>
          <p:nvSpPr>
            <p:cNvPr id="9" name="Rectangle 8"/>
            <p:cNvSpPr/>
            <p:nvPr/>
          </p:nvSpPr>
          <p:spPr>
            <a:xfrm>
              <a:off x="386479" y="800568"/>
              <a:ext cx="5067300" cy="60387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a:p>
          </p:txBody>
        </p:sp>
      </p:grpSp>
      <p:sp>
        <p:nvSpPr>
          <p:cNvPr id="2" name="Title 1"/>
          <p:cNvSpPr>
            <a:spLocks noGrp="1"/>
          </p:cNvSpPr>
          <p:nvPr>
            <p:ph type="title"/>
          </p:nvPr>
        </p:nvSpPr>
        <p:spPr>
          <a:xfrm>
            <a:off x="534547" y="-264152"/>
            <a:ext cx="8694539" cy="1461188"/>
          </a:xfrm>
        </p:spPr>
        <p:txBody>
          <a:bodyPr>
            <a:normAutofit/>
          </a:bodyPr>
          <a:lstStyle/>
          <a:p>
            <a:r>
              <a:rPr lang="en-US" sz="3086" dirty="0">
                <a:solidFill>
                  <a:srgbClr val="0000FF"/>
                </a:solidFill>
              </a:rPr>
              <a:t>A number of blinded data were obtained Thanksgiving through February to study cleaning effectiveness</a:t>
            </a:r>
          </a:p>
        </p:txBody>
      </p:sp>
      <p:sp>
        <p:nvSpPr>
          <p:cNvPr id="6" name="Text Placeholder 5"/>
          <p:cNvSpPr>
            <a:spLocks noGrp="1"/>
          </p:cNvSpPr>
          <p:nvPr>
            <p:ph idx="1"/>
          </p:nvPr>
        </p:nvSpPr>
        <p:spPr/>
        <p:txBody>
          <a:bodyPr/>
          <a:lstStyle/>
          <a:p>
            <a:endParaRPr lang="en-US"/>
          </a:p>
        </p:txBody>
      </p:sp>
      <p:sp>
        <p:nvSpPr>
          <p:cNvPr id="11" name="TextBox 10"/>
          <p:cNvSpPr txBox="1"/>
          <p:nvPr/>
        </p:nvSpPr>
        <p:spPr>
          <a:xfrm>
            <a:off x="6170383" y="2449296"/>
            <a:ext cx="3320647" cy="703013"/>
          </a:xfrm>
          <a:prstGeom prst="rect">
            <a:avLst/>
          </a:prstGeom>
          <a:noFill/>
        </p:spPr>
        <p:txBody>
          <a:bodyPr wrap="square" rtlCol="0">
            <a:spAutoFit/>
          </a:bodyPr>
          <a:lstStyle/>
          <a:p>
            <a:pPr algn="ctr"/>
            <a:r>
              <a:rPr lang="en-US" sz="1984" dirty="0">
                <a:solidFill>
                  <a:srgbClr val="0000FF"/>
                </a:solidFill>
              </a:rPr>
              <a:t>Overall Statistical Uncertainty 0.8 sec</a:t>
            </a:r>
          </a:p>
        </p:txBody>
      </p:sp>
      <p:sp>
        <p:nvSpPr>
          <p:cNvPr id="13" name="TextBox 12"/>
          <p:cNvSpPr txBox="1"/>
          <p:nvPr/>
        </p:nvSpPr>
        <p:spPr>
          <a:xfrm>
            <a:off x="218092" y="4332522"/>
            <a:ext cx="4436855" cy="1313693"/>
          </a:xfrm>
          <a:prstGeom prst="rect">
            <a:avLst/>
          </a:prstGeom>
          <a:noFill/>
        </p:spPr>
        <p:txBody>
          <a:bodyPr wrap="square" rtlCol="0">
            <a:spAutoFit/>
          </a:bodyPr>
          <a:lstStyle/>
          <a:p>
            <a:r>
              <a:rPr lang="en-US" sz="1984" dirty="0">
                <a:solidFill>
                  <a:srgbClr val="0000FF"/>
                </a:solidFill>
              </a:rPr>
              <a:t>Blinded lifetimes for different conditions vary somewhat more than statistics (</a:t>
            </a:r>
            <a:r>
              <a:rPr lang="en-US" sz="1984" dirty="0">
                <a:solidFill>
                  <a:srgbClr val="FF0000"/>
                </a:solidFill>
              </a:rPr>
              <a:t>analysis of green shaded run-sets</a:t>
            </a:r>
            <a:r>
              <a:rPr lang="en-US" sz="1984" dirty="0">
                <a:solidFill>
                  <a:srgbClr val="0000FF"/>
                </a:solidFill>
              </a:rPr>
              <a:t>)</a:t>
            </a:r>
          </a:p>
        </p:txBody>
      </p:sp>
      <p:pic>
        <p:nvPicPr>
          <p:cNvPr id="3" name="Picture 2"/>
          <p:cNvPicPr>
            <a:picLocks noChangeAspect="1"/>
          </p:cNvPicPr>
          <p:nvPr/>
        </p:nvPicPr>
        <p:blipFill>
          <a:blip r:embed="rId3"/>
          <a:stretch>
            <a:fillRect/>
          </a:stretch>
        </p:blipFill>
        <p:spPr>
          <a:xfrm>
            <a:off x="4686492" y="4295017"/>
            <a:ext cx="5332233" cy="3202179"/>
          </a:xfrm>
          <a:prstGeom prst="rect">
            <a:avLst/>
          </a:prstGeom>
        </p:spPr>
      </p:pic>
      <p:graphicFrame>
        <p:nvGraphicFramePr>
          <p:cNvPr id="5" name="Table 4"/>
          <p:cNvGraphicFramePr>
            <a:graphicFrameLocks noGrp="1"/>
          </p:cNvGraphicFramePr>
          <p:nvPr>
            <p:extLst/>
          </p:nvPr>
        </p:nvGraphicFramePr>
        <p:xfrm>
          <a:off x="-22192" y="915032"/>
          <a:ext cx="5753751" cy="2841875"/>
        </p:xfrm>
        <a:graphic>
          <a:graphicData uri="http://schemas.openxmlformats.org/drawingml/2006/table">
            <a:tbl>
              <a:tblPr/>
              <a:tblGrid>
                <a:gridCol w="491642">
                  <a:extLst>
                    <a:ext uri="{9D8B030D-6E8A-4147-A177-3AD203B41FA5}">
                      <a16:colId xmlns="" xmlns:a16="http://schemas.microsoft.com/office/drawing/2014/main" val="20000"/>
                    </a:ext>
                  </a:extLst>
                </a:gridCol>
                <a:gridCol w="606871">
                  <a:extLst>
                    <a:ext uri="{9D8B030D-6E8A-4147-A177-3AD203B41FA5}">
                      <a16:colId xmlns="" xmlns:a16="http://schemas.microsoft.com/office/drawing/2014/main" val="20001"/>
                    </a:ext>
                  </a:extLst>
                </a:gridCol>
                <a:gridCol w="2888399">
                  <a:extLst>
                    <a:ext uri="{9D8B030D-6E8A-4147-A177-3AD203B41FA5}">
                      <a16:colId xmlns="" xmlns:a16="http://schemas.microsoft.com/office/drawing/2014/main" val="20002"/>
                    </a:ext>
                  </a:extLst>
                </a:gridCol>
                <a:gridCol w="860374">
                  <a:extLst>
                    <a:ext uri="{9D8B030D-6E8A-4147-A177-3AD203B41FA5}">
                      <a16:colId xmlns="" xmlns:a16="http://schemas.microsoft.com/office/drawing/2014/main" val="20003"/>
                    </a:ext>
                  </a:extLst>
                </a:gridCol>
                <a:gridCol w="906465">
                  <a:extLst>
                    <a:ext uri="{9D8B030D-6E8A-4147-A177-3AD203B41FA5}">
                      <a16:colId xmlns="" xmlns:a16="http://schemas.microsoft.com/office/drawing/2014/main" val="20004"/>
                    </a:ext>
                  </a:extLst>
                </a:gridCol>
              </a:tblGrid>
              <a:tr h="608974">
                <a:tc gridSpan="2">
                  <a:txBody>
                    <a:bodyPr/>
                    <a:lstStyle/>
                    <a:p>
                      <a:pPr algn="ctr" fontAlgn="b"/>
                      <a:r>
                        <a:rPr lang="en-US" sz="1200" b="1" i="0" u="none" strike="noStrike" dirty="0">
                          <a:solidFill>
                            <a:srgbClr val="000000"/>
                          </a:solidFill>
                          <a:effectLst/>
                          <a:latin typeface="Calibri" panose="020F0502020204030204" pitchFamily="34" charset="0"/>
                        </a:rPr>
                        <a:t>Data Set</a:t>
                      </a:r>
                    </a:p>
                  </a:txBody>
                  <a:tcPr marL="7000" marR="7000" marT="7000" marB="0" anchor="b">
                    <a:lnL>
                      <a:noFill/>
                    </a:lnL>
                    <a:lnR>
                      <a:noFill/>
                    </a:lnR>
                    <a:lnT>
                      <a:noFill/>
                    </a:lnT>
                    <a:lnB>
                      <a:noFill/>
                    </a:lnB>
                  </a:tcPr>
                </a:tc>
                <a:tc hMerge="1">
                  <a:txBody>
                    <a:bodyPr/>
                    <a:lstStyle/>
                    <a:p>
                      <a:endParaRPr lang="en-US"/>
                    </a:p>
                  </a:txBody>
                  <a:tcPr/>
                </a:tc>
                <a:tc>
                  <a:txBody>
                    <a:bodyPr/>
                    <a:lstStyle/>
                    <a:p>
                      <a:pPr algn="ctr" fontAlgn="b"/>
                      <a:r>
                        <a:rPr lang="en-US" sz="1200" b="1" i="0" u="none" strike="noStrike" dirty="0">
                          <a:solidFill>
                            <a:srgbClr val="000000"/>
                          </a:solidFill>
                          <a:effectLst/>
                          <a:latin typeface="Calibri" panose="020F0502020204030204" pitchFamily="34" charset="0"/>
                        </a:rPr>
                        <a:t>Conditions</a:t>
                      </a:r>
                    </a:p>
                  </a:txBody>
                  <a:tcPr marL="7000" marR="7000" marT="7000" marB="0" anchor="b">
                    <a:lnL>
                      <a:noFill/>
                    </a:lnL>
                    <a:lnR>
                      <a:noFill/>
                    </a:lnR>
                    <a:lnT>
                      <a:noFill/>
                    </a:lnT>
                    <a:lnB>
                      <a:noFill/>
                    </a:lnB>
                  </a:tcPr>
                </a:tc>
                <a:tc>
                  <a:txBody>
                    <a:bodyPr/>
                    <a:lstStyle/>
                    <a:p>
                      <a:pPr algn="l" fontAlgn="b"/>
                      <a:r>
                        <a:rPr lang="en-US" sz="1200" b="1" i="0" u="none" strike="noStrike" dirty="0">
                          <a:solidFill>
                            <a:srgbClr val="000000"/>
                          </a:solidFill>
                          <a:effectLst/>
                          <a:latin typeface="Calibri" panose="020F0502020204030204" pitchFamily="34" charset="0"/>
                        </a:rPr>
                        <a:t>Run Pairs</a:t>
                      </a:r>
                    </a:p>
                  </a:txBody>
                  <a:tcPr marL="7000" marR="7000" marT="7000" marB="0" anchor="b">
                    <a:lnL>
                      <a:noFill/>
                    </a:lnL>
                    <a:lnR>
                      <a:noFill/>
                    </a:lnR>
                    <a:lnT>
                      <a:noFill/>
                    </a:lnT>
                    <a:lnB>
                      <a:noFill/>
                    </a:lnB>
                  </a:tcPr>
                </a:tc>
                <a:tc>
                  <a:txBody>
                    <a:bodyPr/>
                    <a:lstStyle/>
                    <a:p>
                      <a:pPr algn="l" fontAlgn="b"/>
                      <a:r>
                        <a:rPr lang="en-US" sz="1200" b="1" i="0" u="none" strike="noStrike">
                          <a:solidFill>
                            <a:srgbClr val="000000"/>
                          </a:solidFill>
                          <a:effectLst/>
                          <a:latin typeface="Calibri" panose="020F0502020204030204" pitchFamily="34" charset="0"/>
                        </a:rPr>
                        <a:t>Statistical Uncertainty (sec)</a:t>
                      </a:r>
                    </a:p>
                  </a:txBody>
                  <a:tcPr marL="7000" marR="7000" marT="7000" marB="0" anchor="b">
                    <a:lnL>
                      <a:noFill/>
                    </a:lnL>
                    <a:lnR>
                      <a:noFill/>
                    </a:lnR>
                    <a:lnT>
                      <a:noFill/>
                    </a:lnT>
                    <a:lnB>
                      <a:noFill/>
                    </a:lnB>
                  </a:tcPr>
                </a:tc>
                <a:extLst>
                  <a:ext uri="{0D108BD9-81ED-4DB2-BD59-A6C34878D82A}">
                    <a16:rowId xmlns="" xmlns:a16="http://schemas.microsoft.com/office/drawing/2014/main" val="10000"/>
                  </a:ext>
                </a:extLst>
              </a:tr>
              <a:tr h="202991">
                <a:tc>
                  <a:txBody>
                    <a:bodyPr/>
                    <a:lstStyle/>
                    <a:p>
                      <a:pPr algn="r" fontAlgn="b"/>
                      <a:r>
                        <a:rPr lang="en-US" sz="1200" b="0" i="0" u="none" strike="noStrike">
                          <a:solidFill>
                            <a:srgbClr val="000000"/>
                          </a:solidFill>
                          <a:effectLst/>
                          <a:latin typeface="Calibri" panose="020F0502020204030204" pitchFamily="34" charset="0"/>
                        </a:rPr>
                        <a:t>1</a:t>
                      </a:r>
                    </a:p>
                  </a:txBody>
                  <a:tcPr marL="7000" marR="7000" marT="7000" marB="0" anchor="b">
                    <a:lnL>
                      <a:noFill/>
                    </a:lnL>
                    <a:lnR>
                      <a:noFill/>
                    </a:lnR>
                    <a:lnT>
                      <a:noFill/>
                    </a:lnT>
                    <a:lnB>
                      <a:noFill/>
                    </a:lnB>
                  </a:tcPr>
                </a:tc>
                <a:tc>
                  <a:txBody>
                    <a:bodyPr/>
                    <a:lstStyle/>
                    <a:p>
                      <a:pPr algn="r" fontAlgn="b"/>
                      <a:r>
                        <a:rPr lang="en-US" sz="1200" b="1" i="0" u="none" strike="noStrike">
                          <a:solidFill>
                            <a:srgbClr val="548235"/>
                          </a:solidFill>
                          <a:effectLst/>
                          <a:latin typeface="Calibri" panose="020F0502020204030204" pitchFamily="34" charset="0"/>
                        </a:rPr>
                        <a:t>Feb</a:t>
                      </a:r>
                    </a:p>
                  </a:txBody>
                  <a:tcPr marL="7000" marR="7000" marT="7000" marB="0" anchor="b">
                    <a:lnL>
                      <a:noFill/>
                    </a:lnL>
                    <a:lnR>
                      <a:noFill/>
                    </a:lnR>
                    <a:lnT>
                      <a:noFill/>
                    </a:lnT>
                    <a:lnB>
                      <a:noFill/>
                    </a:lnB>
                  </a:tcPr>
                </a:tc>
                <a:tc>
                  <a:txBody>
                    <a:bodyPr/>
                    <a:lstStyle/>
                    <a:p>
                      <a:pPr algn="l" fontAlgn="b"/>
                      <a:r>
                        <a:rPr lang="en-US" sz="1200" b="0" i="0" u="none" strike="noStrike" dirty="0">
                          <a:solidFill>
                            <a:srgbClr val="FF0000"/>
                          </a:solidFill>
                          <a:effectLst/>
                          <a:latin typeface="Calibri" panose="020F0502020204030204" pitchFamily="34" charset="0"/>
                        </a:rPr>
                        <a:t>200, 1 step, giant, </a:t>
                      </a:r>
                      <a:r>
                        <a:rPr lang="en-US" sz="1200" b="1" i="0" u="none" strike="noStrike" dirty="0">
                          <a:solidFill>
                            <a:srgbClr val="7030A0"/>
                          </a:solidFill>
                          <a:effectLst/>
                          <a:latin typeface="Calibri" panose="020F0502020204030204" pitchFamily="34" charset="0"/>
                        </a:rPr>
                        <a:t>AC up</a:t>
                      </a:r>
                      <a:endParaRPr lang="en-US" sz="1200" b="0" i="0" u="none" strike="noStrike" dirty="0">
                        <a:solidFill>
                          <a:srgbClr val="FF0000"/>
                        </a:solidFill>
                        <a:effectLst/>
                        <a:latin typeface="Calibri" panose="020F0502020204030204" pitchFamily="34" charset="0"/>
                      </a:endParaRPr>
                    </a:p>
                  </a:txBody>
                  <a:tcPr marL="7000" marR="7000" marT="7000"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17</a:t>
                      </a:r>
                    </a:p>
                  </a:txBody>
                  <a:tcPr marL="7000" marR="7000" marT="70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7000" marR="7000" marT="7000" marB="0" anchor="b">
                    <a:lnL>
                      <a:noFill/>
                    </a:lnL>
                    <a:lnR>
                      <a:noFill/>
                    </a:lnR>
                    <a:lnT>
                      <a:noFill/>
                    </a:lnT>
                    <a:lnB>
                      <a:noFill/>
                    </a:lnB>
                  </a:tcPr>
                </a:tc>
                <a:extLst>
                  <a:ext uri="{0D108BD9-81ED-4DB2-BD59-A6C34878D82A}">
                    <a16:rowId xmlns="" xmlns:a16="http://schemas.microsoft.com/office/drawing/2014/main" val="10001"/>
                  </a:ext>
                </a:extLst>
              </a:tr>
              <a:tr h="202991">
                <a:tc>
                  <a:txBody>
                    <a:bodyPr/>
                    <a:lstStyle/>
                    <a:p>
                      <a:pPr algn="r" fontAlgn="b"/>
                      <a:r>
                        <a:rPr lang="en-US" sz="1200" b="0" i="0" u="none" strike="noStrike">
                          <a:solidFill>
                            <a:srgbClr val="000000"/>
                          </a:solidFill>
                          <a:effectLst/>
                          <a:latin typeface="Calibri" panose="020F0502020204030204" pitchFamily="34" charset="0"/>
                        </a:rPr>
                        <a:t>2</a:t>
                      </a:r>
                    </a:p>
                  </a:txBody>
                  <a:tcPr marL="7000" marR="7000" marT="7000" marB="0" anchor="b">
                    <a:lnL>
                      <a:noFill/>
                    </a:lnL>
                    <a:lnR>
                      <a:noFill/>
                    </a:lnR>
                    <a:lnT>
                      <a:noFill/>
                    </a:lnT>
                    <a:lnB>
                      <a:noFill/>
                    </a:lnB>
                  </a:tcPr>
                </a:tc>
                <a:tc>
                  <a:txBody>
                    <a:bodyPr/>
                    <a:lstStyle/>
                    <a:p>
                      <a:pPr algn="r" fontAlgn="b"/>
                      <a:r>
                        <a:rPr lang="en-US" sz="1200" b="1" i="0" u="none" strike="noStrike" dirty="0">
                          <a:solidFill>
                            <a:srgbClr val="3366FF"/>
                          </a:solidFill>
                          <a:effectLst/>
                          <a:latin typeface="Calibri" panose="020F0502020204030204" pitchFamily="34" charset="0"/>
                        </a:rPr>
                        <a:t>Jan Set 3</a:t>
                      </a:r>
                    </a:p>
                  </a:txBody>
                  <a:tcPr marL="7000" marR="7000" marT="7000" marB="0" anchor="b">
                    <a:lnL>
                      <a:noFill/>
                    </a:lnL>
                    <a:lnR>
                      <a:noFill/>
                    </a:lnR>
                    <a:lnT>
                      <a:noFill/>
                    </a:lnT>
                    <a:lnB>
                      <a:noFill/>
                    </a:lnB>
                  </a:tcPr>
                </a:tc>
                <a:tc>
                  <a:txBody>
                    <a:bodyPr/>
                    <a:lstStyle/>
                    <a:p>
                      <a:pPr algn="l" fontAlgn="b"/>
                      <a:r>
                        <a:rPr lang="en-US" sz="1200" b="0" i="0" u="none" strike="noStrike" dirty="0">
                          <a:solidFill>
                            <a:srgbClr val="FF0000"/>
                          </a:solidFill>
                          <a:effectLst/>
                          <a:latin typeface="Calibri" panose="020F0502020204030204" pitchFamily="34" charset="0"/>
                        </a:rPr>
                        <a:t>200, 1 step, AC, DC</a:t>
                      </a:r>
                    </a:p>
                  </a:txBody>
                  <a:tcPr marL="7000" marR="7000" marT="7000"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9</a:t>
                      </a:r>
                    </a:p>
                  </a:txBody>
                  <a:tcPr marL="7000" marR="7000" marT="70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7000" marR="7000" marT="7000" marB="0" anchor="b">
                    <a:lnL>
                      <a:noFill/>
                    </a:lnL>
                    <a:lnR>
                      <a:noFill/>
                    </a:lnR>
                    <a:lnT>
                      <a:noFill/>
                    </a:lnT>
                    <a:lnB>
                      <a:noFill/>
                    </a:lnB>
                  </a:tcPr>
                </a:tc>
                <a:extLst>
                  <a:ext uri="{0D108BD9-81ED-4DB2-BD59-A6C34878D82A}">
                    <a16:rowId xmlns="" xmlns:a16="http://schemas.microsoft.com/office/drawing/2014/main" val="10002"/>
                  </a:ext>
                </a:extLst>
              </a:tr>
              <a:tr h="202991">
                <a:tc>
                  <a:txBody>
                    <a:bodyPr/>
                    <a:lstStyle/>
                    <a:p>
                      <a:pPr algn="r" fontAlgn="b"/>
                      <a:r>
                        <a:rPr lang="en-US" sz="1200" b="0" i="0" u="none" strike="noStrike">
                          <a:solidFill>
                            <a:srgbClr val="000000"/>
                          </a:solidFill>
                          <a:effectLst/>
                          <a:latin typeface="Calibri" panose="020F0502020204030204" pitchFamily="34" charset="0"/>
                        </a:rPr>
                        <a:t>3</a:t>
                      </a:r>
                    </a:p>
                  </a:txBody>
                  <a:tcPr marL="7000" marR="7000" marT="7000" marB="0" anchor="b">
                    <a:lnL>
                      <a:noFill/>
                    </a:lnL>
                    <a:lnR>
                      <a:noFill/>
                    </a:lnR>
                    <a:lnT>
                      <a:noFill/>
                    </a:lnT>
                    <a:lnB>
                      <a:noFill/>
                    </a:lnB>
                  </a:tcPr>
                </a:tc>
                <a:tc>
                  <a:txBody>
                    <a:bodyPr/>
                    <a:lstStyle/>
                    <a:p>
                      <a:pPr algn="r" fontAlgn="b"/>
                      <a:r>
                        <a:rPr lang="en-US" sz="1200" b="1" i="0" u="none" strike="noStrike">
                          <a:solidFill>
                            <a:srgbClr val="548235"/>
                          </a:solidFill>
                          <a:effectLst/>
                          <a:latin typeface="Calibri" panose="020F0502020204030204" pitchFamily="34" charset="0"/>
                        </a:rPr>
                        <a:t>Feb</a:t>
                      </a:r>
                    </a:p>
                  </a:txBody>
                  <a:tcPr marL="7000" marR="7000" marT="7000" marB="0" anchor="b">
                    <a:lnL>
                      <a:noFill/>
                    </a:lnL>
                    <a:lnR>
                      <a:noFill/>
                    </a:lnR>
                    <a:lnT>
                      <a:noFill/>
                    </a:lnT>
                    <a:lnB>
                      <a:noFill/>
                    </a:lnB>
                    <a:solidFill>
                      <a:srgbClr val="E2EFDA"/>
                    </a:solidFill>
                  </a:tcPr>
                </a:tc>
                <a:tc>
                  <a:txBody>
                    <a:bodyPr/>
                    <a:lstStyle/>
                    <a:p>
                      <a:pPr algn="l" fontAlgn="b"/>
                      <a:r>
                        <a:rPr lang="en-US" sz="1200" b="0" i="0" u="none" strike="noStrike" dirty="0">
                          <a:solidFill>
                            <a:srgbClr val="FF0000"/>
                          </a:solidFill>
                          <a:effectLst/>
                          <a:latin typeface="Calibri" panose="020F0502020204030204" pitchFamily="34" charset="0"/>
                        </a:rPr>
                        <a:t>200, 4 step, giant, AC </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26</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2.5</a:t>
                      </a:r>
                    </a:p>
                  </a:txBody>
                  <a:tcPr marL="7000" marR="7000" marT="7000" marB="0" anchor="b">
                    <a:lnL>
                      <a:noFill/>
                    </a:lnL>
                    <a:lnR>
                      <a:noFill/>
                    </a:lnR>
                    <a:lnT>
                      <a:noFill/>
                    </a:lnT>
                    <a:lnB>
                      <a:noFill/>
                    </a:lnB>
                    <a:solidFill>
                      <a:srgbClr val="E2EFDA"/>
                    </a:solidFill>
                  </a:tcPr>
                </a:tc>
                <a:extLst>
                  <a:ext uri="{0D108BD9-81ED-4DB2-BD59-A6C34878D82A}">
                    <a16:rowId xmlns="" xmlns:a16="http://schemas.microsoft.com/office/drawing/2014/main" val="10003"/>
                  </a:ext>
                </a:extLst>
              </a:tr>
              <a:tr h="202991">
                <a:tc>
                  <a:txBody>
                    <a:bodyPr/>
                    <a:lstStyle/>
                    <a:p>
                      <a:pPr algn="r" fontAlgn="b"/>
                      <a:r>
                        <a:rPr lang="en-US" sz="1200" b="0" i="0" u="none" strike="noStrike">
                          <a:solidFill>
                            <a:srgbClr val="000000"/>
                          </a:solidFill>
                          <a:effectLst/>
                          <a:latin typeface="Calibri" panose="020F0502020204030204" pitchFamily="34" charset="0"/>
                        </a:rPr>
                        <a:t>4</a:t>
                      </a:r>
                    </a:p>
                  </a:txBody>
                  <a:tcPr marL="7000" marR="7000" marT="7000" marB="0" anchor="b">
                    <a:lnL>
                      <a:noFill/>
                    </a:lnL>
                    <a:lnR>
                      <a:noFill/>
                    </a:lnR>
                    <a:lnT>
                      <a:noFill/>
                    </a:lnT>
                    <a:lnB>
                      <a:noFill/>
                    </a:lnB>
                  </a:tcPr>
                </a:tc>
                <a:tc>
                  <a:txBody>
                    <a:bodyPr/>
                    <a:lstStyle/>
                    <a:p>
                      <a:pPr algn="r" fontAlgn="b"/>
                      <a:r>
                        <a:rPr lang="en-US" sz="1200" b="1" i="0" u="none" strike="noStrike">
                          <a:solidFill>
                            <a:srgbClr val="7030A0"/>
                          </a:solidFill>
                          <a:effectLst/>
                          <a:latin typeface="Calibri" panose="020F0502020204030204" pitchFamily="34" charset="0"/>
                        </a:rPr>
                        <a:t>Tday</a:t>
                      </a:r>
                    </a:p>
                  </a:txBody>
                  <a:tcPr marL="7000" marR="7000" marT="7000" marB="0" anchor="b">
                    <a:lnL>
                      <a:noFill/>
                    </a:lnL>
                    <a:lnR>
                      <a:noFill/>
                    </a:lnR>
                    <a:lnT>
                      <a:noFill/>
                    </a:lnT>
                    <a:lnB>
                      <a:noFill/>
                    </a:lnB>
                    <a:solidFill>
                      <a:srgbClr val="E2EFDA"/>
                    </a:solidFill>
                  </a:tcPr>
                </a:tc>
                <a:tc>
                  <a:txBody>
                    <a:bodyPr/>
                    <a:lstStyle/>
                    <a:p>
                      <a:pPr algn="l" fontAlgn="b"/>
                      <a:r>
                        <a:rPr lang="en-US" sz="1200" b="0" i="0" u="none" strike="noStrike">
                          <a:solidFill>
                            <a:srgbClr val="7030A0"/>
                          </a:solidFill>
                          <a:effectLst/>
                          <a:latin typeface="Calibri" panose="020F0502020204030204" pitchFamily="34" charset="0"/>
                        </a:rPr>
                        <a:t>300, 4step, DC370, </a:t>
                      </a:r>
                      <a:r>
                        <a:rPr lang="en-US" sz="1200" b="1" i="0" u="none" strike="noStrike">
                          <a:solidFill>
                            <a:srgbClr val="7030A0"/>
                          </a:solidFill>
                          <a:effectLst/>
                          <a:latin typeface="Calibri" panose="020F0502020204030204" pitchFamily="34" charset="0"/>
                        </a:rPr>
                        <a:t>AC</a:t>
                      </a:r>
                      <a:endParaRPr lang="en-US" sz="1200" b="0" i="0" u="none" strike="noStrike">
                        <a:solidFill>
                          <a:srgbClr val="7030A0"/>
                        </a:solidFill>
                        <a:effectLst/>
                        <a:latin typeface="Calibri" panose="020F0502020204030204" pitchFamily="34" charset="0"/>
                      </a:endParaRP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83</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1.9</a:t>
                      </a:r>
                    </a:p>
                  </a:txBody>
                  <a:tcPr marL="7000" marR="7000" marT="7000" marB="0" anchor="b">
                    <a:lnL>
                      <a:noFill/>
                    </a:lnL>
                    <a:lnR>
                      <a:noFill/>
                    </a:lnR>
                    <a:lnT>
                      <a:noFill/>
                    </a:lnT>
                    <a:lnB>
                      <a:noFill/>
                    </a:lnB>
                    <a:solidFill>
                      <a:srgbClr val="E2EFDA"/>
                    </a:solidFill>
                  </a:tcPr>
                </a:tc>
                <a:extLst>
                  <a:ext uri="{0D108BD9-81ED-4DB2-BD59-A6C34878D82A}">
                    <a16:rowId xmlns="" xmlns:a16="http://schemas.microsoft.com/office/drawing/2014/main" val="10004"/>
                  </a:ext>
                </a:extLst>
              </a:tr>
              <a:tr h="202991">
                <a:tc>
                  <a:txBody>
                    <a:bodyPr/>
                    <a:lstStyle/>
                    <a:p>
                      <a:pPr algn="r" fontAlgn="b"/>
                      <a:r>
                        <a:rPr lang="en-US" sz="1200" b="0" i="0" u="none" strike="noStrike">
                          <a:solidFill>
                            <a:srgbClr val="000000"/>
                          </a:solidFill>
                          <a:effectLst/>
                          <a:latin typeface="Calibri" panose="020F0502020204030204" pitchFamily="34" charset="0"/>
                        </a:rPr>
                        <a:t>5</a:t>
                      </a:r>
                    </a:p>
                  </a:txBody>
                  <a:tcPr marL="7000" marR="7000" marT="7000" marB="0" anchor="b">
                    <a:lnL>
                      <a:noFill/>
                    </a:lnL>
                    <a:lnR>
                      <a:noFill/>
                    </a:lnR>
                    <a:lnT>
                      <a:noFill/>
                    </a:lnT>
                    <a:lnB>
                      <a:noFill/>
                    </a:lnB>
                  </a:tcPr>
                </a:tc>
                <a:tc>
                  <a:txBody>
                    <a:bodyPr/>
                    <a:lstStyle/>
                    <a:p>
                      <a:pPr algn="r" fontAlgn="b"/>
                      <a:r>
                        <a:rPr lang="en-US" sz="1200" b="1" i="0" u="none" strike="noStrike">
                          <a:solidFill>
                            <a:srgbClr val="548235"/>
                          </a:solidFill>
                          <a:effectLst/>
                          <a:latin typeface="Calibri" panose="020F0502020204030204" pitchFamily="34" charset="0"/>
                        </a:rPr>
                        <a:t>Feb</a:t>
                      </a:r>
                    </a:p>
                  </a:txBody>
                  <a:tcPr marL="7000" marR="7000" marT="7000" marB="0" anchor="b">
                    <a:lnL>
                      <a:noFill/>
                    </a:lnL>
                    <a:lnR>
                      <a:noFill/>
                    </a:lnR>
                    <a:lnT>
                      <a:noFill/>
                    </a:lnT>
                    <a:lnB>
                      <a:noFill/>
                    </a:lnB>
                    <a:solidFill>
                      <a:srgbClr val="E2EFDA"/>
                    </a:solidFill>
                  </a:tcPr>
                </a:tc>
                <a:tc>
                  <a:txBody>
                    <a:bodyPr/>
                    <a:lstStyle/>
                    <a:p>
                      <a:pPr algn="l" fontAlgn="b"/>
                      <a:r>
                        <a:rPr lang="en-US" sz="1200" b="0" i="0" u="none" strike="noStrike">
                          <a:solidFill>
                            <a:srgbClr val="3366FF"/>
                          </a:solidFill>
                          <a:effectLst/>
                          <a:latin typeface="Calibri" panose="020F0502020204030204" pitchFamily="34" charset="0"/>
                        </a:rPr>
                        <a:t>400 s, 4 step, giant,</a:t>
                      </a:r>
                      <a:r>
                        <a:rPr lang="en-US" sz="1200" b="1" i="0" u="none" strike="noStrike">
                          <a:solidFill>
                            <a:srgbClr val="3366FF"/>
                          </a:solidFill>
                          <a:effectLst/>
                          <a:latin typeface="Calibri" panose="020F0502020204030204" pitchFamily="34" charset="0"/>
                        </a:rPr>
                        <a:t> ?AC?</a:t>
                      </a:r>
                      <a:endParaRPr lang="en-US" sz="1200" b="0" i="0" u="none" strike="noStrike">
                        <a:solidFill>
                          <a:srgbClr val="3366FF"/>
                        </a:solidFill>
                        <a:effectLst/>
                        <a:latin typeface="Calibri" panose="020F0502020204030204" pitchFamily="34" charset="0"/>
                      </a:endParaRP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14</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4.1</a:t>
                      </a:r>
                    </a:p>
                  </a:txBody>
                  <a:tcPr marL="7000" marR="7000" marT="7000" marB="0" anchor="b">
                    <a:lnL>
                      <a:noFill/>
                    </a:lnL>
                    <a:lnR>
                      <a:noFill/>
                    </a:lnR>
                    <a:lnT>
                      <a:noFill/>
                    </a:lnT>
                    <a:lnB>
                      <a:noFill/>
                    </a:lnB>
                    <a:solidFill>
                      <a:srgbClr val="E2EFDA"/>
                    </a:solidFill>
                  </a:tcPr>
                </a:tc>
                <a:extLst>
                  <a:ext uri="{0D108BD9-81ED-4DB2-BD59-A6C34878D82A}">
                    <a16:rowId xmlns="" xmlns:a16="http://schemas.microsoft.com/office/drawing/2014/main" val="10005"/>
                  </a:ext>
                </a:extLst>
              </a:tr>
              <a:tr h="202991">
                <a:tc>
                  <a:txBody>
                    <a:bodyPr/>
                    <a:lstStyle/>
                    <a:p>
                      <a:pPr algn="r" fontAlgn="b"/>
                      <a:r>
                        <a:rPr lang="en-US" sz="1200" b="0" i="0" u="none" strike="noStrike">
                          <a:solidFill>
                            <a:srgbClr val="000000"/>
                          </a:solidFill>
                          <a:effectLst/>
                          <a:latin typeface="Calibri" panose="020F0502020204030204" pitchFamily="34" charset="0"/>
                        </a:rPr>
                        <a:t>6</a:t>
                      </a:r>
                    </a:p>
                  </a:txBody>
                  <a:tcPr marL="7000" marR="7000" marT="7000" marB="0" anchor="b">
                    <a:lnL>
                      <a:noFill/>
                    </a:lnL>
                    <a:lnR>
                      <a:noFill/>
                    </a:lnR>
                    <a:lnT>
                      <a:noFill/>
                    </a:lnT>
                    <a:lnB>
                      <a:noFill/>
                    </a:lnB>
                  </a:tcPr>
                </a:tc>
                <a:tc>
                  <a:txBody>
                    <a:bodyPr/>
                    <a:lstStyle/>
                    <a:p>
                      <a:pPr algn="r" fontAlgn="b"/>
                      <a:r>
                        <a:rPr lang="en-US" sz="1200" b="1" i="0" u="none" strike="noStrike">
                          <a:solidFill>
                            <a:srgbClr val="3366FF"/>
                          </a:solidFill>
                          <a:effectLst/>
                          <a:latin typeface="Calibri" panose="020F0502020204030204" pitchFamily="34" charset="0"/>
                        </a:rPr>
                        <a:t>Jan Set 3</a:t>
                      </a:r>
                    </a:p>
                  </a:txBody>
                  <a:tcPr marL="7000" marR="7000" marT="7000" marB="0" anchor="b">
                    <a:lnL>
                      <a:noFill/>
                    </a:lnL>
                    <a:lnR>
                      <a:noFill/>
                    </a:lnR>
                    <a:lnT>
                      <a:noFill/>
                    </a:lnT>
                    <a:lnB>
                      <a:noFill/>
                    </a:lnB>
                    <a:solidFill>
                      <a:srgbClr val="E2EFDA"/>
                    </a:solidFill>
                  </a:tcPr>
                </a:tc>
                <a:tc>
                  <a:txBody>
                    <a:bodyPr/>
                    <a:lstStyle/>
                    <a:p>
                      <a:pPr algn="l" fontAlgn="b"/>
                      <a:r>
                        <a:rPr lang="en-US" sz="1200" b="0" i="0" u="none" strike="noStrike">
                          <a:solidFill>
                            <a:srgbClr val="894298"/>
                          </a:solidFill>
                          <a:effectLst/>
                          <a:latin typeface="Calibri" panose="020F0502020204030204" pitchFamily="34" charset="0"/>
                        </a:rPr>
                        <a:t>100s, 1 step, AC DC (200,1430)</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24</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3.1</a:t>
                      </a:r>
                    </a:p>
                  </a:txBody>
                  <a:tcPr marL="7000" marR="7000" marT="7000" marB="0" anchor="b">
                    <a:lnL>
                      <a:noFill/>
                    </a:lnL>
                    <a:lnR>
                      <a:noFill/>
                    </a:lnR>
                    <a:lnT>
                      <a:noFill/>
                    </a:lnT>
                    <a:lnB>
                      <a:noFill/>
                    </a:lnB>
                    <a:solidFill>
                      <a:srgbClr val="E2EFDA"/>
                    </a:solidFill>
                  </a:tcPr>
                </a:tc>
                <a:extLst>
                  <a:ext uri="{0D108BD9-81ED-4DB2-BD59-A6C34878D82A}">
                    <a16:rowId xmlns="" xmlns:a16="http://schemas.microsoft.com/office/drawing/2014/main" val="10006"/>
                  </a:ext>
                </a:extLst>
              </a:tr>
              <a:tr h="202991">
                <a:tc>
                  <a:txBody>
                    <a:bodyPr/>
                    <a:lstStyle/>
                    <a:p>
                      <a:pPr algn="r" fontAlgn="b"/>
                      <a:r>
                        <a:rPr lang="en-US" sz="1200" b="0" i="0" u="none" strike="noStrike">
                          <a:solidFill>
                            <a:srgbClr val="000000"/>
                          </a:solidFill>
                          <a:effectLst/>
                          <a:latin typeface="Calibri" panose="020F0502020204030204" pitchFamily="34" charset="0"/>
                        </a:rPr>
                        <a:t>7</a:t>
                      </a:r>
                    </a:p>
                  </a:txBody>
                  <a:tcPr marL="7000" marR="7000" marT="7000" marB="0" anchor="b">
                    <a:lnL>
                      <a:noFill/>
                    </a:lnL>
                    <a:lnR>
                      <a:noFill/>
                    </a:lnR>
                    <a:lnT>
                      <a:noFill/>
                    </a:lnT>
                    <a:lnB>
                      <a:noFill/>
                    </a:lnB>
                  </a:tcPr>
                </a:tc>
                <a:tc>
                  <a:txBody>
                    <a:bodyPr/>
                    <a:lstStyle/>
                    <a:p>
                      <a:pPr algn="r" fontAlgn="b"/>
                      <a:r>
                        <a:rPr lang="en-US" sz="1200" b="1" i="0" u="none" strike="noStrike">
                          <a:solidFill>
                            <a:srgbClr val="3366FF"/>
                          </a:solidFill>
                          <a:effectLst/>
                          <a:latin typeface="Calibri" panose="020F0502020204030204" pitchFamily="34" charset="0"/>
                        </a:rPr>
                        <a:t>Jan Set 3</a:t>
                      </a:r>
                    </a:p>
                  </a:txBody>
                  <a:tcPr marL="7000" marR="7000" marT="7000" marB="0" anchor="b">
                    <a:lnL>
                      <a:noFill/>
                    </a:lnL>
                    <a:lnR>
                      <a:noFill/>
                    </a:lnR>
                    <a:lnT>
                      <a:noFill/>
                    </a:lnT>
                    <a:lnB>
                      <a:noFill/>
                    </a:lnB>
                    <a:solidFill>
                      <a:srgbClr val="E2EFDA"/>
                    </a:solidFill>
                  </a:tcPr>
                </a:tc>
                <a:tc>
                  <a:txBody>
                    <a:bodyPr/>
                    <a:lstStyle/>
                    <a:p>
                      <a:pPr algn="l" fontAlgn="b"/>
                      <a:r>
                        <a:rPr lang="en-US" sz="1200" b="0" i="0" u="none" strike="noStrike">
                          <a:solidFill>
                            <a:srgbClr val="894298"/>
                          </a:solidFill>
                          <a:effectLst/>
                          <a:latin typeface="Calibri" panose="020F0502020204030204" pitchFamily="34" charset="0"/>
                        </a:rPr>
                        <a:t>100s, 1 step, AC, DC (10,1430)</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38</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2.1</a:t>
                      </a:r>
                    </a:p>
                  </a:txBody>
                  <a:tcPr marL="7000" marR="7000" marT="7000" marB="0" anchor="b">
                    <a:lnL>
                      <a:noFill/>
                    </a:lnL>
                    <a:lnR>
                      <a:noFill/>
                    </a:lnR>
                    <a:lnT>
                      <a:noFill/>
                    </a:lnT>
                    <a:lnB>
                      <a:noFill/>
                    </a:lnB>
                    <a:solidFill>
                      <a:srgbClr val="E2EFDA"/>
                    </a:solidFill>
                  </a:tcPr>
                </a:tc>
                <a:extLst>
                  <a:ext uri="{0D108BD9-81ED-4DB2-BD59-A6C34878D82A}">
                    <a16:rowId xmlns="" xmlns:a16="http://schemas.microsoft.com/office/drawing/2014/main" val="10007"/>
                  </a:ext>
                </a:extLst>
              </a:tr>
              <a:tr h="202991">
                <a:tc>
                  <a:txBody>
                    <a:bodyPr/>
                    <a:lstStyle/>
                    <a:p>
                      <a:pPr algn="r" fontAlgn="b"/>
                      <a:r>
                        <a:rPr lang="en-US" sz="1200" b="0" i="0" u="none" strike="noStrike">
                          <a:solidFill>
                            <a:srgbClr val="000000"/>
                          </a:solidFill>
                          <a:effectLst/>
                          <a:latin typeface="Calibri" panose="020F0502020204030204" pitchFamily="34" charset="0"/>
                        </a:rPr>
                        <a:t>8</a:t>
                      </a:r>
                    </a:p>
                  </a:txBody>
                  <a:tcPr marL="7000" marR="7000" marT="7000" marB="0" anchor="b">
                    <a:lnL>
                      <a:noFill/>
                    </a:lnL>
                    <a:lnR>
                      <a:noFill/>
                    </a:lnR>
                    <a:lnT>
                      <a:noFill/>
                    </a:lnT>
                    <a:lnB>
                      <a:noFill/>
                    </a:lnB>
                  </a:tcPr>
                </a:tc>
                <a:tc>
                  <a:txBody>
                    <a:bodyPr/>
                    <a:lstStyle/>
                    <a:p>
                      <a:pPr algn="r" fontAlgn="b"/>
                      <a:r>
                        <a:rPr lang="en-US" sz="1200" b="1" i="0" u="none" strike="noStrike">
                          <a:solidFill>
                            <a:srgbClr val="548235"/>
                          </a:solidFill>
                          <a:effectLst/>
                          <a:latin typeface="Calibri" panose="020F0502020204030204" pitchFamily="34" charset="0"/>
                        </a:rPr>
                        <a:t>Feb</a:t>
                      </a:r>
                    </a:p>
                  </a:txBody>
                  <a:tcPr marL="7000" marR="7000" marT="7000" marB="0" anchor="b">
                    <a:lnL>
                      <a:noFill/>
                    </a:lnL>
                    <a:lnR>
                      <a:noFill/>
                    </a:lnR>
                    <a:lnT>
                      <a:noFill/>
                    </a:lnT>
                    <a:lnB>
                      <a:noFill/>
                    </a:lnB>
                    <a:solidFill>
                      <a:srgbClr val="E2EFDA"/>
                    </a:solidFill>
                  </a:tcPr>
                </a:tc>
                <a:tc>
                  <a:txBody>
                    <a:bodyPr/>
                    <a:lstStyle/>
                    <a:p>
                      <a:pPr algn="l" fontAlgn="b"/>
                      <a:r>
                        <a:rPr lang="en-US" sz="1200" b="0" i="0" u="none" strike="noStrike">
                          <a:solidFill>
                            <a:srgbClr val="894298"/>
                          </a:solidFill>
                          <a:effectLst/>
                          <a:latin typeface="Calibri" panose="020F0502020204030204" pitchFamily="34" charset="0"/>
                        </a:rPr>
                        <a:t>100s, 4 step, Giant , AC (20,1440)</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29</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2.3</a:t>
                      </a:r>
                    </a:p>
                  </a:txBody>
                  <a:tcPr marL="7000" marR="7000" marT="7000" marB="0" anchor="b">
                    <a:lnL>
                      <a:noFill/>
                    </a:lnL>
                    <a:lnR>
                      <a:noFill/>
                    </a:lnR>
                    <a:lnT>
                      <a:noFill/>
                    </a:lnT>
                    <a:lnB>
                      <a:noFill/>
                    </a:lnB>
                    <a:solidFill>
                      <a:srgbClr val="E2EFDA"/>
                    </a:solidFill>
                  </a:tcPr>
                </a:tc>
                <a:extLst>
                  <a:ext uri="{0D108BD9-81ED-4DB2-BD59-A6C34878D82A}">
                    <a16:rowId xmlns="" xmlns:a16="http://schemas.microsoft.com/office/drawing/2014/main" val="10008"/>
                  </a:ext>
                </a:extLst>
              </a:tr>
              <a:tr h="202991">
                <a:tc>
                  <a:txBody>
                    <a:bodyPr/>
                    <a:lstStyle/>
                    <a:p>
                      <a:pPr algn="r" fontAlgn="b"/>
                      <a:r>
                        <a:rPr lang="en-US" sz="1200" b="0" i="0" u="none" strike="noStrike">
                          <a:solidFill>
                            <a:srgbClr val="000000"/>
                          </a:solidFill>
                          <a:effectLst/>
                          <a:latin typeface="Calibri" panose="020F0502020204030204" pitchFamily="34" charset="0"/>
                        </a:rPr>
                        <a:t>9</a:t>
                      </a:r>
                    </a:p>
                  </a:txBody>
                  <a:tcPr marL="7000" marR="7000" marT="7000" marB="0" anchor="b">
                    <a:lnL>
                      <a:noFill/>
                    </a:lnL>
                    <a:lnR>
                      <a:noFill/>
                    </a:lnR>
                    <a:lnT>
                      <a:noFill/>
                    </a:lnT>
                    <a:lnB>
                      <a:noFill/>
                    </a:lnB>
                  </a:tcPr>
                </a:tc>
                <a:tc>
                  <a:txBody>
                    <a:bodyPr/>
                    <a:lstStyle/>
                    <a:p>
                      <a:pPr algn="r" fontAlgn="b"/>
                      <a:r>
                        <a:rPr lang="en-US" sz="1200" b="1" i="0" u="none" strike="noStrike">
                          <a:solidFill>
                            <a:srgbClr val="548235"/>
                          </a:solidFill>
                          <a:effectLst/>
                          <a:latin typeface="Calibri" panose="020F0502020204030204" pitchFamily="34" charset="0"/>
                        </a:rPr>
                        <a:t>Feb</a:t>
                      </a:r>
                    </a:p>
                  </a:txBody>
                  <a:tcPr marL="7000" marR="7000" marT="7000" marB="0" anchor="b">
                    <a:lnL>
                      <a:noFill/>
                    </a:lnL>
                    <a:lnR>
                      <a:noFill/>
                    </a:lnR>
                    <a:lnT>
                      <a:noFill/>
                    </a:lnT>
                    <a:lnB>
                      <a:noFill/>
                    </a:lnB>
                    <a:solidFill>
                      <a:srgbClr val="E2EFDA"/>
                    </a:solidFill>
                  </a:tcPr>
                </a:tc>
                <a:tc>
                  <a:txBody>
                    <a:bodyPr/>
                    <a:lstStyle/>
                    <a:p>
                      <a:pPr algn="l" fontAlgn="b"/>
                      <a:r>
                        <a:rPr lang="en-US" sz="1200" b="0" i="0" u="none" strike="noStrike">
                          <a:solidFill>
                            <a:srgbClr val="894298"/>
                          </a:solidFill>
                          <a:effectLst/>
                          <a:latin typeface="Calibri" panose="020F0502020204030204" pitchFamily="34" charset="0"/>
                        </a:rPr>
                        <a:t>100s, 4 step, Giant, AC DC (20,1440)</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13</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4.1</a:t>
                      </a:r>
                    </a:p>
                  </a:txBody>
                  <a:tcPr marL="7000" marR="7000" marT="7000" marB="0" anchor="b">
                    <a:lnL>
                      <a:noFill/>
                    </a:lnL>
                    <a:lnR>
                      <a:noFill/>
                    </a:lnR>
                    <a:lnT>
                      <a:noFill/>
                    </a:lnT>
                    <a:lnB>
                      <a:noFill/>
                    </a:lnB>
                    <a:solidFill>
                      <a:srgbClr val="E2EFDA"/>
                    </a:solidFill>
                  </a:tcPr>
                </a:tc>
                <a:extLst>
                  <a:ext uri="{0D108BD9-81ED-4DB2-BD59-A6C34878D82A}">
                    <a16:rowId xmlns="" xmlns:a16="http://schemas.microsoft.com/office/drawing/2014/main" val="10009"/>
                  </a:ext>
                </a:extLst>
              </a:tr>
              <a:tr h="202991">
                <a:tc>
                  <a:txBody>
                    <a:bodyPr/>
                    <a:lstStyle/>
                    <a:p>
                      <a:pPr algn="r" fontAlgn="b"/>
                      <a:r>
                        <a:rPr lang="en-US" sz="1200" b="0" i="0" u="none" strike="noStrike" dirty="0">
                          <a:solidFill>
                            <a:srgbClr val="000000"/>
                          </a:solidFill>
                          <a:effectLst/>
                          <a:latin typeface="Calibri" panose="020F0502020204030204" pitchFamily="34" charset="0"/>
                        </a:rPr>
                        <a:t>10</a:t>
                      </a:r>
                    </a:p>
                  </a:txBody>
                  <a:tcPr marL="7000" marR="7000" marT="7000" marB="0" anchor="b">
                    <a:lnL>
                      <a:noFill/>
                    </a:lnL>
                    <a:lnR>
                      <a:noFill/>
                    </a:lnR>
                    <a:lnT>
                      <a:noFill/>
                    </a:lnT>
                    <a:lnB>
                      <a:noFill/>
                    </a:lnB>
                  </a:tcPr>
                </a:tc>
                <a:tc>
                  <a:txBody>
                    <a:bodyPr/>
                    <a:lstStyle/>
                    <a:p>
                      <a:pPr algn="r" fontAlgn="b"/>
                      <a:r>
                        <a:rPr lang="en-US" sz="1200" b="1" i="0" u="none" strike="noStrike" dirty="0">
                          <a:solidFill>
                            <a:srgbClr val="3366FF"/>
                          </a:solidFill>
                          <a:effectLst/>
                          <a:latin typeface="Calibri" panose="020F0502020204030204" pitchFamily="34" charset="0"/>
                        </a:rPr>
                        <a:t>Dec </a:t>
                      </a:r>
                    </a:p>
                  </a:txBody>
                  <a:tcPr marL="7000" marR="7000" marT="7000" marB="0" anchor="b">
                    <a:lnL>
                      <a:noFill/>
                    </a:lnL>
                    <a:lnR>
                      <a:noFill/>
                    </a:lnR>
                    <a:lnT>
                      <a:noFill/>
                    </a:lnT>
                    <a:lnB>
                      <a:noFill/>
                    </a:lnB>
                    <a:solidFill>
                      <a:srgbClr val="E2EFDA"/>
                    </a:solidFill>
                  </a:tcPr>
                </a:tc>
                <a:tc>
                  <a:txBody>
                    <a:bodyPr/>
                    <a:lstStyle/>
                    <a:p>
                      <a:pPr algn="l" fontAlgn="b"/>
                      <a:r>
                        <a:rPr lang="en-US" sz="1200" b="0" i="0" u="none" strike="noStrike">
                          <a:solidFill>
                            <a:srgbClr val="894298"/>
                          </a:solidFill>
                          <a:effectLst/>
                          <a:latin typeface="Calibri" panose="020F0502020204030204" pitchFamily="34" charset="0"/>
                        </a:rPr>
                        <a:t>100s, 1 step,  DC (10, 1430),</a:t>
                      </a:r>
                      <a:r>
                        <a:rPr lang="en-US" sz="1200" b="1" i="0" u="none" strike="noStrike">
                          <a:solidFill>
                            <a:srgbClr val="894298"/>
                          </a:solidFill>
                          <a:effectLst/>
                          <a:latin typeface="Calibri" panose="020F0502020204030204" pitchFamily="34" charset="0"/>
                        </a:rPr>
                        <a:t>AC</a:t>
                      </a:r>
                      <a:endParaRPr lang="en-US" sz="1200" b="0" i="0" u="none" strike="noStrike">
                        <a:solidFill>
                          <a:srgbClr val="894298"/>
                        </a:solidFill>
                        <a:effectLst/>
                        <a:latin typeface="Calibri" panose="020F0502020204030204" pitchFamily="34" charset="0"/>
                      </a:endParaRP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35</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2.2</a:t>
                      </a:r>
                    </a:p>
                  </a:txBody>
                  <a:tcPr marL="7000" marR="7000" marT="7000" marB="0" anchor="b">
                    <a:lnL>
                      <a:noFill/>
                    </a:lnL>
                    <a:lnR>
                      <a:noFill/>
                    </a:lnR>
                    <a:lnT>
                      <a:noFill/>
                    </a:lnT>
                    <a:lnB>
                      <a:noFill/>
                    </a:lnB>
                    <a:solidFill>
                      <a:srgbClr val="E2EFDA"/>
                    </a:solidFill>
                  </a:tcPr>
                </a:tc>
                <a:extLst>
                  <a:ext uri="{0D108BD9-81ED-4DB2-BD59-A6C34878D82A}">
                    <a16:rowId xmlns="" xmlns:a16="http://schemas.microsoft.com/office/drawing/2014/main" val="10010"/>
                  </a:ext>
                </a:extLst>
              </a:tr>
              <a:tr h="202991">
                <a:tc>
                  <a:txBody>
                    <a:bodyPr/>
                    <a:lstStyle/>
                    <a:p>
                      <a:pPr algn="r" fontAlgn="b"/>
                      <a:r>
                        <a:rPr lang="en-US" sz="1200" b="0" i="0" u="none" strike="noStrike" dirty="0">
                          <a:solidFill>
                            <a:srgbClr val="000000"/>
                          </a:solidFill>
                          <a:effectLst/>
                          <a:latin typeface="Calibri" panose="020F0502020204030204" pitchFamily="34" charset="0"/>
                        </a:rPr>
                        <a:t>11</a:t>
                      </a:r>
                    </a:p>
                  </a:txBody>
                  <a:tcPr marL="7000" marR="7000" marT="7000" marB="0" anchor="b">
                    <a:lnL>
                      <a:noFill/>
                    </a:lnL>
                    <a:lnR>
                      <a:noFill/>
                    </a:lnR>
                    <a:lnT>
                      <a:noFill/>
                    </a:lnT>
                    <a:lnB>
                      <a:noFill/>
                    </a:lnB>
                  </a:tcPr>
                </a:tc>
                <a:tc>
                  <a:txBody>
                    <a:bodyPr/>
                    <a:lstStyle/>
                    <a:p>
                      <a:pPr algn="r" fontAlgn="b"/>
                      <a:r>
                        <a:rPr lang="en-US" sz="1200" b="1" i="0" u="none" strike="noStrike" dirty="0">
                          <a:solidFill>
                            <a:srgbClr val="3366FF"/>
                          </a:solidFill>
                          <a:effectLst/>
                          <a:latin typeface="Calibri" panose="020F0502020204030204" pitchFamily="34" charset="0"/>
                        </a:rPr>
                        <a:t>Jan set 1</a:t>
                      </a:r>
                    </a:p>
                  </a:txBody>
                  <a:tcPr marL="7000" marR="7000" marT="7000" marB="0" anchor="b">
                    <a:lnL>
                      <a:noFill/>
                    </a:lnL>
                    <a:lnR>
                      <a:noFill/>
                    </a:lnR>
                    <a:lnT>
                      <a:noFill/>
                    </a:lnT>
                    <a:lnB>
                      <a:noFill/>
                    </a:lnB>
                    <a:solidFill>
                      <a:srgbClr val="E2EFDA"/>
                    </a:solidFill>
                  </a:tcPr>
                </a:tc>
                <a:tc>
                  <a:txBody>
                    <a:bodyPr/>
                    <a:lstStyle/>
                    <a:p>
                      <a:pPr algn="l" fontAlgn="b"/>
                      <a:r>
                        <a:rPr lang="en-US" sz="1200" b="0" i="0" u="none" strike="noStrike" dirty="0">
                          <a:solidFill>
                            <a:srgbClr val="894298"/>
                          </a:solidFill>
                          <a:effectLst/>
                          <a:latin typeface="Calibri" panose="020F0502020204030204" pitchFamily="34" charset="0"/>
                        </a:rPr>
                        <a:t>100s, 1 step, AC, DC (10,1430)</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a:solidFill>
                            <a:srgbClr val="000000"/>
                          </a:solidFill>
                          <a:effectLst/>
                          <a:latin typeface="Calibri" panose="020F0502020204030204" pitchFamily="34" charset="0"/>
                        </a:rPr>
                        <a:t>74</a:t>
                      </a:r>
                    </a:p>
                  </a:txBody>
                  <a:tcPr marL="7000" marR="7000" marT="7000" marB="0" anchor="b">
                    <a:lnL>
                      <a:noFill/>
                    </a:lnL>
                    <a:lnR>
                      <a:noFill/>
                    </a:lnR>
                    <a:lnT>
                      <a:noFill/>
                    </a:lnT>
                    <a:lnB>
                      <a:noFill/>
                    </a:lnB>
                    <a:solidFill>
                      <a:srgbClr val="E2EFDA"/>
                    </a:solidFill>
                  </a:tcPr>
                </a:tc>
                <a:tc>
                  <a:txBody>
                    <a:bodyPr/>
                    <a:lstStyle/>
                    <a:p>
                      <a:pPr algn="r" fontAlgn="b"/>
                      <a:r>
                        <a:rPr lang="en-US" sz="1200" b="0" i="0" u="none" strike="noStrike" dirty="0">
                          <a:solidFill>
                            <a:srgbClr val="000000"/>
                          </a:solidFill>
                          <a:effectLst/>
                          <a:latin typeface="Calibri" panose="020F0502020204030204" pitchFamily="34" charset="0"/>
                        </a:rPr>
                        <a:t>1.5</a:t>
                      </a:r>
                    </a:p>
                  </a:txBody>
                  <a:tcPr marL="7000" marR="7000" marT="7000" marB="0" anchor="b">
                    <a:lnL>
                      <a:noFill/>
                    </a:lnL>
                    <a:lnR>
                      <a:noFill/>
                    </a:lnR>
                    <a:lnT>
                      <a:noFill/>
                    </a:lnT>
                    <a:lnB>
                      <a:noFill/>
                    </a:lnB>
                    <a:solidFill>
                      <a:srgbClr val="E2EFDA"/>
                    </a:solidFill>
                  </a:tcPr>
                </a:tc>
                <a:extLst>
                  <a:ext uri="{0D108BD9-81ED-4DB2-BD59-A6C34878D82A}">
                    <a16:rowId xmlns="" xmlns:a16="http://schemas.microsoft.com/office/drawing/2014/main" val="10011"/>
                  </a:ext>
                </a:extLst>
              </a:tr>
            </a:tbl>
          </a:graphicData>
        </a:graphic>
      </p:graphicFrame>
      <mc:AlternateContent xmlns:mc="http://schemas.openxmlformats.org/markup-compatibility/2006" xmlns:a14="http://schemas.microsoft.com/office/drawing/2010/main">
        <mc:Choice Requires="a14">
          <p:sp>
            <p:nvSpPr>
              <p:cNvPr id="16" name="TextBox 15"/>
              <p:cNvSpPr txBox="1"/>
              <p:nvPr/>
            </p:nvSpPr>
            <p:spPr>
              <a:xfrm>
                <a:off x="1364854" y="5351667"/>
                <a:ext cx="2036066" cy="814325"/>
              </a:xfrm>
              <a:prstGeom prst="rect">
                <a:avLst/>
              </a:prstGeom>
              <a:noFill/>
            </p:spPr>
            <p:txBody>
              <a:bodyPr wrap="square" lIns="0" tIns="0" rIns="0" bIns="0" rtlCol="0">
                <a:spAutoFit/>
              </a:bodyPr>
              <a:lstStyle/>
              <a:p>
                <a14:m>
                  <m:oMath xmlns:m="http://schemas.openxmlformats.org/officeDocument/2006/math">
                    <m:sSup>
                      <m:sSupPr>
                        <m:ctrlPr>
                          <a:rPr lang="en-US" sz="2646" i="1">
                            <a:latin typeface="Cambria Math" panose="02040503050406030204" pitchFamily="18" charset="0"/>
                            <a:ea typeface="Cambria Math" panose="02040503050406030204" pitchFamily="18" charset="0"/>
                          </a:rPr>
                        </m:ctrlPr>
                      </m:sSupPr>
                      <m:e>
                        <m:r>
                          <a:rPr lang="en-US" sz="2646" i="1">
                            <a:latin typeface="Cambria Math" panose="02040503050406030204" pitchFamily="18" charset="0"/>
                            <a:ea typeface="Cambria Math" panose="02040503050406030204" pitchFamily="18" charset="0"/>
                          </a:rPr>
                          <m:t>𝑥</m:t>
                        </m:r>
                      </m:e>
                      <m:sup>
                        <m:r>
                          <a:rPr lang="en-US" sz="2646" i="1">
                            <a:latin typeface="Cambria Math" panose="02040503050406030204" pitchFamily="18" charset="0"/>
                            <a:ea typeface="Cambria Math" panose="02040503050406030204" pitchFamily="18" charset="0"/>
                          </a:rPr>
                          <m:t>2</m:t>
                        </m:r>
                      </m:sup>
                    </m:sSup>
                    <m:r>
                      <a:rPr lang="en-US" sz="2646" i="1">
                        <a:latin typeface="Cambria Math" panose="02040503050406030204" pitchFamily="18" charset="0"/>
                        <a:ea typeface="Cambria Math" panose="02040503050406030204" pitchFamily="18" charset="0"/>
                      </a:rPr>
                      <m:t>/</m:t>
                    </m:r>
                  </m:oMath>
                </a14:m>
                <a:r>
                  <a:rPr lang="en-US" sz="2646" dirty="0"/>
                  <a:t>DOF = 2.6</a:t>
                </a:r>
              </a:p>
            </p:txBody>
          </p:sp>
        </mc:Choice>
        <mc:Fallback xmlns="">
          <p:sp>
            <p:nvSpPr>
              <p:cNvPr id="16" name="TextBox 15"/>
              <p:cNvSpPr txBox="1">
                <a:spLocks noRot="1" noChangeAspect="1" noMove="1" noResize="1" noEditPoints="1" noAdjustHandles="1" noChangeArrowheads="1" noChangeShapeType="1" noTextEdit="1"/>
              </p:cNvSpPr>
              <p:nvPr/>
            </p:nvSpPr>
            <p:spPr>
              <a:xfrm>
                <a:off x="1364854" y="5351667"/>
                <a:ext cx="2036066" cy="814325"/>
              </a:xfrm>
              <a:prstGeom prst="rect">
                <a:avLst/>
              </a:prstGeom>
              <a:blipFill rotWithShape="0">
                <a:blip r:embed="rId4"/>
                <a:stretch>
                  <a:fillRect l="-10180" t="-12030" b="-24812"/>
                </a:stretch>
              </a:blipFill>
            </p:spPr>
            <p:txBody>
              <a:bodyPr/>
              <a:lstStyle/>
              <a:p>
                <a:r>
                  <a:rPr lang="en-US">
                    <a:noFill/>
                  </a:rPr>
                  <a:t> </a:t>
                </a:r>
              </a:p>
            </p:txBody>
          </p:sp>
        </mc:Fallback>
      </mc:AlternateContent>
      <p:sp>
        <p:nvSpPr>
          <p:cNvPr id="4" name="Right Brace 3"/>
          <p:cNvSpPr/>
          <p:nvPr/>
        </p:nvSpPr>
        <p:spPr>
          <a:xfrm>
            <a:off x="5803853" y="1911190"/>
            <a:ext cx="493133" cy="184572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984"/>
          </a:p>
        </p:txBody>
      </p:sp>
    </p:spTree>
    <p:extLst>
      <p:ext uri="{BB962C8B-B14F-4D97-AF65-F5344CB8AC3E}">
        <p14:creationId xmlns:p14="http://schemas.microsoft.com/office/powerpoint/2010/main" val="2273543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 y="0"/>
            <a:ext cx="9799579" cy="730876"/>
          </a:xfrm>
        </p:spPr>
        <p:txBody>
          <a:bodyPr>
            <a:normAutofit fontScale="90000"/>
          </a:bodyPr>
          <a:lstStyle/>
          <a:p>
            <a:r>
              <a:rPr lang="en-US" dirty="0"/>
              <a:t>The Neutron and the Standard Model</a:t>
            </a:r>
          </a:p>
        </p:txBody>
      </p:sp>
      <p:sp>
        <p:nvSpPr>
          <p:cNvPr id="4" name="Slide Number Placeholder 3"/>
          <p:cNvSpPr>
            <a:spLocks noGrp="1"/>
          </p:cNvSpPr>
          <p:nvPr>
            <p:ph type="sldNum" sz="quarter" idx="12"/>
          </p:nvPr>
        </p:nvSpPr>
        <p:spPr/>
        <p:txBody>
          <a:bodyPr/>
          <a:lstStyle/>
          <a:p>
            <a:fld id="{C5AF7249-F59C-444E-9564-55A59CBB215A}" type="slidenum">
              <a:rPr lang="en-US" smtClean="0"/>
              <a:t>5</a:t>
            </a:fld>
            <a:endParaRPr lang="en-US"/>
          </a:p>
        </p:txBody>
      </p:sp>
      <p:pic>
        <p:nvPicPr>
          <p:cNvPr id="9" name="Picture 8" descr="1000px-Standard_Model_of_Elementary_Particles.sv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348" y="689937"/>
            <a:ext cx="2499996" cy="2707496"/>
          </a:xfrm>
          <a:prstGeom prst="rect">
            <a:avLst/>
          </a:prstGeom>
        </p:spPr>
      </p:pic>
      <p:graphicFrame>
        <p:nvGraphicFramePr>
          <p:cNvPr id="5" name="Object 4"/>
          <p:cNvGraphicFramePr>
            <a:graphicFrameLocks noChangeAspect="1"/>
          </p:cNvGraphicFramePr>
          <p:nvPr>
            <p:extLst/>
          </p:nvPr>
        </p:nvGraphicFramePr>
        <p:xfrm>
          <a:off x="4844320" y="3191862"/>
          <a:ext cx="139994" cy="223990"/>
        </p:xfrm>
        <a:graphic>
          <a:graphicData uri="http://schemas.openxmlformats.org/presentationml/2006/ole">
            <mc:AlternateContent xmlns:mc="http://schemas.openxmlformats.org/markup-compatibility/2006">
              <mc:Choice xmlns:v="urn:schemas-microsoft-com:vml" Requires="v">
                <p:oleObj spid="_x0000_s2122" name="Equation" r:id="rId5" imgW="127000" imgH="203200" progId="Equation.DSMT4">
                  <p:embed/>
                </p:oleObj>
              </mc:Choice>
              <mc:Fallback>
                <p:oleObj name="Equation" r:id="rId5" imgW="127000" imgH="203200" progId="Equation.DSMT4">
                  <p:embed/>
                  <p:pic>
                    <p:nvPicPr>
                      <p:cNvPr id="0" name=""/>
                      <p:cNvPicPr/>
                      <p:nvPr/>
                    </p:nvPicPr>
                    <p:blipFill>
                      <a:blip r:embed="rId6"/>
                      <a:stretch>
                        <a:fillRect/>
                      </a:stretch>
                    </p:blipFill>
                    <p:spPr>
                      <a:xfrm>
                        <a:off x="4844320" y="3191862"/>
                        <a:ext cx="139994" cy="22399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270518" y="5723457"/>
          <a:ext cx="2139677" cy="1190627"/>
        </p:xfrm>
        <a:graphic>
          <a:graphicData uri="http://schemas.openxmlformats.org/presentationml/2006/ole">
            <mc:AlternateContent xmlns:mc="http://schemas.openxmlformats.org/markup-compatibility/2006">
              <mc:Choice xmlns:v="urn:schemas-microsoft-com:vml" Requires="v">
                <p:oleObj spid="_x0000_s2123" name="Equation" r:id="rId7" imgW="1574800" imgH="876300" progId="Equation.DSMT4">
                  <p:embed/>
                </p:oleObj>
              </mc:Choice>
              <mc:Fallback>
                <p:oleObj name="Equation" r:id="rId7" imgW="1574800" imgH="876300" progId="Equation.DSMT4">
                  <p:embed/>
                  <p:pic>
                    <p:nvPicPr>
                      <p:cNvPr id="0" name=""/>
                      <p:cNvPicPr/>
                      <p:nvPr/>
                    </p:nvPicPr>
                    <p:blipFill>
                      <a:blip r:embed="rId8"/>
                      <a:stretch>
                        <a:fillRect/>
                      </a:stretch>
                    </p:blipFill>
                    <p:spPr>
                      <a:xfrm>
                        <a:off x="4270518" y="5723457"/>
                        <a:ext cx="2139677" cy="1190627"/>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6854343" y="5993535"/>
          <a:ext cx="2616190" cy="641707"/>
        </p:xfrm>
        <a:graphic>
          <a:graphicData uri="http://schemas.openxmlformats.org/presentationml/2006/ole">
            <mc:AlternateContent xmlns:mc="http://schemas.openxmlformats.org/markup-compatibility/2006">
              <mc:Choice xmlns:v="urn:schemas-microsoft-com:vml" Requires="v">
                <p:oleObj spid="_x0000_s2124" name="Equation" r:id="rId9" imgW="1346200" imgH="330200" progId="Equation.DSMT4">
                  <p:embed/>
                </p:oleObj>
              </mc:Choice>
              <mc:Fallback>
                <p:oleObj name="Equation" r:id="rId9" imgW="1346200" imgH="330200" progId="Equation.DSMT4">
                  <p:embed/>
                  <p:pic>
                    <p:nvPicPr>
                      <p:cNvPr id="0" name=""/>
                      <p:cNvPicPr/>
                      <p:nvPr/>
                    </p:nvPicPr>
                    <p:blipFill>
                      <a:blip r:embed="rId10"/>
                      <a:stretch>
                        <a:fillRect/>
                      </a:stretch>
                    </p:blipFill>
                    <p:spPr>
                      <a:xfrm>
                        <a:off x="6854343" y="5993535"/>
                        <a:ext cx="2616190" cy="641707"/>
                      </a:xfrm>
                      <a:prstGeom prst="rect">
                        <a:avLst/>
                      </a:prstGeom>
                    </p:spPr>
                  </p:pic>
                </p:oleObj>
              </mc:Fallback>
            </mc:AlternateContent>
          </a:graphicData>
        </a:graphic>
      </p:graphicFrame>
      <p:pic>
        <p:nvPicPr>
          <p:cNvPr id="21" name="Picture 20"/>
          <p:cNvPicPr>
            <a:picLocks noChangeAspect="1"/>
          </p:cNvPicPr>
          <p:nvPr/>
        </p:nvPicPr>
        <p:blipFill>
          <a:blip r:embed="rId11"/>
          <a:stretch>
            <a:fillRect/>
          </a:stretch>
        </p:blipFill>
        <p:spPr>
          <a:xfrm>
            <a:off x="838459" y="3389534"/>
            <a:ext cx="2004091" cy="1373173"/>
          </a:xfrm>
          <a:prstGeom prst="rect">
            <a:avLst/>
          </a:prstGeom>
        </p:spPr>
      </p:pic>
      <p:graphicFrame>
        <p:nvGraphicFramePr>
          <p:cNvPr id="22" name="Object 21"/>
          <p:cNvGraphicFramePr>
            <a:graphicFrameLocks noChangeAspect="1"/>
          </p:cNvGraphicFramePr>
          <p:nvPr>
            <p:extLst/>
          </p:nvPr>
        </p:nvGraphicFramePr>
        <p:xfrm>
          <a:off x="4844320" y="3191862"/>
          <a:ext cx="139994" cy="223990"/>
        </p:xfrm>
        <a:graphic>
          <a:graphicData uri="http://schemas.openxmlformats.org/presentationml/2006/ole">
            <mc:AlternateContent xmlns:mc="http://schemas.openxmlformats.org/markup-compatibility/2006">
              <mc:Choice xmlns:v="urn:schemas-microsoft-com:vml" Requires="v">
                <p:oleObj spid="_x0000_s2125" name="Equation" r:id="rId12" imgW="127000" imgH="203200" progId="Equation.DSMT4">
                  <p:embed/>
                </p:oleObj>
              </mc:Choice>
              <mc:Fallback>
                <p:oleObj name="Equation" r:id="rId12" imgW="127000" imgH="203200" progId="Equation.DSMT4">
                  <p:embed/>
                  <p:pic>
                    <p:nvPicPr>
                      <p:cNvPr id="0" name=""/>
                      <p:cNvPicPr/>
                      <p:nvPr/>
                    </p:nvPicPr>
                    <p:blipFill>
                      <a:blip r:embed="rId13"/>
                      <a:stretch>
                        <a:fillRect/>
                      </a:stretch>
                    </p:blipFill>
                    <p:spPr>
                      <a:xfrm>
                        <a:off x="4844320" y="3191862"/>
                        <a:ext cx="139994" cy="223990"/>
                      </a:xfrm>
                      <a:prstGeom prst="rect">
                        <a:avLst/>
                      </a:prstGeom>
                    </p:spPr>
                  </p:pic>
                </p:oleObj>
              </mc:Fallback>
            </mc:AlternateContent>
          </a:graphicData>
        </a:graphic>
      </p:graphicFrame>
      <p:pic>
        <p:nvPicPr>
          <p:cNvPr id="25" name="Picture 24"/>
          <p:cNvPicPr>
            <a:picLocks noChangeAspect="1"/>
          </p:cNvPicPr>
          <p:nvPr/>
        </p:nvPicPr>
        <p:blipFill>
          <a:blip r:embed="rId14"/>
          <a:stretch>
            <a:fillRect/>
          </a:stretch>
        </p:blipFill>
        <p:spPr>
          <a:xfrm>
            <a:off x="3668650" y="831803"/>
            <a:ext cx="5904507" cy="4875376"/>
          </a:xfrm>
          <a:prstGeom prst="rect">
            <a:avLst/>
          </a:prstGeom>
        </p:spPr>
      </p:pic>
      <p:graphicFrame>
        <p:nvGraphicFramePr>
          <p:cNvPr id="3" name="Object 2"/>
          <p:cNvGraphicFramePr>
            <a:graphicFrameLocks noChangeAspect="1"/>
          </p:cNvGraphicFramePr>
          <p:nvPr>
            <p:extLst/>
          </p:nvPr>
        </p:nvGraphicFramePr>
        <p:xfrm>
          <a:off x="5278302" y="3135865"/>
          <a:ext cx="139994" cy="223990"/>
        </p:xfrm>
        <a:graphic>
          <a:graphicData uri="http://schemas.openxmlformats.org/presentationml/2006/ole">
            <mc:AlternateContent xmlns:mc="http://schemas.openxmlformats.org/markup-compatibility/2006">
              <mc:Choice xmlns:v="urn:schemas-microsoft-com:vml" Requires="v">
                <p:oleObj spid="_x0000_s2126" name="Equation" r:id="rId15" imgW="127000" imgH="203200" progId="Equation.DSMT4">
                  <p:embed/>
                </p:oleObj>
              </mc:Choice>
              <mc:Fallback>
                <p:oleObj name="Equation" r:id="rId15" imgW="127000" imgH="203200" progId="Equation.DSMT4">
                  <p:embed/>
                  <p:pic>
                    <p:nvPicPr>
                      <p:cNvPr id="0" name=""/>
                      <p:cNvPicPr/>
                      <p:nvPr/>
                    </p:nvPicPr>
                    <p:blipFill>
                      <a:blip r:embed="rId16"/>
                      <a:stretch>
                        <a:fillRect/>
                      </a:stretch>
                    </p:blipFill>
                    <p:spPr>
                      <a:xfrm>
                        <a:off x="5278302" y="3135865"/>
                        <a:ext cx="139994" cy="223990"/>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4438338" y="3389534"/>
          <a:ext cx="1455937" cy="265989"/>
        </p:xfrm>
        <a:graphic>
          <a:graphicData uri="http://schemas.openxmlformats.org/presentationml/2006/ole">
            <mc:AlternateContent xmlns:mc="http://schemas.openxmlformats.org/markup-compatibility/2006">
              <mc:Choice xmlns:v="urn:schemas-microsoft-com:vml" Requires="v">
                <p:oleObj spid="_x0000_s2127" name="Equation" r:id="rId17" imgW="1320800" imgH="241300" progId="Equation.DSMT4">
                  <p:embed/>
                </p:oleObj>
              </mc:Choice>
              <mc:Fallback>
                <p:oleObj name="Equation" r:id="rId17" imgW="1320800" imgH="241300" progId="Equation.DSMT4">
                  <p:embed/>
                  <p:pic>
                    <p:nvPicPr>
                      <p:cNvPr id="0" name=""/>
                      <p:cNvPicPr/>
                      <p:nvPr/>
                    </p:nvPicPr>
                    <p:blipFill>
                      <a:blip r:embed="rId18"/>
                      <a:stretch>
                        <a:fillRect/>
                      </a:stretch>
                    </p:blipFill>
                    <p:spPr>
                      <a:xfrm>
                        <a:off x="4438338" y="3389534"/>
                        <a:ext cx="1455937" cy="265989"/>
                      </a:xfrm>
                      <a:prstGeom prst="rect">
                        <a:avLst/>
                      </a:prstGeom>
                    </p:spPr>
                  </p:pic>
                </p:oleObj>
              </mc:Fallback>
            </mc:AlternateContent>
          </a:graphicData>
        </a:graphic>
      </p:graphicFrame>
      <p:cxnSp>
        <p:nvCxnSpPr>
          <p:cNvPr id="11" name="Straight Arrow Connector 10"/>
          <p:cNvCxnSpPr/>
          <p:nvPr/>
        </p:nvCxnSpPr>
        <p:spPr>
          <a:xfrm flipV="1">
            <a:off x="4795323" y="3191862"/>
            <a:ext cx="300987" cy="223990"/>
          </a:xfrm>
          <a:prstGeom prst="straightConnector1">
            <a:avLst/>
          </a:prstGeom>
          <a:ln w="9525" cmpd="sng">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0" name="TextBox 9"/>
              <p:cNvSpPr txBox="1"/>
              <p:nvPr/>
            </p:nvSpPr>
            <p:spPr>
              <a:xfrm>
                <a:off x="109728" y="4910336"/>
                <a:ext cx="3716642" cy="882229"/>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sSup>
                        <m:sSupPr>
                          <m:ctrlPr>
                            <a:rPr lang="en-US" sz="2800" i="1" smtClean="0">
                              <a:latin typeface="Cambria Math" panose="02040503050406030204" pitchFamily="18" charset="0"/>
                            </a:rPr>
                          </m:ctrlPr>
                        </m:sSupPr>
                        <m:e>
                          <m:d>
                            <m:dPr>
                              <m:begChr m:val="|"/>
                              <m:endChr m:val="|"/>
                              <m:ctrlPr>
                                <a:rPr lang="en-US" sz="2800" i="1" smtClean="0">
                                  <a:latin typeface="Cambria Math" panose="02040503050406030204" pitchFamily="18" charset="0"/>
                                </a:rPr>
                              </m:ctrlPr>
                            </m:dPr>
                            <m:e>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𝑉</m:t>
                                  </m:r>
                                </m:e>
                                <m:sub>
                                  <m:r>
                                    <a:rPr lang="en-US" sz="2800" b="0" i="1" smtClean="0">
                                      <a:latin typeface="Cambria Math" panose="02040503050406030204" pitchFamily="18" charset="0"/>
                                    </a:rPr>
                                    <m:t>𝑢𝑑</m:t>
                                  </m:r>
                                </m:sub>
                              </m:sSub>
                            </m:e>
                          </m:d>
                        </m:e>
                        <m:sup>
                          <m:r>
                            <a:rPr lang="en-US" sz="2800" b="0" i="1" smtClean="0">
                              <a:latin typeface="Cambria Math" panose="02040503050406030204" pitchFamily="18" charset="0"/>
                            </a:rPr>
                            <m:t>2</m:t>
                          </m:r>
                        </m:sup>
                      </m:sSup>
                      <m:r>
                        <a:rPr lang="en-US" sz="2800" b="0" i="1" smtClean="0">
                          <a:latin typeface="Cambria Math" panose="02040503050406030204" pitchFamily="18" charset="0"/>
                        </a:rPr>
                        <m:t>= </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4908.7</m:t>
                          </m:r>
                          <m:r>
                            <a:rPr lang="en-US" sz="2800" b="0" i="1" smtClean="0">
                              <a:latin typeface="Cambria Math" panose="02040503050406030204" pitchFamily="18" charset="0"/>
                            </a:rPr>
                            <m:t>𝑠</m:t>
                          </m:r>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𝜏</m:t>
                              </m:r>
                            </m:e>
                            <m:sub>
                              <m:r>
                                <a:rPr lang="en-US" sz="2800" b="0" i="1" smtClean="0">
                                  <a:latin typeface="Cambria Math" panose="02040503050406030204" pitchFamily="18" charset="0"/>
                                </a:rPr>
                                <m:t>𝑛</m:t>
                              </m:r>
                            </m:sub>
                          </m:sSub>
                          <m:d>
                            <m:dPr>
                              <m:ctrlPr>
                                <a:rPr lang="en-US" sz="2800" b="0" i="1" smtClean="0">
                                  <a:latin typeface="Cambria Math" panose="02040503050406030204" pitchFamily="18" charset="0"/>
                                </a:rPr>
                              </m:ctrlPr>
                            </m:dPr>
                            <m:e>
                              <m:r>
                                <a:rPr lang="en-US" sz="2800" b="0" i="1" smtClean="0">
                                  <a:latin typeface="Cambria Math" panose="02040503050406030204" pitchFamily="18" charset="0"/>
                                </a:rPr>
                                <m:t>1+3</m:t>
                              </m:r>
                              <m:sSup>
                                <m:sSupPr>
                                  <m:ctrlPr>
                                    <a:rPr lang="en-US" sz="2800" b="0" i="1" smtClean="0">
                                      <a:latin typeface="Cambria Math" panose="02040503050406030204" pitchFamily="18" charset="0"/>
                                    </a:rPr>
                                  </m:ctrlPr>
                                </m:sSupPr>
                                <m:e>
                                  <m:r>
                                    <m:rPr>
                                      <m:sty m:val="p"/>
                                    </m:rPr>
                                    <a:rPr lang="el-GR" sz="2800" b="0" i="1" smtClean="0">
                                      <a:latin typeface="Cambria Math" panose="02040503050406030204" pitchFamily="18" charset="0"/>
                                    </a:rPr>
                                    <m:t>λ</m:t>
                                  </m:r>
                                </m:e>
                                <m:sup>
                                  <m:r>
                                    <a:rPr lang="en-US" sz="2800" b="0" i="1" smtClean="0">
                                      <a:latin typeface="Cambria Math" panose="02040503050406030204" pitchFamily="18" charset="0"/>
                                    </a:rPr>
                                    <m:t>2</m:t>
                                  </m:r>
                                </m:sup>
                              </m:sSup>
                            </m:e>
                          </m:d>
                        </m:den>
                      </m:f>
                    </m:oMath>
                  </m:oMathPara>
                </a14:m>
                <a:endParaRPr lang="en-US" sz="2800" dirty="0"/>
              </a:p>
            </p:txBody>
          </p:sp>
        </mc:Choice>
        <mc:Fallback>
          <p:sp>
            <p:nvSpPr>
              <p:cNvPr id="10" name="TextBox 9"/>
              <p:cNvSpPr txBox="1">
                <a:spLocks noRot="1" noChangeAspect="1" noMove="1" noResize="1" noEditPoints="1" noAdjustHandles="1" noChangeArrowheads="1" noChangeShapeType="1" noTextEdit="1"/>
              </p:cNvSpPr>
              <p:nvPr/>
            </p:nvSpPr>
            <p:spPr>
              <a:xfrm>
                <a:off x="109728" y="4910336"/>
                <a:ext cx="3716642" cy="882229"/>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p:cNvSpPr txBox="1"/>
              <p:nvPr/>
            </p:nvSpPr>
            <p:spPr>
              <a:xfrm>
                <a:off x="913849" y="6119810"/>
                <a:ext cx="2219495" cy="671338"/>
              </a:xfrm>
              <a:prstGeom prst="rect">
                <a:avLst/>
              </a:prstGeom>
              <a:noFill/>
            </p:spPr>
            <p:txBody>
              <a:bodyPr wrap="square" lIns="0" tIns="0" rIns="0" bIns="0" rtlCol="0">
                <a:spAutoFit/>
              </a:bodyPr>
              <a:lstStyle/>
              <a:p>
                <a:r>
                  <a:rPr lang="el-GR" sz="3600" b="0" dirty="0" smtClean="0">
                    <a:latin typeface="Cambria Math" panose="02040503050406030204" pitchFamily="18" charset="0"/>
                    <a:ea typeface="Cambria Math" panose="02040503050406030204" pitchFamily="18" charset="0"/>
                  </a:rPr>
                  <a:t>λ</a:t>
                </a:r>
                <a14:m>
                  <m:oMath xmlns:m="http://schemas.openxmlformats.org/officeDocument/2006/math">
                    <m:r>
                      <a:rPr lang="en-US" sz="3600" b="0" i="0" smtClean="0">
                        <a:latin typeface="Cambria Math" panose="02040503050406030204" pitchFamily="18" charset="0"/>
                        <a:ea typeface="Cambria Math" panose="02040503050406030204" pitchFamily="18" charset="0"/>
                      </a:rPr>
                      <m:t> </m:t>
                    </m:r>
                    <m:r>
                      <a:rPr lang="en-US" sz="3600" b="0" i="1" smtClean="0">
                        <a:latin typeface="Cambria Math" panose="02040503050406030204" pitchFamily="18" charset="0"/>
                        <a:ea typeface="Cambria Math" panose="02040503050406030204" pitchFamily="18" charset="0"/>
                      </a:rPr>
                      <m:t>= </m:t>
                    </m:r>
                    <m:f>
                      <m:fPr>
                        <m:type m:val="skw"/>
                        <m:ctrlPr>
                          <a:rPr lang="en-US" sz="3600" b="0" i="1" smtClean="0">
                            <a:latin typeface="Cambria Math" panose="02040503050406030204" pitchFamily="18" charset="0"/>
                            <a:ea typeface="Cambria Math" panose="02040503050406030204" pitchFamily="18" charset="0"/>
                          </a:rPr>
                        </m:ctrlPr>
                      </m:fPr>
                      <m:num>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𝐺</m:t>
                            </m:r>
                          </m:e>
                          <m:sub>
                            <m:r>
                              <a:rPr lang="en-US" sz="3600" b="0" i="1" smtClean="0">
                                <a:latin typeface="Cambria Math" panose="02040503050406030204" pitchFamily="18" charset="0"/>
                                <a:ea typeface="Cambria Math" panose="02040503050406030204" pitchFamily="18" charset="0"/>
                              </a:rPr>
                              <m:t>𝐴</m:t>
                            </m:r>
                          </m:sub>
                        </m:sSub>
                      </m:num>
                      <m:den>
                        <m:sSub>
                          <m:sSubPr>
                            <m:ctrlPr>
                              <a:rPr lang="en-US" sz="3600" b="0" i="1" smtClean="0">
                                <a:latin typeface="Cambria Math" panose="02040503050406030204" pitchFamily="18" charset="0"/>
                                <a:ea typeface="Cambria Math" panose="02040503050406030204" pitchFamily="18" charset="0"/>
                              </a:rPr>
                            </m:ctrlPr>
                          </m:sSubPr>
                          <m:e>
                            <m:r>
                              <a:rPr lang="en-US" sz="3600" b="0" i="1" smtClean="0">
                                <a:latin typeface="Cambria Math" panose="02040503050406030204" pitchFamily="18" charset="0"/>
                                <a:ea typeface="Cambria Math" panose="02040503050406030204" pitchFamily="18" charset="0"/>
                              </a:rPr>
                              <m:t>𝐺</m:t>
                            </m:r>
                          </m:e>
                          <m:sub>
                            <m:r>
                              <a:rPr lang="en-US" sz="3600" b="0" i="1" smtClean="0">
                                <a:latin typeface="Cambria Math" panose="02040503050406030204" pitchFamily="18" charset="0"/>
                                <a:ea typeface="Cambria Math" panose="02040503050406030204" pitchFamily="18" charset="0"/>
                              </a:rPr>
                              <m:t>𝑉</m:t>
                            </m:r>
                          </m:sub>
                        </m:sSub>
                      </m:den>
                    </m:f>
                  </m:oMath>
                </a14:m>
                <a:endParaRPr lang="en-US" sz="3600" dirty="0">
                  <a:latin typeface="Cambria Math" panose="02040503050406030204" pitchFamily="18" charset="0"/>
                  <a:ea typeface="Cambria Math" panose="02040503050406030204" pitchFamily="18"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913849" y="6119810"/>
                <a:ext cx="2219495" cy="671338"/>
              </a:xfrm>
              <a:prstGeom prst="rect">
                <a:avLst/>
              </a:prstGeom>
              <a:blipFill rotWithShape="0">
                <a:blip r:embed="rId20"/>
                <a:stretch>
                  <a:fillRect l="-12637" t="-13636" b="-30000"/>
                </a:stretch>
              </a:blipFill>
            </p:spPr>
            <p:txBody>
              <a:bodyPr/>
              <a:lstStyle/>
              <a:p>
                <a:r>
                  <a:rPr lang="en-US">
                    <a:noFill/>
                  </a:rPr>
                  <a:t> </a:t>
                </a:r>
              </a:p>
            </p:txBody>
          </p:sp>
        </mc:Fallback>
      </mc:AlternateContent>
    </p:spTree>
    <p:extLst>
      <p:ext uri="{BB962C8B-B14F-4D97-AF65-F5344CB8AC3E}">
        <p14:creationId xmlns:p14="http://schemas.microsoft.com/office/powerpoint/2010/main" val="1659847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5239" y="1873923"/>
            <a:ext cx="5493254" cy="3544711"/>
          </a:xfrm>
          <a:prstGeom prst="rect">
            <a:avLst/>
          </a:prstGeom>
        </p:spPr>
      </p:pic>
      <p:sp>
        <p:nvSpPr>
          <p:cNvPr id="2" name="Title 1"/>
          <p:cNvSpPr>
            <a:spLocks noGrp="1"/>
          </p:cNvSpPr>
          <p:nvPr>
            <p:ph type="title"/>
          </p:nvPr>
        </p:nvSpPr>
        <p:spPr/>
        <p:txBody>
          <a:bodyPr/>
          <a:lstStyle/>
          <a:p>
            <a:r>
              <a:rPr lang="en-US" dirty="0" smtClean="0"/>
              <a:t>Big Bang </a:t>
            </a:r>
            <a:r>
              <a:rPr lang="en-US" dirty="0" err="1" smtClean="0"/>
              <a:t>Nucleosynthesis</a:t>
            </a:r>
            <a:endParaRPr lang="en-US" dirty="0"/>
          </a:p>
        </p:txBody>
      </p:sp>
      <p:sp>
        <p:nvSpPr>
          <p:cNvPr id="6" name="Text Placeholder 5"/>
          <p:cNvSpPr>
            <a:spLocks noGrp="1"/>
          </p:cNvSpPr>
          <p:nvPr>
            <p:ph sz="half" idx="1"/>
          </p:nvPr>
        </p:nvSpPr>
        <p:spPr/>
        <p:txBody>
          <a:bodyPr/>
          <a:lstStyle/>
          <a:p>
            <a:pPr marL="0" indent="0">
              <a:buNone/>
            </a:pPr>
            <a:endParaRPr lang="en-US" baseline="-25000" dirty="0"/>
          </a:p>
        </p:txBody>
      </p:sp>
      <p:sp>
        <p:nvSpPr>
          <p:cNvPr id="8" name="Content Placeholder 7"/>
          <p:cNvSpPr>
            <a:spLocks noGrp="1"/>
          </p:cNvSpPr>
          <p:nvPr>
            <p:ph sz="half" idx="2"/>
          </p:nvPr>
        </p:nvSpPr>
        <p:spPr>
          <a:xfrm>
            <a:off x="5791200" y="2012414"/>
            <a:ext cx="3596382" cy="4796544"/>
          </a:xfrm>
        </p:spPr>
        <p:txBody>
          <a:bodyPr/>
          <a:lstStyle/>
          <a:p>
            <a:pPr marL="0" indent="0">
              <a:buNone/>
            </a:pPr>
            <a:r>
              <a:rPr lang="en-US" dirty="0"/>
              <a:t>Universal He fraction depends on </a:t>
            </a:r>
            <a:r>
              <a:rPr lang="en-US" sz="2800" dirty="0" err="1"/>
              <a:t>τ</a:t>
            </a:r>
            <a:r>
              <a:rPr lang="en-US" baseline="-25000" dirty="0" err="1" smtClean="0"/>
              <a:t>n</a:t>
            </a:r>
            <a:endParaRPr lang="en-US" baseline="-25000" dirty="0"/>
          </a:p>
          <a:p>
            <a:pPr marL="0" indent="0">
              <a:buNone/>
            </a:pPr>
            <a:endParaRPr lang="en-US" dirty="0"/>
          </a:p>
        </p:txBody>
      </p:sp>
      <p:pic>
        <p:nvPicPr>
          <p:cNvPr id="7" name="Picture 6"/>
          <p:cNvPicPr>
            <a:picLocks noChangeAspect="1"/>
          </p:cNvPicPr>
          <p:nvPr/>
        </p:nvPicPr>
        <p:blipFill>
          <a:blip r:embed="rId4"/>
          <a:stretch>
            <a:fillRect/>
          </a:stretch>
        </p:blipFill>
        <p:spPr>
          <a:xfrm>
            <a:off x="6054149" y="3275344"/>
            <a:ext cx="2689363" cy="918704"/>
          </a:xfrm>
          <a:prstGeom prst="rect">
            <a:avLst/>
          </a:prstGeom>
        </p:spPr>
      </p:pic>
      <p:pic>
        <p:nvPicPr>
          <p:cNvPr id="9" name="Picture 8"/>
          <p:cNvPicPr>
            <a:picLocks noChangeAspect="1"/>
          </p:cNvPicPr>
          <p:nvPr/>
        </p:nvPicPr>
        <p:blipFill>
          <a:blip r:embed="rId5"/>
          <a:stretch>
            <a:fillRect/>
          </a:stretch>
        </p:blipFill>
        <p:spPr>
          <a:xfrm>
            <a:off x="5551657" y="4727727"/>
            <a:ext cx="4075467" cy="2229973"/>
          </a:xfrm>
          <a:prstGeom prst="rect">
            <a:avLst/>
          </a:prstGeom>
        </p:spPr>
      </p:pic>
    </p:spTree>
    <p:extLst>
      <p:ext uri="{BB962C8B-B14F-4D97-AF65-F5344CB8AC3E}">
        <p14:creationId xmlns:p14="http://schemas.microsoft.com/office/powerpoint/2010/main" val="11091097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Ultracold Neutrons</a:t>
            </a:r>
            <a:endParaRPr lang="en-US" dirty="0"/>
          </a:p>
        </p:txBody>
      </p:sp>
      <p:sp>
        <p:nvSpPr>
          <p:cNvPr id="3" name="Subtitle 2"/>
          <p:cNvSpPr>
            <a:spLocks noGrp="1"/>
          </p:cNvSpPr>
          <p:nvPr>
            <p:ph sz="half" idx="1"/>
          </p:nvPr>
        </p:nvSpPr>
        <p:spPr>
          <a:xfrm>
            <a:off x="308345" y="2012414"/>
            <a:ext cx="4284266" cy="4796544"/>
          </a:xfrm>
        </p:spPr>
        <p:txBody>
          <a:bodyPr/>
          <a:lstStyle/>
          <a:p>
            <a:r>
              <a:rPr lang="en-US" dirty="0" err="1" smtClean="0"/>
              <a:t>LHe</a:t>
            </a:r>
            <a:r>
              <a:rPr lang="en-US" dirty="0" smtClean="0"/>
              <a:t>, SD</a:t>
            </a:r>
            <a:r>
              <a:rPr lang="en-US" baseline="-25000" dirty="0" smtClean="0"/>
              <a:t>2</a:t>
            </a:r>
            <a:r>
              <a:rPr lang="en-US" dirty="0" smtClean="0"/>
              <a:t> moderate spallation neutron energies</a:t>
            </a:r>
          </a:p>
          <a:p>
            <a:r>
              <a:rPr lang="en-US" dirty="0" smtClean="0"/>
              <a:t>E</a:t>
            </a:r>
            <a:r>
              <a:rPr lang="en-US" baseline="-25000" dirty="0" smtClean="0"/>
              <a:t>UCN</a:t>
            </a:r>
            <a:r>
              <a:rPr lang="en-US" dirty="0" smtClean="0"/>
              <a:t> ≤ ~300neV</a:t>
            </a:r>
            <a:endParaRPr lang="en-US" dirty="0" smtClean="0"/>
          </a:p>
        </p:txBody>
      </p:sp>
      <p:sp>
        <p:nvSpPr>
          <p:cNvPr id="5" name="Content Placeholder 4"/>
          <p:cNvSpPr>
            <a:spLocks noGrp="1"/>
          </p:cNvSpPr>
          <p:nvPr>
            <p:ph sz="half" idx="2"/>
          </p:nvPr>
        </p:nvSpPr>
        <p:spPr/>
        <p:txBody>
          <a:bodyPr/>
          <a:lstStyle/>
          <a:p>
            <a:endParaRPr lang="en-US"/>
          </a:p>
        </p:txBody>
      </p:sp>
      <p:pic>
        <p:nvPicPr>
          <p:cNvPr id="4" name="Picture 3"/>
          <p:cNvPicPr>
            <a:picLocks noChangeAspect="1"/>
          </p:cNvPicPr>
          <p:nvPr/>
        </p:nvPicPr>
        <p:blipFill>
          <a:blip r:embed="rId3"/>
          <a:stretch>
            <a:fillRect/>
          </a:stretch>
        </p:blipFill>
        <p:spPr>
          <a:xfrm>
            <a:off x="4078688" y="2179868"/>
            <a:ext cx="6086475" cy="5150268"/>
          </a:xfrm>
          <a:prstGeom prst="rect">
            <a:avLst/>
          </a:prstGeom>
        </p:spPr>
      </p:pic>
      <p:pic>
        <p:nvPicPr>
          <p:cNvPr id="3074" name="Picture 2" descr="Image result for neutron proton scatte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819" y="4410686"/>
            <a:ext cx="3367382" cy="19173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29991" y="7243006"/>
            <a:ext cx="4883003" cy="369332"/>
          </a:xfrm>
          <a:prstGeom prst="rect">
            <a:avLst/>
          </a:prstGeom>
          <a:noFill/>
        </p:spPr>
        <p:txBody>
          <a:bodyPr wrap="none" rtlCol="0">
            <a:spAutoFit/>
          </a:bodyPr>
          <a:lstStyle/>
          <a:p>
            <a:r>
              <a:rPr lang="en-US" dirty="0" smtClean="0">
                <a:solidFill>
                  <a:schemeClr val="bg2">
                    <a:lumMod val="75000"/>
                  </a:schemeClr>
                </a:solidFill>
              </a:rPr>
              <a:t>A. Saunders </a:t>
            </a:r>
            <a:r>
              <a:rPr lang="en-US" i="1" dirty="0" smtClean="0">
                <a:solidFill>
                  <a:schemeClr val="bg2">
                    <a:lumMod val="75000"/>
                  </a:schemeClr>
                </a:solidFill>
              </a:rPr>
              <a:t>et al</a:t>
            </a:r>
            <a:r>
              <a:rPr lang="en-US" dirty="0" smtClean="0">
                <a:solidFill>
                  <a:schemeClr val="bg2">
                    <a:lumMod val="75000"/>
                  </a:schemeClr>
                </a:solidFill>
              </a:rPr>
              <a:t>., Rev. Sci. Inst. 84, 013304 (2013)</a:t>
            </a:r>
            <a:endParaRPr lang="en-US" dirty="0">
              <a:solidFill>
                <a:schemeClr val="bg2">
                  <a:lumMod val="75000"/>
                </a:schemeClr>
              </a:solidFill>
            </a:endParaRPr>
          </a:p>
        </p:txBody>
      </p:sp>
    </p:spTree>
    <p:extLst>
      <p:ext uri="{BB962C8B-B14F-4D97-AF65-F5344CB8AC3E}">
        <p14:creationId xmlns:p14="http://schemas.microsoft.com/office/powerpoint/2010/main" val="1085721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9534" y="3579058"/>
            <a:ext cx="5914046" cy="3472792"/>
          </a:xfrm>
          <a:prstGeom prst="rect">
            <a:avLst/>
          </a:prstGeom>
        </p:spPr>
      </p:pic>
      <p:sp>
        <p:nvSpPr>
          <p:cNvPr id="2" name="Title 1"/>
          <p:cNvSpPr>
            <a:spLocks noGrp="1"/>
          </p:cNvSpPr>
          <p:nvPr>
            <p:ph type="title"/>
          </p:nvPr>
        </p:nvSpPr>
        <p:spPr/>
        <p:txBody>
          <a:bodyPr/>
          <a:lstStyle/>
          <a:p>
            <a:r>
              <a:rPr lang="en-US" dirty="0" smtClean="0"/>
              <a:t>UCN Interactions</a:t>
            </a:r>
            <a:endParaRPr lang="en-US" dirty="0"/>
          </a:p>
        </p:txBody>
      </p:sp>
      <p:sp>
        <p:nvSpPr>
          <p:cNvPr id="3" name="Text Placeholder 2"/>
          <p:cNvSpPr>
            <a:spLocks noGrp="1"/>
          </p:cNvSpPr>
          <p:nvPr>
            <p:ph idx="1"/>
          </p:nvPr>
        </p:nvSpPr>
        <p:spPr/>
        <p:txBody>
          <a:bodyPr/>
          <a:lstStyle/>
          <a:p>
            <a:endParaRPr lang="en-US"/>
          </a:p>
        </p:txBody>
      </p:sp>
      <p:pic>
        <p:nvPicPr>
          <p:cNvPr id="5" name="Picture 4"/>
          <p:cNvPicPr>
            <a:picLocks noChangeAspect="1"/>
          </p:cNvPicPr>
          <p:nvPr/>
        </p:nvPicPr>
        <p:blipFill>
          <a:blip r:embed="rId4"/>
          <a:stretch>
            <a:fillRect/>
          </a:stretch>
        </p:blipFill>
        <p:spPr>
          <a:xfrm>
            <a:off x="4731631" y="1667201"/>
            <a:ext cx="3683118" cy="2501180"/>
          </a:xfrm>
          <a:prstGeom prst="rect">
            <a:avLst/>
          </a:prstGeom>
        </p:spPr>
      </p:pic>
      <p:pic>
        <p:nvPicPr>
          <p:cNvPr id="6" name="Picture 5"/>
          <p:cNvPicPr>
            <a:picLocks noChangeAspect="1"/>
          </p:cNvPicPr>
          <p:nvPr/>
        </p:nvPicPr>
        <p:blipFill>
          <a:blip r:embed="rId5"/>
          <a:stretch>
            <a:fillRect/>
          </a:stretch>
        </p:blipFill>
        <p:spPr>
          <a:xfrm>
            <a:off x="617184" y="1667201"/>
            <a:ext cx="3314700" cy="1754800"/>
          </a:xfrm>
          <a:prstGeom prst="rect">
            <a:avLst/>
          </a:prstGeom>
        </p:spPr>
      </p:pic>
    </p:spTree>
    <p:extLst>
      <p:ext uri="{BB962C8B-B14F-4D97-AF65-F5344CB8AC3E}">
        <p14:creationId xmlns:p14="http://schemas.microsoft.com/office/powerpoint/2010/main" val="3077402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1629091" y="1075389"/>
            <a:ext cx="7576084" cy="2577111"/>
          </a:xfrm>
          <a:prstGeom prst="rect">
            <a:avLst/>
          </a:prstGeom>
        </p:spPr>
      </p:pic>
      <p:grpSp>
        <p:nvGrpSpPr>
          <p:cNvPr id="34" name="Group 33"/>
          <p:cNvGrpSpPr/>
          <p:nvPr/>
        </p:nvGrpSpPr>
        <p:grpSpPr>
          <a:xfrm>
            <a:off x="2093289" y="4103414"/>
            <a:ext cx="7169413" cy="3179962"/>
            <a:chOff x="1952682" y="3416899"/>
            <a:chExt cx="6753281" cy="3266492"/>
          </a:xfrm>
        </p:grpSpPr>
        <p:grpSp>
          <p:nvGrpSpPr>
            <p:cNvPr id="35" name="Group 34"/>
            <p:cNvGrpSpPr/>
            <p:nvPr/>
          </p:nvGrpSpPr>
          <p:grpSpPr>
            <a:xfrm>
              <a:off x="1952682" y="3416899"/>
              <a:ext cx="3800971" cy="3266492"/>
              <a:chOff x="2259240" y="3489894"/>
              <a:chExt cx="3800971" cy="3266492"/>
            </a:xfrm>
          </p:grpSpPr>
          <p:grpSp>
            <p:nvGrpSpPr>
              <p:cNvPr id="45" name="Group 44"/>
              <p:cNvGrpSpPr/>
              <p:nvPr/>
            </p:nvGrpSpPr>
            <p:grpSpPr>
              <a:xfrm>
                <a:off x="2259240" y="5263758"/>
                <a:ext cx="3800971" cy="1492628"/>
                <a:chOff x="4328727" y="4300623"/>
                <a:chExt cx="4591141" cy="1802925"/>
              </a:xfrm>
            </p:grpSpPr>
            <p:grpSp>
              <p:nvGrpSpPr>
                <p:cNvPr id="80" name="Group 79"/>
                <p:cNvGrpSpPr/>
                <p:nvPr/>
              </p:nvGrpSpPr>
              <p:grpSpPr>
                <a:xfrm>
                  <a:off x="4328727" y="4300623"/>
                  <a:ext cx="1095356" cy="1802925"/>
                  <a:chOff x="1875889" y="1344755"/>
                  <a:chExt cx="1454735" cy="2394452"/>
                </a:xfrm>
              </p:grpSpPr>
              <p:pic>
                <p:nvPicPr>
                  <p:cNvPr id="94" name="Picture 93" descr="bottl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976" y="2196409"/>
                    <a:ext cx="1262648" cy="1542798"/>
                  </a:xfrm>
                  <a:prstGeom prst="rect">
                    <a:avLst/>
                  </a:prstGeom>
                </p:spPr>
              </p:pic>
              <p:pic>
                <p:nvPicPr>
                  <p:cNvPr id="95" name="Picture 94" descr="pitch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349959" flipH="1">
                    <a:off x="1875889" y="1344755"/>
                    <a:ext cx="861055" cy="861055"/>
                  </a:xfrm>
                  <a:prstGeom prst="rect">
                    <a:avLst/>
                  </a:prstGeom>
                </p:spPr>
              </p:pic>
              <p:sp>
                <p:nvSpPr>
                  <p:cNvPr id="96" name="Oval 95"/>
                  <p:cNvSpPr/>
                  <p:nvPr/>
                </p:nvSpPr>
                <p:spPr>
                  <a:xfrm>
                    <a:off x="2506154" y="3257588"/>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97" name="Oval 96"/>
                  <p:cNvSpPr/>
                  <p:nvPr/>
                </p:nvSpPr>
                <p:spPr>
                  <a:xfrm>
                    <a:off x="2736416" y="3105024"/>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98" name="Oval 97"/>
                  <p:cNvSpPr/>
                  <p:nvPr/>
                </p:nvSpPr>
                <p:spPr>
                  <a:xfrm>
                    <a:off x="2506154" y="2901706"/>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99" name="Oval 98"/>
                  <p:cNvSpPr/>
                  <p:nvPr/>
                </p:nvSpPr>
                <p:spPr>
                  <a:xfrm>
                    <a:off x="2607810" y="2073101"/>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100" name="Oval 99"/>
                  <p:cNvSpPr/>
                  <p:nvPr/>
                </p:nvSpPr>
                <p:spPr>
                  <a:xfrm>
                    <a:off x="2585021" y="2256109"/>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101" name="Oval 100"/>
                  <p:cNvSpPr/>
                  <p:nvPr/>
                </p:nvSpPr>
                <p:spPr>
                  <a:xfrm>
                    <a:off x="2787243" y="3317352"/>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102" name="Oval 101"/>
                  <p:cNvSpPr/>
                  <p:nvPr/>
                </p:nvSpPr>
                <p:spPr>
                  <a:xfrm>
                    <a:off x="2600578" y="1845729"/>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103" name="Oval 102"/>
                  <p:cNvSpPr/>
                  <p:nvPr/>
                </p:nvSpPr>
                <p:spPr>
                  <a:xfrm>
                    <a:off x="2506154" y="3151464"/>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104" name="Oval 103"/>
                  <p:cNvSpPr/>
                  <p:nvPr/>
                </p:nvSpPr>
                <p:spPr>
                  <a:xfrm>
                    <a:off x="2735049" y="2174757"/>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105" name="Oval 104"/>
                  <p:cNvSpPr/>
                  <p:nvPr/>
                </p:nvSpPr>
                <p:spPr>
                  <a:xfrm>
                    <a:off x="2686677" y="1971446"/>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106" name="Oval 105"/>
                  <p:cNvSpPr/>
                  <p:nvPr/>
                </p:nvSpPr>
                <p:spPr>
                  <a:xfrm>
                    <a:off x="2836705" y="3039053"/>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107" name="Oval 106"/>
                  <p:cNvSpPr/>
                  <p:nvPr/>
                </p:nvSpPr>
                <p:spPr>
                  <a:xfrm>
                    <a:off x="2635849" y="3423477"/>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grpSp>
            <p:grpSp>
              <p:nvGrpSpPr>
                <p:cNvPr id="81" name="Group 80"/>
                <p:cNvGrpSpPr/>
                <p:nvPr/>
              </p:nvGrpSpPr>
              <p:grpSpPr>
                <a:xfrm>
                  <a:off x="5454317" y="4941884"/>
                  <a:ext cx="950723" cy="1161664"/>
                  <a:chOff x="2450266" y="4743287"/>
                  <a:chExt cx="1262648" cy="1542798"/>
                </a:xfrm>
              </p:grpSpPr>
              <p:grpSp>
                <p:nvGrpSpPr>
                  <p:cNvPr id="86" name="Group 85"/>
                  <p:cNvGrpSpPr/>
                  <p:nvPr/>
                </p:nvGrpSpPr>
                <p:grpSpPr>
                  <a:xfrm>
                    <a:off x="2450266" y="4743287"/>
                    <a:ext cx="1262648" cy="1542798"/>
                    <a:chOff x="4921059" y="2174757"/>
                    <a:chExt cx="1262648" cy="1542798"/>
                  </a:xfrm>
                </p:grpSpPr>
                <p:pic>
                  <p:nvPicPr>
                    <p:cNvPr id="92" name="Picture 91" descr="bottl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1059" y="2174757"/>
                      <a:ext cx="1262648" cy="1542798"/>
                    </a:xfrm>
                    <a:prstGeom prst="rect">
                      <a:avLst/>
                    </a:prstGeom>
                  </p:spPr>
                </p:pic>
                <p:sp>
                  <p:nvSpPr>
                    <p:cNvPr id="93" name="Can 92"/>
                    <p:cNvSpPr/>
                    <p:nvPr/>
                  </p:nvSpPr>
                  <p:spPr>
                    <a:xfrm>
                      <a:off x="5290145" y="2336109"/>
                      <a:ext cx="465012" cy="203845"/>
                    </a:xfrm>
                    <a:prstGeom prst="can">
                      <a:avLst>
                        <a:gd name="adj" fmla="val 50000"/>
                      </a:avLst>
                    </a:prstGeom>
                    <a:solidFill>
                      <a:srgbClr val="575A5B">
                        <a:alpha val="8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grpSp>
              <p:sp>
                <p:nvSpPr>
                  <p:cNvPr id="87" name="Oval 86"/>
                  <p:cNvSpPr/>
                  <p:nvPr/>
                </p:nvSpPr>
                <p:spPr>
                  <a:xfrm>
                    <a:off x="3131881" y="5700573"/>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88" name="Oval 87"/>
                  <p:cNvSpPr/>
                  <p:nvPr/>
                </p:nvSpPr>
                <p:spPr>
                  <a:xfrm>
                    <a:off x="2901619" y="5497255"/>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89" name="Oval 88"/>
                  <p:cNvSpPr/>
                  <p:nvPr/>
                </p:nvSpPr>
                <p:spPr>
                  <a:xfrm>
                    <a:off x="3182708" y="5912901"/>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90" name="Oval 89"/>
                  <p:cNvSpPr/>
                  <p:nvPr/>
                </p:nvSpPr>
                <p:spPr>
                  <a:xfrm>
                    <a:off x="2901619" y="5747013"/>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91" name="Oval 90"/>
                  <p:cNvSpPr/>
                  <p:nvPr/>
                </p:nvSpPr>
                <p:spPr>
                  <a:xfrm>
                    <a:off x="3031314" y="6019026"/>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grpSp>
            <p:grpSp>
              <p:nvGrpSpPr>
                <p:cNvPr id="82" name="Group 81"/>
                <p:cNvGrpSpPr/>
                <p:nvPr/>
              </p:nvGrpSpPr>
              <p:grpSpPr>
                <a:xfrm>
                  <a:off x="7969145" y="4799919"/>
                  <a:ext cx="950723" cy="1215981"/>
                  <a:chOff x="6582335" y="4799919"/>
                  <a:chExt cx="950723" cy="1215981"/>
                </a:xfrm>
              </p:grpSpPr>
              <p:pic>
                <p:nvPicPr>
                  <p:cNvPr id="84" name="Picture 83" descr="bottl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92212">
                    <a:off x="6582335" y="4799919"/>
                    <a:ext cx="950723" cy="1161664"/>
                  </a:xfrm>
                  <a:prstGeom prst="rect">
                    <a:avLst/>
                  </a:prstGeom>
                </p:spPr>
              </p:pic>
              <p:sp>
                <p:nvSpPr>
                  <p:cNvPr id="85" name="Oval 84"/>
                  <p:cNvSpPr/>
                  <p:nvPr/>
                </p:nvSpPr>
                <p:spPr>
                  <a:xfrm>
                    <a:off x="7275674" y="5939357"/>
                    <a:ext cx="76543" cy="76543"/>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grpSp>
            <p:cxnSp>
              <p:nvCxnSpPr>
                <p:cNvPr id="83" name="Straight Arrow Connector 82"/>
                <p:cNvCxnSpPr/>
                <p:nvPr/>
              </p:nvCxnSpPr>
              <p:spPr>
                <a:xfrm>
                  <a:off x="6436048" y="5509591"/>
                  <a:ext cx="153429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263928" y="3489894"/>
                <a:ext cx="2961649" cy="1466092"/>
                <a:chOff x="425689" y="4310237"/>
                <a:chExt cx="3671467" cy="1817470"/>
              </a:xfrm>
            </p:grpSpPr>
            <p:grpSp>
              <p:nvGrpSpPr>
                <p:cNvPr id="50" name="Group 49"/>
                <p:cNvGrpSpPr/>
                <p:nvPr/>
              </p:nvGrpSpPr>
              <p:grpSpPr>
                <a:xfrm>
                  <a:off x="425689" y="4310237"/>
                  <a:ext cx="1095356" cy="1802925"/>
                  <a:chOff x="1875889" y="1344755"/>
                  <a:chExt cx="1454735" cy="2394452"/>
                </a:xfrm>
              </p:grpSpPr>
              <p:pic>
                <p:nvPicPr>
                  <p:cNvPr id="66" name="Picture 65" descr="bottl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7976" y="2196409"/>
                    <a:ext cx="1262648" cy="1542798"/>
                  </a:xfrm>
                  <a:prstGeom prst="rect">
                    <a:avLst/>
                  </a:prstGeom>
                </p:spPr>
              </p:pic>
              <p:pic>
                <p:nvPicPr>
                  <p:cNvPr id="67" name="Picture 66" descr="pitcher.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349959" flipH="1">
                    <a:off x="1875889" y="1344755"/>
                    <a:ext cx="861055" cy="861055"/>
                  </a:xfrm>
                  <a:prstGeom prst="rect">
                    <a:avLst/>
                  </a:prstGeom>
                </p:spPr>
              </p:pic>
              <p:sp>
                <p:nvSpPr>
                  <p:cNvPr id="68" name="Oval 67"/>
                  <p:cNvSpPr/>
                  <p:nvPr/>
                </p:nvSpPr>
                <p:spPr>
                  <a:xfrm>
                    <a:off x="2506154" y="3257588"/>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69" name="Oval 68"/>
                  <p:cNvSpPr/>
                  <p:nvPr/>
                </p:nvSpPr>
                <p:spPr>
                  <a:xfrm>
                    <a:off x="2736416" y="3105024"/>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70" name="Oval 69"/>
                  <p:cNvSpPr/>
                  <p:nvPr/>
                </p:nvSpPr>
                <p:spPr>
                  <a:xfrm>
                    <a:off x="2506154" y="2901706"/>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71" name="Oval 70"/>
                  <p:cNvSpPr/>
                  <p:nvPr/>
                </p:nvSpPr>
                <p:spPr>
                  <a:xfrm>
                    <a:off x="2607810" y="2073101"/>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72" name="Oval 71"/>
                  <p:cNvSpPr/>
                  <p:nvPr/>
                </p:nvSpPr>
                <p:spPr>
                  <a:xfrm>
                    <a:off x="2585021" y="2256109"/>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73" name="Oval 72"/>
                  <p:cNvSpPr/>
                  <p:nvPr/>
                </p:nvSpPr>
                <p:spPr>
                  <a:xfrm>
                    <a:off x="2787243" y="3317352"/>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74" name="Oval 73"/>
                  <p:cNvSpPr/>
                  <p:nvPr/>
                </p:nvSpPr>
                <p:spPr>
                  <a:xfrm>
                    <a:off x="2600578" y="1845729"/>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75" name="Oval 74"/>
                  <p:cNvSpPr/>
                  <p:nvPr/>
                </p:nvSpPr>
                <p:spPr>
                  <a:xfrm>
                    <a:off x="2506154" y="3151464"/>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76" name="Oval 75"/>
                  <p:cNvSpPr/>
                  <p:nvPr/>
                </p:nvSpPr>
                <p:spPr>
                  <a:xfrm>
                    <a:off x="2735049" y="2174757"/>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77" name="Oval 76"/>
                  <p:cNvSpPr/>
                  <p:nvPr/>
                </p:nvSpPr>
                <p:spPr>
                  <a:xfrm>
                    <a:off x="2686677" y="1971446"/>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78" name="Oval 77"/>
                  <p:cNvSpPr/>
                  <p:nvPr/>
                </p:nvSpPr>
                <p:spPr>
                  <a:xfrm>
                    <a:off x="2836705" y="3039053"/>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79" name="Oval 78"/>
                  <p:cNvSpPr/>
                  <p:nvPr/>
                </p:nvSpPr>
                <p:spPr>
                  <a:xfrm>
                    <a:off x="2635849" y="3423477"/>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grpSp>
            <p:grpSp>
              <p:nvGrpSpPr>
                <p:cNvPr id="51" name="Group 50"/>
                <p:cNvGrpSpPr/>
                <p:nvPr/>
              </p:nvGrpSpPr>
              <p:grpSpPr>
                <a:xfrm>
                  <a:off x="1551279" y="4951498"/>
                  <a:ext cx="950723" cy="1161664"/>
                  <a:chOff x="2450266" y="4743287"/>
                  <a:chExt cx="1262648" cy="1542798"/>
                </a:xfrm>
              </p:grpSpPr>
              <p:grpSp>
                <p:nvGrpSpPr>
                  <p:cNvPr id="58" name="Group 57"/>
                  <p:cNvGrpSpPr/>
                  <p:nvPr/>
                </p:nvGrpSpPr>
                <p:grpSpPr>
                  <a:xfrm>
                    <a:off x="2450266" y="4743287"/>
                    <a:ext cx="1262648" cy="1542798"/>
                    <a:chOff x="4921059" y="2174757"/>
                    <a:chExt cx="1262648" cy="1542798"/>
                  </a:xfrm>
                </p:grpSpPr>
                <p:pic>
                  <p:nvPicPr>
                    <p:cNvPr id="64" name="Picture 63" descr="bottl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1059" y="2174757"/>
                      <a:ext cx="1262648" cy="1542798"/>
                    </a:xfrm>
                    <a:prstGeom prst="rect">
                      <a:avLst/>
                    </a:prstGeom>
                  </p:spPr>
                </p:pic>
                <p:sp>
                  <p:nvSpPr>
                    <p:cNvPr id="65" name="Can 64"/>
                    <p:cNvSpPr/>
                    <p:nvPr/>
                  </p:nvSpPr>
                  <p:spPr>
                    <a:xfrm>
                      <a:off x="5290145" y="2336109"/>
                      <a:ext cx="465012" cy="203845"/>
                    </a:xfrm>
                    <a:prstGeom prst="can">
                      <a:avLst>
                        <a:gd name="adj" fmla="val 50000"/>
                      </a:avLst>
                    </a:prstGeom>
                    <a:solidFill>
                      <a:srgbClr val="575A5B">
                        <a:alpha val="8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grpSp>
              <p:sp>
                <p:nvSpPr>
                  <p:cNvPr id="59" name="Oval 58"/>
                  <p:cNvSpPr/>
                  <p:nvPr/>
                </p:nvSpPr>
                <p:spPr>
                  <a:xfrm>
                    <a:off x="3131881" y="5700573"/>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60" name="Oval 59"/>
                  <p:cNvSpPr/>
                  <p:nvPr/>
                </p:nvSpPr>
                <p:spPr>
                  <a:xfrm>
                    <a:off x="2901619" y="5497255"/>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61" name="Oval 60"/>
                  <p:cNvSpPr/>
                  <p:nvPr/>
                </p:nvSpPr>
                <p:spPr>
                  <a:xfrm>
                    <a:off x="3182708" y="5912901"/>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62" name="Oval 61"/>
                  <p:cNvSpPr/>
                  <p:nvPr/>
                </p:nvSpPr>
                <p:spPr>
                  <a:xfrm>
                    <a:off x="2901619" y="5747013"/>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63" name="Oval 62"/>
                  <p:cNvSpPr/>
                  <p:nvPr/>
                </p:nvSpPr>
                <p:spPr>
                  <a:xfrm>
                    <a:off x="3031314" y="6019026"/>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grpSp>
            <p:grpSp>
              <p:nvGrpSpPr>
                <p:cNvPr id="52" name="Group 51"/>
                <p:cNvGrpSpPr/>
                <p:nvPr/>
              </p:nvGrpSpPr>
              <p:grpSpPr>
                <a:xfrm>
                  <a:off x="3146433" y="4809533"/>
                  <a:ext cx="950723" cy="1318174"/>
                  <a:chOff x="3914849" y="4787056"/>
                  <a:chExt cx="1262648" cy="1750658"/>
                </a:xfrm>
              </p:grpSpPr>
              <p:pic>
                <p:nvPicPr>
                  <p:cNvPr id="54" name="Picture 53" descr="bottl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292212">
                    <a:off x="3914849" y="4787056"/>
                    <a:ext cx="1262648" cy="1542798"/>
                  </a:xfrm>
                  <a:prstGeom prst="rect">
                    <a:avLst/>
                  </a:prstGeom>
                </p:spPr>
              </p:pic>
              <p:sp>
                <p:nvSpPr>
                  <p:cNvPr id="55" name="Oval 54"/>
                  <p:cNvSpPr/>
                  <p:nvPr/>
                </p:nvSpPr>
                <p:spPr>
                  <a:xfrm>
                    <a:off x="4988379" y="6389618"/>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56" name="Oval 55"/>
                  <p:cNvSpPr/>
                  <p:nvPr/>
                </p:nvSpPr>
                <p:spPr>
                  <a:xfrm>
                    <a:off x="4758117" y="6186300"/>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sp>
                <p:nvSpPr>
                  <p:cNvPr id="57" name="Oval 56"/>
                  <p:cNvSpPr/>
                  <p:nvPr/>
                </p:nvSpPr>
                <p:spPr>
                  <a:xfrm>
                    <a:off x="4758117" y="6436058"/>
                    <a:ext cx="101656" cy="101656"/>
                  </a:xfrm>
                  <a:prstGeom prst="ellipse">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84" dirty="0"/>
                  </a:p>
                </p:txBody>
              </p:sp>
            </p:grpSp>
            <p:cxnSp>
              <p:nvCxnSpPr>
                <p:cNvPr id="53" name="Straight Arrow Connector 52"/>
                <p:cNvCxnSpPr/>
                <p:nvPr/>
              </p:nvCxnSpPr>
              <p:spPr>
                <a:xfrm>
                  <a:off x="2617412" y="5519205"/>
                  <a:ext cx="40618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2366811" y="4967550"/>
                <a:ext cx="776891" cy="373718"/>
              </a:xfrm>
              <a:prstGeom prst="rect">
                <a:avLst/>
              </a:prstGeom>
              <a:noFill/>
            </p:spPr>
            <p:txBody>
              <a:bodyPr wrap="square" rtlCol="0">
                <a:spAutoFit/>
              </a:bodyPr>
              <a:lstStyle/>
              <a:p>
                <a:pPr algn="ctr"/>
                <a:r>
                  <a:rPr lang="en-US" sz="1764" dirty="0">
                    <a:solidFill>
                      <a:srgbClr val="800000"/>
                    </a:solidFill>
                    <a:latin typeface="Palatino"/>
                    <a:cs typeface="Palatino"/>
                  </a:rPr>
                  <a:t>Fill</a:t>
                </a:r>
              </a:p>
            </p:txBody>
          </p:sp>
          <p:sp>
            <p:nvSpPr>
              <p:cNvPr id="48" name="TextBox 47"/>
              <p:cNvSpPr txBox="1"/>
              <p:nvPr/>
            </p:nvSpPr>
            <p:spPr>
              <a:xfrm>
                <a:off x="3772476" y="4975352"/>
                <a:ext cx="776891" cy="373718"/>
              </a:xfrm>
              <a:prstGeom prst="rect">
                <a:avLst/>
              </a:prstGeom>
              <a:noFill/>
            </p:spPr>
            <p:txBody>
              <a:bodyPr wrap="square" rtlCol="0">
                <a:spAutoFit/>
              </a:bodyPr>
              <a:lstStyle/>
              <a:p>
                <a:pPr algn="ctr"/>
                <a:r>
                  <a:rPr lang="en-US" sz="1764" dirty="0">
                    <a:solidFill>
                      <a:srgbClr val="800000"/>
                    </a:solidFill>
                    <a:latin typeface="Palatino"/>
                    <a:cs typeface="Palatino"/>
                  </a:rPr>
                  <a:t>Store</a:t>
                </a:r>
              </a:p>
            </p:txBody>
          </p:sp>
          <p:sp>
            <p:nvSpPr>
              <p:cNvPr id="49" name="TextBox 48"/>
              <p:cNvSpPr txBox="1"/>
              <p:nvPr/>
            </p:nvSpPr>
            <p:spPr>
              <a:xfrm>
                <a:off x="5084656" y="5038234"/>
                <a:ext cx="776891" cy="373718"/>
              </a:xfrm>
              <a:prstGeom prst="rect">
                <a:avLst/>
              </a:prstGeom>
              <a:noFill/>
            </p:spPr>
            <p:txBody>
              <a:bodyPr wrap="square" rtlCol="0">
                <a:spAutoFit/>
              </a:bodyPr>
              <a:lstStyle/>
              <a:p>
                <a:pPr algn="ctr"/>
                <a:r>
                  <a:rPr lang="en-US" sz="1764" dirty="0">
                    <a:solidFill>
                      <a:srgbClr val="800000"/>
                    </a:solidFill>
                    <a:latin typeface="Palatino"/>
                    <a:cs typeface="Palatino"/>
                  </a:rPr>
                  <a:t>Count</a:t>
                </a:r>
              </a:p>
            </p:txBody>
          </p:sp>
        </p:grpSp>
        <p:grpSp>
          <p:nvGrpSpPr>
            <p:cNvPr id="36" name="Group 35"/>
            <p:cNvGrpSpPr/>
            <p:nvPr/>
          </p:nvGrpSpPr>
          <p:grpSpPr>
            <a:xfrm>
              <a:off x="5496273" y="3727897"/>
              <a:ext cx="3209690" cy="2296725"/>
              <a:chOff x="5496273" y="3727897"/>
              <a:chExt cx="3209690" cy="2296725"/>
            </a:xfrm>
          </p:grpSpPr>
          <p:pic>
            <p:nvPicPr>
              <p:cNvPr id="37" name="Picture 36" descr="eyes_closed_plot.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2584" y="4220115"/>
                <a:ext cx="2545711" cy="1602127"/>
              </a:xfrm>
              <a:prstGeom prst="rect">
                <a:avLst/>
              </a:prstGeom>
            </p:spPr>
          </p:pic>
          <p:sp>
            <p:nvSpPr>
              <p:cNvPr id="38" name="TextBox 37"/>
              <p:cNvSpPr txBox="1"/>
              <p:nvPr/>
            </p:nvSpPr>
            <p:spPr>
              <a:xfrm>
                <a:off x="7864256" y="5685879"/>
                <a:ext cx="841707" cy="338743"/>
              </a:xfrm>
              <a:prstGeom prst="rect">
                <a:avLst/>
              </a:prstGeom>
              <a:noFill/>
            </p:spPr>
            <p:txBody>
              <a:bodyPr wrap="square" rtlCol="0">
                <a:spAutoFit/>
              </a:bodyPr>
              <a:lstStyle/>
              <a:p>
                <a:pPr algn="ctr"/>
                <a:r>
                  <a:rPr lang="en-US" sz="1543" dirty="0"/>
                  <a:t>Time</a:t>
                </a:r>
              </a:p>
            </p:txBody>
          </p:sp>
          <p:sp>
            <p:nvSpPr>
              <p:cNvPr id="41" name="TextBox 40"/>
              <p:cNvSpPr txBox="1"/>
              <p:nvPr/>
            </p:nvSpPr>
            <p:spPr>
              <a:xfrm>
                <a:off x="5496273" y="3727897"/>
                <a:ext cx="1039026" cy="582641"/>
              </a:xfrm>
              <a:prstGeom prst="rect">
                <a:avLst/>
              </a:prstGeom>
              <a:noFill/>
            </p:spPr>
            <p:txBody>
              <a:bodyPr wrap="square" rtlCol="0">
                <a:spAutoFit/>
              </a:bodyPr>
              <a:lstStyle/>
              <a:p>
                <a:pPr algn="ctr"/>
                <a:r>
                  <a:rPr lang="en-US" sz="1543" dirty="0"/>
                  <a:t>Number Observed</a:t>
                </a:r>
              </a:p>
            </p:txBody>
          </p:sp>
        </p:grpSp>
      </p:grpSp>
      <p:sp>
        <p:nvSpPr>
          <p:cNvPr id="5" name="TextBox 4"/>
          <p:cNvSpPr txBox="1"/>
          <p:nvPr/>
        </p:nvSpPr>
        <p:spPr>
          <a:xfrm>
            <a:off x="-57800" y="1630261"/>
            <a:ext cx="1513717" cy="1008353"/>
          </a:xfrm>
          <a:prstGeom prst="rect">
            <a:avLst/>
          </a:prstGeom>
          <a:noFill/>
        </p:spPr>
        <p:txBody>
          <a:bodyPr wrap="square" rtlCol="0">
            <a:spAutoFit/>
          </a:bodyPr>
          <a:lstStyle/>
          <a:p>
            <a:pPr algn="ctr"/>
            <a:r>
              <a:rPr lang="en-US" sz="1984" dirty="0"/>
              <a:t>Cold Neutron </a:t>
            </a:r>
            <a:r>
              <a:rPr lang="en-US" sz="1984" u="sng" dirty="0"/>
              <a:t>Beam</a:t>
            </a:r>
          </a:p>
        </p:txBody>
      </p:sp>
      <p:sp>
        <p:nvSpPr>
          <p:cNvPr id="109" name="TextBox 108"/>
          <p:cNvSpPr txBox="1"/>
          <p:nvPr/>
        </p:nvSpPr>
        <p:spPr>
          <a:xfrm>
            <a:off x="90841" y="4969462"/>
            <a:ext cx="1219257" cy="1313693"/>
          </a:xfrm>
          <a:prstGeom prst="rect">
            <a:avLst/>
          </a:prstGeom>
          <a:noFill/>
        </p:spPr>
        <p:txBody>
          <a:bodyPr wrap="square" rtlCol="0">
            <a:spAutoFit/>
          </a:bodyPr>
          <a:lstStyle/>
          <a:p>
            <a:pPr algn="ctr"/>
            <a:r>
              <a:rPr lang="en-US" sz="1984" dirty="0"/>
              <a:t>Ultracold Neutron (UCN)</a:t>
            </a:r>
          </a:p>
          <a:p>
            <a:pPr algn="ctr"/>
            <a:r>
              <a:rPr lang="en-US" sz="1984" u="sng" dirty="0"/>
              <a:t>Bottle</a:t>
            </a:r>
          </a:p>
        </p:txBody>
      </p:sp>
      <p:cxnSp>
        <p:nvCxnSpPr>
          <p:cNvPr id="4" name="Straight Connector 3"/>
          <p:cNvCxnSpPr/>
          <p:nvPr/>
        </p:nvCxnSpPr>
        <p:spPr>
          <a:xfrm flipV="1">
            <a:off x="1906094" y="3772546"/>
            <a:ext cx="6008365" cy="19446"/>
          </a:xfrm>
          <a:prstGeom prst="line">
            <a:avLst/>
          </a:prstGeom>
          <a:effectLst>
            <a:glow rad="139700">
              <a:schemeClr val="accent5">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8" name="Picture 107"/>
          <p:cNvPicPr>
            <a:picLocks noChangeAspect="1"/>
          </p:cNvPicPr>
          <p:nvPr/>
        </p:nvPicPr>
        <p:blipFill>
          <a:blip r:embed="rId9"/>
          <a:stretch>
            <a:fillRect/>
          </a:stretch>
        </p:blipFill>
        <p:spPr>
          <a:xfrm>
            <a:off x="7276953" y="4524176"/>
            <a:ext cx="2486025" cy="1057275"/>
          </a:xfrm>
          <a:prstGeom prst="rect">
            <a:avLst/>
          </a:prstGeom>
        </p:spPr>
      </p:pic>
      <p:sp>
        <p:nvSpPr>
          <p:cNvPr id="3" name="Title 2"/>
          <p:cNvSpPr>
            <a:spLocks noGrp="1"/>
          </p:cNvSpPr>
          <p:nvPr>
            <p:ph type="title"/>
          </p:nvPr>
        </p:nvSpPr>
        <p:spPr>
          <a:xfrm>
            <a:off x="700469" y="196739"/>
            <a:ext cx="8694539" cy="1461188"/>
          </a:xfrm>
        </p:spPr>
        <p:txBody>
          <a:bodyPr>
            <a:normAutofit/>
          </a:bodyPr>
          <a:lstStyle/>
          <a:p>
            <a:r>
              <a:rPr lang="en-US" dirty="0" smtClean="0"/>
              <a:t>Beam </a:t>
            </a:r>
            <a:r>
              <a:rPr lang="en-US" dirty="0" err="1" smtClean="0"/>
              <a:t>vs</a:t>
            </a:r>
            <a:r>
              <a:rPr lang="en-US" dirty="0" smtClean="0"/>
              <a:t> Bottle Techniques</a:t>
            </a:r>
            <a:endParaRPr lang="en-US" baseline="-25000" dirty="0">
              <a:latin typeface="+mn-lt"/>
            </a:endParaRPr>
          </a:p>
        </p:txBody>
      </p:sp>
      <p:sp>
        <p:nvSpPr>
          <p:cNvPr id="6" name="Tex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1100471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15979</TotalTime>
  <Words>2242</Words>
  <Application>Microsoft Office PowerPoint</Application>
  <PresentationFormat>Custom</PresentationFormat>
  <Paragraphs>391</Paragraphs>
  <Slides>43</Slides>
  <Notes>27</Notes>
  <HiddenSlides>5</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6" baseType="lpstr">
      <vt:lpstr>Arial</vt:lpstr>
      <vt:lpstr>Calibri</vt:lpstr>
      <vt:lpstr>Calibri Light</vt:lpstr>
      <vt:lpstr>Cambria Math</vt:lpstr>
      <vt:lpstr>DejaVu Sans</vt:lpstr>
      <vt:lpstr>GreekC_IV50</vt:lpstr>
      <vt:lpstr>Palatino</vt:lpstr>
      <vt:lpstr>StarSymbol</vt:lpstr>
      <vt:lpstr>Symbol</vt:lpstr>
      <vt:lpstr>Times New Roman</vt:lpstr>
      <vt:lpstr>Wingdings</vt:lpstr>
      <vt:lpstr>Office Theme</vt:lpstr>
      <vt:lpstr>Equation</vt:lpstr>
      <vt:lpstr>PowerPoint Presentation</vt:lpstr>
      <vt:lpstr>Overview of Full Talk (List of OV slides)</vt:lpstr>
      <vt:lpstr>Overview of Motivation/Background</vt:lpstr>
      <vt:lpstr>Neutron Beta Decay</vt:lpstr>
      <vt:lpstr>The Neutron and the Standard Model</vt:lpstr>
      <vt:lpstr>Big Bang Nucleosynthesis</vt:lpstr>
      <vt:lpstr>Ultracold Neutrons</vt:lpstr>
      <vt:lpstr>UCN Interactions</vt:lpstr>
      <vt:lpstr>Beam vs Bottle Techniques</vt:lpstr>
      <vt:lpstr>PowerPoint Presentation</vt:lpstr>
      <vt:lpstr>Outline for UCNtau definition</vt:lpstr>
      <vt:lpstr>The UCNtau Experiment</vt:lpstr>
      <vt:lpstr>Magneto-gravitational trap</vt:lpstr>
      <vt:lpstr>Vanadium detector</vt:lpstr>
      <vt:lpstr>ZnS Detectors</vt:lpstr>
      <vt:lpstr>Marginally Trapped UCN</vt:lpstr>
      <vt:lpstr>Marginally Trapped UCN</vt:lpstr>
      <vt:lpstr>UCNtau</vt:lpstr>
      <vt:lpstr>PowerPoint Presentation</vt:lpstr>
      <vt:lpstr>Outline for analysis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Systematic Effects</vt:lpstr>
      <vt:lpstr>PowerPoint Presentation</vt:lpstr>
      <vt:lpstr>Simulated Background – Geant4</vt:lpstr>
      <vt:lpstr>Extracting background from signal</vt:lpstr>
      <vt:lpstr>PowerPoint Presentation</vt:lpstr>
      <vt:lpstr>Outline for recent results and conclusion</vt:lpstr>
      <vt:lpstr>New Dagger Detector</vt:lpstr>
      <vt:lpstr>PowerPoint Presentation</vt:lpstr>
      <vt:lpstr>Unblinded Preliminary Results</vt:lpstr>
      <vt:lpstr>Conclusion</vt:lpstr>
      <vt:lpstr>PowerPoint Presentation</vt:lpstr>
      <vt:lpstr>Extras</vt:lpstr>
      <vt:lpstr>Phase Space evolution is evident in data that used dagger cleaning</vt:lpstr>
      <vt:lpstr>We are able to correct for quasi-trapped neutrons</vt:lpstr>
      <vt:lpstr>A number of blinded data were obtained Thanksgiving through February to study cleaning effectiveness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dc:creator>
  <cp:lastModifiedBy>Windows User</cp:lastModifiedBy>
  <cp:revision>53</cp:revision>
  <dcterms:modified xsi:type="dcterms:W3CDTF">2016-11-10T12:43:01Z</dcterms:modified>
</cp:coreProperties>
</file>