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0" r:id="rId3"/>
    <p:sldId id="263" r:id="rId4"/>
    <p:sldId id="281" r:id="rId5"/>
    <p:sldId id="283" r:id="rId6"/>
    <p:sldId id="270" r:id="rId7"/>
    <p:sldId id="279" r:id="rId8"/>
    <p:sldId id="282" r:id="rId9"/>
    <p:sldId id="277" r:id="rId10"/>
    <p:sldId id="278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03161C"/>
    <a:srgbClr val="082C37"/>
    <a:srgbClr val="000000"/>
    <a:srgbClr val="F8D8A1"/>
    <a:srgbClr val="0C0A16"/>
    <a:srgbClr val="0F043C"/>
    <a:srgbClr val="0A0817"/>
    <a:srgbClr val="0C0521"/>
    <a:srgbClr val="041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4DB27F-BB81-465A-AB3D-A4743BE1A97E}" v="512" dt="2024-09-06T05:38:09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ad Johanningmeier" userId="14abe103189aebdc" providerId="LiveId" clId="{724DB27F-BB81-465A-AB3D-A4743BE1A97E}"/>
    <pc:docChg chg="undo redo custSel addSld modSld sldOrd">
      <pc:chgData name="Jerad Johanningmeier" userId="14abe103189aebdc" providerId="LiveId" clId="{724DB27F-BB81-465A-AB3D-A4743BE1A97E}" dt="2024-09-06T05:38:09.931" v="1121" actId="20577"/>
      <pc:docMkLst>
        <pc:docMk/>
      </pc:docMkLst>
      <pc:sldChg chg="modAnim">
        <pc:chgData name="Jerad Johanningmeier" userId="14abe103189aebdc" providerId="LiveId" clId="{724DB27F-BB81-465A-AB3D-A4743BE1A97E}" dt="2024-09-06T01:55:21.195" v="1"/>
        <pc:sldMkLst>
          <pc:docMk/>
          <pc:sldMk cId="1428639591" sldId="263"/>
        </pc:sldMkLst>
      </pc:sldChg>
      <pc:sldChg chg="modAnim">
        <pc:chgData name="Jerad Johanningmeier" userId="14abe103189aebdc" providerId="LiveId" clId="{724DB27F-BB81-465A-AB3D-A4743BE1A97E}" dt="2024-09-06T01:55:31.299" v="3"/>
        <pc:sldMkLst>
          <pc:docMk/>
          <pc:sldMk cId="3708511896" sldId="281"/>
        </pc:sldMkLst>
      </pc:sldChg>
      <pc:sldChg chg="delSp modSp add mod ord">
        <pc:chgData name="Jerad Johanningmeier" userId="14abe103189aebdc" providerId="LiveId" clId="{724DB27F-BB81-465A-AB3D-A4743BE1A97E}" dt="2024-09-06T05:38:09.931" v="1121" actId="20577"/>
        <pc:sldMkLst>
          <pc:docMk/>
          <pc:sldMk cId="3499653387" sldId="283"/>
        </pc:sldMkLst>
        <pc:spChg chg="del mod">
          <ac:chgData name="Jerad Johanningmeier" userId="14abe103189aebdc" providerId="LiveId" clId="{724DB27F-BB81-465A-AB3D-A4743BE1A97E}" dt="2024-09-06T05:17:49.762" v="744" actId="21"/>
          <ac:spMkLst>
            <pc:docMk/>
            <pc:sldMk cId="3499653387" sldId="283"/>
            <ac:spMk id="2" creationId="{A362C7C0-52B7-3E43-E4FD-7D1292067E7E}"/>
          </ac:spMkLst>
        </pc:spChg>
        <pc:spChg chg="mod">
          <ac:chgData name="Jerad Johanningmeier" userId="14abe103189aebdc" providerId="LiveId" clId="{724DB27F-BB81-465A-AB3D-A4743BE1A97E}" dt="2024-09-06T05:38:09.931" v="1121" actId="20577"/>
          <ac:spMkLst>
            <pc:docMk/>
            <pc:sldMk cId="3499653387" sldId="283"/>
            <ac:spMk id="4" creationId="{E14587E6-A5CA-697A-0410-BEF18E4DD8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2B3A3-2D7D-4598-AC7B-550CB18A3EA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1F61C-7233-4D05-BA8A-2A7D407D0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0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data point was at 10.2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1F61C-7233-4D05-BA8A-2A7D407D0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E6FF-DAA5-A2E1-8E80-01B7D2B5B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B3452-C1D1-E462-2D98-CC0E5A1F8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B4ACA-E4C8-65CB-1C03-39A64E2D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BD31-D440-49EF-AE3E-10F2D97CDE40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CEAF-E45E-69D7-9C2D-4F848A96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61C46-A99D-A530-180F-4CBC006A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9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2070-63C6-81D1-8938-AC6CCDB3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A8421-D728-5540-8540-1BA2F302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EBF9B-476B-246D-02F5-5ABFC6FC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DFA2-4FB9-4191-989E-C16165774EA4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F19D5-B2E1-C08B-CABB-D980FCE3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9FE77-8878-2CC0-5C07-A3E6DEA5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9B457C-C132-37A4-55BD-3418B2E55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15F03-CB4A-A443-C5B0-F8E628069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EED8B-72B6-9E8F-5AE9-44CD9F03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F005-B817-44C1-97DE-8186D49E391E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618AB-7915-900F-E691-307378A1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AB6A2-85DD-E6C7-B81F-F14E3A6D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0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CCFB-EF1C-226D-1C0D-A1B95822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5DF3E-D5D9-00FA-2775-D43A6BD85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01D0-0839-1650-4C01-64DCB073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0314-2642-40A9-810A-97AC87DF7E6A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4E59C-A801-4DF8-0771-C6A9279E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56F9E-0931-A24E-9463-DF32986E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5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AA6C-7364-E71D-78E0-A28AE0D1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3888F-6A4D-6AA9-EA16-D3D5831A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F8557-8F7E-6E7D-4C07-C32078EE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683E-6C1B-4426-B517-A3919D91D6C7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C37F-AD7C-7751-5F7E-D678E9CB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20C1-216C-BF86-2383-D584154B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2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218F-952E-2A86-971A-A3B4986E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5C176-7F1E-D92B-8F08-3A8BE484F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DA0E9-8F8F-EBA0-2EB7-67BDC52E9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8D8AC-6FEB-087F-D59F-6267FCD6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2A503-33B5-4F9C-B21C-5C1699216DF3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4508F-2652-9BDA-E252-A07CDB42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E9B0F-A0E0-4885-12C3-4FB9DECA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2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92CD6-72CD-5EE0-9219-334C855F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9039B-23AA-61D3-C144-68C495DD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5A527-25F4-C308-D254-93FCDCB72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DCFF9E-7F8C-F205-0ABB-3029049A9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F8BEC-3628-E3A6-8B76-3C48EB895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85DE8C-B71C-5599-4364-98A77DCA7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2285-2EBD-4D71-B975-51BE8F4B5FBF}" type="datetime1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9B046-2069-00CD-CE6A-24286F593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6D46E-4DC3-39B6-6ABE-721B5423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2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C4B9-3C7B-82FB-F883-D5D97FF4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27073-37CB-3C5D-53C0-3F06ACD5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D94F4-57D2-4F1E-A628-F2DA7A62265A}" type="datetime1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3C9DF-2C5A-995C-4D11-7F354178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83AFB-A5CA-D3DC-2288-B37826DF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4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50092-0B8E-947C-9301-60F24886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0A8B2-52A0-4BB7-A72B-B6BDA8441C7C}" type="datetime1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FCDB1-91B4-C50C-04F3-C707ABDE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2A1A4-5010-A620-D875-A6538AEF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AD1B-ED1D-9818-FD8A-4AF13A25B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2C9C-2260-FAEC-FE86-3FA0F00DF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3E4D2-E222-0C0B-94F5-22EAA323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1DD7F-2D30-6BA9-480D-743C561A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2075-480C-4512-ABFE-97CEC818E1C4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2FC26-4479-323C-C638-B7C188540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89C60-D56D-0897-D8A2-93EDD9B8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5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059A-0F2D-B6CB-AF12-CE4EEA1D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9DAEC-F2D4-FADD-A7D7-10BC54D7D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5002-BCE8-11F3-62A4-3EE322815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F09C2-4460-3C75-B662-51960D3E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4D58-3E95-4736-B8C1-BBCCF0F4C7BA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F6E72-6C4C-DBD1-DD46-B799FAC0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1FD17-848C-8FBF-5D5C-3E9BB87C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8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6BAAD-C979-38D4-B4A8-B7F20114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E6475-2668-53E9-7FEB-29504DB57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A4D3F-977C-6B7D-28D1-A59C03AFA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21B93C-D8C2-4384-8C09-58B9B5011099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74C42-20D6-264F-8781-E54BD1A9E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9B727-B6A7-75CF-49B8-875496F97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37473F-1D36-42AB-8F83-158C777B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8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8E80F6-7012-C23C-E627-7CFFADA0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63A64D-CDCD-2E1D-8E72-7187F575C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267" y="2350019"/>
            <a:ext cx="9144000" cy="228971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Scintillator Tile Aging Studies for the Electron Ion Collider (Update)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87C93-13FB-364D-3E1C-B75013AEF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267" y="5425088"/>
            <a:ext cx="3361267" cy="10959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Jerad Johanningmeier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Advisor: Dr. Megan Connors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9/6/2024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216080-DD93-82C3-16AE-CF34260463A7}"/>
              </a:ext>
            </a:extLst>
          </p:cNvPr>
          <p:cNvCxnSpPr>
            <a:cxnSpLocks/>
          </p:cNvCxnSpPr>
          <p:nvPr/>
        </p:nvCxnSpPr>
        <p:spPr>
          <a:xfrm flipH="1" flipV="1">
            <a:off x="59267" y="2075873"/>
            <a:ext cx="6036733" cy="67734"/>
          </a:xfrm>
          <a:prstGeom prst="line">
            <a:avLst/>
          </a:prstGeom>
          <a:ln>
            <a:solidFill>
              <a:srgbClr val="F8D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30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2C7C0-52B7-3E43-E4FD-7D129206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bg1"/>
                </a:solidFill>
                <a:latin typeface="Congenial" panose="02000503040000020004" pitchFamily="2" charset="0"/>
              </a:rPr>
              <a:t>Refrences</a:t>
            </a:r>
            <a:endParaRPr lang="en-US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587E6-A5CA-697A-0410-BEF18E4DD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512424" cy="381158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[1]    J. Abdallah, et al., The production and qualification of scintillator tiles for the ATLAS hadronic calorimeter, ATLAS note ATL-TILECAL-PUB-2007-010, (2007) </a:t>
            </a:r>
          </a:p>
          <a:p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[2]    </a:t>
            </a:r>
            <a:r>
              <a:rPr lang="en-US" sz="1800" dirty="0" err="1">
                <a:solidFill>
                  <a:schemeClr val="bg1"/>
                </a:solidFill>
                <a:latin typeface="Congenial" panose="02000503040000020004" pitchFamily="2" charset="0"/>
              </a:rPr>
              <a:t>Aidala</a:t>
            </a:r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, C.A. Design and Beam Test Results for the </a:t>
            </a:r>
            <a:r>
              <a:rPr lang="en-US" sz="1800" dirty="0" err="1">
                <a:solidFill>
                  <a:schemeClr val="bg1"/>
                </a:solidFill>
                <a:latin typeface="Congenial" panose="02000503040000020004" pitchFamily="2" charset="0"/>
              </a:rPr>
              <a:t>sPHENIX</a:t>
            </a:r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 Electromagnetic and Hadronic Calorimeter Prototypes. arXiv:1704.01461 [</a:t>
            </a:r>
            <a:r>
              <a:rPr lang="en-US" sz="1800" dirty="0" err="1">
                <a:solidFill>
                  <a:schemeClr val="bg1"/>
                </a:solidFill>
                <a:latin typeface="Congenial" panose="02000503040000020004" pitchFamily="2" charset="0"/>
              </a:rPr>
              <a:t>physics.ins</a:t>
            </a:r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-det] (2017)</a:t>
            </a:r>
          </a:p>
          <a:p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[3]    J. </a:t>
            </a:r>
            <a:r>
              <a:rPr lang="en-US" sz="1800" dirty="0" err="1">
                <a:solidFill>
                  <a:schemeClr val="bg1"/>
                </a:solidFill>
                <a:latin typeface="Congenial" panose="02000503040000020004" pitchFamily="2" charset="0"/>
              </a:rPr>
              <a:t>Tutterow</a:t>
            </a:r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, Aging Studies of </a:t>
            </a:r>
            <a:r>
              <a:rPr lang="en-US" sz="1800" dirty="0" err="1">
                <a:solidFill>
                  <a:schemeClr val="bg1"/>
                </a:solidFill>
                <a:latin typeface="Congenial" panose="02000503040000020004" pitchFamily="2" charset="0"/>
              </a:rPr>
              <a:t>sPHENIX</a:t>
            </a:r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 Hadronic Calorimeter Scintillating Tiles (2021)</a:t>
            </a:r>
          </a:p>
          <a:p>
            <a:r>
              <a:rPr lang="en-US" sz="1800" dirty="0">
                <a:solidFill>
                  <a:schemeClr val="bg1"/>
                </a:solidFill>
                <a:latin typeface="Congenial" panose="02000503040000020004" pitchFamily="2" charset="0"/>
              </a:rPr>
              <a:t>[4]    S. Ali, Effects of aging on scintillating hadronic calorimeter tiles (2018)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FF7A6-0154-50BB-D598-5501E9E0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10</a:t>
            </a:fld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4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9A3D-3A46-5847-370A-CAD535E05D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ngenial" panose="02000503040000020004" pitchFamily="2" charset="0"/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8F404-F848-F505-BD36-8E8ABD3F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11</a:t>
            </a:fld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7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CCA9-3BCD-904F-601E-D753359A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193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ngenial" panose="02000503040000020004" pitchFamily="2" charset="0"/>
              </a:rPr>
              <a:t>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B3AF4-6665-EE9B-F16F-311B23520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81667"/>
            <a:ext cx="10573279" cy="48572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FF00"/>
                </a:solidFill>
                <a:latin typeface="Congenial" panose="02000503040000020004" pitchFamily="2" charset="0"/>
              </a:rPr>
              <a:t>How does aging affect the performance of the scintillator tiles?</a:t>
            </a:r>
          </a:p>
          <a:p>
            <a:pPr>
              <a:spcBef>
                <a:spcPts val="0"/>
              </a:spcBef>
            </a:pPr>
            <a:endParaRPr lang="en-US" sz="2400" b="1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 b="1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FF00"/>
                </a:solidFill>
                <a:latin typeface="Congenial" panose="02000503040000020004" pitchFamily="2" charset="0"/>
              </a:rPr>
              <a:t>Tile Testing: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Monitor the performance of scintillator tiles over time and ensure that they will maintain consistent performance for their reuse in </a:t>
            </a:r>
            <a:r>
              <a:rPr lang="en-US" sz="2400" dirty="0" err="1">
                <a:solidFill>
                  <a:schemeClr val="bg1"/>
                </a:solidFill>
                <a:latin typeface="Congenial" panose="02000503040000020004" pitchFamily="2" charset="0"/>
              </a:rPr>
              <a:t>ePIC</a:t>
            </a: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.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FF00"/>
                </a:solidFill>
                <a:latin typeface="Congenial" panose="02000503040000020004" pitchFamily="2" charset="0"/>
              </a:rPr>
              <a:t>Tile Baking: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By baking tiles we can accelerate their aging, allowing us to measure how they will perform in the future.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D102F-5EDF-9A20-007B-B00B0FE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2</a:t>
            </a:fld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CCA9-3BCD-904F-601E-D753359A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193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Recap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B3AF4-6665-EE9B-F16F-311B23520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81667"/>
            <a:ext cx="10573279" cy="48572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FF00"/>
                </a:solidFill>
                <a:latin typeface="Congenial" panose="02000503040000020004" pitchFamily="2" charset="0"/>
              </a:rPr>
              <a:t>Tile Testing: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rgbClr val="FFFF00"/>
              </a:solidFill>
              <a:latin typeface="Congenial" panose="02000503040000020004" pitchFamily="2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10 Tiles are attached to </a:t>
            </a:r>
            <a:r>
              <a:rPr lang="en-US" sz="2400" dirty="0" err="1">
                <a:solidFill>
                  <a:schemeClr val="bg1"/>
                </a:solidFill>
                <a:latin typeface="Congenial" panose="02000503040000020004" pitchFamily="2" charset="0"/>
              </a:rPr>
              <a:t>SiPMs</a:t>
            </a: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 on a test bench and data is collected via ROOT program. (Top and bottom tiles are reference tiles)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The performance of the tiles is determined by a Performance Ratio (PR).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MPV is the peak of a Landau distribution fitted to a histogram of events vs. ADC.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D102F-5EDF-9A20-007B-B00B0FE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3</a:t>
            </a:fld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F426D4-C8CF-8D8B-6838-3B9A15D5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95" y="3752134"/>
            <a:ext cx="2249619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3DF7B8-A618-2F83-E6EA-FCECCDF3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53" y="372978"/>
            <a:ext cx="3655800" cy="6005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AC911-BD4A-BEB2-2F4C-5028C3310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28" y="1669903"/>
            <a:ext cx="674885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CCA9-3BCD-904F-601E-D753359A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193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D7B3AF4-6665-EE9B-F16F-311B23520E82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1481667"/>
                <a:ext cx="10573279" cy="4857256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400" dirty="0">
                    <a:solidFill>
                      <a:srgbClr val="FFFF00"/>
                    </a:solidFill>
                    <a:latin typeface="Congenial" panose="02000503040000020004" pitchFamily="2" charset="0"/>
                  </a:rPr>
                  <a:t>Tile Baking:</a:t>
                </a:r>
              </a:p>
              <a:p>
                <a:pPr>
                  <a:spcBef>
                    <a:spcPts val="0"/>
                  </a:spcBef>
                </a:pPr>
                <a:endParaRPr lang="en-US" sz="2400" dirty="0">
                  <a:solidFill>
                    <a:srgbClr val="FFFF00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Current procedure has tiles baked 4 at a time, at a target temperature of 60°C with testing breaks every 72 hours. </a:t>
                </a:r>
              </a:p>
              <a:p>
                <a:pPr>
                  <a:spcBef>
                    <a:spcPts val="0"/>
                  </a:spcBef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3x DS18B20 temperature sensors for the temperature of each shelf in the oven as well as the room. (data recorded by an Arduino and read by python script)</a:t>
                </a: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The accelerated age is derived from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Arrhehius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Reaction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 Eq.</a:t>
                </a: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>
                  <a:spcBef>
                    <a:spcPts val="0"/>
                  </a:spcBef>
                </a:pPr>
                <a:endParaRPr lang="en-US" i="1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i="1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J. Abdallah, et al., The production and qualification of scintillator tiles for the ATLAS hadronic calorimeter, ATLAS note ATL-TILECAL-PUB-2007-010, (2007) </a:t>
                </a:r>
              </a:p>
              <a:p>
                <a:pPr>
                  <a:spcBef>
                    <a:spcPts val="0"/>
                  </a:spcBef>
                </a:pPr>
                <a:endParaRPr lang="en-US" sz="20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>
                  <a:spcBef>
                    <a:spcPts val="0"/>
                  </a:spcBef>
                </a:pPr>
                <a:endParaRPr lang="en-US" sz="2400" dirty="0">
                  <a:solidFill>
                    <a:srgbClr val="FFFF00"/>
                  </a:solidFill>
                  <a:latin typeface="Congenial" panose="02000503040000020004" pitchFamily="2" charset="0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D7B3AF4-6665-EE9B-F16F-311B23520E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1481667"/>
                <a:ext cx="10573279" cy="4857256"/>
              </a:xfrm>
              <a:blipFill>
                <a:blip r:embed="rId2"/>
                <a:stretch>
                  <a:fillRect l="-923" t="-1506" r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D102F-5EDF-9A20-007B-B00B0FE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4</a:t>
            </a:fld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CDDFA-085E-86D9-B1BD-BE8B2AFD2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21" y="4248475"/>
            <a:ext cx="3938357" cy="1127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C7D5A-16C4-C881-C222-DE7AD79CD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587" y="457201"/>
            <a:ext cx="4471260" cy="594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A4C4C-CB2F-5C79-EC9C-074BAE46E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4" y="457200"/>
            <a:ext cx="6799343" cy="60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14587E6-A5CA-697A-0410-BEF18E4DD84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708144"/>
                <a:ext cx="10512424" cy="5648206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𝐴𝑟𝑟h𝑒h𝑖𝑢𝑠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𝑅𝑒𝑎𝑐𝑡𝑖𝑜𝑛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𝑅𝑎𝑡𝑒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 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𝑑𝐴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𝑅𝑇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  [1]</a:t>
                </a:r>
              </a:p>
              <a:p>
                <a:endParaRPr 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Where </a:t>
                </a:r>
                <a:r>
                  <a:rPr lang="en-US" sz="1800" i="1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A </a:t>
                </a:r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is the concentration of the scintillation dopants,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i="1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is the reaction constant, </a:t>
                </a:r>
                <a:r>
                  <a:rPr lang="en-US" sz="1800" i="1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E </a:t>
                </a:r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is the activation energy, </a:t>
                </a:r>
                <a:r>
                  <a:rPr lang="en-US" sz="1800" i="1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R</a:t>
                </a:r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 is the gas constant and </a:t>
                </a:r>
                <a:r>
                  <a:rPr lang="en-US" sz="1800" i="1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T</a:t>
                </a:r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 is temperature.</a:t>
                </a:r>
              </a:p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By taking a ratio of the reaction rate in the oven to the reaction rate at room temp we obtain a factor that can be used to scale the elapsed time to the proper accelerated age.</a:t>
                </a:r>
              </a:p>
              <a:p>
                <a:pPr algn="ctr"/>
                <a:endParaRPr 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𝐴𝑣𝑒𝑟𝑎𝑔𝑒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𝑎𝑔𝑖𝑛𝑔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𝑜𝑣𝑒𝑛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𝑟𝑜𝑜𝑚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∙∆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genial" panose="02000503040000020004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genial" panose="02000503040000020004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genial" panose="02000503040000020004" pitchFamily="2" charset="0"/>
                    <a:ea typeface="+mn-ea"/>
                    <a:cs typeface="+mn-cs"/>
                  </a:rPr>
                  <a:t>My python script uses a constant room temperature of 20</a:t>
                </a:r>
                <a:r>
                  <a:rPr lang="en-US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°C and the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genial" panose="02000503040000020004" pitchFamily="2" charset="0"/>
                    <a:ea typeface="+mn-ea"/>
                    <a:cs typeface="+mn-cs"/>
                  </a:rPr>
                  <a:t> is the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genial" panose="02000503040000020004" pitchFamily="2" charset="0"/>
                    <a:ea typeface="+mn-ea"/>
                    <a:cs typeface="+mn-cs"/>
                  </a:rPr>
                  <a:t> time between measurements. Aging is calculated for each sensor in the oven and then averaged to obtain the average aging for all 4 tiles being baked. These average age values for each measurement are then summed over the course of the bake.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genial" panose="02000503040000020004" pitchFamily="2" charset="0"/>
                  <a:ea typeface="+mn-ea"/>
                  <a:cs typeface="+mn-cs"/>
                </a:endParaRPr>
              </a:p>
              <a:p>
                <a:pPr algn="ctr"/>
                <a:endParaRPr 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  <a:p>
                <a:pPr algn="ctr"/>
                <a:endParaRPr 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14587E6-A5CA-697A-0410-BEF18E4DD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708144"/>
                <a:ext cx="10512424" cy="5648206"/>
              </a:xfrm>
              <a:blipFill>
                <a:blip r:embed="rId2"/>
                <a:stretch>
                  <a:fillRect l="-232" r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FF7A6-0154-50BB-D598-5501E9E0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5</a:t>
            </a:fld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1DC44C-C754-45BE-2759-114AE7C8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718" y="588818"/>
            <a:ext cx="8116466" cy="5680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8CC90-F20A-05E7-C0F1-2FB38DE4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6" y="430068"/>
            <a:ext cx="3491345" cy="603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</a:rPr>
              <a:t>Current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CDD16-5A1D-CB31-FC49-C5BE63233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036" y="1060450"/>
            <a:ext cx="3810682" cy="520873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Congenial" panose="02000503040000020004" pitchFamily="2" charset="0"/>
              </a:rPr>
              <a:t>Total aging: 96516.33 </a:t>
            </a:r>
            <a:r>
              <a:rPr lang="en-US" sz="2000" dirty="0" err="1">
                <a:solidFill>
                  <a:srgbClr val="FFFF00"/>
                </a:solidFill>
                <a:latin typeface="Congenial" panose="02000503040000020004" pitchFamily="2" charset="0"/>
              </a:rPr>
              <a:t>hr</a:t>
            </a:r>
            <a:r>
              <a:rPr lang="en-US" sz="2000" dirty="0">
                <a:solidFill>
                  <a:srgbClr val="FFFF00"/>
                </a:solidFill>
                <a:latin typeface="Congenial" panose="02000503040000020004" pitchFamily="2" charset="0"/>
              </a:rPr>
              <a:t> </a:t>
            </a:r>
          </a:p>
          <a:p>
            <a:r>
              <a:rPr lang="en-US" sz="2000" dirty="0">
                <a:solidFill>
                  <a:srgbClr val="FFFF00"/>
                </a:solidFill>
                <a:latin typeface="Congenial" panose="02000503040000020004" pitchFamily="2" charset="0"/>
              </a:rPr>
              <a:t>(11.02 years)</a:t>
            </a:r>
          </a:p>
          <a:p>
            <a:endParaRPr lang="en-US" sz="2000" dirty="0">
              <a:solidFill>
                <a:srgbClr val="FFFF00"/>
              </a:solidFill>
              <a:latin typeface="Congenial" panose="0200050304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ngenial" panose="02000503040000020004" pitchFamily="2" charset="0"/>
              </a:rPr>
              <a:t>Bottom shelf tiles have shown change beyond -10% (Closest to the heating element in the oven)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ngenial" panose="02000503040000020004" pitchFamily="2" charset="0"/>
              </a:rPr>
              <a:t>Top shelf tiles are trending beyond a -5% change as of the latest test (9/5/24)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ngenial" panose="02000503040000020004" pitchFamily="2" charset="0"/>
              </a:rPr>
              <a:t>Despite similar temps on each shelf, the bottom shelf tiles seem to be degrading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5D586-4CF5-AC57-9054-8E5E0171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200" y="6474830"/>
            <a:ext cx="2743200" cy="365125"/>
          </a:xfrm>
        </p:spPr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6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80E98-69DE-0D7F-5888-FFDAC6634CB7}"/>
              </a:ext>
            </a:extLst>
          </p:cNvPr>
          <p:cNvSpPr txBox="1"/>
          <p:nvPr/>
        </p:nvSpPr>
        <p:spPr>
          <a:xfrm>
            <a:off x="4555704" y="783451"/>
            <a:ext cx="2999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*open circles are baked tiles*</a:t>
            </a:r>
          </a:p>
        </p:txBody>
      </p:sp>
    </p:spTree>
    <p:extLst>
      <p:ext uri="{BB962C8B-B14F-4D97-AF65-F5344CB8AC3E}">
        <p14:creationId xmlns:p14="http://schemas.microsoft.com/office/powerpoint/2010/main" val="176378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CCA9-3BCD-904F-601E-D753359A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193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ngenial" panose="02000503040000020004" pitchFamily="2" charset="0"/>
              </a:rPr>
              <a:t>ATLAS Baking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B3AF4-6665-EE9B-F16F-311B23520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09132"/>
            <a:ext cx="10573279" cy="1575701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Two samples were kept at a temperature of 70</a:t>
            </a:r>
            <a:r>
              <a:rPr lang="en-US" sz="2000">
                <a:solidFill>
                  <a:schemeClr val="bg1"/>
                </a:solidFill>
                <a:latin typeface="Congenial" panose="02000503040000020004" pitchFamily="2" charset="0"/>
              </a:rPr>
              <a:t>°C</a:t>
            </a:r>
            <a:r>
              <a:rPr lang="en-US" sz="2000">
                <a:solidFill>
                  <a:schemeClr val="bg1"/>
                </a:solidFill>
              </a:rPr>
              <a:t> for 25 days with intermittent breaks for measurements (approx. 16 years of aging)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00"/>
                </a:solidFill>
              </a:rPr>
              <a:t>This study concluded the total deterioration caused by natural aging should not exceed10% after 10 years of operation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D102F-5EDF-9A20-007B-B00B0FE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7</a:t>
            </a:fld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7FB5E-CF8B-7406-4154-78FE754A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12" y="2684833"/>
            <a:ext cx="8512176" cy="3671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B4D8C-D2A8-D001-4D9F-888918265F24}"/>
              </a:ext>
            </a:extLst>
          </p:cNvPr>
          <p:cNvSpPr txBox="1"/>
          <p:nvPr/>
        </p:nvSpPr>
        <p:spPr>
          <a:xfrm>
            <a:off x="1839912" y="6356350"/>
            <a:ext cx="851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>
                <a:solidFill>
                  <a:schemeClr val="bg1"/>
                </a:solidFill>
                <a:latin typeface="Congenial" panose="02000503040000020004" pitchFamily="2" charset="0"/>
              </a:rPr>
              <a:t>J. Abdallah, et al., The production and qualification of scintillator tiles for the ATLAS hadronic calorimeter, ATLAS note ATL-TILECAL-PUB-2007-010, (2007) </a:t>
            </a:r>
          </a:p>
        </p:txBody>
      </p:sp>
    </p:spTree>
    <p:extLst>
      <p:ext uri="{BB962C8B-B14F-4D97-AF65-F5344CB8AC3E}">
        <p14:creationId xmlns:p14="http://schemas.microsoft.com/office/powerpoint/2010/main" val="3499967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CCA9-3BCD-904F-601E-D753359A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10" y="6151418"/>
            <a:ext cx="9216790" cy="50853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genial" panose="02000503040000020004" pitchFamily="2" charset="0"/>
              </a:rPr>
              <a:t>Yellowing around the fiber groove was observed on the most recent tests.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B3AF4-6665-EE9B-F16F-311B23520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09132"/>
            <a:ext cx="10573279" cy="15757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D102F-5EDF-9A20-007B-B00B0FE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8</a:t>
            </a:fld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9EF53-01EA-09D9-32AA-EFF6682E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42" b="6061"/>
          <a:stretch/>
        </p:blipFill>
        <p:spPr>
          <a:xfrm>
            <a:off x="6433379" y="0"/>
            <a:ext cx="5142481" cy="61514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E25A9-1B73-E418-9EBB-000840DA4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20"/>
          <a:stretch/>
        </p:blipFill>
        <p:spPr>
          <a:xfrm rot="5400000">
            <a:off x="105497" y="278914"/>
            <a:ext cx="6151417" cy="55935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6B8F02-7509-6560-1793-82665B0570EF}"/>
              </a:ext>
            </a:extLst>
          </p:cNvPr>
          <p:cNvSpPr txBox="1"/>
          <p:nvPr/>
        </p:nvSpPr>
        <p:spPr>
          <a:xfrm>
            <a:off x="7518719" y="369916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9/2/24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42147-3BD8-3210-01A6-6B482069AE54}"/>
              </a:ext>
            </a:extLst>
          </p:cNvPr>
          <p:cNvSpPr txBox="1"/>
          <p:nvPr/>
        </p:nvSpPr>
        <p:spPr>
          <a:xfrm>
            <a:off x="1152555" y="60060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7/12/24</a:t>
            </a:r>
          </a:p>
        </p:txBody>
      </p:sp>
    </p:spTree>
    <p:extLst>
      <p:ext uri="{BB962C8B-B14F-4D97-AF65-F5344CB8AC3E}">
        <p14:creationId xmlns:p14="http://schemas.microsoft.com/office/powerpoint/2010/main" val="1733019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6D4C8-6745-A209-2B31-E942AB29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8881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ngenial" panose="02000503040000020004" pitchFamily="2" charset="0"/>
              </a:rPr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C2F64-940F-6015-B09E-23ACFBAA5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046017"/>
            <a:ext cx="5256212" cy="54032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Results are showing signs of degradation after 10 years of aging, similar to the ATLAS study.</a:t>
            </a:r>
          </a:p>
          <a:p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ngenial" panose="02000503040000020004" pitchFamily="2" charset="0"/>
              </a:rPr>
              <a:t>New complications to be solved/understood: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ongenial" panose="02000503040000020004" pitchFamily="2" charset="0"/>
              </a:rPr>
              <a:t>Oven temp spikes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ongenial" panose="02000503040000020004" pitchFamily="2" charset="0"/>
              </a:rPr>
              <a:t>Tile yellowing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ongenial" panose="02000503040000020004" pitchFamily="2" charset="0"/>
              </a:rPr>
              <a:t>Tile position in oven affecting its degradation rate despite similar temperatures</a:t>
            </a:r>
          </a:p>
          <a:p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4B645-2736-90E6-703A-1057A567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7473F-1D36-42AB-8F83-158C777B0D20}" type="slidenum">
              <a:rPr lang="en-US" sz="1800" smtClean="0">
                <a:solidFill>
                  <a:schemeClr val="bg1"/>
                </a:solidFill>
              </a:rPr>
              <a:t>9</a:t>
            </a:fld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BF675-9E7A-9D83-1ACA-09DBD7F61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43" y="1285009"/>
            <a:ext cx="5716318" cy="42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52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BHCal presentation</Template>
  <TotalTime>180</TotalTime>
  <Words>726</Words>
  <Application>Microsoft Office PowerPoint</Application>
  <PresentationFormat>Widescreen</PresentationFormat>
  <Paragraphs>96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Cambria Math</vt:lpstr>
      <vt:lpstr>Congenial</vt:lpstr>
      <vt:lpstr>Office Theme</vt:lpstr>
      <vt:lpstr>Scintillator Tile Aging Studies for the Electron Ion Collider (Update)</vt:lpstr>
      <vt:lpstr>Objectives</vt:lpstr>
      <vt:lpstr>Recap</vt:lpstr>
      <vt:lpstr>Recap</vt:lpstr>
      <vt:lpstr>PowerPoint Presentation</vt:lpstr>
      <vt:lpstr>Current Results</vt:lpstr>
      <vt:lpstr>ATLAS Baking Study</vt:lpstr>
      <vt:lpstr>Yellowing around the fiber groove was observed on the most recent tests.</vt:lpstr>
      <vt:lpstr>Summary</vt:lpstr>
      <vt:lpstr>Refrences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Jerad Johanningmeier</dc:creator>
  <cp:lastModifiedBy>Jerad Johanningmeier</cp:lastModifiedBy>
  <cp:revision>1</cp:revision>
  <dcterms:created xsi:type="dcterms:W3CDTF">2024-09-05T23:41:15Z</dcterms:created>
  <dcterms:modified xsi:type="dcterms:W3CDTF">2024-09-06T05:38:17Z</dcterms:modified>
</cp:coreProperties>
</file>