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5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25" autoAdjust="0"/>
  </p:normalViewPr>
  <p:slideViewPr>
    <p:cSldViewPr snapToGrid="0" showGuides="1">
      <p:cViewPr varScale="1">
        <p:scale>
          <a:sx n="77" d="100"/>
          <a:sy n="77" d="100"/>
        </p:scale>
        <p:origin x="912" y="67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DA8A55-5D8A-4829-86DC-77794B89D763}" type="datetime1">
              <a:rPr lang="en-GB" smtClean="0"/>
              <a:t>05/12/2024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03308A-A8B4-43FF-8C57-7C15CEEAA8C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E7FB20-DF5B-49E7-ACAA-42AE11D07DF4}" type="datetime1">
              <a:rPr lang="en-GB" smtClean="0"/>
              <a:t>05/12/2024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2F9892-4FA8-4E47-8751-DA9332AF5A1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ACF773E-F561-4A3A-8ADF-1AF15D30B98A}" type="datetime1">
              <a:rPr lang="en-GB" smtClean="0"/>
              <a:t>05/12/2024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2F9892-4FA8-4E47-8751-DA9332AF5A1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GB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de-DE" sz="4000">
                <a:solidFill>
                  <a:schemeClr val="tx1">
                    <a:lumMod val="75000"/>
                    <a:lumOff val="25000"/>
                  </a:schemeClr>
                </a:solidFill>
              </a:rPr>
              <a:t>Mastertitelformat bearbeiten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 rtlCol="0"/>
          <a:lstStyle>
            <a:lvl1pPr algn="ctr">
              <a:defRPr sz="1800"/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n-GB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n-GB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n-GB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rtlCol="0" anchor="b">
            <a:normAutofit/>
          </a:bodyPr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 rtlCol="0"/>
          <a:lstStyle/>
          <a:p>
            <a:pPr algn="r" rtl="0"/>
            <a:r>
              <a:rPr lang="en-US"/>
              <a:t>BNL Lunch Talk - 06.12.2024</a:t>
            </a:r>
            <a:endParaRPr lang="en-GB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rtlCol="0" anchor="b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rtlCol="0" anchor="t"/>
          <a:lstStyle/>
          <a:p>
            <a:pPr rtl="0"/>
            <a:r>
              <a:rPr lang="de-DE" b="0"/>
              <a:t>Master-Untertitelformat bearbeiten</a:t>
            </a:r>
            <a:endParaRPr lang="en-GB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n-GB" smtClean="0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rtlCol="0" anchor="b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n-GB" smtClean="0"/>
              <a:pPr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rtlCol="0" anchor="b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US"/>
              <a:t>BNL Lunch Talk - 06.12.2024</a:t>
            </a:r>
            <a:endParaRPr lang="en-GB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rtlCol="0" anchor="b"/>
          <a:lstStyle>
            <a:lvl1pPr>
              <a:defRPr sz="6000" spc="0"/>
            </a:lvl1pPr>
          </a:lstStyle>
          <a:p>
            <a:pPr rtl="0"/>
            <a:r>
              <a:rPr lang="de-DE" sz="6000"/>
              <a:t>Mastertitelformat bearbeiten</a:t>
            </a:r>
            <a:endParaRPr lang="en-GB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rtlCol="0" anchor="t"/>
          <a:lstStyle>
            <a:lvl1pPr>
              <a:defRPr strike="noStrike"/>
            </a:lvl1pPr>
          </a:lstStyle>
          <a:p>
            <a:pPr rtl="0"/>
            <a:r>
              <a:rPr lang="de-DE" b="0"/>
              <a:t>Master-Untertitelformat bearbeiten</a:t>
            </a:r>
            <a:endParaRPr lang="en-GB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rtlCol="0"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n-GB" smtClean="0"/>
              <a:pPr rtl="0"/>
              <a:t>‹Nr.›</a:t>
            </a:fld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rtlCol="0" anchor="b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 rtlCol="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pPr rt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rtlCol="0" anchor="t">
            <a:normAutofit/>
          </a:bodyPr>
          <a:lstStyle>
            <a:lvl1pPr marL="0" indent="0">
              <a:defRPr/>
            </a:lvl1pPr>
          </a:lstStyle>
          <a:p>
            <a:pPr rtl="0"/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 rtlCol="0"/>
          <a:lstStyle/>
          <a:p>
            <a:pPr rtl="0"/>
            <a:r>
              <a:rPr lang="en-GB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M Schnubel - Tutorial for Multiloop Calculations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/>
          <a:p>
            <a:pPr algn="r" rtl="0"/>
            <a:r>
              <a:rPr lang="en-US"/>
              <a:t>BNL Lunch Talk - 06.12.2024</a:t>
            </a:r>
            <a:endParaRPr lang="en-GB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en-GB"/>
              <a:t>M Schnubel - Tutorial for Multiloop Calculations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n-GB" smtClean="0"/>
              <a:pPr algn="ctr" rtl="0"/>
              <a:t>‹Nr.›</a:t>
            </a:fld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rtl="0"/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/>
              <a:t>BNL Lunch Talk - 06.12.2024</a:t>
            </a:r>
            <a:endParaRPr lang="en-GB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/>
              <a:t>M Schnubel - Tutorial for Multiloop Calculations</a:t>
            </a:r>
            <a:endParaRPr lang="en-GB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 rtl="0"/>
            <a:fld id="{FAEF9944-A4F6-4C59-AEBD-678D6480B8EA}" type="slidenum">
              <a:rPr lang="en-GB" smtClean="0"/>
              <a:pPr algn="l" rtl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Spielzeug, Apfel, Frucht, Im Haus enthält.&#10;&#10;Automatisch generierte Beschreibung">
            <a:extLst>
              <a:ext uri="{FF2B5EF4-FFF2-40B4-BE49-F238E27FC236}">
                <a16:creationId xmlns:a16="http://schemas.microsoft.com/office/drawing/2014/main" id="{2D27FB25-ED2A-88C6-DE43-D62E573073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346" b="534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82F968F-71D1-92D1-15BA-A664836C8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670" y="241808"/>
            <a:ext cx="5459293" cy="3661490"/>
          </a:xfrm>
        </p:spPr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Tutorial for multiloop calculations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0A4959-C8AC-5679-F3A4-D5B1D6904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672" y="2546318"/>
            <a:ext cx="7240315" cy="27139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         Marvin Schnubel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B46C5D3-E6E9-A34D-6AD0-053931729163}"/>
              </a:ext>
            </a:extLst>
          </p:cNvPr>
          <p:cNvSpPr txBox="1">
            <a:spLocks/>
          </p:cNvSpPr>
          <p:nvPr/>
        </p:nvSpPr>
        <p:spPr>
          <a:xfrm>
            <a:off x="1295505" y="241808"/>
            <a:ext cx="3371679" cy="159064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BNL Lunch Talk</a:t>
            </a:r>
          </a:p>
          <a:p>
            <a:r>
              <a:rPr lang="en-US" dirty="0"/>
              <a:t>06.12.2024</a:t>
            </a:r>
          </a:p>
          <a:p>
            <a:pPr algn="l"/>
            <a:endParaRPr lang="en-US" sz="1400" dirty="0"/>
          </a:p>
        </p:txBody>
      </p:sp>
      <p:pic>
        <p:nvPicPr>
          <p:cNvPr id="15" name="Grafik 14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8EBADF32-3CF8-9D9E-0863-10FD467D0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844" y="-28825"/>
            <a:ext cx="2857630" cy="134581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4FE3EAB-3AD1-1389-ECE4-34607BB2FAFA}"/>
              </a:ext>
            </a:extLst>
          </p:cNvPr>
          <p:cNvSpPr txBox="1"/>
          <p:nvPr/>
        </p:nvSpPr>
        <p:spPr>
          <a:xfrm>
            <a:off x="1" y="5864087"/>
            <a:ext cx="3379304" cy="993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Grafik 16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647E7A14-6857-2156-374C-807271580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" y="5960698"/>
            <a:ext cx="3227510" cy="8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3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16514-04C1-1CCB-AA0B-44021529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Motivation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27FA8-1995-9F45-09B2-AA78991C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Multiloop calculations are necessary for precise predictions for many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Expressions beyond 1 loop are often too long and/or complicated to be computed by hand and no automated procedure exists till now (compare 1 loop computation by Package X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Many tools exist to help with various steps within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Idea is here to give a rough overview together with exemplary Mathematica notebook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AA3964-947C-C4B5-F850-B05A9CBC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DFB0A2-2A04-8B17-F1DB-CBD2E345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40B4CA-B403-A5A8-754F-29DC88DA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2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1D77CEA-2472-4626-0EC1-5FB33472C13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300BAEB-8465-51B9-F4DB-FFFF98DD20DC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E5ACF2A-C028-90EE-7964-D1EC3117BF65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6599548-90CA-C4A6-5AC4-F775FF537301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7B53379-BE44-BA0A-D8CA-A508DE7CB88E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D597B37-FDFB-14F3-4325-2B6698D129F6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2A521A6-0CC2-D975-7C80-469B55012D6F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E9E98F3-BFE2-C721-1A7E-17717EA786F9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4FD84EC-6E8B-9585-26DF-437F3A932698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9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C6058-BA82-E05B-A66D-D746E383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D66CC1-CCD7-E9E2-AEE1-512CB7221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02" y="1286031"/>
            <a:ext cx="8770571" cy="3651504"/>
          </a:xfrm>
        </p:spPr>
        <p:txBody>
          <a:bodyPr>
            <a:noAutofit/>
          </a:bodyPr>
          <a:lstStyle/>
          <a:p>
            <a:r>
              <a:rPr lang="en-US" sz="2000" b="0" dirty="0">
                <a:latin typeface="Gill Sans Nova" panose="020B0602020104020203" pitchFamily="34" charset="0"/>
              </a:rPr>
              <a:t>Create diagrams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20DD943A-79EF-40AD-F230-F2AA8316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1917" y="6487426"/>
            <a:ext cx="2840083" cy="457200"/>
          </a:xfrm>
        </p:spPr>
        <p:txBody>
          <a:bodyPr/>
          <a:lstStyle/>
          <a:p>
            <a:pPr rtl="0"/>
            <a:r>
              <a:rPr lang="en-US"/>
              <a:t>BNL Lunch Talk - 06.12.2024</a:t>
            </a:r>
            <a:endParaRPr lang="en-GB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E119833-0D71-6099-DEE2-E9F4A208D54C}"/>
              </a:ext>
            </a:extLst>
          </p:cNvPr>
          <p:cNvCxnSpPr>
            <a:cxnSpLocks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9627EEFD-0314-EA42-94E2-29D744AE79ED}"/>
              </a:ext>
            </a:extLst>
          </p:cNvPr>
          <p:cNvSpPr txBox="1">
            <a:spLocks/>
          </p:cNvSpPr>
          <p:nvPr/>
        </p:nvSpPr>
        <p:spPr>
          <a:xfrm rot="16200000">
            <a:off x="-2358126" y="3047308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en-GB"/>
            </a:defPPr>
            <a:lvl1pPr marL="0" algn="l" defTabSz="914400" rtl="0" eaLnBrk="1" latinLnBrk="0" hangingPunct="1">
              <a:defRPr sz="11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Gill Sans Nova Light" panose="020B0302020104020203" pitchFamily="34" charset="0"/>
              </a:rPr>
              <a:t>M Schnubel - Tutorial for Multiloop Calculations</a:t>
            </a:r>
            <a:endParaRPr lang="en-GB" sz="1200" dirty="0">
              <a:latin typeface="Gill Sans Nova Light" panose="020B0302020104020203" pitchFamily="34" charset="0"/>
            </a:endParaRP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E8B93F31-36C5-73D9-966D-7771D2B90A9F}"/>
              </a:ext>
            </a:extLst>
          </p:cNvPr>
          <p:cNvSpPr txBox="1">
            <a:spLocks/>
          </p:cNvSpPr>
          <p:nvPr/>
        </p:nvSpPr>
        <p:spPr>
          <a:xfrm>
            <a:off x="295851" y="6023113"/>
            <a:ext cx="359415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defPPr rtl="0">
              <a:defRPr lang="en-GB"/>
            </a:defPPr>
            <a:lvl1pPr marL="0" algn="ctr" defTabSz="914400" rtl="0" eaLnBrk="1" latinLnBrk="0" hangingPunct="1"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/>
              <a:t>3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00FE600-2D20-FD97-6FA3-ABD88D2BDCD0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7AFD822-99F8-7533-2C26-83F2B7E274CC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AD6F455-CDF3-E34F-F54C-68AEC1BDE846}"/>
              </a:ext>
            </a:extLst>
          </p:cNvPr>
          <p:cNvCxnSpPr>
            <a:cxnSpLocks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D23DF126-5516-E377-6F39-95AB30F844A8}"/>
              </a:ext>
            </a:extLst>
          </p:cNvPr>
          <p:cNvSpPr txBox="1">
            <a:spLocks/>
          </p:cNvSpPr>
          <p:nvPr/>
        </p:nvSpPr>
        <p:spPr>
          <a:xfrm>
            <a:off x="2896291" y="1302384"/>
            <a:ext cx="1626396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Get expressions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A7D23799-A7C6-5E7B-5129-0D47B7CF29B8}"/>
              </a:ext>
            </a:extLst>
          </p:cNvPr>
          <p:cNvSpPr txBox="1">
            <a:spLocks/>
          </p:cNvSpPr>
          <p:nvPr/>
        </p:nvSpPr>
        <p:spPr>
          <a:xfrm>
            <a:off x="5004186" y="1285708"/>
            <a:ext cx="2020962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Reduce to Master Integrals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1BFE1ADF-518E-83BC-8C8D-432FB693C8C8}"/>
              </a:ext>
            </a:extLst>
          </p:cNvPr>
          <p:cNvSpPr txBox="1">
            <a:spLocks/>
          </p:cNvSpPr>
          <p:nvPr/>
        </p:nvSpPr>
        <p:spPr>
          <a:xfrm>
            <a:off x="7818277" y="1302384"/>
            <a:ext cx="2109536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Solve Master Integrals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2F13589-C476-BB82-332F-582624D8F8CD}"/>
              </a:ext>
            </a:extLst>
          </p:cNvPr>
          <p:cNvSpPr txBox="1">
            <a:spLocks/>
          </p:cNvSpPr>
          <p:nvPr/>
        </p:nvSpPr>
        <p:spPr>
          <a:xfrm>
            <a:off x="1175724" y="5645004"/>
            <a:ext cx="1371600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Easy,</a:t>
            </a:r>
          </a:p>
          <a:p>
            <a:r>
              <a:rPr lang="en-US" sz="2000" b="0" dirty="0">
                <a:latin typeface="Gill Sans Nova" panose="020B0602020104020203" pitchFamily="34" charset="0"/>
              </a:rPr>
              <a:t>automated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B28DFC8C-2B08-F125-29D0-F542262DDE22}"/>
              </a:ext>
            </a:extLst>
          </p:cNvPr>
          <p:cNvSpPr txBox="1">
            <a:spLocks/>
          </p:cNvSpPr>
          <p:nvPr/>
        </p:nvSpPr>
        <p:spPr>
          <a:xfrm>
            <a:off x="3023689" y="5645004"/>
            <a:ext cx="1371600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Easy,</a:t>
            </a:r>
          </a:p>
          <a:p>
            <a:r>
              <a:rPr lang="en-US" sz="2000" b="0" dirty="0">
                <a:latin typeface="Gill Sans Nova" panose="020B0602020104020203" pitchFamily="34" charset="0"/>
              </a:rPr>
              <a:t>automated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C0684417-FA65-5674-FDE3-BB46FAF7360B}"/>
              </a:ext>
            </a:extLst>
          </p:cNvPr>
          <p:cNvSpPr txBox="1">
            <a:spLocks/>
          </p:cNvSpPr>
          <p:nvPr/>
        </p:nvSpPr>
        <p:spPr>
          <a:xfrm>
            <a:off x="4924673" y="5503534"/>
            <a:ext cx="2179988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Could be difficult, in practice easy</a:t>
            </a:r>
          </a:p>
          <a:p>
            <a:r>
              <a:rPr lang="en-US" sz="2000" b="0" dirty="0">
                <a:latin typeface="Gill Sans Nova" panose="020B0602020104020203" pitchFamily="34" charset="0"/>
              </a:rPr>
              <a:t>automated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3138453-1F3B-532B-D5A7-244BC516DFD2}"/>
              </a:ext>
            </a:extLst>
          </p:cNvPr>
          <p:cNvSpPr txBox="1">
            <a:spLocks/>
          </p:cNvSpPr>
          <p:nvPr/>
        </p:nvSpPr>
        <p:spPr>
          <a:xfrm>
            <a:off x="7900225" y="5629720"/>
            <a:ext cx="2179988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Varying difficulty,</a:t>
            </a:r>
          </a:p>
          <a:p>
            <a:r>
              <a:rPr lang="en-US" sz="2000" b="0" dirty="0">
                <a:latin typeface="Gill Sans Nova" panose="020B0602020104020203" pitchFamily="34" charset="0"/>
              </a:rPr>
              <a:t>Not automated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0C6D5BF-360D-4025-EE88-A05E746ED6F8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AD95F65-7492-0609-3FB6-C814DC383ED5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9E5CAB5-0C44-46AE-2FA7-A21D9A1D8052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BDB62A6-4876-BC2F-0C41-EDBA06BF12C4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CB51E87-E6A7-13A9-1452-51968653F56E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BD891E5-2B18-A270-2ECC-8BC5634B5D96}"/>
              </a:ext>
            </a:extLst>
          </p:cNvPr>
          <p:cNvSpPr txBox="1">
            <a:spLocks/>
          </p:cNvSpPr>
          <p:nvPr/>
        </p:nvSpPr>
        <p:spPr>
          <a:xfrm>
            <a:off x="7970677" y="1454784"/>
            <a:ext cx="2109536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>
              <a:latin typeface="Gill Sans Nova" panose="020B0602020104020203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6D7EE1-936A-8FE2-3324-7D5B6CEA2027}"/>
              </a:ext>
            </a:extLst>
          </p:cNvPr>
          <p:cNvSpPr txBox="1">
            <a:spLocks/>
          </p:cNvSpPr>
          <p:nvPr/>
        </p:nvSpPr>
        <p:spPr>
          <a:xfrm>
            <a:off x="9927813" y="1378584"/>
            <a:ext cx="2109536" cy="365760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b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Gill Sans Nova" panose="020B0602020104020203" pitchFamily="34" charset="0"/>
              </a:rPr>
              <a:t>Done!</a:t>
            </a:r>
          </a:p>
        </p:txBody>
      </p:sp>
      <p:pic>
        <p:nvPicPr>
          <p:cNvPr id="13" name="Grafik 12" descr="Ein Bild, das Text, Softdrink, Flasche, Essen enthält.&#10;&#10;Automatisch generierte Beschreibung">
            <a:extLst>
              <a:ext uri="{FF2B5EF4-FFF2-40B4-BE49-F238E27FC236}">
                <a16:creationId xmlns:a16="http://schemas.microsoft.com/office/drawing/2014/main" id="{B66B6A76-9497-4F9C-F64E-346766AA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11" y="2053117"/>
            <a:ext cx="1327446" cy="3452432"/>
          </a:xfrm>
          <a:prstGeom prst="rect">
            <a:avLst/>
          </a:prstGeom>
        </p:spPr>
      </p:pic>
      <p:pic>
        <p:nvPicPr>
          <p:cNvPr id="15" name="Grafik 14" descr="Ein Bild, das Text, Flasche, Softdrink, Essen enthält.&#10;&#10;Automatisch generierte Beschreibung">
            <a:extLst>
              <a:ext uri="{FF2B5EF4-FFF2-40B4-BE49-F238E27FC236}">
                <a16:creationId xmlns:a16="http://schemas.microsoft.com/office/drawing/2014/main" id="{C89EC0D5-873D-A269-4345-4C46FE34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511" y="2051102"/>
            <a:ext cx="1327447" cy="3452432"/>
          </a:xfrm>
          <a:prstGeom prst="rect">
            <a:avLst/>
          </a:prstGeom>
        </p:spPr>
      </p:pic>
      <p:pic>
        <p:nvPicPr>
          <p:cNvPr id="18" name="Grafik 17" descr="Ein Bild, das Essen, Snack, Schokolade, Flasche enthält.&#10;&#10;Automatisch generierte Beschreibung">
            <a:extLst>
              <a:ext uri="{FF2B5EF4-FFF2-40B4-BE49-F238E27FC236}">
                <a16:creationId xmlns:a16="http://schemas.microsoft.com/office/drawing/2014/main" id="{83D2C542-F39F-D51E-0DC5-1EDE0E659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21" y="2051102"/>
            <a:ext cx="1327447" cy="3452432"/>
          </a:xfrm>
          <a:prstGeom prst="rect">
            <a:avLst/>
          </a:prstGeom>
        </p:spPr>
      </p:pic>
      <p:pic>
        <p:nvPicPr>
          <p:cNvPr id="20" name="Grafik 19" descr="Ein Bild, das Braun, Schuh, Schuhwerk, Schuhe enthält.&#10;&#10;Automatisch generierte Beschreibung">
            <a:extLst>
              <a:ext uri="{FF2B5EF4-FFF2-40B4-BE49-F238E27FC236}">
                <a16:creationId xmlns:a16="http://schemas.microsoft.com/office/drawing/2014/main" id="{3A2D9034-AF98-5EE3-7D8F-CFF34A2FA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330" y="2051102"/>
            <a:ext cx="1327447" cy="3452433"/>
          </a:xfrm>
          <a:prstGeom prst="rect">
            <a:avLst/>
          </a:prstGeom>
        </p:spPr>
      </p:pic>
      <p:pic>
        <p:nvPicPr>
          <p:cNvPr id="22" name="Grafik 21" descr="Ein Bild, das Gerät, Vakuum, Karminrot enthält.&#10;&#10;Automatisch generierte Beschreibung">
            <a:extLst>
              <a:ext uri="{FF2B5EF4-FFF2-40B4-BE49-F238E27FC236}">
                <a16:creationId xmlns:a16="http://schemas.microsoft.com/office/drawing/2014/main" id="{19638FE9-3594-A327-D757-D4A3F773B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510" y="2051101"/>
            <a:ext cx="1166944" cy="3452432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B96D6A32-64D1-1762-2F19-A02FE7BB1F5F}"/>
              </a:ext>
            </a:extLst>
          </p:cNvPr>
          <p:cNvSpPr txBox="1">
            <a:spLocks/>
          </p:cNvSpPr>
          <p:nvPr/>
        </p:nvSpPr>
        <p:spPr>
          <a:xfrm>
            <a:off x="1162876" y="182673"/>
            <a:ext cx="10634871" cy="85099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Baskerville Old Face" panose="02020602080505020303" pitchFamily="18" charset="0"/>
              </a:rPr>
              <a:t>Step by step guideline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E940-FB1E-9F35-49BE-712E0C11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7A9A-950C-0F92-8C33-66997959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1) Create diagrams &amp; 2) Get expressions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036DC3-7E9B-0285-2262-719923D6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Generation of diagrams is in principle a combinatorial task with set rules, automated in various programs (</a:t>
            </a:r>
            <a:r>
              <a:rPr lang="en-US" sz="2400" dirty="0" err="1">
                <a:latin typeface="Gill Sans Nova" panose="020B0602020104020203" pitchFamily="34" charset="0"/>
              </a:rPr>
              <a:t>FeynArts</a:t>
            </a:r>
            <a:r>
              <a:rPr lang="en-US" sz="2400" dirty="0">
                <a:latin typeface="Gill Sans Nova" panose="020B0602020104020203" pitchFamily="34" charset="0"/>
              </a:rPr>
              <a:t>, </a:t>
            </a:r>
            <a:r>
              <a:rPr lang="en-US" sz="2400" dirty="0" err="1">
                <a:latin typeface="Gill Sans Nova" panose="020B0602020104020203" pitchFamily="34" charset="0"/>
              </a:rPr>
              <a:t>Qgraf</a:t>
            </a:r>
            <a:r>
              <a:rPr lang="en-US" sz="2400" dirty="0">
                <a:latin typeface="Gill Sans Nova" panose="020B0602020104020203" pitchFamily="34" charset="0"/>
              </a:rPr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</a:rPr>
              <a:t>Getting the expressions from the diagrams follows simple Feynman rules </a:t>
            </a: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 can be automated straight forwardly e.g. with </a:t>
            </a:r>
            <a:r>
              <a:rPr lang="en-US" sz="24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FeynCalc</a:t>
            </a:r>
            <a:endParaRPr lang="en-US" sz="24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Reduction programs can only solve for scalar integrals  project out correct Dirac and Lorentz structure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177B1E-0BDD-AFCF-6484-2DC5ED1F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C20E09-7AD8-26F0-B1E9-5E7D68B8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70ECD-A654-8B6D-7825-9C1A56B5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4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B5B1CF7-E042-EC4D-6D50-F30293021AE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2E091FE-D472-659F-D6BE-F7D482019033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01AF47-4671-A4DD-C3CA-3132B70B95CD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5A6B549-F691-0B40-6EAF-379EA82B4647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0581A61-B5BD-595D-EAC2-EBF5571F6C88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929FC36-E78D-E225-7CE4-E9B552AE637E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064E67D-9DBC-DBC6-5926-35680E2A7F4E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8BD2E9B-87E4-ADE1-02C5-B96FC0125E00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D438176-AA9D-5ED8-710A-04FEFA690F89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3AF3-B752-0CDB-C60E-150C7999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45F26-AE77-9BE9-E837-EE7AC635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3) IBP Reduction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D2B3F-D717-26E2-BCA6-0481C41E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Integration by Parts relation: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With cut propagators: inverse unitarity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Large and sparse system, can be reduced to a set of Master Integrals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Can be solved by algorithms (AIR, FIRE, Kira, </a:t>
            </a:r>
            <a:r>
              <a:rPr lang="en-US" sz="24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Reduze</a:t>
            </a: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, </a:t>
            </a:r>
            <a:r>
              <a:rPr lang="en-US" sz="2400" u="sng" dirty="0" err="1">
                <a:latin typeface="Gill Sans Nova" panose="020B0602020104020203" pitchFamily="34" charset="0"/>
                <a:sym typeface="Wingdings" panose="05000000000000000000" pitchFamily="2" charset="2"/>
              </a:rPr>
              <a:t>LiteRed</a:t>
            </a:r>
            <a:r>
              <a:rPr lang="en-US" sz="2400" dirty="0">
                <a:latin typeface="Gill Sans Nova" panose="020B0602020104020203" pitchFamily="34" charset="0"/>
                <a:sym typeface="Wingdings" panose="05000000000000000000" pitchFamily="2" charset="2"/>
              </a:rPr>
              <a:t>, Blade…)</a:t>
            </a:r>
            <a:endParaRPr lang="en-US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42DDD3-A216-ECC3-1487-A5BB7515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4233D-C581-87AA-E29A-524F63C8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CAD485-9CB8-688D-173C-61380C6D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5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4F0B105-53F9-6F7E-99E3-4DFC5EAF269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5B9345E-D41B-6D4B-F84C-88A6251667F2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8C4DBB-5FE4-8498-B7DF-533B8588B2E5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2E11E25-5778-BED6-48E8-43E931452D8B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Grafik 15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I=\int\left(\prod\limits_i\frac{d^dk_i}{(2\pi)^d}\right)\frac{1}{\prod\limits_j D_j}&#10;\end{equation*}&#10;\end{document}" title="IguanaTex Picture Display">
            <a:extLst>
              <a:ext uri="{FF2B5EF4-FFF2-40B4-BE49-F238E27FC236}">
                <a16:creationId xmlns:a16="http://schemas.microsoft.com/office/drawing/2014/main" id="{5EDDE0AA-741C-BAE4-EC8B-43BF44B036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52166" y="1241277"/>
            <a:ext cx="3426390" cy="1059173"/>
          </a:xfrm>
          <a:prstGeom prst="rect">
            <a:avLst/>
          </a:prstGeom>
        </p:spPr>
      </p:pic>
      <p:pic>
        <p:nvPicPr>
          <p:cNvPr id="21" name="Grafik 20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0=\int\left(\prod\limits_i\frac{d^dk_i}{(2\pi)^d}\right)\frac{\partial}{\partial k^\mu}v^\mu\frac{1}{\prod\limits_j D_j}&#10;\end{equation*}&#10;\end{document}" title="IguanaTex Picture Display">
            <a:extLst>
              <a:ext uri="{FF2B5EF4-FFF2-40B4-BE49-F238E27FC236}">
                <a16:creationId xmlns:a16="http://schemas.microsoft.com/office/drawing/2014/main" id="{80F0EA20-CD0D-A7D2-60E0-25F9818140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95174" y="2200554"/>
            <a:ext cx="4325108" cy="106054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C325A06-C3BC-9F9D-BD39-4C553FDBC7F2}"/>
              </a:ext>
            </a:extLst>
          </p:cNvPr>
          <p:cNvSpPr txBox="1"/>
          <p:nvPr/>
        </p:nvSpPr>
        <p:spPr>
          <a:xfrm>
            <a:off x="6287850" y="2407660"/>
            <a:ext cx="370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v: combination of propagators and ext. momenta</a:t>
            </a:r>
          </a:p>
        </p:txBody>
      </p:sp>
      <p:pic>
        <p:nvPicPr>
          <p:cNvPr id="13" name="Grafik 12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delta\left(k^2\right)=\frac{1}{2\pi i}\left(\frac{1}{k^2+i\epsilon}-\frac{1}{k^2-i\epsilon}\right)&#10;\end{equation*}&#10;\end{document}" title="IguanaTex Picture Display">
            <a:extLst>
              <a:ext uri="{FF2B5EF4-FFF2-40B4-BE49-F238E27FC236}">
                <a16:creationId xmlns:a16="http://schemas.microsoft.com/office/drawing/2014/main" id="{CA526046-492A-42CD-25C8-615B08F3B8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80311" y="3759155"/>
            <a:ext cx="4375943" cy="724223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16A7CDA-1092-BAFB-A1B7-4491B1038DA4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C7A5FD8-B324-8035-EEE8-33B71DDD3798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8E46B2D-B6BE-62EC-402C-3C98F2AEDBBA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3D025F-11C8-9735-52B8-55644F44BC13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02683D1-A602-532E-09C6-DEF6A5B8B009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4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07A39-75A9-3090-6C49-6444E622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D57AF-71C7-0B07-EA6E-BBE240E9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4) Solve Master Integrals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01C55-EAAA-46DF-C3D0-54CB814D8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Numerically automated (</a:t>
            </a:r>
            <a:r>
              <a:rPr lang="en-US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DiffExp</a:t>
            </a: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AMFlow</a:t>
            </a: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Often analytically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If computation with Feynman parameters doesn’t work, can try using differential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E.g. </a:t>
            </a:r>
          </a:p>
          <a:p>
            <a:endParaRPr lang="en-US" sz="26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ill Sans Nova" panose="020B0602020104020203" pitchFamily="34" charset="0"/>
                <a:sym typeface="Wingdings" panose="05000000000000000000" pitchFamily="2" charset="2"/>
              </a:rPr>
              <a:t>This can be again reduced to MIs  system of coupled DEQs</a:t>
            </a:r>
            <a:endParaRPr lang="en-US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33AB24-E0FF-725C-EB5B-3D8B037A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F4876E-98BE-5EF1-F0C5-CBAE0BD6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362E7-10E5-BB29-5205-1886719E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6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91E2DDA-D54B-D3D8-7538-1B980E091BA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F42919F-96FA-DA8D-C74D-889C8F517176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FDAB6AB-6730-04EF-D0FB-DD6EF23D18CB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68A35C9-D897-B18D-ACB8-48371F5ACCEF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Grafik 9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I(a,b,c)=\int\frac{d^dk}{(2\pi)^d}\int\frac{d^dl}{(2\pi)^d}\frac{1}{(k^2-m^2)^a(l^2-m^2)^b((k+l+p)^2-m^2)^c}&#10;\end{equation*}&#10;\end{document}" title="IguanaTex Picture Display">
            <a:extLst>
              <a:ext uri="{FF2B5EF4-FFF2-40B4-BE49-F238E27FC236}">
                <a16:creationId xmlns:a16="http://schemas.microsoft.com/office/drawing/2014/main" id="{41787BDF-346C-9BD5-3286-615712A8AB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4476" y="4007965"/>
            <a:ext cx="8219663" cy="662591"/>
          </a:xfrm>
          <a:prstGeom prst="rect">
            <a:avLst/>
          </a:prstGeom>
        </p:spPr>
      </p:pic>
      <p:pic>
        <p:nvPicPr>
          <p:cNvPr id="13" name="Grafik 12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frac{d}{dm^2}I(1,1,1)=I(2,1,1)+I(1,2,1)+I(1,1,2)&#10;\end{equation*}&#10;\end{document}" title="IguanaTex Picture Display">
            <a:extLst>
              <a:ext uri="{FF2B5EF4-FFF2-40B4-BE49-F238E27FC236}">
                <a16:creationId xmlns:a16="http://schemas.microsoft.com/office/drawing/2014/main" id="{FDBF9B05-55C3-7ECE-40D2-B3FE451D52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35084" y="4760008"/>
            <a:ext cx="5466526" cy="559883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CFBE311-6681-99C8-B1A9-DBDD6E8E825B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E7596DE-E2A3-CC13-7F33-35ECF0CA5986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F9E0D9B-3048-B2E5-0BCB-79698F91B4D6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2A54781-541A-519F-C860-AD2B64FFC27B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4F33309A-84A3-9A11-62E2-8F3BBD3CE4EE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55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12E34-2151-77D0-272F-16B3A6D2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5B73D-257E-89FC-AD37-11C9326D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4) Solve Master Integrals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65EB2-6415-40FD-1CCA-06AB880B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If solving MIs fully is too complicated, often the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ε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- expansion is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Especially straight-forward if DEQ is in canonical form (CANONICA, Fuchsia…)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Solution is then given by Chen iterated integrals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141B31-DA62-A82A-5A25-B75A14D4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944EC1-715C-AA64-46A9-13B347FC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6A6482-A29E-8B63-5611-EA6747D8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7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DDD6E9B-96B6-1F05-E792-7CBF585DB18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CAD17B8-61C7-6238-381D-15FFFA70D08F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5D4B397-814E-1F29-DDF5-AA01C67A2E6D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653B5A3-ADB8-A83A-E275-01AD3DC28FDA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Grafik 15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frac{d}{dx}\vec{I}(x)=\epsilon A(x)\vec{I}(x)&#10;\end{equation*}&#10;\end{document}" title="IguanaTex Picture Display">
            <a:extLst>
              <a:ext uri="{FF2B5EF4-FFF2-40B4-BE49-F238E27FC236}">
                <a16:creationId xmlns:a16="http://schemas.microsoft.com/office/drawing/2014/main" id="{AAB44115-3AB7-F28B-444D-CE5247C7F7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3192" y="3767638"/>
            <a:ext cx="3085616" cy="740462"/>
          </a:xfrm>
          <a:prstGeom prst="rect">
            <a:avLst/>
          </a:prstGeom>
        </p:spPr>
      </p:pic>
      <p:pic>
        <p:nvPicPr>
          <p:cNvPr id="35" name="Grafik 34" descr="\documentclass{article}&#10;\pagestyle{empty}&#10;\usepackage{amsmath,amssymb,amsfonts,mathtools}&#10;&#10;&#10;&#10;\begin{document}&#10;&#10;&#10;\begin{equation*}&#10;\vec{I}(x)=\left\{ 1+\epsilon\int dx A(x)+\epsilon^2\int dx\int\limits_{x_0}^x dy A(x)A(y)+\mathcal{O}(\epsilon^3)\right\}\vec{I}_0&#10;\end{equation*}&#10;\end{document}" title="IguanaTex Picture Display">
            <a:extLst>
              <a:ext uri="{FF2B5EF4-FFF2-40B4-BE49-F238E27FC236}">
                <a16:creationId xmlns:a16="http://schemas.microsoft.com/office/drawing/2014/main" id="{EE4A6A05-6790-1C07-036D-D8C17090A6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74940" y="5336038"/>
            <a:ext cx="7642119" cy="1038364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54C3B03-CD49-3EEF-F501-A4D804DCBEB7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8144F6A-F92B-5D50-BDB7-15EA419BEC24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DA364F1-7EF2-E46D-245A-974A2C889205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17F168F-9807-FCFF-AF70-1046274CFEC4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B42F70EB-8B0F-B1FA-E654-B206FCC3408B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0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C75B-FA13-3CAE-4B8E-56279EFE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42937-1C9B-3AAE-F72D-F75539DF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4) Solve Master Integrals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D9F82-6F8D-A4D8-076A-086B9205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Solution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can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be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expressed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in „easy“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functions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(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Goncharov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polylogs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)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if</a:t>
            </a:r>
            <a:endParaRPr lang="de-DE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Finding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correct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boundary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conditions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can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be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further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challenging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,</a:t>
            </a:r>
            <a:r>
              <a:rPr lang="en-US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for massive integrals find often the result for the massless case in the literature.</a:t>
            </a:r>
            <a:endParaRPr lang="de-DE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F8E313-F5F4-2FCC-E298-1E79B904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71C17-D90A-49FC-DAC9-6489158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234C91-0B66-C08E-8C87-9BC02DA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8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4E32204-3E4F-2B1E-A4CA-521F7BBEBD7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044C0C1-418A-5EC6-6CF6-3D80E15FAE1B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9463D8F-B2AC-A965-885D-7ADED8D95BA1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09E80B5-E033-195F-FCF9-96646DA13D2A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Grafik 9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A(x)=\sum\limits_i\frac{A_i}{x-x_i}&#10;\end{equation*}&#10;\end{document}" title="IguanaTex Picture Display">
            <a:extLst>
              <a:ext uri="{FF2B5EF4-FFF2-40B4-BE49-F238E27FC236}">
                <a16:creationId xmlns:a16="http://schemas.microsoft.com/office/drawing/2014/main" id="{7B59DD1F-F30D-AAB3-8E4A-CBFCF95882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76304" y="2092738"/>
            <a:ext cx="2381624" cy="78961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3ED0635-453D-07A3-23F2-386BD992BA4A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F9A1B22-7138-F74C-49E2-8C79254F7AAA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0D6E025-1442-E240-2297-D1EB90648BDE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EFCEEDC-D437-7BB8-65BC-4602ABA8DAB2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F5A3FF3-04F7-54EE-547F-499BDC74C929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08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D70B-BD81-CFFF-2366-12BD6606E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75CC1-B226-5D29-40AE-2E70C4EF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6" y="182673"/>
            <a:ext cx="10634871" cy="850997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Example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341D3-005E-D05B-8B78-34FF2B16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3216"/>
            <a:ext cx="10634870" cy="48246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Gluon-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gluon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to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Higgs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fusion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via light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quarks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,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hard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matching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coefficient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,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leading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m</a:t>
            </a:r>
            <a:r>
              <a:rPr lang="de-DE" sz="2800" baseline="-250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b</a:t>
            </a:r>
            <a:r>
              <a:rPr lang="de-DE" sz="2800" dirty="0">
                <a:latin typeface="Gill Sans Nova" panose="020B0602020104020203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>
                <a:latin typeface="Gill Sans Nova" panose="020B0602020104020203" pitchFamily="34" charset="0"/>
                <a:sym typeface="Wingdings" panose="05000000000000000000" pitchFamily="2" charset="2"/>
              </a:rPr>
              <a:t>behavior</a:t>
            </a:r>
            <a:endParaRPr lang="de-DE" sz="2800" dirty="0">
              <a:latin typeface="Gill Sans Nova" panose="020B0602020104020203" pitchFamily="34" charset="0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0FAADA-8E11-2D6E-EC04-EC9ACB58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3179" y="6187180"/>
            <a:ext cx="2840083" cy="457200"/>
          </a:xfrm>
        </p:spPr>
        <p:txBody>
          <a:bodyPr/>
          <a:lstStyle/>
          <a:p>
            <a:pPr rtl="0"/>
            <a:r>
              <a:rPr lang="en-US" sz="1400" dirty="0">
                <a:latin typeface="Gill Sans Nova Light" panose="020B0302020104020203" pitchFamily="34" charset="0"/>
              </a:rPr>
              <a:t>BNL Lunch Talk - 06.12.2024</a:t>
            </a:r>
            <a:endParaRPr lang="en-GB" sz="1400" dirty="0">
              <a:latin typeface="Gill Sans Nova Light" panose="020B0302020104020203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E19B7F-FA71-56B3-E0F0-3D1309BE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58126" y="3047308"/>
            <a:ext cx="5667375" cy="457200"/>
          </a:xfrm>
        </p:spPr>
        <p:txBody>
          <a:bodyPr/>
          <a:lstStyle/>
          <a:p>
            <a:pPr algn="ctr" rtl="0"/>
            <a:r>
              <a:rPr lang="en-GB" sz="1200" dirty="0">
                <a:latin typeface="Gill Sans Nova Light" panose="020B0302020104020203" pitchFamily="34" charset="0"/>
              </a:rPr>
              <a:t>M Schnubel - Tutorial for Multiloop Calculations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53470F-84C3-05D7-D553-8BF7A904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851" y="6023113"/>
            <a:ext cx="359415" cy="457200"/>
          </a:xfrm>
        </p:spPr>
        <p:txBody>
          <a:bodyPr/>
          <a:lstStyle/>
          <a:p>
            <a:pPr algn="ctr" rtl="0"/>
            <a:fld id="{FAEF9944-A4F6-4C59-AEBD-678D6480B8EA}" type="slidenum">
              <a:rPr lang="en-GB" sz="1400" b="0" smtClean="0">
                <a:latin typeface="Gill Sans Nova Light" panose="020B0302020104020203" pitchFamily="34" charset="0"/>
              </a:rPr>
              <a:pPr algn="ctr" rtl="0"/>
              <a:t>9</a:t>
            </a:fld>
            <a:endParaRPr lang="en-GB" sz="1200" b="0" dirty="0">
              <a:latin typeface="Gill Sans Nova Light" panose="020B0302020104020203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3271B78-46AF-D1BE-1627-9F8C3CE67B4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75562" y="4897472"/>
            <a:ext cx="0" cy="12121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B0CB69-857E-15DF-F77E-FD803F0DD2EB}"/>
              </a:ext>
            </a:extLst>
          </p:cNvPr>
          <p:cNvCxnSpPr>
            <a:cxnSpLocks/>
          </p:cNvCxnSpPr>
          <p:nvPr/>
        </p:nvCxnSpPr>
        <p:spPr>
          <a:xfrm>
            <a:off x="473501" y="1033670"/>
            <a:ext cx="2058" cy="675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68BA73E-B45F-231E-EAAF-86C613B7F775}"/>
              </a:ext>
            </a:extLst>
          </p:cNvPr>
          <p:cNvCxnSpPr>
            <a:cxnSpLocks/>
          </p:cNvCxnSpPr>
          <p:nvPr/>
        </p:nvCxnSpPr>
        <p:spPr>
          <a:xfrm>
            <a:off x="475559" y="6437730"/>
            <a:ext cx="0" cy="4202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9D26A67-6E15-A516-6327-CD68777EA31C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475559" y="0"/>
            <a:ext cx="2" cy="44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Grafik 10" descr="Ein Bild, das Entwurf, Zeichnung enthält.&#10;&#10;Automatisch generierte Beschreibung">
            <a:extLst>
              <a:ext uri="{FF2B5EF4-FFF2-40B4-BE49-F238E27FC236}">
                <a16:creationId xmlns:a16="http://schemas.microsoft.com/office/drawing/2014/main" id="{06715E47-1B32-20FD-E7ED-6D6B0B105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77" y="2125317"/>
            <a:ext cx="2607365" cy="2607365"/>
          </a:xfrm>
          <a:prstGeom prst="rect">
            <a:avLst/>
          </a:prstGeom>
        </p:spPr>
      </p:pic>
      <p:pic>
        <p:nvPicPr>
          <p:cNvPr id="15" name="Grafik 14" descr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begin{aligned}&#10;p_1^\mu&amp;=m_H\frac{n^\mu}{2}\\&#10;p_2^\mu&amp;=m_H\frac{\bar{n}^\mu}{2}\\&#10;2p_1\cdot p_2&amp;=m_H^2&#10;\end{aligned}&#10;\end{equation*}&#10;\end{document}" title="IguanaTex Picture Display">
            <a:extLst>
              <a:ext uri="{FF2B5EF4-FFF2-40B4-BE49-F238E27FC236}">
                <a16:creationId xmlns:a16="http://schemas.microsoft.com/office/drawing/2014/main" id="{02CCE778-11F2-1F43-8798-E845E56DAC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7875" y="2795565"/>
            <a:ext cx="2224131" cy="181991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BC4507-C69F-61CB-2002-EBCF80346115}"/>
              </a:ext>
            </a:extLst>
          </p:cNvPr>
          <p:cNvGrpSpPr/>
          <p:nvPr/>
        </p:nvGrpSpPr>
        <p:grpSpPr>
          <a:xfrm>
            <a:off x="316198" y="571404"/>
            <a:ext cx="335347" cy="333083"/>
            <a:chOff x="4479490" y="1383539"/>
            <a:chExt cx="2994478" cy="287241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4138A02-9606-FD30-D443-BD9ECD1BA09D}"/>
                </a:ext>
              </a:extLst>
            </p:cNvPr>
            <p:cNvSpPr/>
            <p:nvPr/>
          </p:nvSpPr>
          <p:spPr>
            <a:xfrm>
              <a:off x="5629385" y="2483046"/>
              <a:ext cx="598400" cy="5740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69C51B6-6067-56BA-E3F6-EE0A38C4E475}"/>
                </a:ext>
              </a:extLst>
            </p:cNvPr>
            <p:cNvSpPr/>
            <p:nvPr/>
          </p:nvSpPr>
          <p:spPr>
            <a:xfrm rot="2325174">
              <a:off x="4479491" y="2365692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B5A41FD-A9CB-71F8-FA3A-C1DBDDD4937F}"/>
                </a:ext>
              </a:extLst>
            </p:cNvPr>
            <p:cNvSpPr/>
            <p:nvPr/>
          </p:nvSpPr>
          <p:spPr>
            <a:xfrm rot="19801598">
              <a:off x="4479490" y="2365691"/>
              <a:ext cx="2994477" cy="80871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B4715E8-8358-5CF2-B5CD-F4EF929AF2F9}"/>
                </a:ext>
              </a:extLst>
            </p:cNvPr>
            <p:cNvSpPr/>
            <p:nvPr/>
          </p:nvSpPr>
          <p:spPr>
            <a:xfrm rot="5400000">
              <a:off x="4492379" y="2398203"/>
              <a:ext cx="2872410" cy="84308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1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3,5605"/>
  <p:tag name="ORIGINALWIDTH" val="1403,446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I=\int\left(\prod\limits_i\frac{d^dk_i}{(2\pi)^d}\right)\frac{1}{\prod\limits_j D_j}&#10;\end{equation*}&#10;\end{document}"/>
  <p:tag name="IGUANATEXSIZE" val="24"/>
  <p:tag name="IGUANATEXCURSOR" val="998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3,5605"/>
  <p:tag name="ORIGINALWIDTH" val="1770,997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0=\int\left(\prod\limits_i\frac{d^dk_i}{(2\pi)^d}\right)\frac{\partial}{\partial k^\mu}v^\mu\frac{1}{\prod\limits_j D_j}&#10;\end{equation*}&#10;\end{document}"/>
  <p:tag name="IGUANATEXSIZE" val="24"/>
  <p:tag name="IGUANATEXCURSOR" val="1064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,5421"/>
  <p:tag name="ORIGINALWIDTH" val="1824,255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delta\left(k^2\right)=\frac{1}{2\pi i}\left(\frac{1}{k^2+i\epsilon}-\frac{1}{k^2-i\epsilon}\right)&#10;\end{equation*}&#10;\end{document}"/>
  <p:tag name="IGUANATEXSIZE" val="24"/>
  <p:tag name="IGUANATEXCURSOR" val="993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,0432"/>
  <p:tag name="ORIGINALWIDTH" val="3833,785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I(a,b,c)=\int\frac{d^dk}{(2\pi)^d}\int\frac{d^dl}{(2\pi)^d}\frac{1}{(k^2-m^2)^a(l^2-m^2)^b((k+l+p)^2-m^2)^c}&#10;\end{equation*}&#10;\end{document}"/>
  <p:tag name="IGUANATEXSIZE" val="28"/>
  <p:tag name="IGUANATEXCURSOR" val="1062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2863"/>
  <p:tag name="ORIGINALWIDTH" val="2541,355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frac{d}{dm^2}I(1,1,1)=I(2,1,1)+I(1,2,1)+I(1,1,2)&#10;\end{equation*}&#10;\end{document}"/>
  <p:tag name="IGUANATEXSIZE" val="24"/>
  <p:tag name="IGUANATEXCURSOR" val="1021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2863"/>
  <p:tag name="ORIGINALWIDTH" val="1084,651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frac{d}{dx}\vec{I}(x)=\epsilon A(x)\vec{I}(x)&#10;\end{equation*}&#10;\end{document}"/>
  <p:tag name="IGUANATEXSIZE" val="28"/>
  <p:tag name="IGUANATEXCURSOR" val="952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3,8133"/>
  <p:tag name="ORIGINALWIDTH" val="3399,474"/>
  <p:tag name="OUTPUTTYPE" val="PNG"/>
  <p:tag name="IGUANATEXVERSION" val="161"/>
  <p:tag name="LATEXADDIN" val="\documentclass{article}&#10;\pagestyle{empty}&#10;\usepackage{amsmath,amssymb,amsfonts,mathtools}&#10;&#10;&#10;&#10;\begin{document}&#10;&#10;&#10;\begin{equation*}&#10;\vec{I}(x)=\left\{ 1+\epsilon\int dx A(x)+\epsilon^2\int dx\int\limits_{x_0}^x dy A(x)A(y)+\mathcal{O}(\epsilon^3)\right\}\vec{I}_0&#10;\end{equation*}&#10;\end{document}"/>
  <p:tag name="IGUANATEXSIZE" val="24"/>
  <p:tag name="IGUANATEXCURSOR" val="261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4,0452"/>
  <p:tag name="ORIGINALWIDTH" val="977,3864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A(x)=\sum\limits_i\frac{A_i}{x-x_i}&#10;\end{equation*}&#10;\end{document}"/>
  <p:tag name="IGUANATEXSIZE" val="28"/>
  <p:tag name="IGUANATEXCURSOR" val="1007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6,3542"/>
  <p:tag name="ORIGINALWIDTH" val="912,1273"/>
  <p:tag name="OUTPUTTYPE" val="PNG"/>
  <p:tag name="IGUANATEXVERSION" val="161"/>
  <p:tag name="LATEXADDIN" val="\documentclass{article}&#10;\pagestyle{empty}&#10;\usepackage{amsmath,amssymb,amsfonts}&#10;\usepackage{rotating}&#10;\usepackage{slashed,mathtools}&#10;\usepackage{stmaryrd}&#10;\usepackage{euscript,mathrsfs}&#10;\usepackage[T4]{fontenc}&#10;\newcommand{\df}{\mathrm{d}}&#10;\newcommand{\hcb}{{\overline{\text{hc}}}}&#10;\newcommand{\dPS}{\mathrm{dP}\!\mathrm{S}}&#10;\newcommand{\ca}{{\EuScript A}}&#10;\newcommand{\cx}{{\EuScript X}}&#10;\newcommand{\cf}{{\EuScript F}}&#10;\newcommand{\cg}{{\EuScript G}}&#10;\newcommand{\cy}{{\EuScript Y}}&#10;\newcommand{\cz}{{\EuScript Z}}&#10;\newcommand{\cj}{{\EuScript J}}&#10;\newcommand{\cJ}{\mathscr{J}}&#10;\newcommand{\ceta}{\text{\m{N}}}&#10;\newcommand{\cix}{\text{\m{Z}}}&#10;\newcommand{\varxi}{\mathfrak{Z}}&#10;\newcommand{\ie}[0]{\langle e(p)|}&#10;\renewcommand{\oe}[0]{|e(p)\rangle}&#10;\newcommand{\g}[0]{\gamma}&#10;\newcommand{\e}[0]{\epsilon}&#10;\renewcommand{\G}[0]{\Gamma}&#10;\renewcommand{\b}[0]{\beta_0}&#10;\renewcommand{\a}[0]{\alpha_s}&#10;\newcommand{\cS}{\text{\reflectbox{S}}}&#10;\begin{document}&#10;&#10;&#10;\begin{equation*}&#10;\begin{aligned}&#10;p_1^\mu&amp;=m_H\frac{n^\mu}{2}\\&#10;p_2^\mu&amp;=m_H\frac{\bar{n}^\mu}{2}\\&#10;2p_1\cdot p_2&amp;=m_H^2&#10;\end{aligned}&#10;\end{equation*}&#10;\end{document}"/>
  <p:tag name="IGUANATEXSIZE" val="24"/>
  <p:tag name="IGUANATEXCURSOR" val="1055"/>
  <p:tag name="TRANSPARENCY" val="Wahr"/>
  <p:tag name="LATEXENGINEID" val="1"/>
  <p:tag name="TEMPFOLDER" val="c:\temp\"/>
  <p:tag name="LATEXFORMHEIGHT" val="431"/>
  <p:tag name="LATEXFORMWIDTH" val="712"/>
  <p:tag name="LATEXFORMWRAP" val="Wahr"/>
  <p:tag name="BITMAPVECTOR" val="0"/>
</p:tagLst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248.tgt.Office_50301677_TF22750164_Win32_OJ112196140" id="{DCB5F806-EAA9-4FAD-A34C-3ADDBC12AD6D}" vid="{7DF6EAE3-79DE-4FCF-A444-4C75D8D4C7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{61B1473F-82A3-45BF-B6B8-9DB219E7B496}tf22750164_win32</Template>
  <TotalTime>0</TotalTime>
  <Words>495</Words>
  <Application>Microsoft Office PowerPoint</Application>
  <PresentationFormat>Breitbild</PresentationFormat>
  <Paragraphs>80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Meiryo</vt:lpstr>
      <vt:lpstr>Arial</vt:lpstr>
      <vt:lpstr>Baskerville Old Face</vt:lpstr>
      <vt:lpstr>Calibri</vt:lpstr>
      <vt:lpstr>Corbel</vt:lpstr>
      <vt:lpstr>Gill Sans Nova</vt:lpstr>
      <vt:lpstr>Gill Sans Nova Light</vt:lpstr>
      <vt:lpstr>SketchLinesVTI</vt:lpstr>
      <vt:lpstr>Tutorial for multiloop calculations</vt:lpstr>
      <vt:lpstr>Motivation</vt:lpstr>
      <vt:lpstr>PowerPoint-Präsentation</vt:lpstr>
      <vt:lpstr>1) Create diagrams &amp; 2) Get expressions</vt:lpstr>
      <vt:lpstr>3) IBP Reduction</vt:lpstr>
      <vt:lpstr>4) Solve Master Integrals</vt:lpstr>
      <vt:lpstr>4) Solve Master Integrals</vt:lpstr>
      <vt:lpstr>4) Solve Master Integrals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Marvin Schnubel</dc:creator>
  <cp:lastModifiedBy>Marvin Schnubel</cp:lastModifiedBy>
  <cp:revision>148</cp:revision>
  <dcterms:created xsi:type="dcterms:W3CDTF">2024-09-18T14:23:15Z</dcterms:created>
  <dcterms:modified xsi:type="dcterms:W3CDTF">2024-12-05T21:30:34Z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