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  <p:sldMasterId id="2147483680" r:id="rId6"/>
  </p:sldMasterIdLst>
  <p:notesMasterIdLst>
    <p:notesMasterId r:id="rId48"/>
  </p:notesMasterIdLst>
  <p:sldIdLst>
    <p:sldId id="257" r:id="rId7"/>
    <p:sldId id="364" r:id="rId8"/>
    <p:sldId id="363" r:id="rId9"/>
    <p:sldId id="388" r:id="rId10"/>
    <p:sldId id="296" r:id="rId11"/>
    <p:sldId id="391" r:id="rId12"/>
    <p:sldId id="386" r:id="rId13"/>
    <p:sldId id="387" r:id="rId14"/>
    <p:sldId id="380" r:id="rId15"/>
    <p:sldId id="394" r:id="rId16"/>
    <p:sldId id="384" r:id="rId17"/>
    <p:sldId id="381" r:id="rId18"/>
    <p:sldId id="392" r:id="rId19"/>
    <p:sldId id="356" r:id="rId20"/>
    <p:sldId id="395" r:id="rId21"/>
    <p:sldId id="385" r:id="rId22"/>
    <p:sldId id="389" r:id="rId23"/>
    <p:sldId id="396" r:id="rId24"/>
    <p:sldId id="390" r:id="rId25"/>
    <p:sldId id="397" r:id="rId26"/>
    <p:sldId id="399" r:id="rId27"/>
    <p:sldId id="367" r:id="rId28"/>
    <p:sldId id="369" r:id="rId29"/>
    <p:sldId id="372" r:id="rId30"/>
    <p:sldId id="368" r:id="rId31"/>
    <p:sldId id="383" r:id="rId32"/>
    <p:sldId id="401" r:id="rId33"/>
    <p:sldId id="402" r:id="rId34"/>
    <p:sldId id="311" r:id="rId35"/>
    <p:sldId id="312" r:id="rId36"/>
    <p:sldId id="404" r:id="rId37"/>
    <p:sldId id="403" r:id="rId38"/>
    <p:sldId id="272" r:id="rId39"/>
    <p:sldId id="382" r:id="rId40"/>
    <p:sldId id="375" r:id="rId41"/>
    <p:sldId id="370" r:id="rId42"/>
    <p:sldId id="373" r:id="rId43"/>
    <p:sldId id="359" r:id="rId44"/>
    <p:sldId id="365" r:id="rId45"/>
    <p:sldId id="366" r:id="rId46"/>
    <p:sldId id="37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D36"/>
    <a:srgbClr val="FFFFFF"/>
    <a:srgbClr val="FF6900"/>
    <a:srgbClr val="F4AFAA"/>
    <a:srgbClr val="00BED5"/>
    <a:srgbClr val="F08900"/>
    <a:srgbClr val="003088"/>
    <a:srgbClr val="1E5DF8"/>
    <a:srgbClr val="626262"/>
    <a:srgbClr val="C13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/>
    <p:restoredTop sz="94574"/>
  </p:normalViewPr>
  <p:slideViewPr>
    <p:cSldViewPr snapToGrid="0" snapToObjects="1">
      <p:cViewPr>
        <p:scale>
          <a:sx n="100" d="100"/>
          <a:sy n="100" d="100"/>
        </p:scale>
        <p:origin x="1290" y="186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gwick, Iain (STFC,RAL,TECH)" userId="de41d471-5fd1-49ac-b403-67b71b604f28" providerId="ADAL" clId="{94DA89AA-2B79-4EBA-AFFF-F03BD29D30E2}"/>
    <pc:docChg chg="undo custSel modSld">
      <pc:chgData name="Sedgwick, Iain (STFC,RAL,TECH)" userId="de41d471-5fd1-49ac-b403-67b71b604f28" providerId="ADAL" clId="{94DA89AA-2B79-4EBA-AFFF-F03BD29D30E2}" dt="2024-10-02T14:26:56.929" v="150" actId="255"/>
      <pc:docMkLst>
        <pc:docMk/>
      </pc:docMkLst>
      <pc:sldChg chg="modSp mod">
        <pc:chgData name="Sedgwick, Iain (STFC,RAL,TECH)" userId="de41d471-5fd1-49ac-b403-67b71b604f28" providerId="ADAL" clId="{94DA89AA-2B79-4EBA-AFFF-F03BD29D30E2}" dt="2024-10-02T14:26:56.929" v="150" actId="255"/>
        <pc:sldMkLst>
          <pc:docMk/>
          <pc:sldMk cId="975207518" sldId="364"/>
        </pc:sldMkLst>
        <pc:spChg chg="mod">
          <ac:chgData name="Sedgwick, Iain (STFC,RAL,TECH)" userId="de41d471-5fd1-49ac-b403-67b71b604f28" providerId="ADAL" clId="{94DA89AA-2B79-4EBA-AFFF-F03BD29D30E2}" dt="2024-10-02T14:26:56.929" v="150" actId="255"/>
          <ac:spMkLst>
            <pc:docMk/>
            <pc:sldMk cId="975207518" sldId="364"/>
            <ac:spMk id="3" creationId="{92479AB5-CF77-E6B9-C955-4EB0C6E6191F}"/>
          </ac:spMkLst>
        </pc:spChg>
        <pc:spChg chg="mod">
          <ac:chgData name="Sedgwick, Iain (STFC,RAL,TECH)" userId="de41d471-5fd1-49ac-b403-67b71b604f28" providerId="ADAL" clId="{94DA89AA-2B79-4EBA-AFFF-F03BD29D30E2}" dt="2024-10-02T14:26:09.516" v="91" actId="1076"/>
          <ac:spMkLst>
            <pc:docMk/>
            <pc:sldMk cId="975207518" sldId="364"/>
            <ac:spMk id="4" creationId="{F89D602E-9A76-29E6-E90D-7ABF61A7217F}"/>
          </ac:spMkLst>
        </pc:spChg>
      </pc:sldChg>
      <pc:sldChg chg="delSp modSp mod">
        <pc:chgData name="Sedgwick, Iain (STFC,RAL,TECH)" userId="de41d471-5fd1-49ac-b403-67b71b604f28" providerId="ADAL" clId="{94DA89AA-2B79-4EBA-AFFF-F03BD29D30E2}" dt="2024-10-02T14:25:56.710" v="90" actId="20577"/>
        <pc:sldMkLst>
          <pc:docMk/>
          <pc:sldMk cId="328493769" sldId="392"/>
        </pc:sldMkLst>
        <pc:spChg chg="mod">
          <ac:chgData name="Sedgwick, Iain (STFC,RAL,TECH)" userId="de41d471-5fd1-49ac-b403-67b71b604f28" providerId="ADAL" clId="{94DA89AA-2B79-4EBA-AFFF-F03BD29D30E2}" dt="2024-10-02T14:25:56.710" v="90" actId="20577"/>
          <ac:spMkLst>
            <pc:docMk/>
            <pc:sldMk cId="328493769" sldId="392"/>
            <ac:spMk id="4" creationId="{50E44C9D-3614-E9F9-2E53-4AB3E3750CD8}"/>
          </ac:spMkLst>
        </pc:spChg>
        <pc:spChg chg="del">
          <ac:chgData name="Sedgwick, Iain (STFC,RAL,TECH)" userId="de41d471-5fd1-49ac-b403-67b71b604f28" providerId="ADAL" clId="{94DA89AA-2B79-4EBA-AFFF-F03BD29D30E2}" dt="2024-10-02T14:25:34.705" v="1" actId="478"/>
          <ac:spMkLst>
            <pc:docMk/>
            <pc:sldMk cId="328493769" sldId="392"/>
            <ac:spMk id="6" creationId="{3DE85DB9-C6B6-6DD5-C4F7-675B7DF37F82}"/>
          </ac:spMkLst>
        </pc:spChg>
        <pc:graphicFrameChg chg="del">
          <ac:chgData name="Sedgwick, Iain (STFC,RAL,TECH)" userId="de41d471-5fd1-49ac-b403-67b71b604f28" providerId="ADAL" clId="{94DA89AA-2B79-4EBA-AFFF-F03BD29D30E2}" dt="2024-10-02T14:25:32.841" v="0" actId="478"/>
          <ac:graphicFrameMkLst>
            <pc:docMk/>
            <pc:sldMk cId="328493769" sldId="392"/>
            <ac:graphicFrameMk id="7" creationId="{FD11FD38-4630-A1F9-E93E-974A3EF1558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4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2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55624/contributions/5443786/" TargetMode="External"/><Relationship Id="rId7" Type="http://schemas.openxmlformats.org/officeDocument/2006/relationships/hyperlink" Target="https://indico.cern.ch/event/1381495/contributions/5988558/" TargetMode="External"/><Relationship Id="rId2" Type="http://schemas.openxmlformats.org/officeDocument/2006/relationships/hyperlink" Target="https://indico.cern.ch/event/1127562/contributions/49045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event/1381495/contributions/5988500/" TargetMode="External"/><Relationship Id="rId5" Type="http://schemas.openxmlformats.org/officeDocument/2006/relationships/hyperlink" Target="https://indico.cern.ch/event/1381495/contributions/5988486/" TargetMode="External"/><Relationship Id="rId4" Type="http://schemas.openxmlformats.org/officeDocument/2006/relationships/hyperlink" Target="https://indico.cern.ch/event/1381495/contributions/598849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08655/" TargetMode="External"/><Relationship Id="rId2" Type="http://schemas.openxmlformats.org/officeDocument/2006/relationships/hyperlink" Target="https://indico.cern.ch/event/142457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s.cern.ch/record/2292628/files/CR2017_385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60730"/>
            <a:ext cx="59539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spc="-150" dirty="0">
                <a:solidFill>
                  <a:srgbClr val="002060"/>
                </a:solidFill>
                <a:latin typeface="Arial"/>
                <a:cs typeface="Arial"/>
              </a:rPr>
              <a:t>MOSAIX, EIC-LAS and </a:t>
            </a:r>
            <a:r>
              <a:rPr lang="en-US" sz="3600" b="1" spc="-150" dirty="0" err="1">
                <a:solidFill>
                  <a:srgbClr val="002060"/>
                </a:solidFill>
                <a:latin typeface="Arial"/>
                <a:cs typeface="Arial"/>
              </a:rPr>
              <a:t>AncASIC</a:t>
            </a:r>
            <a:r>
              <a:rPr lang="en-US" sz="3600" b="1" spc="-150" dirty="0">
                <a:solidFill>
                  <a:srgbClr val="002060"/>
                </a:solidFill>
                <a:latin typeface="Arial"/>
                <a:cs typeface="Arial"/>
              </a:rPr>
              <a:t>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D6A6F8-3158-6327-5E36-E5D3570BE79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5D40C-72E2-C1F9-3E2A-551342476E8D}"/>
              </a:ext>
            </a:extLst>
          </p:cNvPr>
          <p:cNvSpPr/>
          <p:nvPr/>
        </p:nvSpPr>
        <p:spPr>
          <a:xfrm>
            <a:off x="403340" y="1146896"/>
            <a:ext cx="9550285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ER1 has been taped out and is in testing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99CC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2"/>
              </a:rPr>
              <a:t>Development of a Stitched Monolithic Pixel Sensor prototype (MOSS chip) towards the ITS3 upgrade of the ALICE Inner Tracking System</a:t>
            </a:r>
            <a:endParaRPr lang="en-GB" sz="1400" b="0" i="0" u="none" strike="noStrike" dirty="0">
              <a:solidFill>
                <a:srgbClr val="0099CC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1257300" lvl="2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CB6D0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The Monolithic Stitched Sensor (MOSS) Prototype for the ALICE ITS3 and First Test Results</a:t>
            </a:r>
            <a:endParaRPr lang="en-GB" sz="1400" b="0" i="0" u="none" strike="noStrike" dirty="0">
              <a:solidFill>
                <a:srgbClr val="CB6D04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1257300" lvl="2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99CC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4"/>
              </a:rPr>
              <a:t>Power distribution over the wafer-scale monolithic pixel detector - MOSAIX for ALICE ITS3</a:t>
            </a:r>
            <a:endParaRPr lang="en-GB" sz="1400" b="0" i="0" u="none" strike="noStrike" dirty="0">
              <a:solidFill>
                <a:srgbClr val="0099CC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1257300" lvl="2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99CC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5"/>
              </a:rPr>
              <a:t>Development of the MOSAIX chip for the ALICE ITS3 upgrade</a:t>
            </a:r>
            <a:endParaRPr lang="en-GB" sz="1400" b="0" i="0" u="none" strike="noStrike" dirty="0">
              <a:solidFill>
                <a:srgbClr val="0099CC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1257300" lvl="2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99CC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6"/>
              </a:rPr>
              <a:t>Yield Characterisation and Failure Analysis of the Monolithic Stitched Sensor MOSS for ALICE ITS3</a:t>
            </a:r>
            <a:endParaRPr lang="en-GB" sz="1400" b="0" i="0" u="none" strike="noStrike" dirty="0">
              <a:solidFill>
                <a:srgbClr val="0099CC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1257300" lvl="2" indent="-342900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99CC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7"/>
              </a:rPr>
              <a:t>Evaluation of efficiency, radiation hardness, and timing performance of the Analogue Pixel Test Structure for ALICE ITS3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ER2 (the first MOSAIX chip) is currently being finalised.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Tapeout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Q4 23/Q1 24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3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/>
                <a:cs typeface="Arial"/>
              </a:rPr>
              <a:t>EIC-LAS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6265A9-20C3-1DFA-2EE3-1A781E330827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Power Consumption and Data Rates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749634-5A57-9ACD-771B-A85598CC1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71416"/>
              </p:ext>
            </p:extLst>
          </p:nvPr>
        </p:nvGraphicFramePr>
        <p:xfrm>
          <a:off x="1034184" y="3070748"/>
          <a:ext cx="10024344" cy="2595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13816">
                  <a:extLst>
                    <a:ext uri="{9D8B030D-6E8A-4147-A177-3AD203B41FA5}">
                      <a16:colId xmlns:a16="http://schemas.microsoft.com/office/drawing/2014/main" val="178917364"/>
                    </a:ext>
                  </a:extLst>
                </a:gridCol>
                <a:gridCol w="1113816">
                  <a:extLst>
                    <a:ext uri="{9D8B030D-6E8A-4147-A177-3AD203B41FA5}">
                      <a16:colId xmlns:a16="http://schemas.microsoft.com/office/drawing/2014/main" val="3891405576"/>
                    </a:ext>
                  </a:extLst>
                </a:gridCol>
                <a:gridCol w="1113816">
                  <a:extLst>
                    <a:ext uri="{9D8B030D-6E8A-4147-A177-3AD203B41FA5}">
                      <a16:colId xmlns:a16="http://schemas.microsoft.com/office/drawing/2014/main" val="3056461168"/>
                    </a:ext>
                  </a:extLst>
                </a:gridCol>
                <a:gridCol w="1113816">
                  <a:extLst>
                    <a:ext uri="{9D8B030D-6E8A-4147-A177-3AD203B41FA5}">
                      <a16:colId xmlns:a16="http://schemas.microsoft.com/office/drawing/2014/main" val="2753646995"/>
                    </a:ext>
                  </a:extLst>
                </a:gridCol>
                <a:gridCol w="1113816">
                  <a:extLst>
                    <a:ext uri="{9D8B030D-6E8A-4147-A177-3AD203B41FA5}">
                      <a16:colId xmlns:a16="http://schemas.microsoft.com/office/drawing/2014/main" val="565428772"/>
                    </a:ext>
                  </a:extLst>
                </a:gridCol>
                <a:gridCol w="1113816">
                  <a:extLst>
                    <a:ext uri="{9D8B030D-6E8A-4147-A177-3AD203B41FA5}">
                      <a16:colId xmlns:a16="http://schemas.microsoft.com/office/drawing/2014/main" val="1078774594"/>
                    </a:ext>
                  </a:extLst>
                </a:gridCol>
                <a:gridCol w="1113816">
                  <a:extLst>
                    <a:ext uri="{9D8B030D-6E8A-4147-A177-3AD203B41FA5}">
                      <a16:colId xmlns:a16="http://schemas.microsoft.com/office/drawing/2014/main" val="3388834478"/>
                    </a:ext>
                  </a:extLst>
                </a:gridCol>
                <a:gridCol w="484554">
                  <a:extLst>
                    <a:ext uri="{9D8B030D-6E8A-4147-A177-3AD203B41FA5}">
                      <a16:colId xmlns:a16="http://schemas.microsoft.com/office/drawing/2014/main" val="571626096"/>
                    </a:ext>
                  </a:extLst>
                </a:gridCol>
                <a:gridCol w="1743078">
                  <a:extLst>
                    <a:ext uri="{9D8B030D-6E8A-4147-A177-3AD203B41FA5}">
                      <a16:colId xmlns:a16="http://schemas.microsoft.com/office/drawing/2014/main" val="1249365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Typ</a:t>
                      </a:r>
                      <a:r>
                        <a:rPr lang="en-GB" dirty="0"/>
                        <a:t> Current Consumption (mA)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 Current Consumption (mA)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Voltage (V)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37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EIC-LAS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EIC-LAS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37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GAVDD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94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GDVDD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9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GSVDD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00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TXVDD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4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908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0E44C9D-3614-E9F9-2E53-4AB3E3750CD8}"/>
              </a:ext>
            </a:extLst>
          </p:cNvPr>
          <p:cNvSpPr/>
          <p:nvPr/>
        </p:nvSpPr>
        <p:spPr>
          <a:xfrm>
            <a:off x="403339" y="949999"/>
            <a:ext cx="10126115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Power Numbers to EIC-LAS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6 RSU LAS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in red do not have “Max” estimates in the MOSAIX data, so assumed +50% on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(since this is true for supplies that do have it)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EIC-LAS is one LEC and 6 RSU</a:t>
            </a:r>
          </a:p>
        </p:txBody>
      </p:sp>
    </p:spTree>
    <p:extLst>
      <p:ext uri="{BB962C8B-B14F-4D97-AF65-F5344CB8AC3E}">
        <p14:creationId xmlns:p14="http://schemas.microsoft.com/office/powerpoint/2010/main" val="234736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6265A9-20C3-1DFA-2EE3-1A781E330827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Power Consumption and Data Rates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44C9D-3614-E9F9-2E53-4AB3E3750CD8}"/>
              </a:ext>
            </a:extLst>
          </p:cNvPr>
          <p:cNvSpPr/>
          <p:nvPr/>
        </p:nvSpPr>
        <p:spPr>
          <a:xfrm>
            <a:off x="403339" y="949999"/>
            <a:ext cx="11074286" cy="342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Data Rates Numbers to EIC-LAS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data rates for MOSAIX from Intro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Tile Link Capacity – 23.04Gbps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3 links @ 10.24Gbps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5 links @ 5.12Gbps 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/>
              <a:cs typeface="Arial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expects 35Gbps </a:t>
            </a:r>
            <a:r>
              <a:rPr lang="en-GB" sz="20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whole SVT. 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plan to reduce to a single link for mass reasons.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507A88F-E722-6083-B38E-30AA51988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36655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D6A6F8-3158-6327-5E36-E5D3570BE79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to EIC-LAS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5D40C-72E2-C1F9-3E2A-551342476E8D}"/>
              </a:ext>
            </a:extLst>
          </p:cNvPr>
          <p:cNvSpPr/>
          <p:nvPr/>
        </p:nvSpPr>
        <p:spPr>
          <a:xfrm>
            <a:off x="403340" y="1146896"/>
            <a:ext cx="9550285" cy="311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MOSAIX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last slide, we try and limit ourselves to three changes from MOSAIX to LAS: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number of RSUs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data multiplexer to put everything on one link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scheme to match serial powering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74319C-C09D-CB1F-3A1C-4F07A613F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57" b="26179"/>
          <a:stretch/>
        </p:blipFill>
        <p:spPr>
          <a:xfrm>
            <a:off x="2075339" y="3914775"/>
            <a:ext cx="8041321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D6A6F8-3158-6327-5E36-E5D3570BE79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EIC-LAS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5D40C-72E2-C1F9-3E2A-551342476E8D}"/>
              </a:ext>
            </a:extLst>
          </p:cNvPr>
          <p:cNvSpPr/>
          <p:nvPr/>
        </p:nvSpPr>
        <p:spPr>
          <a:xfrm>
            <a:off x="403340" y="1146896"/>
            <a:ext cx="10540885" cy="49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want to do is clear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understanding (esp. of the LEC) is needed to determine how to handle link reduction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any changes to the MOSAIX design other than stitching plan changes requires database access. Currently in negotiation at DOE-CERN level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options could exist in case this is not forthcoming or we have timeline/risk/effort issues: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 for non-optimal numbers of links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scheme to power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1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/>
                <a:cs typeface="Arial"/>
              </a:rPr>
              <a:t>Ancillary ASIC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D29D78-2AF3-3CB8-9933-0B0B7DCB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"/>
          <a:stretch/>
        </p:blipFill>
        <p:spPr>
          <a:xfrm>
            <a:off x="5188357" y="1029565"/>
            <a:ext cx="6823032" cy="4955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5769E3-10E9-FDBB-D542-D5EFC474ED0E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ASIC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C2DD03-0A0D-A147-1144-925D9B1E9330}"/>
              </a:ext>
            </a:extLst>
          </p:cNvPr>
          <p:cNvSpPr/>
          <p:nvPr/>
        </p:nvSpPr>
        <p:spPr>
          <a:xfrm>
            <a:off x="403340" y="949999"/>
            <a:ext cx="4785017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features of EIC-LAS not amenable to stave operation: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slow control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Point-to-point powering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these to the EIC-LAS/MOSAIX design is high risk, complex and perhaps technically unfeasible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supporting ASIC instead</a:t>
            </a:r>
          </a:p>
        </p:txBody>
      </p:sp>
    </p:spTree>
    <p:extLst>
      <p:ext uri="{BB962C8B-B14F-4D97-AF65-F5344CB8AC3E}">
        <p14:creationId xmlns:p14="http://schemas.microsoft.com/office/powerpoint/2010/main" val="410509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D29D78-2AF3-3CB8-9933-0B0B7DCB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"/>
          <a:stretch/>
        </p:blipFill>
        <p:spPr>
          <a:xfrm>
            <a:off x="5188357" y="1029565"/>
            <a:ext cx="6823032" cy="4955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5769E3-10E9-FDBB-D542-D5EFC474ED0E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ASIC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C2DD03-0A0D-A147-1144-925D9B1E9330}"/>
              </a:ext>
            </a:extLst>
          </p:cNvPr>
          <p:cNvSpPr/>
          <p:nvPr/>
        </p:nvSpPr>
        <p:spPr>
          <a:xfrm>
            <a:off x="403340" y="949999"/>
            <a:ext cx="4978285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Shunt-LDO (SLDO)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serial powering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 EIC-LAS supplies and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Voltage Generator (NVG)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MOSAIX/EIC-LAS need small negative back bias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AncBrain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Control Multiplexing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rest of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5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93D904-D0AC-5382-169B-DA4B01A994F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ASIC Stave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A07BF5-D9DB-00BB-1436-84963C71ABDF}"/>
              </a:ext>
            </a:extLst>
          </p:cNvPr>
          <p:cNvGrpSpPr/>
          <p:nvPr/>
        </p:nvGrpSpPr>
        <p:grpSpPr>
          <a:xfrm>
            <a:off x="760427" y="949998"/>
            <a:ext cx="11117536" cy="5619757"/>
            <a:chOff x="760427" y="949998"/>
            <a:chExt cx="11117536" cy="56197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C90B6E-E9E5-89F2-D306-F4CB94A2C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0386" y="949998"/>
              <a:ext cx="10907577" cy="561975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FE675F-8145-D902-15CA-752C0BAFE3E7}"/>
                </a:ext>
              </a:extLst>
            </p:cNvPr>
            <p:cNvSpPr/>
            <p:nvPr/>
          </p:nvSpPr>
          <p:spPr>
            <a:xfrm>
              <a:off x="760427" y="949999"/>
              <a:ext cx="3746917" cy="15438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3897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A53DDA-16B2-48B4-1BAD-2F2B0C03CA95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479AB5-CF77-E6B9-C955-4EB0C6E6191F}"/>
              </a:ext>
            </a:extLst>
          </p:cNvPr>
          <p:cNvSpPr/>
          <p:nvPr/>
        </p:nvSpPr>
        <p:spPr>
          <a:xfrm>
            <a:off x="522748" y="1031517"/>
            <a:ext cx="6382877" cy="59606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/>
                <a:cs typeface="Arial"/>
              </a:rPr>
              <a:t>MOSAIX</a:t>
            </a:r>
            <a:endParaRPr lang="en-US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Background and Overview</a:t>
            </a:r>
          </a:p>
          <a:p>
            <a:pPr>
              <a:spcAft>
                <a:spcPts val="1000"/>
              </a:spcAft>
            </a:pPr>
            <a:endParaRPr lang="en-GB" b="1" spc="-100" dirty="0">
              <a:solidFill>
                <a:srgbClr val="1E5DF8"/>
              </a:solidFill>
              <a:latin typeface="Arial"/>
              <a:cs typeface="Arial"/>
            </a:endParaRPr>
          </a:p>
          <a:p>
            <a:pPr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/>
                <a:cs typeface="Arial"/>
              </a:rPr>
              <a:t>MOSAIX</a:t>
            </a:r>
            <a:endParaRPr lang="en-US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Stitching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Overview of MOSAIX (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  <a:hlinkClick r:id="rId2"/>
              </a:rPr>
              <a:t>Plenary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Latest Power Consumption (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  <a:hlinkClick r:id="rId3"/>
              </a:rPr>
              <a:t>Engineering Review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Progress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EIC-LAS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EIC-LAS Power based on MOSAIX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EIC-LAS Data Rates based on MOSAIX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– EIC-LAS Changes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/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D602E-9A76-29E6-E90D-7ABF61A7217F}"/>
              </a:ext>
            </a:extLst>
          </p:cNvPr>
          <p:cNvSpPr txBox="1"/>
          <p:nvPr/>
        </p:nvSpPr>
        <p:spPr>
          <a:xfrm>
            <a:off x="6833633" y="1034334"/>
            <a:ext cx="4835619" cy="255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4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Features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and Thermal Studies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7520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8A5C8-0F9F-AE6A-65D8-5F3CC78E2655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Voltage Generator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3971B-9419-6EF5-AFD0-855A2EC5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40" y="1569705"/>
            <a:ext cx="5616460" cy="3285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0BFBB-5C3A-F63B-9C7D-D4EFA3F8C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47"/>
          <a:stretch/>
        </p:blipFill>
        <p:spPr>
          <a:xfrm>
            <a:off x="7520668" y="376214"/>
            <a:ext cx="3998738" cy="3261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F43F2-890D-CCF4-B142-81B1BBFA6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3824447"/>
            <a:ext cx="5985783" cy="2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9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Shunt-LDO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251473"/>
            <a:ext cx="6603103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SLDO?	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Shunt-LDO (SLDO) is a combination of a </a:t>
            </a:r>
            <a:r>
              <a:rPr lang="en-GB" sz="2000" b="1">
                <a:solidFill>
                  <a:srgbClr val="00A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Drop Out (LDO) regulator </a:t>
            </a: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GB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Shunt Regulator</a:t>
            </a: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LDO loop keeps the output voltage constant and the shunt loop ensures the correct corresponding load current is supplied.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LDO loop keeps Vout constant by dropping the difference between the desired output voltage and the input voltage across a pass transistor.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shunt regulator loop makes sure the same current is always drawn by the SLDO by shunting the difference between the load and input current.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SLDO has an ohmic IV characteristic.</a:t>
            </a:r>
          </a:p>
        </p:txBody>
      </p:sp>
      <p:pic>
        <p:nvPicPr>
          <p:cNvPr id="6" name="Picture 5" descr="A diagram of a circuit&#10;&#10;Description automatically generated">
            <a:extLst>
              <a:ext uri="{FF2B5EF4-FFF2-40B4-BE49-F238E27FC236}">
                <a16:creationId xmlns:a16="http://schemas.microsoft.com/office/drawing/2014/main" id="{54E91C8C-CED8-40E4-02C3-80BE9313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43" y="1251473"/>
            <a:ext cx="4782217" cy="2838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F26CBF-9F5B-ED4D-6587-AA04F1C8F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286" y="4227169"/>
            <a:ext cx="2724530" cy="1648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C582D-7B40-A235-7533-E9AFEB3720E1}"/>
              </a:ext>
            </a:extLst>
          </p:cNvPr>
          <p:cNvSpPr txBox="1"/>
          <p:nvPr/>
        </p:nvSpPr>
        <p:spPr>
          <a:xfrm>
            <a:off x="10759816" y="5475114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71229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2FF356-3516-5D76-550A-24BF433B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3" y="2371168"/>
            <a:ext cx="6069456" cy="2453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4BC8A-D81F-8FF6-8E48-76B18A9548E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Consumption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48ED1-715C-C59E-E2DE-2611A48BCEAE}"/>
              </a:ext>
            </a:extLst>
          </p:cNvPr>
          <p:cNvSpPr txBox="1"/>
          <p:nvPr/>
        </p:nvSpPr>
        <p:spPr>
          <a:xfrm rot="5400000">
            <a:off x="5770907" y="5332207"/>
            <a:ext cx="141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GlobalDigital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D51E0-B448-64F2-EA94-6848F3A5AC76}"/>
              </a:ext>
            </a:extLst>
          </p:cNvPr>
          <p:cNvSpPr txBox="1"/>
          <p:nvPr/>
        </p:nvSpPr>
        <p:spPr>
          <a:xfrm rot="5400000">
            <a:off x="6555585" y="535737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GlobalAnalog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0F3F9-2032-14F7-F11D-24F3C4E8B8E7}"/>
              </a:ext>
            </a:extLst>
          </p:cNvPr>
          <p:cNvSpPr txBox="1"/>
          <p:nvPr/>
        </p:nvSpPr>
        <p:spPr>
          <a:xfrm rot="5400000">
            <a:off x="7468913" y="5120243"/>
            <a:ext cx="96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B442C-D9FE-C0AC-B3AB-9B98CDD63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9" y="1259759"/>
            <a:ext cx="5063178" cy="26538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5788C-96DE-CAFB-DB41-0C489A47BBA9}"/>
              </a:ext>
            </a:extLst>
          </p:cNvPr>
          <p:cNvSpPr txBox="1"/>
          <p:nvPr/>
        </p:nvSpPr>
        <p:spPr>
          <a:xfrm>
            <a:off x="5328117" y="1259759"/>
            <a:ext cx="315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+10% shunt overhead based on </a:t>
            </a:r>
            <a:r>
              <a:rPr lang="en-GB" dirty="0">
                <a:hlinkClick r:id="rId4"/>
              </a:rPr>
              <a:t>https://cds.cern.ch/record/2292628/files/CR2017_385.pdf</a:t>
            </a:r>
            <a:r>
              <a:rPr lang="en-GB" dirty="0"/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697B5E-FEF0-A977-E63F-3631E8A48ADA}"/>
              </a:ext>
            </a:extLst>
          </p:cNvPr>
          <p:cNvCxnSpPr>
            <a:cxnSpLocks/>
          </p:cNvCxnSpPr>
          <p:nvPr/>
        </p:nvCxnSpPr>
        <p:spPr>
          <a:xfrm>
            <a:off x="4767811" y="2336800"/>
            <a:ext cx="1602847" cy="591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C32880-FBF2-180A-2B17-151151A4BCFA}"/>
              </a:ext>
            </a:extLst>
          </p:cNvPr>
          <p:cNvSpPr txBox="1"/>
          <p:nvPr/>
        </p:nvSpPr>
        <p:spPr>
          <a:xfrm>
            <a:off x="11375886" y="262887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LAS&lt;3&gt;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F9B62-90FD-079A-BCAE-4233D7381716}"/>
              </a:ext>
            </a:extLst>
          </p:cNvPr>
          <p:cNvSpPr txBox="1"/>
          <p:nvPr/>
        </p:nvSpPr>
        <p:spPr>
          <a:xfrm>
            <a:off x="11375886" y="3118469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LAS&lt;2&gt;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41EFC-EC01-67F5-E390-AA1F3EC110B0}"/>
              </a:ext>
            </a:extLst>
          </p:cNvPr>
          <p:cNvSpPr txBox="1"/>
          <p:nvPr/>
        </p:nvSpPr>
        <p:spPr>
          <a:xfrm>
            <a:off x="11375886" y="357645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LAS&lt;1&gt;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09BB9-8800-7C34-DEC0-F79DD90B85B3}"/>
              </a:ext>
            </a:extLst>
          </p:cNvPr>
          <p:cNvSpPr txBox="1"/>
          <p:nvPr/>
        </p:nvSpPr>
        <p:spPr>
          <a:xfrm>
            <a:off x="11375885" y="4068653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LAS&lt;0&gt;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B7851-DB90-6ABB-1CF0-381CB04C8DE7}"/>
              </a:ext>
            </a:extLst>
          </p:cNvPr>
          <p:cNvSpPr txBox="1"/>
          <p:nvPr/>
        </p:nvSpPr>
        <p:spPr>
          <a:xfrm rot="5400000">
            <a:off x="8228488" y="5170513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Serialiser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70E505-F16E-8268-B190-6FEACFCFBDD5}"/>
              </a:ext>
            </a:extLst>
          </p:cNvPr>
          <p:cNvSpPr txBox="1"/>
          <p:nvPr/>
        </p:nvSpPr>
        <p:spPr>
          <a:xfrm rot="5400000">
            <a:off x="8971695" y="53661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AncASIC</a:t>
            </a:r>
            <a:r>
              <a:rPr lang="en-GB" b="1" dirty="0">
                <a:solidFill>
                  <a:srgbClr val="FF0000"/>
                </a:solidFill>
              </a:rPr>
              <a:t> (0A)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DBE48-5C8C-FFCF-FD1A-A1BA4143D79C}"/>
              </a:ext>
            </a:extLst>
          </p:cNvPr>
          <p:cNvSpPr/>
          <p:nvPr/>
        </p:nvSpPr>
        <p:spPr>
          <a:xfrm>
            <a:off x="320212" y="3948034"/>
            <a:ext cx="5007905" cy="265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Output Voltage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earlier presentations (v7 and before), need to simulate case where GA=GD=Services=1.32V and 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=1.2V. Requires adjustable SLDO output.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4 bit variability. Should give swing between 1.1 – 1.5V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5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D4BC8A-D81F-8FF6-8E48-76B18A9548E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currents with R3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114375-7818-9D0E-DA80-8F0E8513E155}"/>
              </a:ext>
            </a:extLst>
          </p:cNvPr>
          <p:cNvSpPr/>
          <p:nvPr/>
        </p:nvSpPr>
        <p:spPr>
          <a:xfrm>
            <a:off x="403339" y="949999"/>
            <a:ext cx="11385321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Optimisation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 must be different per supply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 current divides evenly and is very power in-efficient (extra is shunted)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different for different LAS power conditions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require real world tuning (perhaps per stave?)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MOSAIX to check if testing ER2 with SLDO will be possible (no plan for IB serial powering)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DF6551-1784-E3C5-DCD7-7211E687B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618" y="3428341"/>
            <a:ext cx="5622466" cy="322089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AD673D-2D85-37D8-FABA-5E258AF9A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60492"/>
              </p:ext>
            </p:extLst>
          </p:nvPr>
        </p:nvGraphicFramePr>
        <p:xfrm>
          <a:off x="403338" y="3557949"/>
          <a:ext cx="4845393" cy="2062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49375">
                  <a:extLst>
                    <a:ext uri="{9D8B030D-6E8A-4147-A177-3AD203B41FA5}">
                      <a16:colId xmlns:a16="http://schemas.microsoft.com/office/drawing/2014/main" val="1676626030"/>
                    </a:ext>
                  </a:extLst>
                </a:gridCol>
                <a:gridCol w="953184">
                  <a:extLst>
                    <a:ext uri="{9D8B030D-6E8A-4147-A177-3AD203B41FA5}">
                      <a16:colId xmlns:a16="http://schemas.microsoft.com/office/drawing/2014/main" val="3548980671"/>
                    </a:ext>
                  </a:extLst>
                </a:gridCol>
                <a:gridCol w="1271417">
                  <a:extLst>
                    <a:ext uri="{9D8B030D-6E8A-4147-A177-3AD203B41FA5}">
                      <a16:colId xmlns:a16="http://schemas.microsoft.com/office/drawing/2014/main" val="2408315090"/>
                    </a:ext>
                  </a:extLst>
                </a:gridCol>
                <a:gridCol w="1271417">
                  <a:extLst>
                    <a:ext uri="{9D8B030D-6E8A-4147-A177-3AD203B41FA5}">
                      <a16:colId xmlns:a16="http://schemas.microsoft.com/office/drawing/2014/main" val="805900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R3 </a:t>
                      </a:r>
                      <a:r>
                        <a:rPr lang="en-GB" sz="1600" dirty="0" err="1"/>
                        <a:t>Typ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R3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R3 MOSAIX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19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Global Analog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8.5k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09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Global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1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7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Serialiser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14.4k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9.6k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14.4k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1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60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34D24-F6A1-799B-7F23-C90BFDDD0CBE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Chip Power Consumption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DB65F-832E-7C63-49E2-F5DECC35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8" y="1179934"/>
            <a:ext cx="6657713" cy="2828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E0EED2-EDDB-5C2D-7655-A885005C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72" y="856662"/>
            <a:ext cx="4749907" cy="4614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36CB67-CB75-131C-A449-0DEEEB234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72" y="5446727"/>
            <a:ext cx="3574183" cy="1362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A4996-3409-5293-3609-5C8F54565A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7" r="17203"/>
          <a:stretch/>
        </p:blipFill>
        <p:spPr>
          <a:xfrm>
            <a:off x="136618" y="4154842"/>
            <a:ext cx="2725485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37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272B-A998-5CF3-0D5F-7D036DD3B03F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Power Consumption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156E2D-D81E-EEBB-793E-9CDA58245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8091"/>
              </p:ext>
            </p:extLst>
          </p:nvPr>
        </p:nvGraphicFramePr>
        <p:xfrm>
          <a:off x="1081850" y="986040"/>
          <a:ext cx="9832116" cy="3708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5746">
                  <a:extLst>
                    <a:ext uri="{9D8B030D-6E8A-4147-A177-3AD203B41FA5}">
                      <a16:colId xmlns:a16="http://schemas.microsoft.com/office/drawing/2014/main" val="141924135"/>
                    </a:ext>
                  </a:extLst>
                </a:gridCol>
                <a:gridCol w="1411626">
                  <a:extLst>
                    <a:ext uri="{9D8B030D-6E8A-4147-A177-3AD203B41FA5}">
                      <a16:colId xmlns:a16="http://schemas.microsoft.com/office/drawing/2014/main" val="1138466196"/>
                    </a:ext>
                  </a:extLst>
                </a:gridCol>
                <a:gridCol w="1638686">
                  <a:extLst>
                    <a:ext uri="{9D8B030D-6E8A-4147-A177-3AD203B41FA5}">
                      <a16:colId xmlns:a16="http://schemas.microsoft.com/office/drawing/2014/main" val="560762737"/>
                    </a:ext>
                  </a:extLst>
                </a:gridCol>
                <a:gridCol w="1638686">
                  <a:extLst>
                    <a:ext uri="{9D8B030D-6E8A-4147-A177-3AD203B41FA5}">
                      <a16:colId xmlns:a16="http://schemas.microsoft.com/office/drawing/2014/main" val="1368180648"/>
                    </a:ext>
                  </a:extLst>
                </a:gridCol>
                <a:gridCol w="1638686">
                  <a:extLst>
                    <a:ext uri="{9D8B030D-6E8A-4147-A177-3AD203B41FA5}">
                      <a16:colId xmlns:a16="http://schemas.microsoft.com/office/drawing/2014/main" val="2878002608"/>
                    </a:ext>
                  </a:extLst>
                </a:gridCol>
                <a:gridCol w="1638686">
                  <a:extLst>
                    <a:ext uri="{9D8B030D-6E8A-4147-A177-3AD203B41FA5}">
                      <a16:colId xmlns:a16="http://schemas.microsoft.com/office/drawing/2014/main" val="1726623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AncASIC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EIC-LAS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3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Expected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Expected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 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3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Global Analog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87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Global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4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068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Serialiser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4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426 (33%)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604 (31%)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3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9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Chain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06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52A318-2259-B917-8D56-B84507002B91}"/>
              </a:ext>
            </a:extLst>
          </p:cNvPr>
          <p:cNvSpPr txBox="1"/>
          <p:nvPr/>
        </p:nvSpPr>
        <p:spPr>
          <a:xfrm>
            <a:off x="6953250" y="4730481"/>
            <a:ext cx="5328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- PSRR trade-off with drop out voltage/power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- All still simulated in 65nm process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- Low dropout at high current is not free…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	- RD53B PT: 22,500um</a:t>
            </a:r>
            <a:r>
              <a:rPr lang="en-GB" sz="1600" b="1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	- </a:t>
            </a:r>
            <a:r>
              <a:rPr lang="en-GB" sz="1600" b="1" dirty="0" err="1">
                <a:solidFill>
                  <a:srgbClr val="FF0000"/>
                </a:solidFill>
              </a:rPr>
              <a:t>AncASIC</a:t>
            </a:r>
            <a:r>
              <a:rPr lang="en-GB" sz="1600" b="1" dirty="0">
                <a:solidFill>
                  <a:srgbClr val="FF0000"/>
                </a:solidFill>
              </a:rPr>
              <a:t> PT: 36,480um</a:t>
            </a:r>
            <a:r>
              <a:rPr lang="en-GB" sz="1600" b="1" baseline="30000" dirty="0">
                <a:solidFill>
                  <a:srgbClr val="FF0000"/>
                </a:solidFill>
              </a:rPr>
              <a:t>2 </a:t>
            </a:r>
            <a:r>
              <a:rPr lang="en-GB" sz="1600" b="1" dirty="0">
                <a:solidFill>
                  <a:srgbClr val="FF0000"/>
                </a:solidFill>
              </a:rPr>
              <a:t>(0.00036cm</a:t>
            </a:r>
            <a:r>
              <a:rPr lang="en-GB" sz="1600" b="1" baseline="30000" dirty="0">
                <a:solidFill>
                  <a:srgbClr val="FF0000"/>
                </a:solidFill>
              </a:rPr>
              <a:t>2</a:t>
            </a:r>
            <a:r>
              <a:rPr lang="en-GB" sz="16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A9E1A-EC96-E32F-9250-93332D40F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7" t="13995" r="14444" b="25606"/>
          <a:stretch/>
        </p:blipFill>
        <p:spPr>
          <a:xfrm>
            <a:off x="2771775" y="5003578"/>
            <a:ext cx="4000500" cy="1514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ED704-B767-D4FB-C21A-BDF3ABF6DADE}"/>
              </a:ext>
            </a:extLst>
          </p:cNvPr>
          <p:cNvSpPr txBox="1"/>
          <p:nvPr/>
        </p:nvSpPr>
        <p:spPr>
          <a:xfrm>
            <a:off x="6863365" y="6070670"/>
            <a:ext cx="5328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</a:rPr>
              <a:t>Improvement of ~60% in </a:t>
            </a:r>
            <a:r>
              <a:rPr lang="en-GB" sz="1600" b="1" dirty="0" err="1">
                <a:solidFill>
                  <a:srgbClr val="00B050"/>
                </a:solidFill>
              </a:rPr>
              <a:t>AncASIC</a:t>
            </a:r>
            <a:r>
              <a:rPr lang="en-GB" sz="1600" b="1" dirty="0">
                <a:solidFill>
                  <a:srgbClr val="00B050"/>
                </a:solidFill>
              </a:rPr>
              <a:t> power and 30% in EIC-LAS power </a:t>
            </a:r>
            <a:r>
              <a:rPr lang="en-GB" sz="1600" b="1" dirty="0" err="1">
                <a:solidFill>
                  <a:srgbClr val="00B050"/>
                </a:solidFill>
              </a:rPr>
              <a:t>c.f</a:t>
            </a:r>
            <a:r>
              <a:rPr lang="en-GB" sz="1600" b="1" dirty="0">
                <a:solidFill>
                  <a:srgbClr val="00B050"/>
                </a:solidFill>
              </a:rPr>
              <a:t> previous (GA=GD=</a:t>
            </a:r>
            <a:r>
              <a:rPr lang="en-GB" sz="1600" b="1" dirty="0" err="1">
                <a:solidFill>
                  <a:srgbClr val="00B050"/>
                </a:solidFill>
              </a:rPr>
              <a:t>Serialiser</a:t>
            </a:r>
            <a:r>
              <a:rPr lang="en-GB" sz="1600" b="1" dirty="0">
                <a:solidFill>
                  <a:srgbClr val="00B050"/>
                </a:solidFill>
              </a:rPr>
              <a:t>=1.2V and TDR currents) case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5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ABB71-6FCA-A92A-0C1D-337C58DECE4B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Caveats…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12F95-DC14-FFFD-7BA6-A037E0FA891C}"/>
              </a:ext>
            </a:extLst>
          </p:cNvPr>
          <p:cNvSpPr/>
          <p:nvPr/>
        </p:nvSpPr>
        <p:spPr>
          <a:xfrm>
            <a:off x="403339" y="949999"/>
            <a:ext cx="11385321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Caveats to the numbers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estimate from MOSAIX. Not a warranty.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that LEC value will rise (additional functions)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GAVDD, it is likely that EIC-LAS will be in the Max case, since we want the fastest frontend speed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may be able to reduce TXVDD consumption if we don’t need all the transmitters (or can run slower)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add consumption of non-SLDO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Mis-match in GAVDD,  GDVDD consumption may require different input voltages (waste of power in serial powering chain)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Updates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future releases from MOSAIX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need to be updated once porting to XT011 is completed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results from ER2</a:t>
            </a:r>
          </a:p>
        </p:txBody>
      </p:sp>
    </p:spTree>
    <p:extLst>
      <p:ext uri="{BB962C8B-B14F-4D97-AF65-F5344CB8AC3E}">
        <p14:creationId xmlns:p14="http://schemas.microsoft.com/office/powerpoint/2010/main" val="1113565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CBA12-547B-D0D3-DD62-FC7B34869986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Current Work and Updates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FE429D-C15E-D985-6217-EB2DFCB46F07}"/>
              </a:ext>
            </a:extLst>
          </p:cNvPr>
          <p:cNvSpPr/>
          <p:nvPr/>
        </p:nvSpPr>
        <p:spPr>
          <a:xfrm>
            <a:off x="403339" y="949999"/>
            <a:ext cx="11385321" cy="342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Updates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Porting to XT011 complete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under way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realism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features (over current protection, digital control etc.)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under way towards November submission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BB5E9-1A45-A59D-88C7-F510389D1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91" y="3245107"/>
            <a:ext cx="4796734" cy="3108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61086-C402-7EA2-9FE3-C549772C0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261" y="3245107"/>
            <a:ext cx="4027614" cy="31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77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CE050-33A5-172C-63CB-3552FF99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29517"/>
            <a:ext cx="11353800" cy="4801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80AFB-FF0F-9A3D-7F0B-0822C5B587E7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Current Work and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60849-6A60-5CB9-34A8-73AAB2BD7212}"/>
              </a:ext>
            </a:extLst>
          </p:cNvPr>
          <p:cNvSpPr txBox="1"/>
          <p:nvPr/>
        </p:nvSpPr>
        <p:spPr>
          <a:xfrm>
            <a:off x="3387876" y="1873391"/>
            <a:ext cx="1250799" cy="27699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Supply Ramping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3A0B0-0BBC-73C3-D0EC-D155E3534975}"/>
              </a:ext>
            </a:extLst>
          </p:cNvPr>
          <p:cNvSpPr txBox="1"/>
          <p:nvPr/>
        </p:nvSpPr>
        <p:spPr>
          <a:xfrm>
            <a:off x="4994832" y="2416316"/>
            <a:ext cx="1005918" cy="27699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GD Enabled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8EDAB-1B97-01F9-06F4-463D778C3A83}"/>
              </a:ext>
            </a:extLst>
          </p:cNvPr>
          <p:cNvSpPr txBox="1"/>
          <p:nvPr/>
        </p:nvSpPr>
        <p:spPr>
          <a:xfrm>
            <a:off x="6216927" y="3081724"/>
            <a:ext cx="1005918" cy="27699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GA Enabled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45FC4-1FD0-5FE1-7E53-3833E8EB57C6}"/>
              </a:ext>
            </a:extLst>
          </p:cNvPr>
          <p:cNvSpPr txBox="1"/>
          <p:nvPr/>
        </p:nvSpPr>
        <p:spPr>
          <a:xfrm>
            <a:off x="6764615" y="3811483"/>
            <a:ext cx="1158318" cy="27699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SERV Enabled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22768-9FA5-D39A-FCEE-69AF6350C1F5}"/>
              </a:ext>
            </a:extLst>
          </p:cNvPr>
          <p:cNvSpPr txBox="1"/>
          <p:nvPr/>
        </p:nvSpPr>
        <p:spPr>
          <a:xfrm>
            <a:off x="7343774" y="4454666"/>
            <a:ext cx="1282143" cy="27699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SERIAL Enabled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0A657-D93F-2A47-A44F-A0CC19989783}"/>
              </a:ext>
            </a:extLst>
          </p:cNvPr>
          <p:cNvSpPr txBox="1"/>
          <p:nvPr/>
        </p:nvSpPr>
        <p:spPr>
          <a:xfrm>
            <a:off x="7820025" y="5192592"/>
            <a:ext cx="1550708" cy="27699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Serial Over-current</a:t>
            </a:r>
          </a:p>
        </p:txBody>
      </p:sp>
    </p:spTree>
    <p:extLst>
      <p:ext uri="{BB962C8B-B14F-4D97-AF65-F5344CB8AC3E}">
        <p14:creationId xmlns:p14="http://schemas.microsoft.com/office/powerpoint/2010/main" val="3518877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9154F2-B9D6-6165-A375-9EF790AB56AF}"/>
              </a:ext>
            </a:extLst>
          </p:cNvPr>
          <p:cNvSpPr/>
          <p:nvPr/>
        </p:nvSpPr>
        <p:spPr>
          <a:xfrm>
            <a:off x="1895306" y="1970054"/>
            <a:ext cx="7967752" cy="5178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A6577-25C5-629E-23E9-781C415948C0}"/>
              </a:ext>
            </a:extLst>
          </p:cNvPr>
          <p:cNvSpPr/>
          <p:nvPr/>
        </p:nvSpPr>
        <p:spPr>
          <a:xfrm>
            <a:off x="1895305" y="4505590"/>
            <a:ext cx="7967753" cy="512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882FF-BDAE-D289-4746-742E37DD51C7}"/>
              </a:ext>
            </a:extLst>
          </p:cNvPr>
          <p:cNvSpPr/>
          <p:nvPr/>
        </p:nvSpPr>
        <p:spPr>
          <a:xfrm rot="16200000">
            <a:off x="151447" y="3277038"/>
            <a:ext cx="3048076" cy="434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DBCAF-71C2-41A2-F69B-5F517E0A3FDF}"/>
              </a:ext>
            </a:extLst>
          </p:cNvPr>
          <p:cNvSpPr/>
          <p:nvPr/>
        </p:nvSpPr>
        <p:spPr>
          <a:xfrm rot="16200000">
            <a:off x="8556081" y="3277035"/>
            <a:ext cx="3048072" cy="434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62FF3F-E610-6153-0583-2FB48A7079A9}"/>
              </a:ext>
            </a:extLst>
          </p:cNvPr>
          <p:cNvSpPr/>
          <p:nvPr/>
        </p:nvSpPr>
        <p:spPr>
          <a:xfrm>
            <a:off x="2834185" y="3993257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CFA748-6321-C112-361E-0654DFFED7A1}"/>
              </a:ext>
            </a:extLst>
          </p:cNvPr>
          <p:cNvCxnSpPr>
            <a:cxnSpLocks/>
          </p:cNvCxnSpPr>
          <p:nvPr/>
        </p:nvCxnSpPr>
        <p:spPr>
          <a:xfrm>
            <a:off x="2834185" y="3907390"/>
            <a:ext cx="11379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A4629C-A918-9DF6-F308-FEC53BD6BFB6}"/>
              </a:ext>
            </a:extLst>
          </p:cNvPr>
          <p:cNvSpPr txBox="1"/>
          <p:nvPr/>
        </p:nvSpPr>
        <p:spPr>
          <a:xfrm>
            <a:off x="3067956" y="361400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1mm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2C6E5-7602-E6BA-3A44-4241B512C26F}"/>
              </a:ext>
            </a:extLst>
          </p:cNvPr>
          <p:cNvCxnSpPr>
            <a:cxnSpLocks/>
          </p:cNvCxnSpPr>
          <p:nvPr/>
        </p:nvCxnSpPr>
        <p:spPr>
          <a:xfrm flipV="1">
            <a:off x="2737203" y="3999944"/>
            <a:ext cx="0" cy="4625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2E4D88-1E26-C171-C9D7-718489750FA3}"/>
              </a:ext>
            </a:extLst>
          </p:cNvPr>
          <p:cNvSpPr txBox="1"/>
          <p:nvPr/>
        </p:nvSpPr>
        <p:spPr>
          <a:xfrm>
            <a:off x="1895306" y="404653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200um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2DA689-6048-5564-3DDD-4D347AB67BA6}"/>
              </a:ext>
            </a:extLst>
          </p:cNvPr>
          <p:cNvSpPr/>
          <p:nvPr/>
        </p:nvSpPr>
        <p:spPr>
          <a:xfrm>
            <a:off x="4069084" y="3999943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C4BFF3-5796-0205-8070-796136BABFD1}"/>
              </a:ext>
            </a:extLst>
          </p:cNvPr>
          <p:cNvSpPr/>
          <p:nvPr/>
        </p:nvSpPr>
        <p:spPr>
          <a:xfrm>
            <a:off x="5303983" y="3999944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63AF8-D194-BB25-E80D-FAF9C49ACEAE}"/>
              </a:ext>
            </a:extLst>
          </p:cNvPr>
          <p:cNvSpPr/>
          <p:nvPr/>
        </p:nvSpPr>
        <p:spPr>
          <a:xfrm>
            <a:off x="6500094" y="3993257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F7B2DE-0D73-5238-DB82-A0CF3FC47681}"/>
              </a:ext>
            </a:extLst>
          </p:cNvPr>
          <p:cNvSpPr/>
          <p:nvPr/>
        </p:nvSpPr>
        <p:spPr>
          <a:xfrm>
            <a:off x="7696205" y="3993257"/>
            <a:ext cx="1137918" cy="462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C084E4-DE60-67F2-110C-8CA7B8CF32C7}"/>
              </a:ext>
            </a:extLst>
          </p:cNvPr>
          <p:cNvSpPr/>
          <p:nvPr/>
        </p:nvSpPr>
        <p:spPr>
          <a:xfrm>
            <a:off x="8892316" y="3999942"/>
            <a:ext cx="675179" cy="4625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NVG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06C24-783B-4445-AB7C-7A095D1355B7}"/>
              </a:ext>
            </a:extLst>
          </p:cNvPr>
          <p:cNvSpPr/>
          <p:nvPr/>
        </p:nvSpPr>
        <p:spPr>
          <a:xfrm>
            <a:off x="2778306" y="3015806"/>
            <a:ext cx="6789189" cy="588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Slow Control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52BBE5-28CA-6065-C742-64131FBF0E9D}"/>
              </a:ext>
            </a:extLst>
          </p:cNvPr>
          <p:cNvCxnSpPr>
            <a:cxnSpLocks/>
          </p:cNvCxnSpPr>
          <p:nvPr/>
        </p:nvCxnSpPr>
        <p:spPr>
          <a:xfrm>
            <a:off x="8892316" y="3903069"/>
            <a:ext cx="67517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754D308-C982-9D17-740B-11647799EF6A}"/>
              </a:ext>
            </a:extLst>
          </p:cNvPr>
          <p:cNvSpPr txBox="1"/>
          <p:nvPr/>
        </p:nvSpPr>
        <p:spPr>
          <a:xfrm>
            <a:off x="8956797" y="362030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???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6333B5-A651-23BF-5F36-EBB11489B2DE}"/>
              </a:ext>
            </a:extLst>
          </p:cNvPr>
          <p:cNvCxnSpPr>
            <a:cxnSpLocks/>
          </p:cNvCxnSpPr>
          <p:nvPr/>
        </p:nvCxnSpPr>
        <p:spPr>
          <a:xfrm>
            <a:off x="2778306" y="2861638"/>
            <a:ext cx="678918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D00422E-675B-029C-7CD1-253F6DB806C3}"/>
              </a:ext>
            </a:extLst>
          </p:cNvPr>
          <p:cNvSpPr txBox="1"/>
          <p:nvPr/>
        </p:nvSpPr>
        <p:spPr>
          <a:xfrm>
            <a:off x="5771525" y="2568252"/>
            <a:ext cx="67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???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2E8CD0-9DEA-E12A-A1E5-A808FEECB80D}"/>
              </a:ext>
            </a:extLst>
          </p:cNvPr>
          <p:cNvCxnSpPr>
            <a:cxnSpLocks/>
          </p:cNvCxnSpPr>
          <p:nvPr/>
        </p:nvCxnSpPr>
        <p:spPr>
          <a:xfrm flipV="1">
            <a:off x="2653400" y="3028484"/>
            <a:ext cx="0" cy="5756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EE164F8-97E3-B90D-CAFC-93544DBE982C}"/>
              </a:ext>
            </a:extLst>
          </p:cNvPr>
          <p:cNvSpPr txBox="1"/>
          <p:nvPr/>
        </p:nvSpPr>
        <p:spPr>
          <a:xfrm>
            <a:off x="2157248" y="313672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???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B80AB3-A360-6A24-B539-9261326630B4}"/>
              </a:ext>
            </a:extLst>
          </p:cNvPr>
          <p:cNvSpPr txBox="1"/>
          <p:nvPr/>
        </p:nvSpPr>
        <p:spPr>
          <a:xfrm>
            <a:off x="483526" y="457719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18E7967-6971-6718-557B-A152D0AC84BA}"/>
              </a:ext>
            </a:extLst>
          </p:cNvPr>
          <p:cNvCxnSpPr>
            <a:cxnSpLocks/>
          </p:cNvCxnSpPr>
          <p:nvPr/>
        </p:nvCxnSpPr>
        <p:spPr>
          <a:xfrm>
            <a:off x="1325423" y="4513952"/>
            <a:ext cx="0" cy="5041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459328-E42D-9B1F-9B10-BB3C4A2CC50F}"/>
              </a:ext>
            </a:extLst>
          </p:cNvPr>
          <p:cNvSpPr txBox="1"/>
          <p:nvPr/>
        </p:nvSpPr>
        <p:spPr>
          <a:xfrm>
            <a:off x="483526" y="207643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380AAFC-8830-A123-FBD2-4708C50D5CEB}"/>
              </a:ext>
            </a:extLst>
          </p:cNvPr>
          <p:cNvCxnSpPr>
            <a:cxnSpLocks/>
          </p:cNvCxnSpPr>
          <p:nvPr/>
        </p:nvCxnSpPr>
        <p:spPr>
          <a:xfrm>
            <a:off x="1325423" y="2013197"/>
            <a:ext cx="0" cy="5041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661AF6B-CF6D-719E-CDF4-CDDB5030DB55}"/>
              </a:ext>
            </a:extLst>
          </p:cNvPr>
          <p:cNvSpPr txBox="1"/>
          <p:nvPr/>
        </p:nvSpPr>
        <p:spPr>
          <a:xfrm>
            <a:off x="1254536" y="149752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D5A7FDA-195D-F092-A7F4-13AF75160DFB}"/>
              </a:ext>
            </a:extLst>
          </p:cNvPr>
          <p:cNvCxnSpPr>
            <a:cxnSpLocks/>
          </p:cNvCxnSpPr>
          <p:nvPr/>
        </p:nvCxnSpPr>
        <p:spPr>
          <a:xfrm flipH="1">
            <a:off x="1458430" y="1871389"/>
            <a:ext cx="43687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DA9FAFA-BF01-C071-7959-87081BA3A6BA}"/>
              </a:ext>
            </a:extLst>
          </p:cNvPr>
          <p:cNvSpPr txBox="1"/>
          <p:nvPr/>
        </p:nvSpPr>
        <p:spPr>
          <a:xfrm>
            <a:off x="9672093" y="150205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500um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E1C13DC-F785-4D55-74D4-192537F2E012}"/>
              </a:ext>
            </a:extLst>
          </p:cNvPr>
          <p:cNvCxnSpPr>
            <a:cxnSpLocks/>
          </p:cNvCxnSpPr>
          <p:nvPr/>
        </p:nvCxnSpPr>
        <p:spPr>
          <a:xfrm flipH="1">
            <a:off x="9875987" y="1875917"/>
            <a:ext cx="43687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48DDC8B-6D29-18C9-EE00-EC1EF2768473}"/>
              </a:ext>
            </a:extLst>
          </p:cNvPr>
          <p:cNvCxnSpPr>
            <a:cxnSpLocks/>
          </p:cNvCxnSpPr>
          <p:nvPr/>
        </p:nvCxnSpPr>
        <p:spPr>
          <a:xfrm flipH="1">
            <a:off x="1458430" y="5170526"/>
            <a:ext cx="883874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128001C-80EA-14FA-BB6D-A58D67C7D8B7}"/>
              </a:ext>
            </a:extLst>
          </p:cNvPr>
          <p:cNvSpPr txBox="1"/>
          <p:nvPr/>
        </p:nvSpPr>
        <p:spPr>
          <a:xfrm>
            <a:off x="5451993" y="515718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&gt;7mm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E1C7F5-BCCD-9708-3B62-95B696A75C45}"/>
              </a:ext>
            </a:extLst>
          </p:cNvPr>
          <p:cNvCxnSpPr>
            <a:cxnSpLocks/>
          </p:cNvCxnSpPr>
          <p:nvPr/>
        </p:nvCxnSpPr>
        <p:spPr>
          <a:xfrm flipV="1">
            <a:off x="10449572" y="1970054"/>
            <a:ext cx="0" cy="304807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AA98E8C-3135-5D0D-3B5E-072DD3237534}"/>
              </a:ext>
            </a:extLst>
          </p:cNvPr>
          <p:cNvSpPr txBox="1"/>
          <p:nvPr/>
        </p:nvSpPr>
        <p:spPr>
          <a:xfrm>
            <a:off x="10449572" y="323843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&gt;1.5mm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904B43-97ED-6892-5D92-7EA4F63AB777}"/>
              </a:ext>
            </a:extLst>
          </p:cNvPr>
          <p:cNvSpPr txBox="1"/>
          <p:nvPr/>
        </p:nvSpPr>
        <p:spPr>
          <a:xfrm>
            <a:off x="8769500" y="5826266"/>
            <a:ext cx="314598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Preliminary – Treat as fully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50049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22DBA8-3AAE-A77E-5A4F-CA1C47F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1" y="1215528"/>
            <a:ext cx="3944077" cy="2039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DE288-3087-3411-4394-6D20BA24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24" y="3628607"/>
            <a:ext cx="2625596" cy="21344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AFE5A3-3FB5-E116-C998-F89976ABDA10}"/>
              </a:ext>
            </a:extLst>
          </p:cNvPr>
          <p:cNvCxnSpPr>
            <a:cxnSpLocks/>
          </p:cNvCxnSpPr>
          <p:nvPr/>
        </p:nvCxnSpPr>
        <p:spPr>
          <a:xfrm flipH="1" flipV="1">
            <a:off x="2553186" y="2280143"/>
            <a:ext cx="6512" cy="1551835"/>
          </a:xfrm>
          <a:prstGeom prst="line">
            <a:avLst/>
          </a:prstGeom>
          <a:ln w="730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A06FE7-AD3F-120A-03C8-3DC5FB284824}"/>
              </a:ext>
            </a:extLst>
          </p:cNvPr>
          <p:cNvCxnSpPr>
            <a:cxnSpLocks/>
          </p:cNvCxnSpPr>
          <p:nvPr/>
        </p:nvCxnSpPr>
        <p:spPr>
          <a:xfrm flipH="1">
            <a:off x="3875211" y="4694965"/>
            <a:ext cx="2457765" cy="18069"/>
          </a:xfrm>
          <a:prstGeom prst="line">
            <a:avLst/>
          </a:prstGeom>
          <a:ln w="730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EC9A82F-15DF-AB98-B062-90BF3EC41E0F}"/>
              </a:ext>
            </a:extLst>
          </p:cNvPr>
          <p:cNvSpPr/>
          <p:nvPr/>
        </p:nvSpPr>
        <p:spPr>
          <a:xfrm>
            <a:off x="6411091" y="5094817"/>
            <a:ext cx="490529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Thinned silicon bent around beampipe</a:t>
            </a:r>
            <a:endParaRPr lang="en-US" dirty="0">
              <a:solidFill>
                <a:srgbClr val="201D3E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USE MOSAIX from ITS3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C3DCF0-56D4-570F-1A78-BD5637286044}"/>
              </a:ext>
            </a:extLst>
          </p:cNvPr>
          <p:cNvCxnSpPr>
            <a:cxnSpLocks/>
          </p:cNvCxnSpPr>
          <p:nvPr/>
        </p:nvCxnSpPr>
        <p:spPr>
          <a:xfrm flipH="1">
            <a:off x="3783403" y="2372242"/>
            <a:ext cx="2457765" cy="18069"/>
          </a:xfrm>
          <a:prstGeom prst="line">
            <a:avLst/>
          </a:prstGeom>
          <a:ln w="730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EC7C0A6-FD67-FC86-1E4C-6F627EF530A2}"/>
              </a:ext>
            </a:extLst>
          </p:cNvPr>
          <p:cNvSpPr/>
          <p:nvPr/>
        </p:nvSpPr>
        <p:spPr>
          <a:xfrm>
            <a:off x="6411091" y="2594395"/>
            <a:ext cx="490529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Smaller Verion of MOSAIX with minimal changes (EIC-LAS)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/>
                <a:ea typeface="Calibri" panose="020F0502020204030204"/>
                <a:cs typeface="Arial"/>
              </a:rPr>
              <a:t>Supporting </a:t>
            </a:r>
            <a:r>
              <a:rPr lang="en-GB" dirty="0" err="1">
                <a:solidFill>
                  <a:srgbClr val="626262"/>
                </a:solidFill>
                <a:latin typeface="Arial"/>
                <a:ea typeface="Calibri" panose="020F0502020204030204"/>
                <a:cs typeface="Arial"/>
              </a:rPr>
              <a:t>AncASIC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87963-9434-72D1-CF09-170CD6767CD4}"/>
              </a:ext>
            </a:extLst>
          </p:cNvPr>
          <p:cNvSpPr/>
          <p:nvPr/>
        </p:nvSpPr>
        <p:spPr>
          <a:xfrm>
            <a:off x="86174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3BA5F-BB4D-B1B1-C4D7-943C853ADF8C}"/>
              </a:ext>
            </a:extLst>
          </p:cNvPr>
          <p:cNvSpPr/>
          <p:nvPr/>
        </p:nvSpPr>
        <p:spPr>
          <a:xfrm>
            <a:off x="89222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AF8FB-926B-F3BD-47E5-9A0C0935B3BB}"/>
              </a:ext>
            </a:extLst>
          </p:cNvPr>
          <p:cNvSpPr/>
          <p:nvPr/>
        </p:nvSpPr>
        <p:spPr>
          <a:xfrm>
            <a:off x="92270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90CD4B-7379-42FA-F4D6-459AE9B45792}"/>
              </a:ext>
            </a:extLst>
          </p:cNvPr>
          <p:cNvSpPr/>
          <p:nvPr/>
        </p:nvSpPr>
        <p:spPr>
          <a:xfrm>
            <a:off x="95318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BA999-A289-65AB-52E6-0535DBA8F2BD}"/>
              </a:ext>
            </a:extLst>
          </p:cNvPr>
          <p:cNvSpPr/>
          <p:nvPr/>
        </p:nvSpPr>
        <p:spPr>
          <a:xfrm>
            <a:off x="98366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E0C79D-8EF2-7543-BFDB-597D2ABC7BEF}"/>
              </a:ext>
            </a:extLst>
          </p:cNvPr>
          <p:cNvSpPr/>
          <p:nvPr/>
        </p:nvSpPr>
        <p:spPr>
          <a:xfrm>
            <a:off x="101414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24DEF-4E47-B5BA-C38B-8F665C7F9AA4}"/>
              </a:ext>
            </a:extLst>
          </p:cNvPr>
          <p:cNvSpPr/>
          <p:nvPr/>
        </p:nvSpPr>
        <p:spPr>
          <a:xfrm>
            <a:off x="104462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829EB-B20D-12BD-1284-BA4CCC61ABB5}"/>
              </a:ext>
            </a:extLst>
          </p:cNvPr>
          <p:cNvSpPr/>
          <p:nvPr/>
        </p:nvSpPr>
        <p:spPr>
          <a:xfrm>
            <a:off x="107510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7B9F0-5358-40C0-0E32-7979BC70F159}"/>
              </a:ext>
            </a:extLst>
          </p:cNvPr>
          <p:cNvSpPr/>
          <p:nvPr/>
        </p:nvSpPr>
        <p:spPr>
          <a:xfrm>
            <a:off x="73982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D7385-7C08-06E8-9877-1C4D9BDF0D32}"/>
              </a:ext>
            </a:extLst>
          </p:cNvPr>
          <p:cNvSpPr/>
          <p:nvPr/>
        </p:nvSpPr>
        <p:spPr>
          <a:xfrm>
            <a:off x="77030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A08E41-2498-4F55-2CF5-BCBB0C65E5C5}"/>
              </a:ext>
            </a:extLst>
          </p:cNvPr>
          <p:cNvSpPr/>
          <p:nvPr/>
        </p:nvSpPr>
        <p:spPr>
          <a:xfrm>
            <a:off x="80078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3A35AD-728C-44FC-93D9-6E7B305520EC}"/>
              </a:ext>
            </a:extLst>
          </p:cNvPr>
          <p:cNvSpPr/>
          <p:nvPr/>
        </p:nvSpPr>
        <p:spPr>
          <a:xfrm>
            <a:off x="8312676" y="4608945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EB4E19-AB75-C716-BD31-7D67D37C72FD}"/>
              </a:ext>
            </a:extLst>
          </p:cNvPr>
          <p:cNvSpPr/>
          <p:nvPr/>
        </p:nvSpPr>
        <p:spPr>
          <a:xfrm>
            <a:off x="7243762" y="4608944"/>
            <a:ext cx="154513" cy="277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2FF4D8-200B-4B9E-2BE5-9765DDEF9DE8}"/>
              </a:ext>
            </a:extLst>
          </p:cNvPr>
          <p:cNvSpPr/>
          <p:nvPr/>
        </p:nvSpPr>
        <p:spPr>
          <a:xfrm>
            <a:off x="8617476" y="1991064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554B13-C1D1-D513-30BE-1F2B0B32EFCF}"/>
              </a:ext>
            </a:extLst>
          </p:cNvPr>
          <p:cNvSpPr/>
          <p:nvPr/>
        </p:nvSpPr>
        <p:spPr>
          <a:xfrm>
            <a:off x="7398276" y="1991064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9175DA-85CB-466A-A924-E510EB544E56}"/>
              </a:ext>
            </a:extLst>
          </p:cNvPr>
          <p:cNvSpPr/>
          <p:nvPr/>
        </p:nvSpPr>
        <p:spPr>
          <a:xfrm>
            <a:off x="7703076" y="1991064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A225CF-6454-B0BC-DE7A-58C543C372AE}"/>
              </a:ext>
            </a:extLst>
          </p:cNvPr>
          <p:cNvSpPr/>
          <p:nvPr/>
        </p:nvSpPr>
        <p:spPr>
          <a:xfrm>
            <a:off x="8007876" y="1991064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B591EC-357E-AA7B-8690-1D158374D78D}"/>
              </a:ext>
            </a:extLst>
          </p:cNvPr>
          <p:cNvSpPr/>
          <p:nvPr/>
        </p:nvSpPr>
        <p:spPr>
          <a:xfrm>
            <a:off x="8312676" y="1991064"/>
            <a:ext cx="304800" cy="277495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C005C3-ABEA-0AC7-BB63-6B88296717EC}"/>
              </a:ext>
            </a:extLst>
          </p:cNvPr>
          <p:cNvSpPr/>
          <p:nvPr/>
        </p:nvSpPr>
        <p:spPr>
          <a:xfrm>
            <a:off x="7243762" y="1991063"/>
            <a:ext cx="154513" cy="2774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DEF307-2082-A96C-7F48-AE0C8FF59638}"/>
              </a:ext>
            </a:extLst>
          </p:cNvPr>
          <p:cNvSpPr/>
          <p:nvPr/>
        </p:nvSpPr>
        <p:spPr>
          <a:xfrm>
            <a:off x="6786561" y="1991064"/>
            <a:ext cx="304800" cy="277495"/>
          </a:xfrm>
          <a:prstGeom prst="rect">
            <a:avLst/>
          </a:prstGeom>
          <a:solidFill>
            <a:srgbClr val="7030A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198DBD-A670-60B6-FD06-CBF87B056724}"/>
              </a:ext>
            </a:extLst>
          </p:cNvPr>
          <p:cNvSpPr txBox="1"/>
          <p:nvPr/>
        </p:nvSpPr>
        <p:spPr>
          <a:xfrm>
            <a:off x="4362424" y="4283024"/>
            <a:ext cx="129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Inner Barrel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BFD9A-63DA-B11C-B6AA-222A757E559E}"/>
              </a:ext>
            </a:extLst>
          </p:cNvPr>
          <p:cNvSpPr txBox="1"/>
          <p:nvPr/>
        </p:nvSpPr>
        <p:spPr>
          <a:xfrm>
            <a:off x="4703729" y="1679744"/>
            <a:ext cx="161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Outer Barrel and Discs</a:t>
            </a:r>
          </a:p>
        </p:txBody>
      </p:sp>
    </p:spTree>
    <p:extLst>
      <p:ext uri="{BB962C8B-B14F-4D97-AF65-F5344CB8AC3E}">
        <p14:creationId xmlns:p14="http://schemas.microsoft.com/office/powerpoint/2010/main" val="1138471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41E92-4158-C9C8-DD74-9247BAF6D49B}"/>
              </a:ext>
            </a:extLst>
          </p:cNvPr>
          <p:cNvSpPr/>
          <p:nvPr/>
        </p:nvSpPr>
        <p:spPr>
          <a:xfrm>
            <a:off x="477231" y="1112331"/>
            <a:ext cx="10719460" cy="502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preliminary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producing at this stage to assist with requests for stave design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discussed with other designers yet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has 3 components: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Voltage Generator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unknown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Control Multiplexing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unknown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unknown</a:t>
            </a: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will probably dominate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dominated by a few transistors, so some guess at chip size can be made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However:</a:t>
            </a:r>
          </a:p>
          <a:p>
            <a:pPr marL="2171700" lvl="4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at early stage</a:t>
            </a:r>
          </a:p>
          <a:p>
            <a:pPr marL="2171700" lvl="4" indent="-3429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Sizes taken from 65nm design (not 110nm)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course, this also means we can be open to comments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b="1" strike="sngStrik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someone to do thermal FEA – now that size and power are known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C47C1-B978-9277-2631-86163D190714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Caveats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B3000-D5A1-679E-B644-17AB6B241A7D}"/>
              </a:ext>
            </a:extLst>
          </p:cNvPr>
          <p:cNvSpPr txBox="1"/>
          <p:nvPr/>
        </p:nvSpPr>
        <p:spPr>
          <a:xfrm>
            <a:off x="8769500" y="5826266"/>
            <a:ext cx="314598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Preliminary – Treat as fully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936390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3DDC4-3F03-CF64-BE55-C2162712BF93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31772-73C8-08A1-BCC1-47579EB2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835" y="1457325"/>
            <a:ext cx="7632289" cy="3462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EFF8B-0497-368E-3E93-AAC25F1F93BC}"/>
              </a:ext>
            </a:extLst>
          </p:cNvPr>
          <p:cNvSpPr txBox="1"/>
          <p:nvPr/>
        </p:nvSpPr>
        <p:spPr>
          <a:xfrm>
            <a:off x="647700" y="4919778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 Stephanie’s work. See later!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756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D6A6F8-3158-6327-5E36-E5D3570BE795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5D40C-72E2-C1F9-3E2A-551342476E8D}"/>
              </a:ext>
            </a:extLst>
          </p:cNvPr>
          <p:cNvSpPr/>
          <p:nvPr/>
        </p:nvSpPr>
        <p:spPr>
          <a:xfrm>
            <a:off x="403340" y="1146896"/>
            <a:ext cx="11684581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work in simulation and estimation to allow mechanical/thermal design to proceed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schedule of submissions towards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NVG: Simulated and layout well underway. Virtually complete for November run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SLDO: Verification sims still ongoing. Layout started. Targeting November but very resource challenged.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Control: Conceptual. BNL plan to have funding next FY to start design on FPGA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general, many legal and procedural hurdles at the moment.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CC375-9AF8-E780-E394-46CCF1CC5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" t="3104"/>
          <a:stretch/>
        </p:blipFill>
        <p:spPr>
          <a:xfrm>
            <a:off x="990599" y="2419349"/>
            <a:ext cx="10311539" cy="2086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B2334-0706-9FF0-B9AF-F3A47986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955" y="95250"/>
            <a:ext cx="1624899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03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48F48-29E7-EF44-CC78-03F7E17C2985}"/>
              </a:ext>
            </a:extLst>
          </p:cNvPr>
          <p:cNvSpPr txBox="1"/>
          <p:nvPr/>
        </p:nvSpPr>
        <p:spPr>
          <a:xfrm>
            <a:off x="4545849" y="3044279"/>
            <a:ext cx="221516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210140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6CCEF-22F7-C4B5-F426-0A98DB672ADD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Supply Complexities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F3EB1-B25B-DBC3-5418-0BDE1C8DE4AE}"/>
              </a:ext>
            </a:extLst>
          </p:cNvPr>
          <p:cNvSpPr/>
          <p:nvPr/>
        </p:nvSpPr>
        <p:spPr>
          <a:xfrm>
            <a:off x="403339" y="949999"/>
            <a:ext cx="11385321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GA, GD and Services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voltages are all driven at 1.32V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necessary that services should always be above the other two, but this is handled internally by assuming that only GA and GD droop.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we assume GA, GD and Services at 1.32V.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E582A-2A24-C52F-4B63-6225E7B8E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06" b="59699"/>
          <a:stretch/>
        </p:blipFill>
        <p:spPr>
          <a:xfrm>
            <a:off x="549561" y="2947051"/>
            <a:ext cx="6271491" cy="24801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6CC7B71-B978-8291-41C4-934C1984CBA3}"/>
              </a:ext>
            </a:extLst>
          </p:cNvPr>
          <p:cNvSpPr/>
          <p:nvPr/>
        </p:nvSpPr>
        <p:spPr>
          <a:xfrm>
            <a:off x="937486" y="4053206"/>
            <a:ext cx="2549238" cy="267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68CBE-3051-C8CE-E813-1BADD98E9E58}"/>
              </a:ext>
            </a:extLst>
          </p:cNvPr>
          <p:cNvSpPr/>
          <p:nvPr/>
        </p:nvSpPr>
        <p:spPr>
          <a:xfrm>
            <a:off x="6763163" y="2947051"/>
            <a:ext cx="5320145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MOSAIX with </a:t>
            </a:r>
            <a:r>
              <a:rPr lang="en-GB" sz="2800" b="1" spc="-10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suggested it would be useful to be able to test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powering MOSAIX when ER2 returns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some simulations to check if it is possible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Seems that it is (for the Expected 25 case) because designing for Max45 EIC-LAS leaves a lot of headroom</a:t>
            </a:r>
          </a:p>
        </p:txBody>
      </p:sp>
    </p:spTree>
    <p:extLst>
      <p:ext uri="{BB962C8B-B14F-4D97-AF65-F5344CB8AC3E}">
        <p14:creationId xmlns:p14="http://schemas.microsoft.com/office/powerpoint/2010/main" val="1587959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D4BC8A-D81F-8FF6-8E48-76B18A9548E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Supply Complexities…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114375-7818-9D0E-DA80-8F0E8513E155}"/>
              </a:ext>
            </a:extLst>
          </p:cNvPr>
          <p:cNvSpPr/>
          <p:nvPr/>
        </p:nvSpPr>
        <p:spPr>
          <a:xfrm>
            <a:off x="403339" y="949999"/>
            <a:ext cx="11385321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1.8V Problem…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requires not just a 1.2V supply, but also 1.8V to run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itself will need a 1.8V supply for logic and the NVG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all SLDOs need to be in parallel, and if we run them at 1.8V, the 1.2V supplies will waste considerable power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2A00B-CE9B-E3A4-7DFE-6BE05F286ABF}"/>
              </a:ext>
            </a:extLst>
          </p:cNvPr>
          <p:cNvSpPr/>
          <p:nvPr/>
        </p:nvSpPr>
        <p:spPr>
          <a:xfrm>
            <a:off x="403338" y="2814611"/>
            <a:ext cx="11385321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the SLDOs at 1.8V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serial powering chains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NVG?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power from the next stage?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LDO from 65nm IP (</a:t>
            </a:r>
            <a:r>
              <a:rPr lang="en-GB" sz="1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itself is 1.2V)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1.8V externally to each LAS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DEF0E-BB36-F638-D723-2A5FFBB95F7F}"/>
              </a:ext>
            </a:extLst>
          </p:cNvPr>
          <p:cNvSpPr txBox="1"/>
          <p:nvPr/>
        </p:nvSpPr>
        <p:spPr>
          <a:xfrm>
            <a:off x="3242993" y="3182712"/>
            <a:ext cx="36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Considerable waste of power - ~1.1W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77C88-5C75-3BDB-445C-03490A4DF092}"/>
              </a:ext>
            </a:extLst>
          </p:cNvPr>
          <p:cNvSpPr txBox="1"/>
          <p:nvPr/>
        </p:nvSpPr>
        <p:spPr>
          <a:xfrm>
            <a:off x="3453992" y="3594414"/>
            <a:ext cx="438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Impossible – shared ground at various 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848B1-B691-50FF-5747-518A2087C4F8}"/>
              </a:ext>
            </a:extLst>
          </p:cNvPr>
          <p:cNvSpPr txBox="1"/>
          <p:nvPr/>
        </p:nvSpPr>
        <p:spPr>
          <a:xfrm>
            <a:off x="2389326" y="4015586"/>
            <a:ext cx="426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900"/>
                </a:solidFill>
              </a:rPr>
              <a:t>Could it step 1.2V up to 1.8V? Noise issues?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A0BF6-A493-37D4-64F9-1062477A2284}"/>
              </a:ext>
            </a:extLst>
          </p:cNvPr>
          <p:cNvSpPr txBox="1"/>
          <p:nvPr/>
        </p:nvSpPr>
        <p:spPr>
          <a:xfrm>
            <a:off x="3748839" y="4445904"/>
            <a:ext cx="371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6900"/>
                </a:solidFill>
              </a:rPr>
              <a:t>Routing complexity. Stability? Still a power waste - ~300mW. What about the last one?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C92A7-1360-0D4D-698B-E66477379952}"/>
              </a:ext>
            </a:extLst>
          </p:cNvPr>
          <p:cNvSpPr/>
          <p:nvPr/>
        </p:nvSpPr>
        <p:spPr>
          <a:xfrm>
            <a:off x="8037180" y="4617546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1.2V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EEC2B9-537E-679A-7FBF-7BC9EB471CBA}"/>
              </a:ext>
            </a:extLst>
          </p:cNvPr>
          <p:cNvSpPr/>
          <p:nvPr/>
        </p:nvSpPr>
        <p:spPr>
          <a:xfrm>
            <a:off x="8980821" y="4617546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1.2V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A7BA1-38C7-7272-6791-7842098C819B}"/>
              </a:ext>
            </a:extLst>
          </p:cNvPr>
          <p:cNvSpPr/>
          <p:nvPr/>
        </p:nvSpPr>
        <p:spPr>
          <a:xfrm>
            <a:off x="9902914" y="4617546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0.4V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AF6925-B5E3-008C-D918-BC27C1D04050}"/>
              </a:ext>
            </a:extLst>
          </p:cNvPr>
          <p:cNvSpPr/>
          <p:nvPr/>
        </p:nvSpPr>
        <p:spPr>
          <a:xfrm>
            <a:off x="10926454" y="4628601"/>
            <a:ext cx="10860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EIC-LAS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66D2B7-4196-7CF9-341B-271F24F63F5B}"/>
              </a:ext>
            </a:extLst>
          </p:cNvPr>
          <p:cNvSpPr/>
          <p:nvPr/>
        </p:nvSpPr>
        <p:spPr>
          <a:xfrm>
            <a:off x="7957612" y="6065480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1.2V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5ADC2-7DEC-7B31-5ADA-333C644F3D39}"/>
              </a:ext>
            </a:extLst>
          </p:cNvPr>
          <p:cNvSpPr/>
          <p:nvPr/>
        </p:nvSpPr>
        <p:spPr>
          <a:xfrm>
            <a:off x="8901253" y="6065480"/>
            <a:ext cx="7696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1.2V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16FAC2-90AF-9571-7F5D-9AC5A102DE5B}"/>
              </a:ext>
            </a:extLst>
          </p:cNvPr>
          <p:cNvSpPr/>
          <p:nvPr/>
        </p:nvSpPr>
        <p:spPr>
          <a:xfrm>
            <a:off x="10834091" y="6065480"/>
            <a:ext cx="10860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EIC-LAS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F57E09-30F5-F1D9-9388-9B3034812AA7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8422026" y="4266589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C98BE5-CE09-A110-FE55-662461713E31}"/>
              </a:ext>
            </a:extLst>
          </p:cNvPr>
          <p:cNvCxnSpPr/>
          <p:nvPr/>
        </p:nvCxnSpPr>
        <p:spPr>
          <a:xfrm flipH="1" flipV="1">
            <a:off x="9360974" y="4263131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EC64C0-48EA-82A0-A274-2BA45468298F}"/>
              </a:ext>
            </a:extLst>
          </p:cNvPr>
          <p:cNvCxnSpPr/>
          <p:nvPr/>
        </p:nvCxnSpPr>
        <p:spPr>
          <a:xfrm flipH="1" flipV="1">
            <a:off x="10283836" y="4243510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FE6D06-2E6B-73BF-A897-6BBAB54A7C47}"/>
              </a:ext>
            </a:extLst>
          </p:cNvPr>
          <p:cNvCxnSpPr>
            <a:cxnSpLocks/>
          </p:cNvCxnSpPr>
          <p:nvPr/>
        </p:nvCxnSpPr>
        <p:spPr>
          <a:xfrm flipH="1">
            <a:off x="8400478" y="4248214"/>
            <a:ext cx="1865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1A1EBA-91A9-6023-6CAF-8585B57F2434}"/>
              </a:ext>
            </a:extLst>
          </p:cNvPr>
          <p:cNvCxnSpPr/>
          <p:nvPr/>
        </p:nvCxnSpPr>
        <p:spPr>
          <a:xfrm flipH="1" flipV="1">
            <a:off x="9370129" y="3878883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07C64B-5D14-817C-DCA7-744FA6694C88}"/>
              </a:ext>
            </a:extLst>
          </p:cNvPr>
          <p:cNvCxnSpPr/>
          <p:nvPr/>
        </p:nvCxnSpPr>
        <p:spPr>
          <a:xfrm flipH="1" flipV="1">
            <a:off x="8404401" y="5002122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66AB88-C8CA-33D4-2F27-291DDA07B0A2}"/>
              </a:ext>
            </a:extLst>
          </p:cNvPr>
          <p:cNvCxnSpPr/>
          <p:nvPr/>
        </p:nvCxnSpPr>
        <p:spPr>
          <a:xfrm flipH="1" flipV="1">
            <a:off x="9343349" y="4998664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62EF3A-E329-B957-E5E8-C99DEC3E1D98}"/>
              </a:ext>
            </a:extLst>
          </p:cNvPr>
          <p:cNvCxnSpPr/>
          <p:nvPr/>
        </p:nvCxnSpPr>
        <p:spPr>
          <a:xfrm flipH="1" flipV="1">
            <a:off x="10266211" y="4979043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F9F867-53E4-01A8-388A-0D1BE039F6E0}"/>
              </a:ext>
            </a:extLst>
          </p:cNvPr>
          <p:cNvCxnSpPr>
            <a:cxnSpLocks/>
          </p:cNvCxnSpPr>
          <p:nvPr/>
        </p:nvCxnSpPr>
        <p:spPr>
          <a:xfrm flipH="1">
            <a:off x="8382853" y="5328440"/>
            <a:ext cx="1865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A6F93F-1B64-98A0-EB90-9684C34E93C3}"/>
              </a:ext>
            </a:extLst>
          </p:cNvPr>
          <p:cNvCxnSpPr/>
          <p:nvPr/>
        </p:nvCxnSpPr>
        <p:spPr>
          <a:xfrm flipH="1" flipV="1">
            <a:off x="8400202" y="5705841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56B4CC7-74A3-9179-6339-6FA5B8A13EA1}"/>
              </a:ext>
            </a:extLst>
          </p:cNvPr>
          <p:cNvCxnSpPr/>
          <p:nvPr/>
        </p:nvCxnSpPr>
        <p:spPr>
          <a:xfrm flipH="1" flipV="1">
            <a:off x="9339150" y="5702383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33277E-60C8-BD08-5713-0A4DDC30028A}"/>
              </a:ext>
            </a:extLst>
          </p:cNvPr>
          <p:cNvCxnSpPr>
            <a:cxnSpLocks/>
          </p:cNvCxnSpPr>
          <p:nvPr/>
        </p:nvCxnSpPr>
        <p:spPr>
          <a:xfrm flipH="1">
            <a:off x="8378654" y="5687466"/>
            <a:ext cx="991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C58F42-43C0-DA31-422A-0CF143206AD2}"/>
              </a:ext>
            </a:extLst>
          </p:cNvPr>
          <p:cNvCxnSpPr/>
          <p:nvPr/>
        </p:nvCxnSpPr>
        <p:spPr>
          <a:xfrm flipH="1" flipV="1">
            <a:off x="9348305" y="5318135"/>
            <a:ext cx="1" cy="350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2D1FA7C-02FE-EB6F-AB28-13DF69D04C2E}"/>
              </a:ext>
            </a:extLst>
          </p:cNvPr>
          <p:cNvSpPr/>
          <p:nvPr/>
        </p:nvSpPr>
        <p:spPr>
          <a:xfrm>
            <a:off x="9430327" y="6419273"/>
            <a:ext cx="1754909" cy="265237"/>
          </a:xfrm>
          <a:custGeom>
            <a:avLst/>
            <a:gdLst>
              <a:gd name="connsiteX0" fmla="*/ 0 w 1754909"/>
              <a:gd name="connsiteY0" fmla="*/ 27709 h 265237"/>
              <a:gd name="connsiteX1" fmla="*/ 166255 w 1754909"/>
              <a:gd name="connsiteY1" fmla="*/ 212436 h 265237"/>
              <a:gd name="connsiteX2" fmla="*/ 267855 w 1754909"/>
              <a:gd name="connsiteY2" fmla="*/ 249382 h 265237"/>
              <a:gd name="connsiteX3" fmla="*/ 424873 w 1754909"/>
              <a:gd name="connsiteY3" fmla="*/ 240145 h 265237"/>
              <a:gd name="connsiteX4" fmla="*/ 480291 w 1754909"/>
              <a:gd name="connsiteY4" fmla="*/ 230909 h 265237"/>
              <a:gd name="connsiteX5" fmla="*/ 711200 w 1754909"/>
              <a:gd name="connsiteY5" fmla="*/ 249382 h 265237"/>
              <a:gd name="connsiteX6" fmla="*/ 1597891 w 1754909"/>
              <a:gd name="connsiteY6" fmla="*/ 184727 h 265237"/>
              <a:gd name="connsiteX7" fmla="*/ 1644073 w 1754909"/>
              <a:gd name="connsiteY7" fmla="*/ 166254 h 265237"/>
              <a:gd name="connsiteX8" fmla="*/ 1662546 w 1754909"/>
              <a:gd name="connsiteY8" fmla="*/ 129309 h 265237"/>
              <a:gd name="connsiteX9" fmla="*/ 1690255 w 1754909"/>
              <a:gd name="connsiteY9" fmla="*/ 110836 h 265237"/>
              <a:gd name="connsiteX10" fmla="*/ 1708728 w 1754909"/>
              <a:gd name="connsiteY10" fmla="*/ 83127 h 265237"/>
              <a:gd name="connsiteX11" fmla="*/ 1717964 w 1754909"/>
              <a:gd name="connsiteY11" fmla="*/ 55418 h 265237"/>
              <a:gd name="connsiteX12" fmla="*/ 1745673 w 1754909"/>
              <a:gd name="connsiteY12" fmla="*/ 18472 h 265237"/>
              <a:gd name="connsiteX13" fmla="*/ 1754909 w 1754909"/>
              <a:gd name="connsiteY13" fmla="*/ 0 h 26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4909" h="265237">
                <a:moveTo>
                  <a:pt x="0" y="27709"/>
                </a:moveTo>
                <a:cubicBezTo>
                  <a:pt x="51800" y="105407"/>
                  <a:pt x="73303" y="145510"/>
                  <a:pt x="166255" y="212436"/>
                </a:cubicBezTo>
                <a:cubicBezTo>
                  <a:pt x="195500" y="233492"/>
                  <a:pt x="233988" y="237067"/>
                  <a:pt x="267855" y="249382"/>
                </a:cubicBezTo>
                <a:cubicBezTo>
                  <a:pt x="320194" y="246303"/>
                  <a:pt x="372640" y="244687"/>
                  <a:pt x="424873" y="240145"/>
                </a:cubicBezTo>
                <a:cubicBezTo>
                  <a:pt x="443530" y="238523"/>
                  <a:pt x="461564" y="230909"/>
                  <a:pt x="480291" y="230909"/>
                </a:cubicBezTo>
                <a:cubicBezTo>
                  <a:pt x="515282" y="230909"/>
                  <a:pt x="667481" y="245407"/>
                  <a:pt x="711200" y="249382"/>
                </a:cubicBezTo>
                <a:cubicBezTo>
                  <a:pt x="1831726" y="211181"/>
                  <a:pt x="1253065" y="343877"/>
                  <a:pt x="1597891" y="184727"/>
                </a:cubicBezTo>
                <a:cubicBezTo>
                  <a:pt x="1612945" y="177779"/>
                  <a:pt x="1628679" y="172412"/>
                  <a:pt x="1644073" y="166254"/>
                </a:cubicBezTo>
                <a:cubicBezTo>
                  <a:pt x="1650231" y="153939"/>
                  <a:pt x="1653731" y="139886"/>
                  <a:pt x="1662546" y="129309"/>
                </a:cubicBezTo>
                <a:cubicBezTo>
                  <a:pt x="1669653" y="120781"/>
                  <a:pt x="1682406" y="118685"/>
                  <a:pt x="1690255" y="110836"/>
                </a:cubicBezTo>
                <a:cubicBezTo>
                  <a:pt x="1698104" y="102987"/>
                  <a:pt x="1702570" y="92363"/>
                  <a:pt x="1708728" y="83127"/>
                </a:cubicBezTo>
                <a:cubicBezTo>
                  <a:pt x="1711807" y="73891"/>
                  <a:pt x="1713134" y="63871"/>
                  <a:pt x="1717964" y="55418"/>
                </a:cubicBezTo>
                <a:cubicBezTo>
                  <a:pt x="1725601" y="42052"/>
                  <a:pt x="1737134" y="31281"/>
                  <a:pt x="1745673" y="18472"/>
                </a:cubicBezTo>
                <a:cubicBezTo>
                  <a:pt x="1749492" y="12744"/>
                  <a:pt x="1751830" y="6157"/>
                  <a:pt x="175490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516C035-5F52-6756-D9C6-A26039041F96}"/>
              </a:ext>
            </a:extLst>
          </p:cNvPr>
          <p:cNvSpPr/>
          <p:nvPr/>
        </p:nvSpPr>
        <p:spPr>
          <a:xfrm>
            <a:off x="10510982" y="4535055"/>
            <a:ext cx="729673" cy="1542472"/>
          </a:xfrm>
          <a:custGeom>
            <a:avLst/>
            <a:gdLst>
              <a:gd name="connsiteX0" fmla="*/ 0 w 729673"/>
              <a:gd name="connsiteY0" fmla="*/ 92363 h 1542472"/>
              <a:gd name="connsiteX1" fmla="*/ 18473 w 729673"/>
              <a:gd name="connsiteY1" fmla="*/ 46181 h 1542472"/>
              <a:gd name="connsiteX2" fmla="*/ 110836 w 729673"/>
              <a:gd name="connsiteY2" fmla="*/ 0 h 1542472"/>
              <a:gd name="connsiteX3" fmla="*/ 203200 w 729673"/>
              <a:gd name="connsiteY3" fmla="*/ 27709 h 1542472"/>
              <a:gd name="connsiteX4" fmla="*/ 230909 w 729673"/>
              <a:gd name="connsiteY4" fmla="*/ 92363 h 1542472"/>
              <a:gd name="connsiteX5" fmla="*/ 240145 w 729673"/>
              <a:gd name="connsiteY5" fmla="*/ 304800 h 1542472"/>
              <a:gd name="connsiteX6" fmla="*/ 267854 w 729673"/>
              <a:gd name="connsiteY6" fmla="*/ 369454 h 1542472"/>
              <a:gd name="connsiteX7" fmla="*/ 341745 w 729673"/>
              <a:gd name="connsiteY7" fmla="*/ 508000 h 1542472"/>
              <a:gd name="connsiteX8" fmla="*/ 314036 w 729673"/>
              <a:gd name="connsiteY8" fmla="*/ 646545 h 1542472"/>
              <a:gd name="connsiteX9" fmla="*/ 286327 w 729673"/>
              <a:gd name="connsiteY9" fmla="*/ 692727 h 1542472"/>
              <a:gd name="connsiteX10" fmla="*/ 267854 w 729673"/>
              <a:gd name="connsiteY10" fmla="*/ 748145 h 1542472"/>
              <a:gd name="connsiteX11" fmla="*/ 286327 w 729673"/>
              <a:gd name="connsiteY11" fmla="*/ 840509 h 1542472"/>
              <a:gd name="connsiteX12" fmla="*/ 332509 w 729673"/>
              <a:gd name="connsiteY12" fmla="*/ 914400 h 1542472"/>
              <a:gd name="connsiteX13" fmla="*/ 424873 w 729673"/>
              <a:gd name="connsiteY13" fmla="*/ 1016000 h 1542472"/>
              <a:gd name="connsiteX14" fmla="*/ 508000 w 729673"/>
              <a:gd name="connsiteY14" fmla="*/ 1089890 h 1542472"/>
              <a:gd name="connsiteX15" fmla="*/ 535709 w 729673"/>
              <a:gd name="connsiteY15" fmla="*/ 1117600 h 1542472"/>
              <a:gd name="connsiteX16" fmla="*/ 572654 w 729673"/>
              <a:gd name="connsiteY16" fmla="*/ 1330036 h 1542472"/>
              <a:gd name="connsiteX17" fmla="*/ 618836 w 729673"/>
              <a:gd name="connsiteY17" fmla="*/ 1394690 h 1542472"/>
              <a:gd name="connsiteX18" fmla="*/ 637309 w 729673"/>
              <a:gd name="connsiteY18" fmla="*/ 1422400 h 1542472"/>
              <a:gd name="connsiteX19" fmla="*/ 729673 w 729673"/>
              <a:gd name="connsiteY19" fmla="*/ 1524000 h 1542472"/>
              <a:gd name="connsiteX20" fmla="*/ 729673 w 729673"/>
              <a:gd name="connsiteY20" fmla="*/ 1542472 h 154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9673" h="1542472">
                <a:moveTo>
                  <a:pt x="0" y="92363"/>
                </a:moveTo>
                <a:cubicBezTo>
                  <a:pt x="6158" y="76969"/>
                  <a:pt x="8525" y="59445"/>
                  <a:pt x="18473" y="46181"/>
                </a:cubicBezTo>
                <a:cubicBezTo>
                  <a:pt x="40358" y="17001"/>
                  <a:pt x="79568" y="10422"/>
                  <a:pt x="110836" y="0"/>
                </a:cubicBezTo>
                <a:cubicBezTo>
                  <a:pt x="141624" y="9236"/>
                  <a:pt x="177722" y="8111"/>
                  <a:pt x="203200" y="27709"/>
                </a:cubicBezTo>
                <a:cubicBezTo>
                  <a:pt x="221785" y="42005"/>
                  <a:pt x="227810" y="69122"/>
                  <a:pt x="230909" y="92363"/>
                </a:cubicBezTo>
                <a:cubicBezTo>
                  <a:pt x="240277" y="162620"/>
                  <a:pt x="230777" y="234543"/>
                  <a:pt x="240145" y="304800"/>
                </a:cubicBezTo>
                <a:cubicBezTo>
                  <a:pt x="243244" y="328041"/>
                  <a:pt x="257938" y="348207"/>
                  <a:pt x="267854" y="369454"/>
                </a:cubicBezTo>
                <a:cubicBezTo>
                  <a:pt x="298426" y="434965"/>
                  <a:pt x="306889" y="447001"/>
                  <a:pt x="341745" y="508000"/>
                </a:cubicBezTo>
                <a:cubicBezTo>
                  <a:pt x="332509" y="554182"/>
                  <a:pt x="327569" y="601435"/>
                  <a:pt x="314036" y="646545"/>
                </a:cubicBezTo>
                <a:cubicBezTo>
                  <a:pt x="308877" y="663740"/>
                  <a:pt x="293756" y="676384"/>
                  <a:pt x="286327" y="692727"/>
                </a:cubicBezTo>
                <a:cubicBezTo>
                  <a:pt x="278269" y="710454"/>
                  <a:pt x="274012" y="729672"/>
                  <a:pt x="267854" y="748145"/>
                </a:cubicBezTo>
                <a:cubicBezTo>
                  <a:pt x="274012" y="778933"/>
                  <a:pt x="274947" y="811246"/>
                  <a:pt x="286327" y="840509"/>
                </a:cubicBezTo>
                <a:cubicBezTo>
                  <a:pt x="296854" y="867579"/>
                  <a:pt x="314511" y="891603"/>
                  <a:pt x="332509" y="914400"/>
                </a:cubicBezTo>
                <a:cubicBezTo>
                  <a:pt x="360870" y="950324"/>
                  <a:pt x="392509" y="983636"/>
                  <a:pt x="424873" y="1016000"/>
                </a:cubicBezTo>
                <a:cubicBezTo>
                  <a:pt x="451088" y="1042215"/>
                  <a:pt x="480671" y="1064839"/>
                  <a:pt x="508000" y="1089890"/>
                </a:cubicBezTo>
                <a:cubicBezTo>
                  <a:pt x="517629" y="1098717"/>
                  <a:pt x="526473" y="1108363"/>
                  <a:pt x="535709" y="1117600"/>
                </a:cubicBezTo>
                <a:cubicBezTo>
                  <a:pt x="548024" y="1188412"/>
                  <a:pt x="532784" y="1270233"/>
                  <a:pt x="572654" y="1330036"/>
                </a:cubicBezTo>
                <a:cubicBezTo>
                  <a:pt x="616198" y="1395351"/>
                  <a:pt x="561541" y="1314476"/>
                  <a:pt x="618836" y="1394690"/>
                </a:cubicBezTo>
                <a:cubicBezTo>
                  <a:pt x="625288" y="1403723"/>
                  <a:pt x="629459" y="1414550"/>
                  <a:pt x="637309" y="1422400"/>
                </a:cubicBezTo>
                <a:cubicBezTo>
                  <a:pt x="655322" y="1440413"/>
                  <a:pt x="729673" y="1487704"/>
                  <a:pt x="729673" y="1524000"/>
                </a:cubicBezTo>
                <a:lnTo>
                  <a:pt x="729673" y="154247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CFAF2-3F99-BAEA-6AE2-06C0A31388A3}"/>
              </a:ext>
            </a:extLst>
          </p:cNvPr>
          <p:cNvSpPr txBox="1"/>
          <p:nvPr/>
        </p:nvSpPr>
        <p:spPr>
          <a:xfrm>
            <a:off x="8221259" y="646903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V=0V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517FB-59F9-8817-76F2-6151790493DA}"/>
              </a:ext>
            </a:extLst>
          </p:cNvPr>
          <p:cNvSpPr txBox="1"/>
          <p:nvPr/>
        </p:nvSpPr>
        <p:spPr>
          <a:xfrm>
            <a:off x="7948080" y="5356087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V= ~1.4V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DFAC40-5A21-6191-4727-5768F11E535E}"/>
              </a:ext>
            </a:extLst>
          </p:cNvPr>
          <p:cNvSpPr txBox="1"/>
          <p:nvPr/>
        </p:nvSpPr>
        <p:spPr>
          <a:xfrm>
            <a:off x="4043237" y="5379336"/>
            <a:ext cx="3719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6900"/>
                </a:solidFill>
              </a:rPr>
              <a:t>Would need 8 lines (supply and return for each of 4 LAS).</a:t>
            </a:r>
          </a:p>
        </p:txBody>
      </p:sp>
    </p:spTree>
    <p:extLst>
      <p:ext uri="{BB962C8B-B14F-4D97-AF65-F5344CB8AC3E}">
        <p14:creationId xmlns:p14="http://schemas.microsoft.com/office/powerpoint/2010/main" val="3568354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6CCEF-22F7-C4B5-F426-0A98DB672ADD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Supply Complexities…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F3EB1-B25B-DBC3-5418-0BDE1C8DE4AE}"/>
              </a:ext>
            </a:extLst>
          </p:cNvPr>
          <p:cNvSpPr/>
          <p:nvPr/>
        </p:nvSpPr>
        <p:spPr>
          <a:xfrm>
            <a:off x="403339" y="949999"/>
            <a:ext cx="11385321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1.8V Solution?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João’s idea to edit the 65nm database to skip the LDO seems like a good one.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yet have a solution to powering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circuits that run at 1.8V.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seem that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 be separated from it’s LDO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for the rest of this presentation, I will assume that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powered at 1.2V in order to get an overall power number.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should perhaps suggest to the higher SVT that they think about point-to-point powering of the 1.8V system just in case (would mean 8 extra wires)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927E6-4D7D-280C-4C19-78F7E155D4B4}"/>
              </a:ext>
            </a:extLst>
          </p:cNvPr>
          <p:cNvSpPr txBox="1"/>
          <p:nvPr/>
        </p:nvSpPr>
        <p:spPr>
          <a:xfrm>
            <a:off x="3796146" y="2555567"/>
            <a:ext cx="8395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https://indico.cern.ch/event/1376523/contributions/5785064/attachments/2789901/4865135/ALPIDE_65_30_01_2024.pdf</a:t>
            </a:r>
          </a:p>
        </p:txBody>
      </p:sp>
    </p:spTree>
    <p:extLst>
      <p:ext uri="{BB962C8B-B14F-4D97-AF65-F5344CB8AC3E}">
        <p14:creationId xmlns:p14="http://schemas.microsoft.com/office/powerpoint/2010/main" val="3291139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BA6E7-7E39-F515-D228-6FB36960ADD4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Power Consumption </a:t>
            </a:r>
            <a:r>
              <a:rPr lang="en-US" sz="4400" b="1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Earlier Estimates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6951ED-709E-503A-BE44-8CFDB1109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37120"/>
              </p:ext>
            </p:extLst>
          </p:nvPr>
        </p:nvGraphicFramePr>
        <p:xfrm>
          <a:off x="535709" y="958466"/>
          <a:ext cx="8128000" cy="152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756837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40491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377196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975435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6104591"/>
                    </a:ext>
                  </a:extLst>
                </a:gridCol>
              </a:tblGrid>
              <a:tr h="27936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Power Consumption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48195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MOSAIX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16199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39268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63604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1046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E562ED-416F-3193-FA5F-2FF65BF8A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57753"/>
              </p:ext>
            </p:extLst>
          </p:nvPr>
        </p:nvGraphicFramePr>
        <p:xfrm>
          <a:off x="535709" y="2628132"/>
          <a:ext cx="8128000" cy="152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756837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40491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377196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975435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6104591"/>
                    </a:ext>
                  </a:extLst>
                </a:gridCol>
              </a:tblGrid>
              <a:tr h="27936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Power Consumption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48195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MOSAIX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16199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39268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63604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104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2F688B-E461-9649-0D0B-0D5A0404E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2651"/>
              </p:ext>
            </p:extLst>
          </p:nvPr>
        </p:nvGraphicFramePr>
        <p:xfrm>
          <a:off x="535709" y="4304532"/>
          <a:ext cx="8128000" cy="152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756837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40491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377196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975435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6104591"/>
                    </a:ext>
                  </a:extLst>
                </a:gridCol>
              </a:tblGrid>
              <a:tr h="279361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Power Consumption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48195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 RSU 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MOSAIX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16199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39268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63604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1046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29833B4-4D7E-B403-E077-D782461AFE3D}"/>
              </a:ext>
            </a:extLst>
          </p:cNvPr>
          <p:cNvSpPr/>
          <p:nvPr/>
        </p:nvSpPr>
        <p:spPr>
          <a:xfrm>
            <a:off x="8765309" y="949999"/>
            <a:ext cx="1662546" cy="1524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Expected 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5FDD8-C35D-9C8F-DE8F-BB7246C0BAFB}"/>
              </a:ext>
            </a:extLst>
          </p:cNvPr>
          <p:cNvSpPr/>
          <p:nvPr/>
        </p:nvSpPr>
        <p:spPr>
          <a:xfrm>
            <a:off x="8765309" y="2626399"/>
            <a:ext cx="1662546" cy="152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Max 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8AD04-D2E6-6F00-7554-45B0F1F488AF}"/>
              </a:ext>
            </a:extLst>
          </p:cNvPr>
          <p:cNvSpPr/>
          <p:nvPr/>
        </p:nvSpPr>
        <p:spPr>
          <a:xfrm>
            <a:off x="8765309" y="4304532"/>
            <a:ext cx="1662546" cy="1524000"/>
          </a:xfrm>
          <a:prstGeom prst="rect">
            <a:avLst/>
          </a:prstGeom>
          <a:solidFill>
            <a:srgbClr val="F4AF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Max 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A8F5F-60FA-F059-9C57-C9A4E424F032}"/>
              </a:ext>
            </a:extLst>
          </p:cNvPr>
          <p:cNvSpPr txBox="1"/>
          <p:nvPr/>
        </p:nvSpPr>
        <p:spPr>
          <a:xfrm>
            <a:off x="10427855" y="919232"/>
            <a:ext cx="17826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2 published sources of data (power densities, and supply current breakdown)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LEC does not vary at all in the power density figures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Separation into supplies does not include Expected/Max variation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How to reconcile?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14C33-6E9F-1694-95A7-FF223C60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48" y="5683565"/>
            <a:ext cx="5506152" cy="12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09F0F-2A02-FE84-08D0-A7BCDB7E55A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Power Consumption </a:t>
            </a:r>
            <a:r>
              <a:rPr lang="en-US" sz="4400" b="1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Earlier Estimates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CD5D6-B11D-0E1D-FC3A-C69D196CCDFA}"/>
              </a:ext>
            </a:extLst>
          </p:cNvPr>
          <p:cNvSpPr/>
          <p:nvPr/>
        </p:nvSpPr>
        <p:spPr>
          <a:xfrm>
            <a:off x="403339" y="949999"/>
            <a:ext cx="11385321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individual supply estimates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only really make worst case assumptions: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RSU LAS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25 to Max 45 is 65% variation.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this also to the LEC and assume published number is Expected 25.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case numbers are then 1536mW for the RSUs and 1148mW for the LEC.</a:t>
            </a:r>
          </a:p>
          <a:p>
            <a:pPr marL="1371600" lvl="2" indent="-457200" fontAlgn="base">
              <a:buFont typeface="+mj-lt"/>
              <a:buAutoNum type="arabicPeriod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2684mW</a:t>
            </a:r>
          </a:p>
          <a:p>
            <a:pPr marL="1371600" lvl="2" indent="-457200" fontAlgn="base">
              <a:buFont typeface="+mj-lt"/>
              <a:buAutoNum type="arabicPeriod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compare to the published supply numbers (MOSAIX – 12RSU)?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BD80D-B43A-49AD-1C93-D5A576A12C75}"/>
              </a:ext>
            </a:extLst>
          </p:cNvPr>
          <p:cNvSpPr txBox="1"/>
          <p:nvPr/>
        </p:nvSpPr>
        <p:spPr>
          <a:xfrm>
            <a:off x="7259781" y="1332972"/>
            <a:ext cx="44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N.B. We can make better case assumptions if we like, but we should do it consciously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0E79EB-065A-1D7B-20E7-3DEE06507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3" y="4045144"/>
            <a:ext cx="7040272" cy="15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91E82-5287-D03A-FDC8-DC87F86DCB08}"/>
              </a:ext>
            </a:extLst>
          </p:cNvPr>
          <p:cNvSpPr txBox="1"/>
          <p:nvPr/>
        </p:nvSpPr>
        <p:spPr>
          <a:xfrm>
            <a:off x="7526919" y="4393773"/>
            <a:ext cx="8531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272mW</a:t>
            </a:r>
          </a:p>
          <a:p>
            <a:r>
              <a:rPr lang="en-GB" sz="1400" dirty="0"/>
              <a:t>648mW</a:t>
            </a:r>
          </a:p>
          <a:p>
            <a:r>
              <a:rPr lang="en-GB" sz="1400" dirty="0"/>
              <a:t>1643mW</a:t>
            </a:r>
          </a:p>
          <a:p>
            <a:r>
              <a:rPr lang="en-GB" sz="1400" dirty="0"/>
              <a:t>360 </a:t>
            </a:r>
            <a:r>
              <a:rPr lang="en-GB" sz="1400" dirty="0" err="1"/>
              <a:t>mW</a:t>
            </a:r>
            <a:endParaRPr lang="en-GB" sz="1400" dirty="0"/>
          </a:p>
          <a:p>
            <a:r>
              <a:rPr lang="en-GB" sz="1400" dirty="0"/>
              <a:t>XXXXXX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11BF9-AB18-4636-382F-41337DD1A4B6}"/>
              </a:ext>
            </a:extLst>
          </p:cNvPr>
          <p:cNvSpPr txBox="1"/>
          <p:nvPr/>
        </p:nvSpPr>
        <p:spPr>
          <a:xfrm>
            <a:off x="6960354" y="5594102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Total: 2923mW	  1723mW         2842mW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AFA920-2ECE-AEB0-47A3-A5CDE5C6D24C}"/>
              </a:ext>
            </a:extLst>
          </p:cNvPr>
          <p:cNvSpPr txBox="1"/>
          <p:nvPr/>
        </p:nvSpPr>
        <p:spPr>
          <a:xfrm>
            <a:off x="7872050" y="4028974"/>
            <a:ext cx="1761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Scale to EIC-LAS -&gt;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A128B-FC5B-D8AD-5336-930CD21D72FF}"/>
              </a:ext>
            </a:extLst>
          </p:cNvPr>
          <p:cNvSpPr txBox="1"/>
          <p:nvPr/>
        </p:nvSpPr>
        <p:spPr>
          <a:xfrm>
            <a:off x="8936416" y="4371448"/>
            <a:ext cx="8018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272mW</a:t>
            </a:r>
          </a:p>
          <a:p>
            <a:r>
              <a:rPr lang="en-GB" sz="1400" dirty="0"/>
              <a:t>270mW</a:t>
            </a:r>
          </a:p>
          <a:p>
            <a:r>
              <a:rPr lang="en-GB" sz="1400" dirty="0"/>
              <a:t>821mW</a:t>
            </a:r>
          </a:p>
          <a:p>
            <a:r>
              <a:rPr lang="en-GB" sz="1400" dirty="0"/>
              <a:t>360 </a:t>
            </a:r>
            <a:r>
              <a:rPr lang="en-GB" sz="1400" dirty="0" err="1"/>
              <a:t>mW</a:t>
            </a:r>
            <a:endParaRPr lang="en-GB" sz="1400" dirty="0"/>
          </a:p>
          <a:p>
            <a:r>
              <a:rPr lang="en-GB" sz="1400" dirty="0"/>
              <a:t>XXXXXX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51A8E-EF78-A0F4-F23A-8CFF63BD7937}"/>
              </a:ext>
            </a:extLst>
          </p:cNvPr>
          <p:cNvSpPr txBox="1"/>
          <p:nvPr/>
        </p:nvSpPr>
        <p:spPr>
          <a:xfrm>
            <a:off x="9649768" y="4028974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+65% -&gt;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42055-71E2-4ADB-E15B-3A4BEEE6EEA7}"/>
              </a:ext>
            </a:extLst>
          </p:cNvPr>
          <p:cNvSpPr txBox="1"/>
          <p:nvPr/>
        </p:nvSpPr>
        <p:spPr>
          <a:xfrm>
            <a:off x="10213830" y="4371404"/>
            <a:ext cx="8531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449mW</a:t>
            </a:r>
          </a:p>
          <a:p>
            <a:r>
              <a:rPr lang="en-GB" sz="1400" dirty="0"/>
              <a:t>445mW</a:t>
            </a:r>
          </a:p>
          <a:p>
            <a:r>
              <a:rPr lang="en-GB" sz="1400" dirty="0"/>
              <a:t>1354mW</a:t>
            </a:r>
          </a:p>
          <a:p>
            <a:r>
              <a:rPr lang="en-GB" sz="1400" dirty="0"/>
              <a:t>594 </a:t>
            </a:r>
            <a:r>
              <a:rPr lang="en-GB" sz="1400" dirty="0" err="1"/>
              <a:t>mW</a:t>
            </a:r>
            <a:endParaRPr lang="en-GB" sz="1400" dirty="0"/>
          </a:p>
          <a:p>
            <a:r>
              <a:rPr lang="en-GB" sz="1400" dirty="0"/>
              <a:t>XXXXXXX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879DB-F8F2-4636-DAA5-48204A3E6E5A}"/>
              </a:ext>
            </a:extLst>
          </p:cNvPr>
          <p:cNvSpPr txBox="1"/>
          <p:nvPr/>
        </p:nvSpPr>
        <p:spPr>
          <a:xfrm>
            <a:off x="5322401" y="5948234"/>
            <a:ext cx="658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Good match to our worst case Max45 estimate, so can probably assume the original numbers are for the Expected 25 case</a:t>
            </a:r>
          </a:p>
        </p:txBody>
      </p:sp>
    </p:spTree>
    <p:extLst>
      <p:ext uri="{BB962C8B-B14F-4D97-AF65-F5344CB8AC3E}">
        <p14:creationId xmlns:p14="http://schemas.microsoft.com/office/powerpoint/2010/main" val="97223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C03156-5A38-EA9F-F0EA-13910F037F16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863DB8-1263-3298-53B8-FA6CE910C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21041"/>
              </p:ext>
            </p:extLst>
          </p:nvPr>
        </p:nvGraphicFramePr>
        <p:xfrm>
          <a:off x="5375564" y="1730153"/>
          <a:ext cx="6427653" cy="4048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38862">
                  <a:extLst>
                    <a:ext uri="{9D8B030D-6E8A-4147-A177-3AD203B41FA5}">
                      <a16:colId xmlns:a16="http://schemas.microsoft.com/office/drawing/2014/main" val="2158073561"/>
                    </a:ext>
                  </a:extLst>
                </a:gridCol>
                <a:gridCol w="2511829">
                  <a:extLst>
                    <a:ext uri="{9D8B030D-6E8A-4147-A177-3AD203B41FA5}">
                      <a16:colId xmlns:a16="http://schemas.microsoft.com/office/drawing/2014/main" val="1349425234"/>
                    </a:ext>
                  </a:extLst>
                </a:gridCol>
                <a:gridCol w="1476962">
                  <a:extLst>
                    <a:ext uri="{9D8B030D-6E8A-4147-A177-3AD203B41FA5}">
                      <a16:colId xmlns:a16="http://schemas.microsoft.com/office/drawing/2014/main" val="309943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Requirement for </a:t>
                      </a:r>
                      <a:r>
                        <a:rPr lang="en-GB" sz="1400" err="1"/>
                        <a:t>ePIC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Work currently under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Institutes involved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Partner with ITS3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LLDFM logic cells</a:t>
                      </a:r>
                    </a:p>
                    <a:p>
                      <a:r>
                        <a:rPr lang="en-GB" sz="1400"/>
                        <a:t>Cross-RSU data transmission</a:t>
                      </a:r>
                    </a:p>
                    <a:p>
                      <a:r>
                        <a:rPr lang="en-GB" sz="1400"/>
                        <a:t>VFM ADC</a:t>
                      </a:r>
                    </a:p>
                    <a:p>
                      <a:r>
                        <a:rPr lang="en-GB" sz="1400"/>
                        <a:t>SRAM</a:t>
                      </a:r>
                    </a:p>
                    <a:p>
                      <a:r>
                        <a:rPr lang="en-GB" sz="1400"/>
                        <a:t>Digital design – RSU </a:t>
                      </a:r>
                      <a:r>
                        <a:rPr lang="en-GB" sz="1400" err="1"/>
                        <a:t>serialiser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RAL, LBNL</a:t>
                      </a:r>
                    </a:p>
                    <a:p>
                      <a:r>
                        <a:rPr lang="en-GB" sz="1400"/>
                        <a:t>BNL</a:t>
                      </a:r>
                    </a:p>
                    <a:p>
                      <a:r>
                        <a:rPr lang="en-GB" sz="1400"/>
                        <a:t>BNL</a:t>
                      </a:r>
                    </a:p>
                    <a:p>
                      <a:endParaRPr lang="en-GB" sz="1400"/>
                    </a:p>
                    <a:p>
                      <a:r>
                        <a:rPr lang="en-GB" sz="1400"/>
                        <a:t>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2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Reduced number of 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N/A – requires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BNL - Joao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7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Multiplexing to single data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N/A – requires database</a:t>
                      </a:r>
                    </a:p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Oxford – Jaya John 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409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TX Voltage reduction for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N/A – requires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66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Multiplexed slow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BNL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71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Serial powering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65nm first schematic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RAL/Oxford/LBNL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20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Negative bias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Start design in 110nm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9825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F0F69AC-C576-4BCF-BD12-D1D734F435EB}"/>
              </a:ext>
            </a:extLst>
          </p:cNvPr>
          <p:cNvSpPr/>
          <p:nvPr/>
        </p:nvSpPr>
        <p:spPr>
          <a:xfrm>
            <a:off x="3796146" y="2253373"/>
            <a:ext cx="1579418" cy="115062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FF0000"/>
                </a:solidFill>
              </a:rPr>
              <a:t>ITS3 Partnership (WBS 1.1)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C98B0E-8607-E183-8D19-D164ECFE905D}"/>
              </a:ext>
            </a:extLst>
          </p:cNvPr>
          <p:cNvSpPr/>
          <p:nvPr/>
        </p:nvSpPr>
        <p:spPr>
          <a:xfrm>
            <a:off x="3796146" y="3403995"/>
            <a:ext cx="1579418" cy="1253993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B050"/>
                </a:solidFill>
              </a:rPr>
              <a:t>EIC-LAS (</a:t>
            </a:r>
            <a:r>
              <a:rPr lang="en-GB" sz="1600" dirty="0" err="1">
                <a:solidFill>
                  <a:srgbClr val="00B050"/>
                </a:solidFill>
              </a:rPr>
              <a:t>TPSCo</a:t>
            </a:r>
            <a:r>
              <a:rPr lang="en-GB" sz="1600" dirty="0">
                <a:solidFill>
                  <a:srgbClr val="00B050"/>
                </a:solidFill>
              </a:rPr>
              <a:t> 65nm)</a:t>
            </a:r>
          </a:p>
          <a:p>
            <a:pPr algn="ctr"/>
            <a:r>
              <a:rPr lang="en-GB" sz="1600" dirty="0">
                <a:solidFill>
                  <a:srgbClr val="00B050"/>
                </a:solidFill>
              </a:rPr>
              <a:t>(WBS 1.2)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120664-8E7B-F2A8-0B8A-0E1A0ECCF205}"/>
              </a:ext>
            </a:extLst>
          </p:cNvPr>
          <p:cNvSpPr/>
          <p:nvPr/>
        </p:nvSpPr>
        <p:spPr>
          <a:xfrm>
            <a:off x="3796146" y="4657989"/>
            <a:ext cx="1579418" cy="1120924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2060"/>
                </a:solidFill>
              </a:rPr>
              <a:t>Ancillary Chip (XFAB 110nm)</a:t>
            </a:r>
          </a:p>
          <a:p>
            <a:pPr algn="ctr"/>
            <a:r>
              <a:rPr lang="en-GB" sz="1600">
                <a:solidFill>
                  <a:srgbClr val="002060"/>
                </a:solidFill>
              </a:rPr>
              <a:t>(WBS 1.3/4/5/6)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02C2F-3603-5140-7599-90310754490C}"/>
              </a:ext>
            </a:extLst>
          </p:cNvPr>
          <p:cNvSpPr/>
          <p:nvPr/>
        </p:nvSpPr>
        <p:spPr>
          <a:xfrm>
            <a:off x="403340" y="1210718"/>
            <a:ext cx="2912515" cy="363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400" b="1" spc="-10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strands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with ITS3 for MOSAIX access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EIC-LAS based on MOSAIX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support EIC-LAS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69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B9477-0440-1AD7-AB90-A8F0D276AC99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Power Consumption </a:t>
            </a:r>
            <a:r>
              <a:rPr lang="en-US" sz="4400" b="1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Earlier Estimates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DBA5CC-66F9-EF88-B178-B9F033D7F82A}"/>
              </a:ext>
            </a:extLst>
          </p:cNvPr>
          <p:cNvSpPr/>
          <p:nvPr/>
        </p:nvSpPr>
        <p:spPr>
          <a:xfrm>
            <a:off x="403339" y="949999"/>
            <a:ext cx="11385321" cy="311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LAS, Best and Worst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the EIC-LAS current requirements is key for the SLDO design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SLDO dominates the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AncASIC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(we need a better name…) power consumption, it is also key to get a power number for that chip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numbers needed for simulation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2BFC7-900A-9ED7-BB5C-0FEDBF7E92F2}"/>
              </a:ext>
            </a:extLst>
          </p:cNvPr>
          <p:cNvSpPr txBox="1"/>
          <p:nvPr/>
        </p:nvSpPr>
        <p:spPr>
          <a:xfrm>
            <a:off x="3525295" y="3560545"/>
            <a:ext cx="97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272mW</a:t>
            </a:r>
          </a:p>
          <a:p>
            <a:r>
              <a:rPr lang="en-GB" dirty="0"/>
              <a:t>270mW</a:t>
            </a:r>
          </a:p>
          <a:p>
            <a:r>
              <a:rPr lang="en-GB" dirty="0"/>
              <a:t>821mW</a:t>
            </a:r>
          </a:p>
          <a:p>
            <a:r>
              <a:rPr lang="en-GB" dirty="0"/>
              <a:t>360 </a:t>
            </a:r>
            <a:r>
              <a:rPr lang="en-GB" dirty="0" err="1"/>
              <a:t>mW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796CF-3546-BB77-D215-552DE6D10F7C}"/>
              </a:ext>
            </a:extLst>
          </p:cNvPr>
          <p:cNvSpPr txBox="1"/>
          <p:nvPr/>
        </p:nvSpPr>
        <p:spPr>
          <a:xfrm>
            <a:off x="5304449" y="3560545"/>
            <a:ext cx="1095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449 </a:t>
            </a:r>
            <a:r>
              <a:rPr lang="en-GB" dirty="0" err="1"/>
              <a:t>mW</a:t>
            </a:r>
            <a:endParaRPr lang="en-GB" dirty="0"/>
          </a:p>
          <a:p>
            <a:r>
              <a:rPr lang="en-GB" dirty="0"/>
              <a:t>445 </a:t>
            </a:r>
            <a:r>
              <a:rPr lang="en-GB" dirty="0" err="1"/>
              <a:t>mW</a:t>
            </a:r>
            <a:endParaRPr lang="en-GB" dirty="0"/>
          </a:p>
          <a:p>
            <a:r>
              <a:rPr lang="en-GB" dirty="0"/>
              <a:t>1354 </a:t>
            </a:r>
            <a:r>
              <a:rPr lang="en-GB" dirty="0" err="1"/>
              <a:t>mW</a:t>
            </a:r>
            <a:endParaRPr lang="en-GB" dirty="0"/>
          </a:p>
          <a:p>
            <a:r>
              <a:rPr lang="en-GB" dirty="0"/>
              <a:t>594 </a:t>
            </a:r>
            <a:r>
              <a:rPr lang="en-GB" dirty="0" err="1"/>
              <a:t>mW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20F23-84BB-032A-82DA-71CED7F13363}"/>
              </a:ext>
            </a:extLst>
          </p:cNvPr>
          <p:cNvSpPr txBox="1"/>
          <p:nvPr/>
        </p:nvSpPr>
        <p:spPr>
          <a:xfrm>
            <a:off x="3349413" y="3192646"/>
            <a:ext cx="132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Expected 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1031-0DDA-DF5D-44F6-89B997E34A76}"/>
              </a:ext>
            </a:extLst>
          </p:cNvPr>
          <p:cNvSpPr txBox="1"/>
          <p:nvPr/>
        </p:nvSpPr>
        <p:spPr>
          <a:xfrm>
            <a:off x="5314146" y="3191213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 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49A67-C0EA-99C1-6E39-0AAC9D586AEF}"/>
              </a:ext>
            </a:extLst>
          </p:cNvPr>
          <p:cNvSpPr txBox="1"/>
          <p:nvPr/>
        </p:nvSpPr>
        <p:spPr>
          <a:xfrm>
            <a:off x="1471730" y="3576946"/>
            <a:ext cx="1492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Services</a:t>
            </a:r>
          </a:p>
          <a:p>
            <a:r>
              <a:rPr lang="en-GB" dirty="0"/>
              <a:t>Global Analog</a:t>
            </a:r>
          </a:p>
          <a:p>
            <a:r>
              <a:rPr lang="en-GB" dirty="0"/>
              <a:t>Global Digital</a:t>
            </a:r>
          </a:p>
          <a:p>
            <a:r>
              <a:rPr lang="en-GB" dirty="0" err="1"/>
              <a:t>Serialisers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717DE-AE01-667F-788F-CCB6A1691E4B}"/>
              </a:ext>
            </a:extLst>
          </p:cNvPr>
          <p:cNvSpPr txBox="1"/>
          <p:nvPr/>
        </p:nvSpPr>
        <p:spPr>
          <a:xfrm>
            <a:off x="4602776" y="2907539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51887-D8EB-B34E-A704-2FFD91932858}"/>
              </a:ext>
            </a:extLst>
          </p:cNvPr>
          <p:cNvSpPr txBox="1"/>
          <p:nvPr/>
        </p:nvSpPr>
        <p:spPr>
          <a:xfrm>
            <a:off x="8592293" y="3560545"/>
            <a:ext cx="906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206 mA</a:t>
            </a:r>
          </a:p>
          <a:p>
            <a:r>
              <a:rPr lang="en-GB" dirty="0"/>
              <a:t>205 mA</a:t>
            </a:r>
          </a:p>
          <a:p>
            <a:r>
              <a:rPr lang="en-GB" dirty="0"/>
              <a:t>622 mA</a:t>
            </a:r>
          </a:p>
          <a:p>
            <a:r>
              <a:rPr lang="en-GB" dirty="0"/>
              <a:t>300 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100C9-17EF-0CB1-C3C8-695DF21E8DEC}"/>
              </a:ext>
            </a:extLst>
          </p:cNvPr>
          <p:cNvSpPr txBox="1"/>
          <p:nvPr/>
        </p:nvSpPr>
        <p:spPr>
          <a:xfrm>
            <a:off x="10457697" y="3550727"/>
            <a:ext cx="102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340 mA</a:t>
            </a:r>
          </a:p>
          <a:p>
            <a:r>
              <a:rPr lang="en-GB" dirty="0"/>
              <a:t>337 mA</a:t>
            </a:r>
          </a:p>
          <a:p>
            <a:r>
              <a:rPr lang="en-GB" dirty="0"/>
              <a:t>1026 mA</a:t>
            </a:r>
          </a:p>
          <a:p>
            <a:r>
              <a:rPr lang="en-GB" dirty="0"/>
              <a:t>495 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0545F-0EDD-3477-D882-36D1C68F7FC2}"/>
              </a:ext>
            </a:extLst>
          </p:cNvPr>
          <p:cNvSpPr txBox="1"/>
          <p:nvPr/>
        </p:nvSpPr>
        <p:spPr>
          <a:xfrm>
            <a:off x="8416411" y="3192646"/>
            <a:ext cx="132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Expected 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028F4-E970-C455-DB41-8973D625AF15}"/>
              </a:ext>
            </a:extLst>
          </p:cNvPr>
          <p:cNvSpPr txBox="1"/>
          <p:nvPr/>
        </p:nvSpPr>
        <p:spPr>
          <a:xfrm>
            <a:off x="10381144" y="3191213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 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6DD6D-748F-7F2B-17E0-1FFE332FF7AF}"/>
              </a:ext>
            </a:extLst>
          </p:cNvPr>
          <p:cNvSpPr txBox="1"/>
          <p:nvPr/>
        </p:nvSpPr>
        <p:spPr>
          <a:xfrm>
            <a:off x="9669774" y="2907539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Current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177339-BF47-9C7A-70EB-5D98656FF36D}"/>
              </a:ext>
            </a:extLst>
          </p:cNvPr>
          <p:cNvSpPr txBox="1"/>
          <p:nvPr/>
        </p:nvSpPr>
        <p:spPr>
          <a:xfrm>
            <a:off x="6249249" y="5144692"/>
            <a:ext cx="571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Assume 1.2V for </a:t>
            </a:r>
            <a:r>
              <a:rPr lang="en-GB" dirty="0" err="1">
                <a:solidFill>
                  <a:srgbClr val="FF0000"/>
                </a:solidFill>
              </a:rPr>
              <a:t>serialisers</a:t>
            </a:r>
            <a:r>
              <a:rPr lang="en-GB" dirty="0">
                <a:solidFill>
                  <a:srgbClr val="FF0000"/>
                </a:solidFill>
              </a:rPr>
              <a:t> (if we can skip the on-chip LDO)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0DB493-4537-3526-FDB0-283FB7493313}"/>
              </a:ext>
            </a:extLst>
          </p:cNvPr>
          <p:cNvSpPr txBox="1"/>
          <p:nvPr/>
        </p:nvSpPr>
        <p:spPr>
          <a:xfrm>
            <a:off x="6948149" y="290753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Voltage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45B14-2F9F-0111-9053-FF1A4F54A1A4}"/>
              </a:ext>
            </a:extLst>
          </p:cNvPr>
          <p:cNvSpPr txBox="1"/>
          <p:nvPr/>
        </p:nvSpPr>
        <p:spPr>
          <a:xfrm>
            <a:off x="6939332" y="3550726"/>
            <a:ext cx="72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1.32V</a:t>
            </a:r>
          </a:p>
          <a:p>
            <a:r>
              <a:rPr lang="en-GB" dirty="0"/>
              <a:t>1.32V</a:t>
            </a:r>
          </a:p>
          <a:p>
            <a:r>
              <a:rPr lang="en-GB" dirty="0"/>
              <a:t>1.32V</a:t>
            </a:r>
          </a:p>
          <a:p>
            <a:r>
              <a:rPr lang="en-GB" dirty="0"/>
              <a:t>1.2V</a:t>
            </a:r>
          </a:p>
        </p:txBody>
      </p:sp>
    </p:spTree>
    <p:extLst>
      <p:ext uri="{BB962C8B-B14F-4D97-AF65-F5344CB8AC3E}">
        <p14:creationId xmlns:p14="http://schemas.microsoft.com/office/powerpoint/2010/main" val="3913379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1AEF2-6921-7161-148E-F38D3AF065C5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Chip Adjustability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8A813-0E0B-FB9C-2221-B8A976369F3E}"/>
              </a:ext>
            </a:extLst>
          </p:cNvPr>
          <p:cNvSpPr/>
          <p:nvPr/>
        </p:nvSpPr>
        <p:spPr>
          <a:xfrm>
            <a:off x="403339" y="949999"/>
            <a:ext cx="11385321" cy="342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28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Programmable Output Voltage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earlier presentations (v7 and before), need to simulate case where GA=GD=Services=1.32V and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Serialiser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=1.2V. Requires adjustable SLDO output.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we also want some control over SLDO output to allow adjustment in real world, prefer to implement real circuit.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variable resistor (4bit) to allow this. Should give swing between 1.1 – 1.5V</a:t>
            </a: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180DF-42C7-7C1C-47D4-FFBE6DA5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3294407"/>
            <a:ext cx="5672394" cy="2973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A6B77-671D-DF70-0A48-3429B69C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329" y="3429000"/>
            <a:ext cx="2745159" cy="28027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B6BA47-966C-FD4E-12A7-2146C38EFF98}"/>
              </a:ext>
            </a:extLst>
          </p:cNvPr>
          <p:cNvCxnSpPr>
            <a:cxnSpLocks/>
          </p:cNvCxnSpPr>
          <p:nvPr/>
        </p:nvCxnSpPr>
        <p:spPr>
          <a:xfrm>
            <a:off x="5368488" y="4845325"/>
            <a:ext cx="2463948" cy="4286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EAAB2F3-2A64-DF66-CA65-707D2D1979D6}"/>
              </a:ext>
            </a:extLst>
          </p:cNvPr>
          <p:cNvSpPr/>
          <p:nvPr/>
        </p:nvSpPr>
        <p:spPr>
          <a:xfrm>
            <a:off x="7764721" y="4627418"/>
            <a:ext cx="548006" cy="1604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10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60" dirty="0">
                <a:solidFill>
                  <a:srgbClr val="2E2D62"/>
                </a:solidFill>
                <a:latin typeface="Arial"/>
                <a:cs typeface="Arial"/>
              </a:rPr>
              <a:t>MOSAIX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8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B4D7E3-BFF2-CB4E-BA91-820C333173FF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MOSAIX Overview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E9FEB-64B9-D33C-8872-E9BD3EA2D2E1}"/>
              </a:ext>
            </a:extLst>
          </p:cNvPr>
          <p:cNvSpPr/>
          <p:nvPr/>
        </p:nvSpPr>
        <p:spPr>
          <a:xfrm>
            <a:off x="2781149" y="4466216"/>
            <a:ext cx="4274377" cy="30828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spc="-100" dirty="0">
                <a:solidFill>
                  <a:srgbClr val="1E5DF8"/>
                </a:solidFill>
                <a:latin typeface="Arial"/>
                <a:cs typeface="Arial"/>
              </a:rPr>
              <a:t>Stitching is key to MOSAIX</a:t>
            </a:r>
            <a:endParaRPr lang="en-US" sz="2000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CMOS fabrication is a lithographic process 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Wafer are exposed to light through a reticule mask of limited size (~2.5x2.5cm)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Typically this makes thousands of chips per wafer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To make 1 Die-per-Wafer (1DPW) sub-divide reticule and repeatedly re-expose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B2C2E8-1707-AE55-9A9A-FF4D214D113F}"/>
              </a:ext>
            </a:extLst>
          </p:cNvPr>
          <p:cNvSpPr/>
          <p:nvPr/>
        </p:nvSpPr>
        <p:spPr>
          <a:xfrm>
            <a:off x="6811486" y="4466215"/>
            <a:ext cx="4274377" cy="24365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spc="-100" dirty="0">
                <a:solidFill>
                  <a:srgbClr val="1E5DF8"/>
                </a:solidFill>
                <a:latin typeface="Arial"/>
                <a:cs typeface="Arial"/>
              </a:rPr>
              <a:t>Challenges and Advantages</a:t>
            </a:r>
            <a:endParaRPr lang="en-US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Addressing can be tricky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Yield is a major issue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Multiple products can be made with the same mask set. This is basis of the EIC-LAS...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titchingAnimation_v2">
            <a:hlinkClick r:id="" action="ppaction://media"/>
            <a:extLst>
              <a:ext uri="{FF2B5EF4-FFF2-40B4-BE49-F238E27FC236}">
                <a16:creationId xmlns:a16="http://schemas.microsoft.com/office/drawing/2014/main" id="{82D49DB1-DEE8-068C-D693-70111477B8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1456" b="22920"/>
          <a:stretch/>
        </p:blipFill>
        <p:spPr>
          <a:xfrm>
            <a:off x="192810" y="902499"/>
            <a:ext cx="11066317" cy="34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tile system&#10;&#10;Description automatically generated">
            <a:extLst>
              <a:ext uri="{FF2B5EF4-FFF2-40B4-BE49-F238E27FC236}">
                <a16:creationId xmlns:a16="http://schemas.microsoft.com/office/drawing/2014/main" id="{80EFD9F5-CE15-04F9-BACA-82B2BCC11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28" y="1206829"/>
            <a:ext cx="9705233" cy="4444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14F4A-E51E-FA7C-2495-19824B8F61D6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MOSAIX Overview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0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stitched sensor&#10;&#10;Description automatically generated">
            <a:extLst>
              <a:ext uri="{FF2B5EF4-FFF2-40B4-BE49-F238E27FC236}">
                <a16:creationId xmlns:a16="http://schemas.microsoft.com/office/drawing/2014/main" id="{0CB51D98-12DD-8E50-060C-583793A3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940562"/>
            <a:ext cx="8857014" cy="4976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01CE0-DA09-471C-2A9B-3A28D9CACF14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MOSAIX Overview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C0BE8-DFE6-1749-63F3-1CCBAD28ACB2}"/>
              </a:ext>
            </a:extLst>
          </p:cNvPr>
          <p:cNvSpPr/>
          <p:nvPr/>
        </p:nvSpPr>
        <p:spPr>
          <a:xfrm>
            <a:off x="0" y="3638550"/>
            <a:ext cx="4133850" cy="22211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spc="-100" dirty="0">
                <a:solidFill>
                  <a:srgbClr val="1E5DF8"/>
                </a:solidFill>
                <a:latin typeface="Arial"/>
                <a:cs typeface="Arial"/>
              </a:rPr>
              <a:t>Data Rates</a:t>
            </a:r>
            <a:endParaRPr lang="en-US" sz="1400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Tile Link Capacity – 23.04Gbps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Average Data Rate – 15.55Gbps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3 links @ 10.24Gbps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5 links @ 5.12Gbps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26262"/>
                </a:solidFill>
                <a:latin typeface="Arial"/>
                <a:cs typeface="Arial"/>
              </a:rPr>
              <a:t>8 links total exist</a:t>
            </a: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/>
            <a:endParaRPr lang="en-GB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1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4A714-21BC-D0CA-20A9-4BB518FA92AC}"/>
              </a:ext>
            </a:extLst>
          </p:cNvPr>
          <p:cNvSpPr txBox="1"/>
          <p:nvPr/>
        </p:nvSpPr>
        <p:spPr>
          <a:xfrm>
            <a:off x="403340" y="18055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Power Consumption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0CCC53-815B-87F4-139D-EB36A9575842}"/>
              </a:ext>
            </a:extLst>
          </p:cNvPr>
          <p:cNvSpPr/>
          <p:nvPr/>
        </p:nvSpPr>
        <p:spPr>
          <a:xfrm>
            <a:off x="403340" y="949999"/>
            <a:ext cx="1905752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GB" sz="1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MOSAIX Engineering Specification Review</a:t>
            </a: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consumption numbers for MOSAIX were updated in the engineering review.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E4D36-9FE4-6D8E-7571-45B5A16C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23" y="1034813"/>
            <a:ext cx="9752577" cy="54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8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2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3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4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DB3B9831E8349A03FE226DA0848BF" ma:contentTypeVersion="11" ma:contentTypeDescription="Create a new document." ma:contentTypeScope="" ma:versionID="fcc442a344084cdb1729f052c7856ddb">
  <xsd:schema xmlns:xsd="http://www.w3.org/2001/XMLSchema" xmlns:xs="http://www.w3.org/2001/XMLSchema" xmlns:p="http://schemas.microsoft.com/office/2006/metadata/properties" xmlns:ns2="05955ea2-72f0-4590-831b-d7a5408ad737" xmlns:ns3="1cf0fd2c-5b8a-4328-93ca-9b3487cc7594" targetNamespace="http://schemas.microsoft.com/office/2006/metadata/properties" ma:root="true" ma:fieldsID="15c97c334a46c47348dadc799c4b3e35" ns2:_="" ns3:_="">
    <xsd:import namespace="05955ea2-72f0-4590-831b-d7a5408ad737"/>
    <xsd:import namespace="1cf0fd2c-5b8a-4328-93ca-9b3487cc7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55ea2-72f0-4590-831b-d7a5408ad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0fd2c-5b8a-4328-93ca-9b3487cc759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a28f42-87fe-4ce8-a923-03facd005904}" ma:internalName="TaxCatchAll" ma:showField="CatchAllData" ma:web="1cf0fd2c-5b8a-4328-93ca-9b3487cc7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55ea2-72f0-4590-831b-d7a5408ad737">
      <Terms xmlns="http://schemas.microsoft.com/office/infopath/2007/PartnerControls"/>
    </lcf76f155ced4ddcb4097134ff3c332f>
    <TaxCatchAll xmlns="1cf0fd2c-5b8a-4328-93ca-9b3487cc75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8853D-AA70-4D98-821F-D05917AC2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55ea2-72f0-4590-831b-d7a5408ad737"/>
    <ds:schemaRef ds:uri="1cf0fd2c-5b8a-4328-93ca-9b3487cc7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B7DF6C-6328-4165-BCD5-AB0AAC7DC029}">
  <ds:schemaRefs>
    <ds:schemaRef ds:uri="http://schemas.microsoft.com/office/2006/metadata/properties"/>
    <ds:schemaRef ds:uri="http://schemas.microsoft.com/office/infopath/2007/PartnerControls"/>
    <ds:schemaRef ds:uri="05955ea2-72f0-4590-831b-d7a5408ad737"/>
    <ds:schemaRef ds:uri="1cf0fd2c-5b8a-4328-93ca-9b3487cc7594"/>
  </ds:schemaRefs>
</ds:datastoreItem>
</file>

<file path=customXml/itemProps3.xml><?xml version="1.0" encoding="utf-8"?>
<ds:datastoreItem xmlns:ds="http://schemas.openxmlformats.org/officeDocument/2006/customXml" ds:itemID="{6E74B4B8-D6B6-4D92-B91D-5FF6F458AC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22804</TotalTime>
  <Words>2745</Words>
  <Application>Microsoft Office PowerPoint</Application>
  <PresentationFormat>Widescreen</PresentationFormat>
  <Paragraphs>626</Paragraphs>
  <Slides>41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Roboto</vt:lpstr>
      <vt:lpstr>Wingdings</vt:lpstr>
      <vt:lpstr>Office Theme</vt:lpstr>
      <vt:lpstr>MASTER 2 WHITE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Sedgwick, Iain (STFC,RAL,TECH)</cp:lastModifiedBy>
  <cp:revision>469</cp:revision>
  <cp:lastPrinted>2019-10-02T08:27:37Z</cp:lastPrinted>
  <dcterms:created xsi:type="dcterms:W3CDTF">2019-09-17T08:04:08Z</dcterms:created>
  <dcterms:modified xsi:type="dcterms:W3CDTF">2024-10-02T14:27:01Z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0x0101001D8DB3B9831E8349A03FE226DA0848BF</vt:lpwstr>
  </property>
  <property fmtid="{D5CDD505-2E9C-101B-9397-08002B2CF9AE}" pid="3" name="MediaServiceImageTags">
    <vt:lpwstr/>
  </property>
</Properties>
</file>