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48" r:id="rId1"/>
  </p:sldMasterIdLst>
  <p:notesMasterIdLst>
    <p:notesMasterId r:id="rId19"/>
  </p:notesMasterIdLst>
  <p:sldIdLst>
    <p:sldId id="262" r:id="rId2"/>
    <p:sldId id="261" r:id="rId3"/>
    <p:sldId id="266" r:id="rId4"/>
    <p:sldId id="264" r:id="rId5"/>
    <p:sldId id="263" r:id="rId6"/>
    <p:sldId id="267" r:id="rId7"/>
    <p:sldId id="268" r:id="rId8"/>
    <p:sldId id="265" r:id="rId9"/>
    <p:sldId id="259" r:id="rId10"/>
    <p:sldId id="270" r:id="rId11"/>
    <p:sldId id="260" r:id="rId12"/>
    <p:sldId id="269" r:id="rId13"/>
    <p:sldId id="257" r:id="rId14"/>
    <p:sldId id="271" r:id="rId15"/>
    <p:sldId id="258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0FCD745-659F-4412-B4D8-4A3EE07ECE79}">
          <p14:sldIdLst>
            <p14:sldId id="262"/>
            <p14:sldId id="261"/>
            <p14:sldId id="266"/>
            <p14:sldId id="264"/>
            <p14:sldId id="263"/>
            <p14:sldId id="267"/>
            <p14:sldId id="268"/>
            <p14:sldId id="265"/>
            <p14:sldId id="259"/>
            <p14:sldId id="270"/>
            <p14:sldId id="260"/>
            <p14:sldId id="269"/>
            <p14:sldId id="257"/>
            <p14:sldId id="271"/>
            <p14:sldId id="258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3F3"/>
    <a:srgbClr val="5B9BD5"/>
    <a:srgbClr val="4472C4"/>
    <a:srgbClr val="EAEFF7"/>
    <a:srgbClr val="ABABAB"/>
    <a:srgbClr val="FF9933"/>
    <a:srgbClr val="FFFFFF"/>
    <a:srgbClr val="699BFF"/>
    <a:srgbClr val="000000"/>
    <a:srgbClr val="AAE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217536-3F09-4966-9CFA-415A105C2E5C}" v="4" dt="2024-10-03T08:32:40.9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ddart, Adam (STFC,RAL,TECH)" userId="eb0f2ffd-b16d-48d7-b8d6-63a288e4ff8d" providerId="ADAL" clId="{F8217536-3F09-4966-9CFA-415A105C2E5C}"/>
    <pc:docChg chg="undo custSel modSld">
      <pc:chgData name="Huddart, Adam (STFC,RAL,TECH)" userId="eb0f2ffd-b16d-48d7-b8d6-63a288e4ff8d" providerId="ADAL" clId="{F8217536-3F09-4966-9CFA-415A105C2E5C}" dt="2024-10-03T08:35:03.836" v="211" actId="20577"/>
      <pc:docMkLst>
        <pc:docMk/>
      </pc:docMkLst>
      <pc:sldChg chg="modSp mod">
        <pc:chgData name="Huddart, Adam (STFC,RAL,TECH)" userId="eb0f2ffd-b16d-48d7-b8d6-63a288e4ff8d" providerId="ADAL" clId="{F8217536-3F09-4966-9CFA-415A105C2E5C}" dt="2024-10-03T08:27:26.711" v="15" actId="20577"/>
        <pc:sldMkLst>
          <pc:docMk/>
          <pc:sldMk cId="992062089" sldId="261"/>
        </pc:sldMkLst>
        <pc:spChg chg="mod">
          <ac:chgData name="Huddart, Adam (STFC,RAL,TECH)" userId="eb0f2ffd-b16d-48d7-b8d6-63a288e4ff8d" providerId="ADAL" clId="{F8217536-3F09-4966-9CFA-415A105C2E5C}" dt="2024-10-03T08:27:26.711" v="15" actId="20577"/>
          <ac:spMkLst>
            <pc:docMk/>
            <pc:sldMk cId="992062089" sldId="261"/>
            <ac:spMk id="3" creationId="{50407A86-315C-958E-B657-862D16C2699E}"/>
          </ac:spMkLst>
        </pc:spChg>
      </pc:sldChg>
      <pc:sldChg chg="modSp mod">
        <pc:chgData name="Huddart, Adam (STFC,RAL,TECH)" userId="eb0f2ffd-b16d-48d7-b8d6-63a288e4ff8d" providerId="ADAL" clId="{F8217536-3F09-4966-9CFA-415A105C2E5C}" dt="2024-10-03T08:26:54.567" v="14"/>
        <pc:sldMkLst>
          <pc:docMk/>
          <pc:sldMk cId="952605165" sldId="262"/>
        </pc:sldMkLst>
        <pc:spChg chg="mod">
          <ac:chgData name="Huddart, Adam (STFC,RAL,TECH)" userId="eb0f2ffd-b16d-48d7-b8d6-63a288e4ff8d" providerId="ADAL" clId="{F8217536-3F09-4966-9CFA-415A105C2E5C}" dt="2024-10-03T08:26:54.567" v="14"/>
          <ac:spMkLst>
            <pc:docMk/>
            <pc:sldMk cId="952605165" sldId="262"/>
            <ac:spMk id="3" creationId="{F228AB3B-0E14-439C-BFDC-E8B70A282172}"/>
          </ac:spMkLst>
        </pc:spChg>
      </pc:sldChg>
      <pc:sldChg chg="modSp mod">
        <pc:chgData name="Huddart, Adam (STFC,RAL,TECH)" userId="eb0f2ffd-b16d-48d7-b8d6-63a288e4ff8d" providerId="ADAL" clId="{F8217536-3F09-4966-9CFA-415A105C2E5C}" dt="2024-10-03T08:30:51.553" v="25" actId="20577"/>
        <pc:sldMkLst>
          <pc:docMk/>
          <pc:sldMk cId="390196829" sldId="263"/>
        </pc:sldMkLst>
        <pc:spChg chg="mod">
          <ac:chgData name="Huddart, Adam (STFC,RAL,TECH)" userId="eb0f2ffd-b16d-48d7-b8d6-63a288e4ff8d" providerId="ADAL" clId="{F8217536-3F09-4966-9CFA-415A105C2E5C}" dt="2024-10-03T08:30:51.553" v="25" actId="20577"/>
          <ac:spMkLst>
            <pc:docMk/>
            <pc:sldMk cId="390196829" sldId="263"/>
            <ac:spMk id="3" creationId="{A8050EE1-DA62-EDD1-8237-7CF3E6BB1C74}"/>
          </ac:spMkLst>
        </pc:spChg>
      </pc:sldChg>
      <pc:sldChg chg="modSp mod">
        <pc:chgData name="Huddart, Adam (STFC,RAL,TECH)" userId="eb0f2ffd-b16d-48d7-b8d6-63a288e4ff8d" providerId="ADAL" clId="{F8217536-3F09-4966-9CFA-415A105C2E5C}" dt="2024-10-03T08:28:20.177" v="17" actId="14100"/>
        <pc:sldMkLst>
          <pc:docMk/>
          <pc:sldMk cId="3105660842" sldId="264"/>
        </pc:sldMkLst>
        <pc:spChg chg="mod">
          <ac:chgData name="Huddart, Adam (STFC,RAL,TECH)" userId="eb0f2ffd-b16d-48d7-b8d6-63a288e4ff8d" providerId="ADAL" clId="{F8217536-3F09-4966-9CFA-415A105C2E5C}" dt="2024-10-03T08:28:20.177" v="17" actId="14100"/>
          <ac:spMkLst>
            <pc:docMk/>
            <pc:sldMk cId="3105660842" sldId="264"/>
            <ac:spMk id="3" creationId="{87C16041-4D27-2D0B-2234-945BD41FE7F4}"/>
          </ac:spMkLst>
        </pc:spChg>
      </pc:sldChg>
      <pc:sldChg chg="modSp mod">
        <pc:chgData name="Huddart, Adam (STFC,RAL,TECH)" userId="eb0f2ffd-b16d-48d7-b8d6-63a288e4ff8d" providerId="ADAL" clId="{F8217536-3F09-4966-9CFA-415A105C2E5C}" dt="2024-10-03T08:35:03.836" v="211" actId="20577"/>
        <pc:sldMkLst>
          <pc:docMk/>
          <pc:sldMk cId="2600007823" sldId="265"/>
        </pc:sldMkLst>
        <pc:spChg chg="mod">
          <ac:chgData name="Huddart, Adam (STFC,RAL,TECH)" userId="eb0f2ffd-b16d-48d7-b8d6-63a288e4ff8d" providerId="ADAL" clId="{F8217536-3F09-4966-9CFA-415A105C2E5C}" dt="2024-10-03T08:35:03.836" v="211" actId="20577"/>
          <ac:spMkLst>
            <pc:docMk/>
            <pc:sldMk cId="2600007823" sldId="265"/>
            <ac:spMk id="9" creationId="{88DFD96A-D84F-E8C5-EEF1-03D417698CDE}"/>
          </ac:spMkLst>
        </pc:spChg>
      </pc:sldChg>
      <pc:sldChg chg="addSp modSp mod">
        <pc:chgData name="Huddart, Adam (STFC,RAL,TECH)" userId="eb0f2ffd-b16d-48d7-b8d6-63a288e4ff8d" providerId="ADAL" clId="{F8217536-3F09-4966-9CFA-415A105C2E5C}" dt="2024-10-03T08:31:44.070" v="107" actId="14100"/>
        <pc:sldMkLst>
          <pc:docMk/>
          <pc:sldMk cId="3411616486" sldId="267"/>
        </pc:sldMkLst>
        <pc:spChg chg="add mod">
          <ac:chgData name="Huddart, Adam (STFC,RAL,TECH)" userId="eb0f2ffd-b16d-48d7-b8d6-63a288e4ff8d" providerId="ADAL" clId="{F8217536-3F09-4966-9CFA-415A105C2E5C}" dt="2024-10-03T08:31:08.488" v="41" actId="1076"/>
          <ac:spMkLst>
            <pc:docMk/>
            <pc:sldMk cId="3411616486" sldId="267"/>
            <ac:spMk id="3" creationId="{E6F49BA3-03B6-AD93-E23B-D43ABFCA457C}"/>
          </ac:spMkLst>
        </pc:spChg>
        <pc:spChg chg="add mod">
          <ac:chgData name="Huddart, Adam (STFC,RAL,TECH)" userId="eb0f2ffd-b16d-48d7-b8d6-63a288e4ff8d" providerId="ADAL" clId="{F8217536-3F09-4966-9CFA-415A105C2E5C}" dt="2024-10-03T08:31:27.507" v="81" actId="1076"/>
          <ac:spMkLst>
            <pc:docMk/>
            <pc:sldMk cId="3411616486" sldId="267"/>
            <ac:spMk id="5" creationId="{F59137DB-4B06-BB69-590D-B03B97842244}"/>
          </ac:spMkLst>
        </pc:spChg>
        <pc:spChg chg="add mod">
          <ac:chgData name="Huddart, Adam (STFC,RAL,TECH)" userId="eb0f2ffd-b16d-48d7-b8d6-63a288e4ff8d" providerId="ADAL" clId="{F8217536-3F09-4966-9CFA-415A105C2E5C}" dt="2024-10-03T08:31:44.070" v="107" actId="14100"/>
          <ac:spMkLst>
            <pc:docMk/>
            <pc:sldMk cId="3411616486" sldId="267"/>
            <ac:spMk id="7" creationId="{A644E118-C555-7F06-5CAE-929AA9C21DAF}"/>
          </ac:spMkLst>
        </pc:spChg>
      </pc:sldChg>
      <pc:sldChg chg="addSp modSp mod">
        <pc:chgData name="Huddart, Adam (STFC,RAL,TECH)" userId="eb0f2ffd-b16d-48d7-b8d6-63a288e4ff8d" providerId="ADAL" clId="{F8217536-3F09-4966-9CFA-415A105C2E5C}" dt="2024-10-03T08:33:52.602" v="209" actId="403"/>
        <pc:sldMkLst>
          <pc:docMk/>
          <pc:sldMk cId="3781499716" sldId="268"/>
        </pc:sldMkLst>
        <pc:spChg chg="add mod">
          <ac:chgData name="Huddart, Adam (STFC,RAL,TECH)" userId="eb0f2ffd-b16d-48d7-b8d6-63a288e4ff8d" providerId="ADAL" clId="{F8217536-3F09-4966-9CFA-415A105C2E5C}" dt="2024-10-03T08:33:08.414" v="134" actId="20577"/>
          <ac:spMkLst>
            <pc:docMk/>
            <pc:sldMk cId="3781499716" sldId="268"/>
            <ac:spMk id="3" creationId="{90EF8E36-DD77-D480-E4BB-CF482E57BFEA}"/>
          </ac:spMkLst>
        </pc:spChg>
        <pc:spChg chg="add mod">
          <ac:chgData name="Huddart, Adam (STFC,RAL,TECH)" userId="eb0f2ffd-b16d-48d7-b8d6-63a288e4ff8d" providerId="ADAL" clId="{F8217536-3F09-4966-9CFA-415A105C2E5C}" dt="2024-10-03T08:33:23.273" v="153" actId="122"/>
          <ac:spMkLst>
            <pc:docMk/>
            <pc:sldMk cId="3781499716" sldId="268"/>
            <ac:spMk id="5" creationId="{CEE97A79-4BB4-3C0F-ED46-531DD60E71A7}"/>
          </ac:spMkLst>
        </pc:spChg>
        <pc:spChg chg="add mod">
          <ac:chgData name="Huddart, Adam (STFC,RAL,TECH)" userId="eb0f2ffd-b16d-48d7-b8d6-63a288e4ff8d" providerId="ADAL" clId="{F8217536-3F09-4966-9CFA-415A105C2E5C}" dt="2024-10-03T08:33:52.602" v="209" actId="403"/>
          <ac:spMkLst>
            <pc:docMk/>
            <pc:sldMk cId="3781499716" sldId="268"/>
            <ac:spMk id="6" creationId="{94A52DDA-AE5B-84E8-2618-DBE533E0778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H%20Disk\EPIC\quarterstave\3pt%20bend%20tes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H%20Disk\EPIC\quarterstave\3pt%20bend%20tes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039370078740139E-2"/>
          <c:y val="5.5555555555555552E-2"/>
          <c:w val="0.82496062992125985"/>
          <c:h val="0.74350320793234181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0.18472878390201225"/>
                  <c:y val="7.407407407407407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Palatino Linotype" panose="02040502050505030304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Sheet1!$A$2:$A$14</c:f>
              <c:numCache>
                <c:formatCode>General</c:formatCode>
                <c:ptCount val="13"/>
                <c:pt idx="0">
                  <c:v>20</c:v>
                </c:pt>
                <c:pt idx="1">
                  <c:v>40</c:v>
                </c:pt>
                <c:pt idx="2">
                  <c:v>50</c:v>
                </c:pt>
                <c:pt idx="3">
                  <c:v>70</c:v>
                </c:pt>
                <c:pt idx="4">
                  <c:v>90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150</c:v>
                </c:pt>
                <c:pt idx="9">
                  <c:v>170</c:v>
                </c:pt>
                <c:pt idx="10">
                  <c:v>190</c:v>
                </c:pt>
                <c:pt idx="11">
                  <c:v>200</c:v>
                </c:pt>
                <c:pt idx="12">
                  <c:v>250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3</c:v>
                </c:pt>
                <c:pt idx="1">
                  <c:v>10</c:v>
                </c:pt>
                <c:pt idx="2">
                  <c:v>13</c:v>
                </c:pt>
                <c:pt idx="3">
                  <c:v>20</c:v>
                </c:pt>
                <c:pt idx="4">
                  <c:v>23</c:v>
                </c:pt>
                <c:pt idx="5">
                  <c:v>27</c:v>
                </c:pt>
                <c:pt idx="6">
                  <c:v>32</c:v>
                </c:pt>
                <c:pt idx="7">
                  <c:v>38</c:v>
                </c:pt>
                <c:pt idx="8">
                  <c:v>41</c:v>
                </c:pt>
                <c:pt idx="9">
                  <c:v>44</c:v>
                </c:pt>
                <c:pt idx="10">
                  <c:v>51</c:v>
                </c:pt>
                <c:pt idx="11">
                  <c:v>52</c:v>
                </c:pt>
                <c:pt idx="12">
                  <c:v>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3B1-40D9-8212-9189761591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48290079"/>
        <c:axId val="109952287"/>
      </c:scatterChart>
      <c:valAx>
        <c:axId val="19482900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Load</a:t>
                </a:r>
                <a:r>
                  <a:rPr lang="en-GB" baseline="0"/>
                  <a:t> [g]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952287"/>
        <c:crosses val="autoZero"/>
        <c:crossBetween val="midCat"/>
      </c:valAx>
      <c:valAx>
        <c:axId val="109952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displacement </a:t>
                </a:r>
                <a:r>
                  <a:rPr lang="el-GR"/>
                  <a:t>[μ</a:t>
                </a:r>
                <a:r>
                  <a:rPr lang="en-GB"/>
                  <a:t>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829007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039370078740139E-2"/>
          <c:y val="5.5555555555555552E-2"/>
          <c:w val="0.82496062992125985"/>
          <c:h val="0.74350320793234181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0.18472878390201225"/>
                  <c:y val="7.407407407407407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Palatino Linotype" panose="02040502050505030304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Sheet1!$A$2:$A$14</c:f>
              <c:numCache>
                <c:formatCode>General</c:formatCode>
                <c:ptCount val="13"/>
                <c:pt idx="0">
                  <c:v>20</c:v>
                </c:pt>
                <c:pt idx="1">
                  <c:v>40</c:v>
                </c:pt>
                <c:pt idx="2">
                  <c:v>50</c:v>
                </c:pt>
                <c:pt idx="3">
                  <c:v>70</c:v>
                </c:pt>
                <c:pt idx="4">
                  <c:v>90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150</c:v>
                </c:pt>
                <c:pt idx="9">
                  <c:v>170</c:v>
                </c:pt>
                <c:pt idx="10">
                  <c:v>190</c:v>
                </c:pt>
                <c:pt idx="11">
                  <c:v>200</c:v>
                </c:pt>
                <c:pt idx="12">
                  <c:v>250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3</c:v>
                </c:pt>
                <c:pt idx="1">
                  <c:v>10</c:v>
                </c:pt>
                <c:pt idx="2">
                  <c:v>13</c:v>
                </c:pt>
                <c:pt idx="3">
                  <c:v>20</c:v>
                </c:pt>
                <c:pt idx="4">
                  <c:v>23</c:v>
                </c:pt>
                <c:pt idx="5">
                  <c:v>27</c:v>
                </c:pt>
                <c:pt idx="6">
                  <c:v>32</c:v>
                </c:pt>
                <c:pt idx="7">
                  <c:v>38</c:v>
                </c:pt>
                <c:pt idx="8">
                  <c:v>41</c:v>
                </c:pt>
                <c:pt idx="9">
                  <c:v>44</c:v>
                </c:pt>
                <c:pt idx="10">
                  <c:v>51</c:v>
                </c:pt>
                <c:pt idx="11">
                  <c:v>52</c:v>
                </c:pt>
                <c:pt idx="12">
                  <c:v>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AD0-4838-9EF1-568892B428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48290079"/>
        <c:axId val="109952287"/>
      </c:scatterChart>
      <c:valAx>
        <c:axId val="19482900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Load</a:t>
                </a:r>
                <a:r>
                  <a:rPr lang="en-GB" baseline="0"/>
                  <a:t> [g]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952287"/>
        <c:crosses val="autoZero"/>
        <c:crossBetween val="midCat"/>
      </c:valAx>
      <c:valAx>
        <c:axId val="109952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displacement </a:t>
                </a:r>
                <a:r>
                  <a:rPr lang="el-GR"/>
                  <a:t>[μ</a:t>
                </a:r>
                <a:r>
                  <a:rPr lang="en-GB"/>
                  <a:t>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829007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48294-1B3F-46C7-8501-273AD7D79B4F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F2F4C-E58C-4CCD-AFD6-611CFE2E2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071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7556" y="1508257"/>
            <a:ext cx="9144000" cy="2387600"/>
          </a:xfrm>
        </p:spPr>
        <p:txBody>
          <a:bodyPr anchor="b"/>
          <a:lstStyle>
            <a:lvl1pPr algn="ctr">
              <a:defRPr sz="6000" b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7556" y="398793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AFBF77B-003A-4E1A-898E-FBE7F15C7ACD}"/>
              </a:ext>
            </a:extLst>
          </p:cNvPr>
          <p:cNvGrpSpPr/>
          <p:nvPr userDrawn="1"/>
        </p:nvGrpSpPr>
        <p:grpSpPr>
          <a:xfrm>
            <a:off x="-109438" y="5643694"/>
            <a:ext cx="2515109" cy="1440000"/>
            <a:chOff x="-109438" y="5643694"/>
            <a:chExt cx="2515109" cy="1440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30356C3-1559-4CEC-9ADF-910395CF2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9438" y="5643694"/>
              <a:ext cx="1839581" cy="14400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0A1CDC-2BBF-4AD9-B5B5-2E07FBF48821}"/>
                </a:ext>
              </a:extLst>
            </p:cNvPr>
            <p:cNvSpPr txBox="1"/>
            <p:nvPr/>
          </p:nvSpPr>
          <p:spPr>
            <a:xfrm>
              <a:off x="1441946" y="6014987"/>
              <a:ext cx="96372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UK</a:t>
              </a:r>
              <a:endParaRPr lang="en-GB" sz="4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F12490-59CD-452F-B02D-F2D799164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3408" y="6356350"/>
            <a:ext cx="662731" cy="296695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fld id="{1CA36EEA-5A28-4A70-BCAC-0B68DA8D36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56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561439" cy="743504"/>
          </a:xfrm>
        </p:spPr>
        <p:txBody>
          <a:bodyPr/>
          <a:lstStyle>
            <a:lvl1pPr algn="ctr">
              <a:defRPr b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445"/>
            <a:ext cx="10515600" cy="4736518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1pPr>
            <a:lvl2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2pPr>
            <a:lvl3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3pPr>
            <a:lvl4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4pPr>
            <a:lvl5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3408" y="6356350"/>
            <a:ext cx="662731" cy="296695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fld id="{1CA36EEA-5A28-4A70-BCAC-0B68DA8D366C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21453" y="1237683"/>
            <a:ext cx="10754686" cy="0"/>
          </a:xfrm>
          <a:prstGeom prst="line">
            <a:avLst/>
          </a:prstGeom>
          <a:ln w="38100">
            <a:solidFill>
              <a:srgbClr val="2803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721453" y="1313897"/>
            <a:ext cx="10754686" cy="0"/>
          </a:xfrm>
          <a:prstGeom prst="line">
            <a:avLst/>
          </a:prstGeom>
          <a:ln w="38100">
            <a:solidFill>
              <a:srgbClr val="AAE8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E649DFF-E639-4E02-86CC-A533CCEFA814}"/>
              </a:ext>
            </a:extLst>
          </p:cNvPr>
          <p:cNvGrpSpPr/>
          <p:nvPr userDrawn="1"/>
        </p:nvGrpSpPr>
        <p:grpSpPr>
          <a:xfrm>
            <a:off x="9555853" y="16878"/>
            <a:ext cx="2515109" cy="1440000"/>
            <a:chOff x="-109438" y="5643694"/>
            <a:chExt cx="2515109" cy="1440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636AF2B-5CDB-4DCA-B86E-19B109862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9438" y="5643694"/>
              <a:ext cx="1839581" cy="1440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6F51D6-9453-4ECC-9762-441C75CAD0A1}"/>
                </a:ext>
              </a:extLst>
            </p:cNvPr>
            <p:cNvSpPr txBox="1"/>
            <p:nvPr/>
          </p:nvSpPr>
          <p:spPr>
            <a:xfrm>
              <a:off x="1441946" y="6014987"/>
              <a:ext cx="96372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UK</a:t>
              </a:r>
              <a:endParaRPr lang="en-GB" sz="4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872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rgbClr val="FFFFFF"/>
            </a:gs>
            <a:gs pos="0">
              <a:schemeClr val="accent1">
                <a:lumMod val="20000"/>
                <a:lumOff val="80000"/>
              </a:schemeClr>
            </a:gs>
            <a:gs pos="81000">
              <a:srgbClr val="FFFFF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36EEA-5A28-4A70-BCAC-0B68DA8D3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58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31AE1-2945-44BC-A9BF-E5942ABED8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Stave Prototyping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8AB3B-0E14-439C-BFDC-E8B70A2821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Adam Huddart </a:t>
            </a:r>
          </a:p>
          <a:p>
            <a:r>
              <a:rPr lang="en-GB" dirty="0"/>
              <a:t>Stephanie Yang</a:t>
            </a:r>
          </a:p>
          <a:p>
            <a:r>
              <a:rPr lang="en-GB" dirty="0"/>
              <a:t>Georg Viehhauser </a:t>
            </a:r>
          </a:p>
        </p:txBody>
      </p:sp>
    </p:spTree>
    <p:extLst>
      <p:ext uri="{BB962C8B-B14F-4D97-AF65-F5344CB8AC3E}">
        <p14:creationId xmlns:p14="http://schemas.microsoft.com/office/powerpoint/2010/main" val="952605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31339-55AB-2DD5-60D4-00A2AB8A4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¼ Stave Finite Element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BBAD6-8520-4DA4-9063-AA2173F27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571590-314D-4650-00A9-E86BE94EB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706" y="1669518"/>
            <a:ext cx="9308876" cy="5085172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5F89689-B1B4-825B-B624-48A03F4991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508829"/>
              </p:ext>
            </p:extLst>
          </p:nvPr>
        </p:nvGraphicFramePr>
        <p:xfrm>
          <a:off x="7016227" y="146890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14C129A-9A85-0DCA-3F6A-485394C3C9C1}"/>
              </a:ext>
            </a:extLst>
          </p:cNvPr>
          <p:cNvSpPr txBox="1"/>
          <p:nvPr/>
        </p:nvSpPr>
        <p:spPr>
          <a:xfrm>
            <a:off x="3505507" y="3201692"/>
            <a:ext cx="2335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0.981N</a:t>
            </a:r>
            <a:r>
              <a:rPr lang="en-GB" dirty="0"/>
              <a:t> </a:t>
            </a:r>
          </a:p>
          <a:p>
            <a:pPr algn="r"/>
            <a:r>
              <a:rPr lang="en-GB" dirty="0"/>
              <a:t>Vertical load applied at central K9 foam block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818C4AAC-260A-3E73-F9E4-48F606CA5F1B}"/>
              </a:ext>
            </a:extLst>
          </p:cNvPr>
          <p:cNvSpPr/>
          <p:nvPr/>
        </p:nvSpPr>
        <p:spPr>
          <a:xfrm>
            <a:off x="5722374" y="3350834"/>
            <a:ext cx="489646" cy="1014689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8CEA3242-4B77-8CCF-66D6-6ECFB1C5D0D2}"/>
              </a:ext>
            </a:extLst>
          </p:cNvPr>
          <p:cNvSpPr/>
          <p:nvPr/>
        </p:nvSpPr>
        <p:spPr>
          <a:xfrm>
            <a:off x="1659740" y="4660490"/>
            <a:ext cx="513244" cy="595835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08293BF-698B-88E0-CCA9-FBC23E9E2A09}"/>
              </a:ext>
            </a:extLst>
          </p:cNvPr>
          <p:cNvSpPr/>
          <p:nvPr/>
        </p:nvSpPr>
        <p:spPr>
          <a:xfrm>
            <a:off x="9424192" y="4660490"/>
            <a:ext cx="513244" cy="595835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78D473-F908-84FE-49D2-EACEA45C3D43}"/>
              </a:ext>
            </a:extLst>
          </p:cNvPr>
          <p:cNvCxnSpPr/>
          <p:nvPr/>
        </p:nvCxnSpPr>
        <p:spPr>
          <a:xfrm flipV="1">
            <a:off x="8624855" y="2701905"/>
            <a:ext cx="0" cy="9556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7088F6-F0A0-1000-D318-1BBF88C90C72}"/>
              </a:ext>
            </a:extLst>
          </p:cNvPr>
          <p:cNvCxnSpPr>
            <a:cxnSpLocks/>
          </p:cNvCxnSpPr>
          <p:nvPr/>
        </p:nvCxnSpPr>
        <p:spPr>
          <a:xfrm>
            <a:off x="7380093" y="2842507"/>
            <a:ext cx="37646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268DD6-789B-3CD7-FF7C-43DCE4B9710C}"/>
              </a:ext>
            </a:extLst>
          </p:cNvPr>
          <p:cNvCxnSpPr/>
          <p:nvPr/>
        </p:nvCxnSpPr>
        <p:spPr>
          <a:xfrm flipV="1">
            <a:off x="7380093" y="1727200"/>
            <a:ext cx="2959201" cy="1930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35DC66E7-D23F-B04F-FE6E-3F1BC3D86CD3}"/>
              </a:ext>
            </a:extLst>
          </p:cNvPr>
          <p:cNvSpPr/>
          <p:nvPr/>
        </p:nvSpPr>
        <p:spPr>
          <a:xfrm>
            <a:off x="8582119" y="2797732"/>
            <a:ext cx="90000" cy="9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954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EFAF5-BD44-44DB-865D-4F80971D3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ACA42-258C-44DD-8DA9-0B55EBCE4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444"/>
            <a:ext cx="10515600" cy="5052429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Cure another quarter stave</a:t>
            </a:r>
          </a:p>
          <a:p>
            <a:pPr lvl="1"/>
            <a:r>
              <a:rPr lang="en-US" sz="1600" dirty="0"/>
              <a:t>Automated knife cutter</a:t>
            </a:r>
          </a:p>
          <a:p>
            <a:pPr lvl="1"/>
            <a:r>
              <a:rPr lang="en-US" sz="1600" dirty="0"/>
              <a:t>Improved trimming of I-beam</a:t>
            </a:r>
          </a:p>
          <a:p>
            <a:pPr lvl="1"/>
            <a:r>
              <a:rPr lang="en-US" sz="1600" dirty="0"/>
              <a:t>Cure with rubber sheets as intensifier</a:t>
            </a:r>
          </a:p>
          <a:p>
            <a:pPr lvl="1"/>
            <a:r>
              <a:rPr lang="en-US" sz="1600" dirty="0"/>
              <a:t>More robust end pieces</a:t>
            </a:r>
          </a:p>
          <a:p>
            <a:endParaRPr lang="en-US" sz="1800" dirty="0"/>
          </a:p>
          <a:p>
            <a:r>
              <a:rPr lang="en-US" sz="1800" dirty="0"/>
              <a:t>Quarter Stave Tests</a:t>
            </a:r>
          </a:p>
          <a:p>
            <a:pPr lvl="1"/>
            <a:r>
              <a:rPr lang="en-US" sz="1600" dirty="0"/>
              <a:t>Still waiting for vacuum chuck for extraction of mechanical dummy sensors</a:t>
            </a:r>
          </a:p>
          <a:p>
            <a:pPr lvl="1"/>
            <a:r>
              <a:rPr lang="en-US" sz="1600" dirty="0"/>
              <a:t>Resonant frequencies (from FEA 97 Hz for single end supported (diving board) 841 Hz fully supported) </a:t>
            </a:r>
          </a:p>
          <a:p>
            <a:pPr lvl="1"/>
            <a:r>
              <a:rPr lang="en-US" sz="1600" dirty="0"/>
              <a:t>Hence will close one quarter stave with Kapton to start flow tests</a:t>
            </a:r>
          </a:p>
          <a:p>
            <a:pPr lvl="2"/>
            <a:r>
              <a:rPr lang="en-US" sz="1400" dirty="0"/>
              <a:t>Add dummy </a:t>
            </a:r>
            <a:r>
              <a:rPr lang="en-US" sz="1400" dirty="0" err="1"/>
              <a:t>ancASIC</a:t>
            </a:r>
            <a:r>
              <a:rPr lang="en-US" sz="1400" dirty="0"/>
              <a:t> study temperature with air flow 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In parallel</a:t>
            </a:r>
          </a:p>
          <a:p>
            <a:r>
              <a:rPr lang="en-US" sz="1800" dirty="0"/>
              <a:t>Update drawings for remaining </a:t>
            </a:r>
            <a:r>
              <a:rPr lang="en-US" sz="1800" dirty="0" err="1"/>
              <a:t>mould</a:t>
            </a:r>
            <a:r>
              <a:rPr lang="en-US" sz="1800" dirty="0"/>
              <a:t> parts for full stave &amp; manufacture</a:t>
            </a:r>
          </a:p>
          <a:p>
            <a:pPr lvl="2"/>
            <a:r>
              <a:rPr lang="en-US" sz="1400" dirty="0"/>
              <a:t>This will include features to facilitate removal of </a:t>
            </a:r>
            <a:r>
              <a:rPr lang="en-US" sz="1400" dirty="0" err="1"/>
              <a:t>mould</a:t>
            </a:r>
            <a:r>
              <a:rPr lang="en-US" sz="1400" dirty="0"/>
              <a:t> parts after cure</a:t>
            </a:r>
          </a:p>
          <a:p>
            <a:r>
              <a:rPr lang="en-US" sz="1800" dirty="0"/>
              <a:t>Cure a full size L4 stave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FB89C-39B3-443F-AF78-0E2DE07E3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410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C3D97-F351-C8C5-7BA2-DCC504B52F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Additional Slides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728FCDE-F330-2464-AE55-A13750C3D7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0A9A5-9615-75F7-F9D8-BD1A7844D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6523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2050D-AE3A-483C-8A0A-A59BB5218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Pictures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3DA51D5-E979-4FEA-A7E7-8920E8C7E4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2" b="15207"/>
          <a:stretch/>
        </p:blipFill>
        <p:spPr>
          <a:xfrm>
            <a:off x="5198165" y="1385788"/>
            <a:ext cx="5108713" cy="255839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2E229-CF9C-4579-A5DE-D522B7BEC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0F10A9-9AF2-4521-9995-F933BDE14E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5" b="10725"/>
          <a:stretch/>
        </p:blipFill>
        <p:spPr>
          <a:xfrm>
            <a:off x="5198165" y="3968201"/>
            <a:ext cx="5108713" cy="28122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7650B2-9261-49CC-AEDD-CFFF8E72D3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" b="18369"/>
          <a:stretch/>
        </p:blipFill>
        <p:spPr>
          <a:xfrm rot="5400000">
            <a:off x="772629" y="2437350"/>
            <a:ext cx="5394628" cy="329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95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F5878-12DB-0E63-C48C-00E871113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01292-CD0B-51B3-FCCD-C72E09DAB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17B08C-C0DD-792D-B656-C2539CA95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294"/>
            <a:ext cx="12192000" cy="658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05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CFF61-D24A-1A98-3271-125A96206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860FD-2862-A1E7-CD08-214A3B7D9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66325A-5ABC-786D-C110-736FC885B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5130"/>
            <a:ext cx="12192000" cy="578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03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96156-89D2-D70C-5E47-5EFACD9B1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A5A2E-5117-134C-DB73-BB691DD5E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4433AA-4B0B-399E-2E0C-61CADF889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9306"/>
            <a:ext cx="12192000" cy="571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31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BC206-9644-62EC-A2C9-4A9627372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438D9-7DAE-EAF1-1D9D-877ABC614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42C51B-F793-B221-0117-12AF03C94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712"/>
            <a:ext cx="12192000" cy="651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5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BD519-05D0-2DD4-F61A-CEFB8B97D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07A86-315C-958E-B657-862D16C26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Prototype scheme focused on L4 Stave</a:t>
            </a:r>
          </a:p>
          <a:p>
            <a:pPr lvl="1"/>
            <a:r>
              <a:rPr lang="en-GB" dirty="0"/>
              <a:t>Start with minimum required tooling to assembly a quarter length stave</a:t>
            </a:r>
          </a:p>
          <a:p>
            <a:pPr lvl="2"/>
            <a:r>
              <a:rPr lang="en-GB" dirty="0"/>
              <a:t>2 L4 (5 RSU modules) mounted on opposite faces</a:t>
            </a:r>
          </a:p>
          <a:p>
            <a:pPr lvl="1"/>
            <a:r>
              <a:rPr lang="en-GB" dirty="0"/>
              <a:t>Test structural, thermal performance and flow properties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Manufacture remaining tooling required for full length L4 stave</a:t>
            </a:r>
          </a:p>
          <a:p>
            <a:pPr lvl="1"/>
            <a:r>
              <a:rPr lang="en-GB" dirty="0"/>
              <a:t>Move on to full length 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BD9AF-A8B7-B94A-2959-7D6696385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062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DB7D-9AE3-74F5-59A2-6B19AB9D8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Stave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2F053B-F0D8-EFE9-C309-0F876998A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2045" y="6356350"/>
            <a:ext cx="662731" cy="296695"/>
          </a:xfrm>
        </p:spPr>
        <p:txBody>
          <a:bodyPr/>
          <a:lstStyle/>
          <a:p>
            <a:fld id="{1CA36EEA-5A28-4A70-BCAC-0B68DA8D366C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6" name="Picture 5" descr="A diagram of a bridge&#10;&#10;Description automatically generated">
            <a:extLst>
              <a:ext uri="{FF2B5EF4-FFF2-40B4-BE49-F238E27FC236}">
                <a16:creationId xmlns:a16="http://schemas.microsoft.com/office/drawing/2014/main" id="{4A36D81E-2F9E-DB44-EEA2-516E73CBDE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7"/>
          <a:stretch/>
        </p:blipFill>
        <p:spPr>
          <a:xfrm>
            <a:off x="336259" y="1348382"/>
            <a:ext cx="11309066" cy="55096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5760FE-39AB-98C4-0C68-27FABBFCA738}"/>
              </a:ext>
            </a:extLst>
          </p:cNvPr>
          <p:cNvSpPr/>
          <p:nvPr/>
        </p:nvSpPr>
        <p:spPr>
          <a:xfrm>
            <a:off x="8909985" y="1660602"/>
            <a:ext cx="1215268" cy="4312428"/>
          </a:xfrm>
          <a:custGeom>
            <a:avLst/>
            <a:gdLst>
              <a:gd name="connsiteX0" fmla="*/ 0 w 1976284"/>
              <a:gd name="connsiteY0" fmla="*/ 0 h 3457022"/>
              <a:gd name="connsiteX1" fmla="*/ 1976284 w 1976284"/>
              <a:gd name="connsiteY1" fmla="*/ 0 h 3457022"/>
              <a:gd name="connsiteX2" fmla="*/ 1976284 w 1976284"/>
              <a:gd name="connsiteY2" fmla="*/ 3457022 h 3457022"/>
              <a:gd name="connsiteX3" fmla="*/ 0 w 1976284"/>
              <a:gd name="connsiteY3" fmla="*/ 3457022 h 3457022"/>
              <a:gd name="connsiteX4" fmla="*/ 0 w 1976284"/>
              <a:gd name="connsiteY4" fmla="*/ 0 h 3457022"/>
              <a:gd name="connsiteX0" fmla="*/ 0 w 2471830"/>
              <a:gd name="connsiteY0" fmla="*/ 0 h 3457022"/>
              <a:gd name="connsiteX1" fmla="*/ 2471830 w 2471830"/>
              <a:gd name="connsiteY1" fmla="*/ 613533 h 3457022"/>
              <a:gd name="connsiteX2" fmla="*/ 1976284 w 2471830"/>
              <a:gd name="connsiteY2" fmla="*/ 3457022 h 3457022"/>
              <a:gd name="connsiteX3" fmla="*/ 0 w 2471830"/>
              <a:gd name="connsiteY3" fmla="*/ 3457022 h 3457022"/>
              <a:gd name="connsiteX4" fmla="*/ 0 w 2471830"/>
              <a:gd name="connsiteY4" fmla="*/ 0 h 3457022"/>
              <a:gd name="connsiteX0" fmla="*/ 1333254 w 2471830"/>
              <a:gd name="connsiteY0" fmla="*/ 0 h 4100052"/>
              <a:gd name="connsiteX1" fmla="*/ 2471830 w 2471830"/>
              <a:gd name="connsiteY1" fmla="*/ 1256563 h 4100052"/>
              <a:gd name="connsiteX2" fmla="*/ 1976284 w 2471830"/>
              <a:gd name="connsiteY2" fmla="*/ 4100052 h 4100052"/>
              <a:gd name="connsiteX3" fmla="*/ 0 w 2471830"/>
              <a:gd name="connsiteY3" fmla="*/ 4100052 h 4100052"/>
              <a:gd name="connsiteX4" fmla="*/ 1333254 w 2471830"/>
              <a:gd name="connsiteY4" fmla="*/ 0 h 4100052"/>
              <a:gd name="connsiteX0" fmla="*/ 1333254 w 2524924"/>
              <a:gd name="connsiteY0" fmla="*/ 0 h 4100052"/>
              <a:gd name="connsiteX1" fmla="*/ 2524924 w 2524924"/>
              <a:gd name="connsiteY1" fmla="*/ 1109079 h 4100052"/>
              <a:gd name="connsiteX2" fmla="*/ 1976284 w 2524924"/>
              <a:gd name="connsiteY2" fmla="*/ 4100052 h 4100052"/>
              <a:gd name="connsiteX3" fmla="*/ 0 w 2524924"/>
              <a:gd name="connsiteY3" fmla="*/ 4100052 h 4100052"/>
              <a:gd name="connsiteX4" fmla="*/ 1333254 w 2524924"/>
              <a:gd name="connsiteY4" fmla="*/ 0 h 4100052"/>
              <a:gd name="connsiteX0" fmla="*/ 1333254 w 2524924"/>
              <a:gd name="connsiteY0" fmla="*/ 0 h 4100052"/>
              <a:gd name="connsiteX1" fmla="*/ 2524924 w 2524924"/>
              <a:gd name="connsiteY1" fmla="*/ 1109079 h 4100052"/>
              <a:gd name="connsiteX2" fmla="*/ 2519025 w 2524924"/>
              <a:gd name="connsiteY2" fmla="*/ 4070555 h 4100052"/>
              <a:gd name="connsiteX3" fmla="*/ 0 w 2524924"/>
              <a:gd name="connsiteY3" fmla="*/ 4100052 h 4100052"/>
              <a:gd name="connsiteX4" fmla="*/ 1333254 w 2524924"/>
              <a:gd name="connsiteY4" fmla="*/ 0 h 4100052"/>
              <a:gd name="connsiteX0" fmla="*/ 23598 w 1215268"/>
              <a:gd name="connsiteY0" fmla="*/ 0 h 4070555"/>
              <a:gd name="connsiteX1" fmla="*/ 1215268 w 1215268"/>
              <a:gd name="connsiteY1" fmla="*/ 1109079 h 4070555"/>
              <a:gd name="connsiteX2" fmla="*/ 1209369 w 1215268"/>
              <a:gd name="connsiteY2" fmla="*/ 4070555 h 4070555"/>
              <a:gd name="connsiteX3" fmla="*/ 0 w 1215268"/>
              <a:gd name="connsiteY3" fmla="*/ 3303639 h 4070555"/>
              <a:gd name="connsiteX4" fmla="*/ 23598 w 1215268"/>
              <a:gd name="connsiteY4" fmla="*/ 0 h 4070555"/>
              <a:gd name="connsiteX0" fmla="*/ 23598 w 1215268"/>
              <a:gd name="connsiteY0" fmla="*/ 0 h 4135448"/>
              <a:gd name="connsiteX1" fmla="*/ 1215268 w 1215268"/>
              <a:gd name="connsiteY1" fmla="*/ 1109079 h 4135448"/>
              <a:gd name="connsiteX2" fmla="*/ 979295 w 1215268"/>
              <a:gd name="connsiteY2" fmla="*/ 4135448 h 4135448"/>
              <a:gd name="connsiteX3" fmla="*/ 0 w 1215268"/>
              <a:gd name="connsiteY3" fmla="*/ 3303639 h 4135448"/>
              <a:gd name="connsiteX4" fmla="*/ 23598 w 1215268"/>
              <a:gd name="connsiteY4" fmla="*/ 0 h 4135448"/>
              <a:gd name="connsiteX0" fmla="*/ 23598 w 1215268"/>
              <a:gd name="connsiteY0" fmla="*/ 0 h 4271133"/>
              <a:gd name="connsiteX1" fmla="*/ 1215268 w 1215268"/>
              <a:gd name="connsiteY1" fmla="*/ 1109079 h 4271133"/>
              <a:gd name="connsiteX2" fmla="*/ 1109081 w 1215268"/>
              <a:gd name="connsiteY2" fmla="*/ 4271133 h 4271133"/>
              <a:gd name="connsiteX3" fmla="*/ 0 w 1215268"/>
              <a:gd name="connsiteY3" fmla="*/ 3303639 h 4271133"/>
              <a:gd name="connsiteX4" fmla="*/ 23598 w 1215268"/>
              <a:gd name="connsiteY4" fmla="*/ 0 h 4271133"/>
              <a:gd name="connsiteX0" fmla="*/ 23598 w 1215268"/>
              <a:gd name="connsiteY0" fmla="*/ 0 h 4312428"/>
              <a:gd name="connsiteX1" fmla="*/ 1215268 w 1215268"/>
              <a:gd name="connsiteY1" fmla="*/ 1109079 h 4312428"/>
              <a:gd name="connsiteX2" fmla="*/ 1156276 w 1215268"/>
              <a:gd name="connsiteY2" fmla="*/ 4312428 h 4312428"/>
              <a:gd name="connsiteX3" fmla="*/ 0 w 1215268"/>
              <a:gd name="connsiteY3" fmla="*/ 3303639 h 4312428"/>
              <a:gd name="connsiteX4" fmla="*/ 23598 w 1215268"/>
              <a:gd name="connsiteY4" fmla="*/ 0 h 431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5268" h="4312428">
                <a:moveTo>
                  <a:pt x="23598" y="0"/>
                </a:moveTo>
                <a:lnTo>
                  <a:pt x="1215268" y="1109079"/>
                </a:lnTo>
                <a:cubicBezTo>
                  <a:pt x="1213302" y="2096238"/>
                  <a:pt x="1158242" y="3325269"/>
                  <a:pt x="1156276" y="4312428"/>
                </a:cubicBezTo>
                <a:lnTo>
                  <a:pt x="0" y="3303639"/>
                </a:lnTo>
                <a:lnTo>
                  <a:pt x="23598" y="0"/>
                </a:lnTo>
                <a:close/>
              </a:path>
            </a:pathLst>
          </a:custGeom>
          <a:solidFill>
            <a:srgbClr val="DAE3F3">
              <a:alpha val="41961"/>
            </a:srgb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highlight>
                  <a:srgbClr val="FFFF00"/>
                </a:highlight>
              </a:rPr>
              <a:t>¼ Length Stave End</a:t>
            </a:r>
          </a:p>
        </p:txBody>
      </p:sp>
    </p:spTree>
    <p:extLst>
      <p:ext uri="{BB962C8B-B14F-4D97-AF65-F5344CB8AC3E}">
        <p14:creationId xmlns:p14="http://schemas.microsoft.com/office/powerpoint/2010/main" val="231366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B379A-5A5D-2026-3BE0-83D3554ED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Prototype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16041-4D27-2D0B-2234-945BD41FE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0445"/>
            <a:ext cx="10637939" cy="4736518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/>
              <a:t>Stave Components</a:t>
            </a:r>
          </a:p>
          <a:p>
            <a:r>
              <a:rPr lang="en-GB" sz="2400" dirty="0"/>
              <a:t>Hand cut carbon fibre top/bottom skins (2 layers </a:t>
            </a:r>
            <a:r>
              <a:rPr lang="en-US" sz="2400" dirty="0"/>
              <a:t>(90/0) of K13C2U/EX1515)</a:t>
            </a:r>
            <a:r>
              <a:rPr lang="en-GB" sz="2400" dirty="0"/>
              <a:t> </a:t>
            </a:r>
          </a:p>
          <a:p>
            <a:r>
              <a:rPr lang="en-GB" sz="2400" dirty="0"/>
              <a:t>Pure Kapton FPC mock-ups</a:t>
            </a:r>
          </a:p>
          <a:p>
            <a:r>
              <a:rPr lang="en-GB" sz="2400" dirty="0"/>
              <a:t>SLA 3D printed Stave End Supports</a:t>
            </a:r>
          </a:p>
          <a:p>
            <a:r>
              <a:rPr lang="en-GB" sz="2400" dirty="0"/>
              <a:t>Production intent I-beam and K9 foam blocks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3B000-4931-ED4D-BC62-A0E7891DF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4</a:t>
            </a:fld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B1B686-590A-1CC6-A1CC-2B2909EC1D6D}"/>
              </a:ext>
            </a:extLst>
          </p:cNvPr>
          <p:cNvGrpSpPr/>
          <p:nvPr/>
        </p:nvGrpSpPr>
        <p:grpSpPr>
          <a:xfrm>
            <a:off x="902535" y="4002320"/>
            <a:ext cx="8040887" cy="2666995"/>
            <a:chOff x="902535" y="3685894"/>
            <a:chExt cx="8994901" cy="2983422"/>
          </a:xfrm>
        </p:grpSpPr>
        <p:pic>
          <p:nvPicPr>
            <p:cNvPr id="6" name="Picture 5" descr="Close-up of a thin metal rod&#10;&#10;Description automatically generated">
              <a:extLst>
                <a:ext uri="{FF2B5EF4-FFF2-40B4-BE49-F238E27FC236}">
                  <a16:creationId xmlns:a16="http://schemas.microsoft.com/office/drawing/2014/main" id="{E3693772-079C-64D1-C35C-F99B57E500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19"/>
            <a:stretch/>
          </p:blipFill>
          <p:spPr>
            <a:xfrm>
              <a:off x="4985047" y="3685894"/>
              <a:ext cx="1938848" cy="2953484"/>
            </a:xfrm>
            <a:prstGeom prst="rect">
              <a:avLst/>
            </a:prstGeom>
          </p:spPr>
        </p:pic>
        <p:pic>
          <p:nvPicPr>
            <p:cNvPr id="8" name="Picture 7" descr="A black piece of plastic on a yellow surface&#10;&#10;Description automatically generated">
              <a:extLst>
                <a:ext uri="{FF2B5EF4-FFF2-40B4-BE49-F238E27FC236}">
                  <a16:creationId xmlns:a16="http://schemas.microsoft.com/office/drawing/2014/main" id="{4EE73D65-2430-23CE-6747-991C5AFDB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5346" y="3685894"/>
              <a:ext cx="2812090" cy="2983422"/>
            </a:xfrm>
            <a:prstGeom prst="rect">
              <a:avLst/>
            </a:prstGeom>
          </p:spPr>
        </p:pic>
        <p:pic>
          <p:nvPicPr>
            <p:cNvPr id="10" name="Picture 9" descr="A black and white rectangular object on a black surface&#10;&#10;Description automatically generated">
              <a:extLst>
                <a:ext uri="{FF2B5EF4-FFF2-40B4-BE49-F238E27FC236}">
                  <a16:creationId xmlns:a16="http://schemas.microsoft.com/office/drawing/2014/main" id="{84C1ED86-5580-AF09-9659-A092C0388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535" y="3685895"/>
              <a:ext cx="3930228" cy="29534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5660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9BB7C-893B-E98E-1BCD-B832FBABF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Prototype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50EE1-DA62-EDD1-8237-7CF3E6BB1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Tooling</a:t>
            </a:r>
          </a:p>
          <a:p>
            <a:r>
              <a:rPr lang="en-GB" dirty="0"/>
              <a:t>Co-curing tooling (for ¼ length stave)</a:t>
            </a:r>
          </a:p>
          <a:p>
            <a:pPr lvl="1"/>
            <a:r>
              <a:rPr lang="en-GB" dirty="0"/>
              <a:t>Carbon fibre I beam Tooling</a:t>
            </a:r>
          </a:p>
          <a:p>
            <a:pPr lvl="1"/>
            <a:r>
              <a:rPr lang="en-GB" dirty="0"/>
              <a:t>Kapton C-channel Tooling</a:t>
            </a:r>
          </a:p>
          <a:p>
            <a:pPr lvl="1"/>
            <a:r>
              <a:rPr lang="en-GB" dirty="0"/>
              <a:t>Internal formers </a:t>
            </a:r>
          </a:p>
          <a:p>
            <a:r>
              <a:rPr lang="en-GB" dirty="0"/>
              <a:t>Sensor curve former</a:t>
            </a:r>
          </a:p>
          <a:p>
            <a:r>
              <a:rPr lang="en-GB" dirty="0"/>
              <a:t>LAS curved carriers</a:t>
            </a:r>
          </a:p>
          <a:p>
            <a:r>
              <a:rPr lang="en-GB" dirty="0"/>
              <a:t>Module assembly tooling</a:t>
            </a:r>
          </a:p>
          <a:p>
            <a:r>
              <a:rPr lang="en-GB" dirty="0"/>
              <a:t>Module installation tooling (for full length L4)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D4ECE-F4CF-5214-BC4C-F9830D14E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96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4EEC8-7746-2DBA-03B3-999C817A1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Stave Tooling Photos</a:t>
            </a:r>
          </a:p>
        </p:txBody>
      </p:sp>
      <p:pic>
        <p:nvPicPr>
          <p:cNvPr id="6" name="Content Placeholder 5" descr="A close up of a white rectangular object&#10;&#10;Description automatically generated">
            <a:extLst>
              <a:ext uri="{FF2B5EF4-FFF2-40B4-BE49-F238E27FC236}">
                <a16:creationId xmlns:a16="http://schemas.microsoft.com/office/drawing/2014/main" id="{9A0FFF32-E882-43BF-D17E-E2054F1F32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21" y="1619250"/>
            <a:ext cx="1800371" cy="47371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6B10D-81BF-35B1-18AD-E55139CEC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8" name="Picture 7" descr="A group of metal objects on a yellow table&#10;&#10;Description automatically generated">
            <a:extLst>
              <a:ext uri="{FF2B5EF4-FFF2-40B4-BE49-F238E27FC236}">
                <a16:creationId xmlns:a16="http://schemas.microsoft.com/office/drawing/2014/main" id="{CFB233F2-EA09-9277-E5E9-506368CB3B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6" r="3042"/>
          <a:stretch/>
        </p:blipFill>
        <p:spPr>
          <a:xfrm>
            <a:off x="2666687" y="1619250"/>
            <a:ext cx="3819289" cy="4737100"/>
          </a:xfrm>
          <a:prstGeom prst="rect">
            <a:avLst/>
          </a:prstGeom>
        </p:spPr>
      </p:pic>
      <p:pic>
        <p:nvPicPr>
          <p:cNvPr id="10" name="Picture 9" descr="A metal piece of equipment&#10;&#10;Description automatically generated">
            <a:extLst>
              <a:ext uri="{FF2B5EF4-FFF2-40B4-BE49-F238E27FC236}">
                <a16:creationId xmlns:a16="http://schemas.microsoft.com/office/drawing/2014/main" id="{A5008DBA-D16A-F77D-F04E-5C26687CE7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4" r="13087"/>
          <a:stretch/>
        </p:blipFill>
        <p:spPr>
          <a:xfrm>
            <a:off x="6793372" y="1619250"/>
            <a:ext cx="4324227" cy="47386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F49BA3-03B6-AD93-E23B-D43ABFCA457C}"/>
              </a:ext>
            </a:extLst>
          </p:cNvPr>
          <p:cNvSpPr txBox="1"/>
          <p:nvPr/>
        </p:nvSpPr>
        <p:spPr>
          <a:xfrm>
            <a:off x="654340" y="6356350"/>
            <a:ext cx="1704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Kapton Former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9137DB-4B06-BB69-590D-B03B97842244}"/>
              </a:ext>
            </a:extLst>
          </p:cNvPr>
          <p:cNvSpPr txBox="1"/>
          <p:nvPr/>
        </p:nvSpPr>
        <p:spPr>
          <a:xfrm>
            <a:off x="3162943" y="6362245"/>
            <a:ext cx="3423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Carbon Fibre I-beam Mould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44E118-C555-7F06-5CAE-929AA9C21DAF}"/>
              </a:ext>
            </a:extLst>
          </p:cNvPr>
          <p:cNvSpPr txBox="1"/>
          <p:nvPr/>
        </p:nvSpPr>
        <p:spPr>
          <a:xfrm>
            <a:off x="6982232" y="6362342"/>
            <a:ext cx="4092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Internal Formers</a:t>
            </a:r>
          </a:p>
        </p:txBody>
      </p:sp>
    </p:spTree>
    <p:extLst>
      <p:ext uri="{BB962C8B-B14F-4D97-AF65-F5344CB8AC3E}">
        <p14:creationId xmlns:p14="http://schemas.microsoft.com/office/powerpoint/2010/main" val="3411616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03652-B7BF-B24B-BE4E-6C833C9E2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Module Tooling</a:t>
            </a:r>
          </a:p>
        </p:txBody>
      </p:sp>
      <p:pic>
        <p:nvPicPr>
          <p:cNvPr id="7" name="Content Placeholder 6" descr="A metal piece of equipment&#10;&#10;Description automatically generated">
            <a:extLst>
              <a:ext uri="{FF2B5EF4-FFF2-40B4-BE49-F238E27FC236}">
                <a16:creationId xmlns:a16="http://schemas.microsoft.com/office/drawing/2014/main" id="{50670569-2700-CC10-7EB1-25ECBA04E6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3" r="8341"/>
          <a:stretch/>
        </p:blipFill>
        <p:spPr>
          <a:xfrm>
            <a:off x="1189447" y="1823909"/>
            <a:ext cx="2837590" cy="286278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EEF20-523F-DA80-411B-3E63658AE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9" name="Picture 8" descr="A metal piece on a table&#10;&#10;Description automatically generated">
            <a:extLst>
              <a:ext uri="{FF2B5EF4-FFF2-40B4-BE49-F238E27FC236}">
                <a16:creationId xmlns:a16="http://schemas.microsoft.com/office/drawing/2014/main" id="{8FC4EC6C-AAAB-AA0D-6BD9-39C406CEA2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8" r="10408"/>
          <a:stretch/>
        </p:blipFill>
        <p:spPr>
          <a:xfrm>
            <a:off x="4139791" y="1823909"/>
            <a:ext cx="3108960" cy="2862788"/>
          </a:xfrm>
          <a:prstGeom prst="rect">
            <a:avLst/>
          </a:prstGeom>
        </p:spPr>
      </p:pic>
      <p:pic>
        <p:nvPicPr>
          <p:cNvPr id="11" name="Picture 10" descr="A close up of a board&#10;&#10;Description automatically generated with medium confidence">
            <a:extLst>
              <a:ext uri="{FF2B5EF4-FFF2-40B4-BE49-F238E27FC236}">
                <a16:creationId xmlns:a16="http://schemas.microsoft.com/office/drawing/2014/main" id="{5F4493D5-984D-D8B7-BAB1-48E5694474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4"/>
          <a:stretch/>
        </p:blipFill>
        <p:spPr>
          <a:xfrm>
            <a:off x="1189447" y="4806647"/>
            <a:ext cx="9692640" cy="1998258"/>
          </a:xfrm>
          <a:prstGeom prst="rect">
            <a:avLst/>
          </a:prstGeom>
        </p:spPr>
      </p:pic>
      <p:pic>
        <p:nvPicPr>
          <p:cNvPr id="13" name="Picture 12" descr="A close-up of a metal object&#10;&#10;Description automatically generated">
            <a:extLst>
              <a:ext uri="{FF2B5EF4-FFF2-40B4-BE49-F238E27FC236}">
                <a16:creationId xmlns:a16="http://schemas.microsoft.com/office/drawing/2014/main" id="{7F0F3392-318D-062B-FF3D-A27391BD61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2" r="9466" b="23259"/>
          <a:stretch/>
        </p:blipFill>
        <p:spPr>
          <a:xfrm>
            <a:off x="7361506" y="1823909"/>
            <a:ext cx="3520581" cy="28627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EF8E36-DD77-D480-E4BB-CF482E57BFEA}"/>
              </a:ext>
            </a:extLst>
          </p:cNvPr>
          <p:cNvSpPr txBox="1"/>
          <p:nvPr/>
        </p:nvSpPr>
        <p:spPr>
          <a:xfrm>
            <a:off x="1189447" y="1437691"/>
            <a:ext cx="2837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Module Assembly Tool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E97A79-4BB4-3C0F-ED46-531DD60E71A7}"/>
              </a:ext>
            </a:extLst>
          </p:cNvPr>
          <p:cNvSpPr txBox="1"/>
          <p:nvPr/>
        </p:nvSpPr>
        <p:spPr>
          <a:xfrm>
            <a:off x="4139792" y="1443586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LAS Vacuum Chuck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A52DDA-AE5B-84E8-2618-DBE533E07782}"/>
              </a:ext>
            </a:extLst>
          </p:cNvPr>
          <p:cNvSpPr txBox="1"/>
          <p:nvPr/>
        </p:nvSpPr>
        <p:spPr>
          <a:xfrm>
            <a:off x="7361506" y="1443683"/>
            <a:ext cx="3520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Vacuum Chuck on Module Installation Tooling</a:t>
            </a:r>
          </a:p>
        </p:txBody>
      </p:sp>
    </p:spTree>
    <p:extLst>
      <p:ext uri="{BB962C8B-B14F-4D97-AF65-F5344CB8AC3E}">
        <p14:creationId xmlns:p14="http://schemas.microsoft.com/office/powerpoint/2010/main" val="3781499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076D8-C392-7CA1-F309-030D0E161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Take Aways from First Quarter Stave</a:t>
            </a:r>
          </a:p>
        </p:txBody>
      </p:sp>
      <p:pic>
        <p:nvPicPr>
          <p:cNvPr id="6" name="Content Placeholder 5" descr="A black rectangular object with silver metal parts on a plastic wrap&#10;&#10;Description automatically generated">
            <a:extLst>
              <a:ext uri="{FF2B5EF4-FFF2-40B4-BE49-F238E27FC236}">
                <a16:creationId xmlns:a16="http://schemas.microsoft.com/office/drawing/2014/main" id="{8CE86203-00E7-7848-2FFE-3C762B5D5A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7" r="30678"/>
          <a:stretch/>
        </p:blipFill>
        <p:spPr>
          <a:xfrm>
            <a:off x="3077243" y="1527986"/>
            <a:ext cx="1886411" cy="5040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DD0FE-0108-392C-C829-1DF2C2E3A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8" name="Picture 7" descr="A person holding an object&#10;&#10;Description automatically generated">
            <a:extLst>
              <a:ext uri="{FF2B5EF4-FFF2-40B4-BE49-F238E27FC236}">
                <a16:creationId xmlns:a16="http://schemas.microsoft.com/office/drawing/2014/main" id="{681E5454-C7D9-27BC-A359-2C4954AD8A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2" r="24334"/>
          <a:stretch/>
        </p:blipFill>
        <p:spPr>
          <a:xfrm>
            <a:off x="5185532" y="1527986"/>
            <a:ext cx="2269681" cy="50400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DFD96A-D84F-E8C5-EEF1-03D417698CDE}"/>
              </a:ext>
            </a:extLst>
          </p:cNvPr>
          <p:cNvSpPr txBox="1">
            <a:spLocks/>
          </p:cNvSpPr>
          <p:nvPr/>
        </p:nvSpPr>
        <p:spPr>
          <a:xfrm>
            <a:off x="7645565" y="1527986"/>
            <a:ext cx="4420929" cy="49648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No noticeable twist in stave</a:t>
            </a:r>
          </a:p>
          <a:p>
            <a:r>
              <a:rPr lang="en-GB" sz="2400"/>
              <a:t>Internal tooling </a:t>
            </a:r>
            <a:r>
              <a:rPr lang="en-GB" sz="2400" dirty="0"/>
              <a:t>is a little fiddly to remove</a:t>
            </a:r>
          </a:p>
          <a:p>
            <a:pPr lvl="1"/>
            <a:r>
              <a:rPr lang="en-GB" sz="2000" dirty="0"/>
              <a:t>Epoxy can wick between the tooling sections</a:t>
            </a:r>
          </a:p>
          <a:p>
            <a:pPr lvl="1"/>
            <a:r>
              <a:rPr lang="en-GB" sz="2000" dirty="0"/>
              <a:t>Strategically placed threaded holes would allow for controlled removal of tooling</a:t>
            </a:r>
          </a:p>
          <a:p>
            <a:r>
              <a:rPr lang="en-GB" sz="2400" dirty="0"/>
              <a:t>End supports deformed/failed </a:t>
            </a:r>
          </a:p>
          <a:p>
            <a:pPr lvl="1"/>
            <a:r>
              <a:rPr lang="en-GB" sz="2000" dirty="0"/>
              <a:t>Need reinforcement</a:t>
            </a:r>
          </a:p>
          <a:p>
            <a:r>
              <a:rPr lang="en-GB" sz="2400" dirty="0"/>
              <a:t>Dimple in carbon skin over gap in K9 foam block</a:t>
            </a:r>
          </a:p>
          <a:p>
            <a:pPr lvl="1"/>
            <a:r>
              <a:rPr lang="en-GB" sz="2000" dirty="0"/>
              <a:t>If this is an issue it may be improved when using an intensifier</a:t>
            </a:r>
          </a:p>
          <a:p>
            <a:endParaRPr lang="en-GB" sz="2400" dirty="0"/>
          </a:p>
        </p:txBody>
      </p:sp>
      <p:pic>
        <p:nvPicPr>
          <p:cNvPr id="11" name="Picture 10" descr="A long metal object on a metal surface&#10;&#10;Description automatically generated">
            <a:extLst>
              <a:ext uri="{FF2B5EF4-FFF2-40B4-BE49-F238E27FC236}">
                <a16:creationId xmlns:a16="http://schemas.microsoft.com/office/drawing/2014/main" id="{CCE05A33-370D-4668-1AF1-EFD2D88DA4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9" r="30434"/>
          <a:stretch/>
        </p:blipFill>
        <p:spPr>
          <a:xfrm>
            <a:off x="672554" y="1527986"/>
            <a:ext cx="2182811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07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882D2-B312-4F43-9E34-2A712CD08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Results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5A80D-6316-46CA-A390-99A0B4A1F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Mass estimate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3pt bend test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5DDD5-EA68-4DFB-925F-CDA36F6B4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18BB79-ED88-4629-97BC-9C894FAEE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985" y="1986356"/>
            <a:ext cx="7383362" cy="19201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188422-56C3-4CC6-BFC0-EC9C2BD3BE2C}"/>
              </a:ext>
            </a:extLst>
          </p:cNvPr>
          <p:cNvSpPr txBox="1"/>
          <p:nvPr/>
        </p:nvSpPr>
        <p:spPr>
          <a:xfrm>
            <a:off x="8576441" y="2633870"/>
            <a:ext cx="2568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Palatino Linotype" panose="02040502050505030304" pitchFamily="18" charset="0"/>
              </a:rPr>
              <a:t>Measured: </a:t>
            </a:r>
            <a:r>
              <a:rPr lang="en-GB" sz="2400" dirty="0">
                <a:solidFill>
                  <a:srgbClr val="002060"/>
                </a:solidFill>
                <a:latin typeface="Palatino Linotype" panose="02040502050505030304" pitchFamily="18" charset="0"/>
              </a:rPr>
              <a:t>8.95 g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C210E8-EA62-4127-ACA8-ED40F5F611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34" b="22464"/>
          <a:stretch/>
        </p:blipFill>
        <p:spPr>
          <a:xfrm>
            <a:off x="359102" y="4576486"/>
            <a:ext cx="5564619" cy="1952538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D148923-9F9C-4EB5-B6E7-A22D5944DC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6366134"/>
              </p:ext>
            </p:extLst>
          </p:nvPr>
        </p:nvGraphicFramePr>
        <p:xfrm>
          <a:off x="6168889" y="41291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25663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32624</TotalTime>
  <Words>403</Words>
  <Application>Microsoft Office PowerPoint</Application>
  <PresentationFormat>Widescreen</PresentationFormat>
  <Paragraphs>93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Palatino Linotype</vt:lpstr>
      <vt:lpstr>Verdana</vt:lpstr>
      <vt:lpstr>Office Theme</vt:lpstr>
      <vt:lpstr>Stave Prototyping</vt:lpstr>
      <vt:lpstr>Introduction</vt:lpstr>
      <vt:lpstr>Stave Structure</vt:lpstr>
      <vt:lpstr>Prototype Components</vt:lpstr>
      <vt:lpstr>Prototype Components</vt:lpstr>
      <vt:lpstr>Stave Tooling Photos</vt:lpstr>
      <vt:lpstr>Module Tooling</vt:lpstr>
      <vt:lpstr>Take Aways from First Quarter Stave</vt:lpstr>
      <vt:lpstr>Quantitative Results</vt:lpstr>
      <vt:lpstr>¼ Stave Finite Element Analysis</vt:lpstr>
      <vt:lpstr>Next steps</vt:lpstr>
      <vt:lpstr>Additional Slides</vt:lpstr>
      <vt:lpstr>Pictures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 Viehhauser</dc:creator>
  <cp:lastModifiedBy>Huddart, Adam (STFC,RAL,TECH)</cp:lastModifiedBy>
  <cp:revision>1214</cp:revision>
  <dcterms:created xsi:type="dcterms:W3CDTF">2018-10-16T11:54:38Z</dcterms:created>
  <dcterms:modified xsi:type="dcterms:W3CDTF">2024-10-03T08:35:12Z</dcterms:modified>
</cp:coreProperties>
</file>