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4" r:id="rId4"/>
    <p:sldId id="263" r:id="rId5"/>
    <p:sldId id="262" r:id="rId6"/>
    <p:sldId id="266" r:id="rId7"/>
    <p:sldId id="265" r:id="rId8"/>
    <p:sldId id="267" r:id="rId9"/>
    <p:sldId id="268" r:id="rId10"/>
    <p:sldId id="269" r:id="rId11"/>
    <p:sldId id="271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FCD745-659F-4412-B4D8-4A3EE07ECE79}">
          <p14:sldIdLst>
            <p14:sldId id="256"/>
            <p14:sldId id="261"/>
            <p14:sldId id="264"/>
            <p14:sldId id="263"/>
            <p14:sldId id="262"/>
            <p14:sldId id="266"/>
            <p14:sldId id="265"/>
            <p14:sldId id="267"/>
            <p14:sldId id="268"/>
            <p14:sldId id="269"/>
            <p14:sldId id="271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B9BD5"/>
    <a:srgbClr val="4472C4"/>
    <a:srgbClr val="EAEFF7"/>
    <a:srgbClr val="ABABAB"/>
    <a:srgbClr val="FFFFFF"/>
    <a:srgbClr val="699BFF"/>
    <a:srgbClr val="000000"/>
    <a:srgbClr val="AAE8FC"/>
    <a:srgbClr val="220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78847C-C636-C0A4-0351-842E8F578667}" v="2" dt="2024-10-02T22:43:22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A78847C-C636-C0A4-0351-842E8F578667}"/>
    <pc:docChg chg="modSld">
      <pc:chgData name="" userId="" providerId="" clId="Web-{CA78847C-C636-C0A4-0351-842E8F578667}" dt="2024-10-02T22:43:22.025" v="1" actId="20577"/>
      <pc:docMkLst>
        <pc:docMk/>
      </pc:docMkLst>
      <pc:sldChg chg="modSp">
        <pc:chgData name="" userId="" providerId="" clId="Web-{CA78847C-C636-C0A4-0351-842E8F578667}" dt="2024-10-02T22:43:22.025" v="1" actId="20577"/>
        <pc:sldMkLst>
          <pc:docMk/>
          <pc:sldMk cId="992062089" sldId="261"/>
        </pc:sldMkLst>
        <pc:spChg chg="mod">
          <ac:chgData name="" userId="" providerId="" clId="Web-{CA78847C-C636-C0A4-0351-842E8F578667}" dt="2024-10-02T22:43:22.025" v="1" actId="20577"/>
          <ac:spMkLst>
            <pc:docMk/>
            <pc:sldMk cId="992062089" sldId="261"/>
            <ac:spMk id="3" creationId="{50407A86-315C-958E-B657-862D16C2699E}"/>
          </ac:spMkLst>
        </pc:spChg>
      </pc:sldChg>
    </pc:docChg>
  </pc:docChgLst>
  <pc:docChgLst>
    <pc:chgData name="Huddart, Adam (STFC,RAL,TECH)" userId="eb0f2ffd-b16d-48d7-b8d6-63a288e4ff8d" providerId="ADAL" clId="{4BF2A071-E410-4DD2-A968-2659254A65E4}"/>
    <pc:docChg chg="custSel modSld">
      <pc:chgData name="Huddart, Adam (STFC,RAL,TECH)" userId="eb0f2ffd-b16d-48d7-b8d6-63a288e4ff8d" providerId="ADAL" clId="{4BF2A071-E410-4DD2-A968-2659254A65E4}" dt="2024-10-03T08:42:35.026" v="144" actId="20577"/>
      <pc:docMkLst>
        <pc:docMk/>
      </pc:docMkLst>
      <pc:sldChg chg="modSp mod">
        <pc:chgData name="Huddart, Adam (STFC,RAL,TECH)" userId="eb0f2ffd-b16d-48d7-b8d6-63a288e4ff8d" providerId="ADAL" clId="{4BF2A071-E410-4DD2-A968-2659254A65E4}" dt="2024-10-03T08:36:42.212" v="0" actId="6549"/>
        <pc:sldMkLst>
          <pc:docMk/>
          <pc:sldMk cId="992062089" sldId="261"/>
        </pc:sldMkLst>
        <pc:spChg chg="mod">
          <ac:chgData name="Huddart, Adam (STFC,RAL,TECH)" userId="eb0f2ffd-b16d-48d7-b8d6-63a288e4ff8d" providerId="ADAL" clId="{4BF2A071-E410-4DD2-A968-2659254A65E4}" dt="2024-10-03T08:36:42.212" v="0" actId="6549"/>
          <ac:spMkLst>
            <pc:docMk/>
            <pc:sldMk cId="992062089" sldId="261"/>
            <ac:spMk id="3" creationId="{50407A86-315C-958E-B657-862D16C2699E}"/>
          </ac:spMkLst>
        </pc:spChg>
      </pc:sldChg>
      <pc:sldChg chg="addSp modSp mod">
        <pc:chgData name="Huddart, Adam (STFC,RAL,TECH)" userId="eb0f2ffd-b16d-48d7-b8d6-63a288e4ff8d" providerId="ADAL" clId="{4BF2A071-E410-4DD2-A968-2659254A65E4}" dt="2024-10-03T08:39:10.478" v="29" actId="20577"/>
        <pc:sldMkLst>
          <pc:docMk/>
          <pc:sldMk cId="3401390568" sldId="262"/>
        </pc:sldMkLst>
        <pc:spChg chg="add mod">
          <ac:chgData name="Huddart, Adam (STFC,RAL,TECH)" userId="eb0f2ffd-b16d-48d7-b8d6-63a288e4ff8d" providerId="ADAL" clId="{4BF2A071-E410-4DD2-A968-2659254A65E4}" dt="2024-10-03T08:38:42.846" v="23" actId="208"/>
          <ac:spMkLst>
            <pc:docMk/>
            <pc:sldMk cId="3401390568" sldId="262"/>
            <ac:spMk id="3" creationId="{24DF9352-8447-D49E-3182-E5C5153AF142}"/>
          </ac:spMkLst>
        </pc:spChg>
        <pc:spChg chg="mod">
          <ac:chgData name="Huddart, Adam (STFC,RAL,TECH)" userId="eb0f2ffd-b16d-48d7-b8d6-63a288e4ff8d" providerId="ADAL" clId="{4BF2A071-E410-4DD2-A968-2659254A65E4}" dt="2024-10-03T08:39:10.478" v="29" actId="20577"/>
          <ac:spMkLst>
            <pc:docMk/>
            <pc:sldMk cId="3401390568" sldId="262"/>
            <ac:spMk id="15" creationId="{162BC580-026B-B0AA-8ED1-A632D3CF1E71}"/>
          </ac:spMkLst>
        </pc:spChg>
      </pc:sldChg>
      <pc:sldChg chg="modSp mod">
        <pc:chgData name="Huddart, Adam (STFC,RAL,TECH)" userId="eb0f2ffd-b16d-48d7-b8d6-63a288e4ff8d" providerId="ADAL" clId="{4BF2A071-E410-4DD2-A968-2659254A65E4}" dt="2024-10-03T08:39:07.900" v="27" actId="20577"/>
        <pc:sldMkLst>
          <pc:docMk/>
          <pc:sldMk cId="734851327" sldId="263"/>
        </pc:sldMkLst>
        <pc:spChg chg="mod">
          <ac:chgData name="Huddart, Adam (STFC,RAL,TECH)" userId="eb0f2ffd-b16d-48d7-b8d6-63a288e4ff8d" providerId="ADAL" clId="{4BF2A071-E410-4DD2-A968-2659254A65E4}" dt="2024-10-03T08:39:07.900" v="27" actId="20577"/>
          <ac:spMkLst>
            <pc:docMk/>
            <pc:sldMk cId="734851327" sldId="263"/>
            <ac:spMk id="3" creationId="{EC55B7F1-1464-221A-93C1-E73676EF30B2}"/>
          </ac:spMkLst>
        </pc:spChg>
      </pc:sldChg>
      <pc:sldChg chg="modSp mod">
        <pc:chgData name="Huddart, Adam (STFC,RAL,TECH)" userId="eb0f2ffd-b16d-48d7-b8d6-63a288e4ff8d" providerId="ADAL" clId="{4BF2A071-E410-4DD2-A968-2659254A65E4}" dt="2024-10-03T08:37:27.042" v="4" actId="20577"/>
        <pc:sldMkLst>
          <pc:docMk/>
          <pc:sldMk cId="2269837766" sldId="264"/>
        </pc:sldMkLst>
        <pc:spChg chg="mod">
          <ac:chgData name="Huddart, Adam (STFC,RAL,TECH)" userId="eb0f2ffd-b16d-48d7-b8d6-63a288e4ff8d" providerId="ADAL" clId="{4BF2A071-E410-4DD2-A968-2659254A65E4}" dt="2024-10-03T08:37:27.042" v="4" actId="20577"/>
          <ac:spMkLst>
            <pc:docMk/>
            <pc:sldMk cId="2269837766" sldId="264"/>
            <ac:spMk id="3" creationId="{04856544-534F-5536-06A8-2D3D0FB4CDD8}"/>
          </ac:spMkLst>
        </pc:spChg>
      </pc:sldChg>
      <pc:sldChg chg="modSp mod">
        <pc:chgData name="Huddart, Adam (STFC,RAL,TECH)" userId="eb0f2ffd-b16d-48d7-b8d6-63a288e4ff8d" providerId="ADAL" clId="{4BF2A071-E410-4DD2-A968-2659254A65E4}" dt="2024-10-03T08:42:13.417" v="139" actId="20577"/>
        <pc:sldMkLst>
          <pc:docMk/>
          <pc:sldMk cId="1005431553" sldId="269"/>
        </pc:sldMkLst>
        <pc:spChg chg="mod">
          <ac:chgData name="Huddart, Adam (STFC,RAL,TECH)" userId="eb0f2ffd-b16d-48d7-b8d6-63a288e4ff8d" providerId="ADAL" clId="{4BF2A071-E410-4DD2-A968-2659254A65E4}" dt="2024-10-03T08:42:13.417" v="139" actId="20577"/>
          <ac:spMkLst>
            <pc:docMk/>
            <pc:sldMk cId="1005431553" sldId="269"/>
            <ac:spMk id="3" creationId="{EC55B7F1-1464-221A-93C1-E73676EF30B2}"/>
          </ac:spMkLst>
        </pc:spChg>
      </pc:sldChg>
      <pc:sldChg chg="modSp mod">
        <pc:chgData name="Huddart, Adam (STFC,RAL,TECH)" userId="eb0f2ffd-b16d-48d7-b8d6-63a288e4ff8d" providerId="ADAL" clId="{4BF2A071-E410-4DD2-A968-2659254A65E4}" dt="2024-10-03T08:42:35.026" v="144" actId="20577"/>
        <pc:sldMkLst>
          <pc:docMk/>
          <pc:sldMk cId="479769673" sldId="270"/>
        </pc:sldMkLst>
        <pc:spChg chg="mod">
          <ac:chgData name="Huddart, Adam (STFC,RAL,TECH)" userId="eb0f2ffd-b16d-48d7-b8d6-63a288e4ff8d" providerId="ADAL" clId="{4BF2A071-E410-4DD2-A968-2659254A65E4}" dt="2024-10-03T08:42:35.026" v="144" actId="20577"/>
          <ac:spMkLst>
            <pc:docMk/>
            <pc:sldMk cId="479769673" sldId="270"/>
            <ac:spMk id="3" creationId="{8788CE4C-BF33-F31A-AC75-A2D387B0831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48294-1B3F-46C7-8501-273AD7D79B4F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F2F4C-E58C-4CCD-AFD6-611CFE2E2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7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556" y="1508257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556" y="398793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FBF77B-003A-4E1A-898E-FBE7F15C7ACD}"/>
              </a:ext>
            </a:extLst>
          </p:cNvPr>
          <p:cNvGrpSpPr/>
          <p:nvPr userDrawn="1"/>
        </p:nvGrpSpPr>
        <p:grpSpPr>
          <a:xfrm>
            <a:off x="-109438" y="5643694"/>
            <a:ext cx="2515109" cy="1440000"/>
            <a:chOff x="-109438" y="5643694"/>
            <a:chExt cx="2515109" cy="144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0356C3-1559-4CEC-9ADF-910395CF2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0A1CDC-2BBF-4AD9-B5B5-2E07FBF4882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F12490-59CD-452F-B02D-F2D79916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56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561439" cy="743504"/>
          </a:xfrm>
        </p:spPr>
        <p:txBody>
          <a:bodyPr/>
          <a:lstStyle>
            <a:lvl1pPr algn="ctr">
              <a:defRPr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473651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3pPr>
            <a:lvl4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4pPr>
            <a:lvl5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21453" y="1237683"/>
            <a:ext cx="10754686" cy="0"/>
          </a:xfrm>
          <a:prstGeom prst="line">
            <a:avLst/>
          </a:prstGeom>
          <a:ln w="38100">
            <a:solidFill>
              <a:srgbClr val="280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21453" y="1313897"/>
            <a:ext cx="10754686" cy="0"/>
          </a:xfrm>
          <a:prstGeom prst="line">
            <a:avLst/>
          </a:prstGeom>
          <a:ln w="38100">
            <a:solidFill>
              <a:srgbClr val="AAE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E649DFF-E639-4E02-86CC-A533CCEFA814}"/>
              </a:ext>
            </a:extLst>
          </p:cNvPr>
          <p:cNvGrpSpPr/>
          <p:nvPr userDrawn="1"/>
        </p:nvGrpSpPr>
        <p:grpSpPr>
          <a:xfrm>
            <a:off x="9555853" y="16878"/>
            <a:ext cx="2515109" cy="1440000"/>
            <a:chOff x="-109438" y="5643694"/>
            <a:chExt cx="2515109" cy="144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36AF2B-5CDB-4DCA-B86E-19B109862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6F51D6-9453-4ECC-9762-441C75CAD0A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72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FFFFF"/>
            </a:gs>
            <a:gs pos="0">
              <a:schemeClr val="accent1">
                <a:lumMod val="20000"/>
                <a:lumOff val="80000"/>
              </a:schemeClr>
            </a:gs>
            <a:gs pos="81000">
              <a:srgbClr val="FFFF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6EEA-5A28-4A70-BCAC-0B68DA8D3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8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31AE1-2945-44BC-A9BF-E5942ABED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312" y="1508257"/>
            <a:ext cx="10863072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Bonding Geometries in the Current Stave/Tooling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8AB3B-0E14-439C-BFDC-E8B70A2821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Adam Huddart </a:t>
            </a:r>
          </a:p>
          <a:p>
            <a:r>
              <a:rPr lang="en-GB" dirty="0" err="1"/>
              <a:t>ePIC</a:t>
            </a:r>
            <a:r>
              <a:rPr lang="en-GB" dirty="0"/>
              <a:t> F2F - 03/10/2024</a:t>
            </a:r>
          </a:p>
        </p:txBody>
      </p:sp>
    </p:spTree>
    <p:extLst>
      <p:ext uri="{BB962C8B-B14F-4D97-AF65-F5344CB8AC3E}">
        <p14:creationId xmlns:p14="http://schemas.microsoft.com/office/powerpoint/2010/main" val="258755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BB65-0B7F-63E1-69CE-7F002E57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ASIC to EIC-LAS LEC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5B7F1-1464-221A-93C1-E73676EF3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440445"/>
            <a:ext cx="5424054" cy="4736518"/>
          </a:xfrm>
        </p:spPr>
        <p:txBody>
          <a:bodyPr>
            <a:normAutofit/>
          </a:bodyPr>
          <a:lstStyle/>
          <a:p>
            <a:r>
              <a:rPr lang="en-GB" sz="2400" dirty="0"/>
              <a:t>Wire bond on module assembly tool</a:t>
            </a:r>
          </a:p>
          <a:p>
            <a:r>
              <a:rPr lang="en-GB" sz="2400" dirty="0"/>
              <a:t>LEC well constrained by EIC-LAS vacuum chuck</a:t>
            </a:r>
          </a:p>
          <a:p>
            <a:r>
              <a:rPr lang="en-GB" sz="2400" dirty="0"/>
              <a:t>Wire Bond</a:t>
            </a:r>
          </a:p>
          <a:p>
            <a:pPr lvl="1"/>
            <a:r>
              <a:rPr lang="en-GB" sz="2000" dirty="0"/>
              <a:t>Surface of the ASIC flat</a:t>
            </a:r>
          </a:p>
          <a:p>
            <a:pPr lvl="1"/>
            <a:r>
              <a:rPr lang="en-GB" sz="2000" dirty="0"/>
              <a:t>LEC curved with 180mm diameter </a:t>
            </a:r>
          </a:p>
          <a:p>
            <a:endParaRPr lang="en-GB" sz="2400" dirty="0"/>
          </a:p>
          <a:p>
            <a:r>
              <a:rPr lang="en-GB" sz="2400" dirty="0"/>
              <a:t>Only shown wire bond parallel to the ASIC, width of pads on LEC unknown</a:t>
            </a:r>
          </a:p>
          <a:p>
            <a:pPr lvl="1"/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B8A89C-88E1-08E4-BF3C-F3DB225D75A5}"/>
              </a:ext>
            </a:extLst>
          </p:cNvPr>
          <p:cNvGrpSpPr/>
          <p:nvPr/>
        </p:nvGrpSpPr>
        <p:grpSpPr>
          <a:xfrm>
            <a:off x="4104568" y="1440445"/>
            <a:ext cx="7212278" cy="5100064"/>
            <a:chOff x="1246864" y="0"/>
            <a:chExt cx="9698271" cy="6858000"/>
          </a:xfrm>
        </p:grpSpPr>
        <p:pic>
          <p:nvPicPr>
            <p:cNvPr id="14" name="Picture 13" descr="A black and orange object with a red light&#10;&#10;Description automatically generated with medium confidence">
              <a:extLst>
                <a:ext uri="{FF2B5EF4-FFF2-40B4-BE49-F238E27FC236}">
                  <a16:creationId xmlns:a16="http://schemas.microsoft.com/office/drawing/2014/main" id="{DC8DCED6-B4F4-C275-F64F-41BD39E06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64" y="0"/>
              <a:ext cx="9698271" cy="6858000"/>
            </a:xfrm>
            <a:prstGeom prst="rect">
              <a:avLst/>
            </a:prstGeom>
          </p:spPr>
        </p:pic>
        <p:pic>
          <p:nvPicPr>
            <p:cNvPr id="12" name="Picture 11" descr="A black and white drawing of a robot&#10;&#10;Description automatically generated">
              <a:extLst>
                <a:ext uri="{FF2B5EF4-FFF2-40B4-BE49-F238E27FC236}">
                  <a16:creationId xmlns:a16="http://schemas.microsoft.com/office/drawing/2014/main" id="{42C6A56C-A304-1DD9-8772-2E89075F7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3"/>
            <a:stretch/>
          </p:blipFill>
          <p:spPr>
            <a:xfrm>
              <a:off x="2634966" y="0"/>
              <a:ext cx="8310169" cy="6858000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86C5F-8DE2-F085-BDAD-59562C46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4A8D5E-DEBC-DECE-5D52-ABA0FF789AA2}"/>
              </a:ext>
            </a:extLst>
          </p:cNvPr>
          <p:cNvSpPr txBox="1"/>
          <p:nvPr/>
        </p:nvSpPr>
        <p:spPr>
          <a:xfrm>
            <a:off x="5825836" y="6464309"/>
            <a:ext cx="565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Curvature Display (Black is flat)</a:t>
            </a:r>
          </a:p>
        </p:txBody>
      </p:sp>
    </p:spTree>
    <p:extLst>
      <p:ext uri="{BB962C8B-B14F-4D97-AF65-F5344CB8AC3E}">
        <p14:creationId xmlns:p14="http://schemas.microsoft.com/office/powerpoint/2010/main" val="100543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BB65-0B7F-63E1-69CE-7F002E57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ASIC to EIC-LAS LEC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5B7F1-1464-221A-93C1-E73676EF3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440445"/>
            <a:ext cx="10894868" cy="4736518"/>
          </a:xfrm>
        </p:spPr>
        <p:txBody>
          <a:bodyPr>
            <a:normAutofit/>
          </a:bodyPr>
          <a:lstStyle/>
          <a:p>
            <a:r>
              <a:rPr lang="en-GB" dirty="0"/>
              <a:t>Alternatively, we could wire bond once adhesively mounted to the stave</a:t>
            </a:r>
          </a:p>
          <a:p>
            <a:r>
              <a:rPr lang="en-GB" dirty="0"/>
              <a:t>Pros</a:t>
            </a:r>
          </a:p>
          <a:p>
            <a:pPr lvl="1"/>
            <a:r>
              <a:rPr lang="en-GB" dirty="0"/>
              <a:t>ASIC will be in its final resting position, less likely to damage bond during module installation</a:t>
            </a:r>
          </a:p>
          <a:p>
            <a:r>
              <a:rPr lang="en-GB" dirty="0"/>
              <a:t>Cons</a:t>
            </a:r>
          </a:p>
          <a:p>
            <a:pPr lvl="1"/>
            <a:r>
              <a:rPr lang="en-GB" dirty="0"/>
              <a:t>Access more limited</a:t>
            </a:r>
          </a:p>
          <a:p>
            <a:pPr lvl="1"/>
            <a:r>
              <a:rPr lang="en-GB" dirty="0"/>
              <a:t>Less rigid mounting surface</a:t>
            </a:r>
          </a:p>
          <a:p>
            <a:pPr lvl="1"/>
            <a:r>
              <a:rPr lang="en-GB" dirty="0"/>
              <a:t>Module can’t be tested on assembly tooling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86C5F-8DE2-F085-BDAD-59562C46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156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9CE79-EFDB-2C2E-CEFE-BCDC57B51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8CE4C-BF33-F31A-AC75-A2D387B08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 out of 3 bonding operation are flat even with curved stave</a:t>
            </a:r>
          </a:p>
          <a:p>
            <a:endParaRPr lang="en-GB" dirty="0"/>
          </a:p>
          <a:p>
            <a:r>
              <a:rPr lang="en-GB" dirty="0"/>
              <a:t>Flat stave would remove the odd angle (current setup requires tooling to provide a horizontal bonding surface)</a:t>
            </a:r>
          </a:p>
          <a:p>
            <a:endParaRPr lang="en-GB" dirty="0"/>
          </a:p>
          <a:p>
            <a:r>
              <a:rPr lang="en-GB" dirty="0"/>
              <a:t>ASIC to </a:t>
            </a:r>
            <a:r>
              <a:rPr lang="en-GB"/>
              <a:t>EIC-LAS LEC wire </a:t>
            </a:r>
            <a:r>
              <a:rPr lang="en-GB" dirty="0"/>
              <a:t>bond would be a flat interface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CD196-E819-A86E-CFB6-D0194409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76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BD519-05D0-2DD4-F61A-CEFB8B97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07A86-315C-958E-B657-862D16C26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327"/>
            <a:ext cx="10515600" cy="41126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3 Bonding Locations</a:t>
            </a:r>
          </a:p>
          <a:p>
            <a:pPr lvl="1"/>
            <a:endParaRPr lang="en-GB" dirty="0"/>
          </a:p>
          <a:p>
            <a:pPr lvl="1"/>
            <a:r>
              <a:rPr lang="en-GB" dirty="0">
                <a:latin typeface="Palatino Linotype"/>
              </a:rPr>
              <a:t>ASIC to EIC-LAS LEC</a:t>
            </a:r>
          </a:p>
          <a:p>
            <a:pPr lvl="1"/>
            <a:r>
              <a:rPr lang="en-GB" dirty="0"/>
              <a:t>ASIC to bridge FPC (or carrier if integrated)</a:t>
            </a:r>
          </a:p>
          <a:p>
            <a:pPr lvl="1"/>
            <a:r>
              <a:rPr lang="en-GB" dirty="0"/>
              <a:t>Bridge FPC (or carrier) to Primary FPC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BD9AF-A8B7-B94A-2959-7D669638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06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44BD-21BA-5B9E-2837-084FC3C55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Conceptual FPC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56544-534F-5536-06A8-2D3D0FB4C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36" y="4641273"/>
            <a:ext cx="9982200" cy="1535689"/>
          </a:xfrm>
        </p:spPr>
        <p:txBody>
          <a:bodyPr/>
          <a:lstStyle/>
          <a:p>
            <a:r>
              <a:rPr lang="en-GB" dirty="0"/>
              <a:t>Traces on the top wing of the FPC (approx. 7mm wide)</a:t>
            </a:r>
          </a:p>
          <a:p>
            <a:pPr lvl="1"/>
            <a:r>
              <a:rPr lang="en-GB" dirty="0"/>
              <a:t>Majority covered by carbon fibre skin</a:t>
            </a:r>
          </a:p>
          <a:p>
            <a:pPr lvl="1"/>
            <a:r>
              <a:rPr lang="en-GB" dirty="0"/>
              <a:t>Cutouts in carbon fibre skin for access to bonding 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90A73-C085-2BF9-E86D-1F63DA9F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3A2794-B438-0F01-20CE-30810C2619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9" b="23919"/>
          <a:stretch/>
        </p:blipFill>
        <p:spPr>
          <a:xfrm>
            <a:off x="0" y="1438709"/>
            <a:ext cx="12192000" cy="25215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7EA9CA-39CF-8676-7BC4-78DA762CFD6A}"/>
              </a:ext>
            </a:extLst>
          </p:cNvPr>
          <p:cNvSpPr/>
          <p:nvPr/>
        </p:nvSpPr>
        <p:spPr>
          <a:xfrm>
            <a:off x="8790710" y="1510413"/>
            <a:ext cx="1877291" cy="263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FPC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BA91D6-33DD-3BED-F61F-3BE6B6976C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0243" y="4193619"/>
            <a:ext cx="2841757" cy="261850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A1A85EF-01E5-9FDA-8EB4-C3B7C06AF40C}"/>
              </a:ext>
            </a:extLst>
          </p:cNvPr>
          <p:cNvSpPr/>
          <p:nvPr/>
        </p:nvSpPr>
        <p:spPr>
          <a:xfrm>
            <a:off x="9350243" y="6492874"/>
            <a:ext cx="540997" cy="3331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A4D1B3-E17D-58FD-15C7-DCE3F1E1F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232" y="4110036"/>
            <a:ext cx="2022698" cy="1501232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983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BB65-0B7F-63E1-69CE-7F002E57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Bridge FPC to Primary FPC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5B7F1-1464-221A-93C1-E73676EF3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440445"/>
            <a:ext cx="4641273" cy="4736518"/>
          </a:xfrm>
        </p:spPr>
        <p:txBody>
          <a:bodyPr/>
          <a:lstStyle/>
          <a:p>
            <a:r>
              <a:rPr lang="en-GB" dirty="0"/>
              <a:t>Tab Bond</a:t>
            </a:r>
          </a:p>
          <a:p>
            <a:pPr lvl="1"/>
            <a:r>
              <a:rPr lang="en-GB" dirty="0"/>
              <a:t>Curvature of stave ends before bond location</a:t>
            </a:r>
          </a:p>
          <a:p>
            <a:pPr lvl="2"/>
            <a:r>
              <a:rPr lang="en-GB" dirty="0"/>
              <a:t>Flat surface (at angle)</a:t>
            </a:r>
          </a:p>
          <a:p>
            <a:pPr lvl="1"/>
            <a:r>
              <a:rPr lang="en-GB" dirty="0"/>
              <a:t>Bonding surface fully backed by K9 foam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86C5F-8DE2-F085-BDAD-59562C46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C6BCEB-2618-FAD2-70F0-0B5ABA0E2A34}"/>
              </a:ext>
            </a:extLst>
          </p:cNvPr>
          <p:cNvGrpSpPr/>
          <p:nvPr/>
        </p:nvGrpSpPr>
        <p:grpSpPr>
          <a:xfrm>
            <a:off x="4898888" y="1859177"/>
            <a:ext cx="7160448" cy="4543523"/>
            <a:chOff x="4520143" y="1887006"/>
            <a:chExt cx="7160448" cy="45435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8A59A63-E059-CA29-5708-D54500965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20143" y="1887006"/>
              <a:ext cx="7160448" cy="454352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46C856-6F1B-9BC1-9D73-1B5139EC82DA}"/>
                </a:ext>
              </a:extLst>
            </p:cNvPr>
            <p:cNvSpPr txBox="1"/>
            <p:nvPr/>
          </p:nvSpPr>
          <p:spPr>
            <a:xfrm>
              <a:off x="7877519" y="4134057"/>
              <a:ext cx="2223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K9 Foam Block</a:t>
              </a: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39F089D4-CD0E-530A-573F-3A2F1451F2E2}"/>
                </a:ext>
              </a:extLst>
            </p:cNvPr>
            <p:cNvSpPr/>
            <p:nvPr/>
          </p:nvSpPr>
          <p:spPr>
            <a:xfrm>
              <a:off x="7877519" y="2385445"/>
              <a:ext cx="1558636" cy="461665"/>
            </a:xfrm>
            <a:prstGeom prst="wedgeRoundRectCallout">
              <a:avLst>
                <a:gd name="adj1" fmla="val -31055"/>
                <a:gd name="adj2" fmla="val 113517"/>
                <a:gd name="adj3" fmla="val 16667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Bridge FPC</a:t>
              </a:r>
            </a:p>
          </p:txBody>
        </p:sp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B2690BBB-6AEB-91AA-AA46-93F996B57523}"/>
                </a:ext>
              </a:extLst>
            </p:cNvPr>
            <p:cNvSpPr/>
            <p:nvPr/>
          </p:nvSpPr>
          <p:spPr>
            <a:xfrm>
              <a:off x="10254619" y="2917128"/>
              <a:ext cx="1425972" cy="461665"/>
            </a:xfrm>
            <a:prstGeom prst="wedgeRoundRectCallout">
              <a:avLst>
                <a:gd name="adj1" fmla="val -39500"/>
                <a:gd name="adj2" fmla="val 155531"/>
                <a:gd name="adj3" fmla="val 1666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Primary FPC</a:t>
              </a:r>
            </a:p>
          </p:txBody>
        </p:sp>
      </p:grp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26CE6DD-6F9D-0144-D75A-FB85C43B7EF8}"/>
              </a:ext>
            </a:extLst>
          </p:cNvPr>
          <p:cNvSpPr/>
          <p:nvPr/>
        </p:nvSpPr>
        <p:spPr>
          <a:xfrm>
            <a:off x="10882745" y="4381086"/>
            <a:ext cx="1051900" cy="635119"/>
          </a:xfrm>
          <a:prstGeom prst="wedgeRoundRectCallout">
            <a:avLst>
              <a:gd name="adj1" fmla="val -93111"/>
              <a:gd name="adj2" fmla="val -16939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Bond Location</a:t>
            </a:r>
          </a:p>
        </p:txBody>
      </p:sp>
    </p:spTree>
    <p:extLst>
      <p:ext uri="{BB962C8B-B14F-4D97-AF65-F5344CB8AC3E}">
        <p14:creationId xmlns:p14="http://schemas.microsoft.com/office/powerpoint/2010/main" val="73485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BB65-0B7F-63E1-69CE-7F002E57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Bridge FPC to Primary FPC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86C5F-8DE2-F085-BDAD-59562C46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226394-C17A-C99B-7322-C4A3851E9BD4}"/>
              </a:ext>
            </a:extLst>
          </p:cNvPr>
          <p:cNvGrpSpPr/>
          <p:nvPr/>
        </p:nvGrpSpPr>
        <p:grpSpPr>
          <a:xfrm>
            <a:off x="5381386" y="1424415"/>
            <a:ext cx="5972414" cy="4391431"/>
            <a:chOff x="1174487" y="945911"/>
            <a:chExt cx="8040531" cy="59120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BED5C57-BEA2-2DDA-8757-7E83055470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306"/>
            <a:stretch/>
          </p:blipFill>
          <p:spPr>
            <a:xfrm>
              <a:off x="1174488" y="1003786"/>
              <a:ext cx="8040530" cy="58542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CBA131A-A251-BE62-5420-691D34BC97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0127" b="3173"/>
            <a:stretch/>
          </p:blipFill>
          <p:spPr>
            <a:xfrm>
              <a:off x="1174487" y="945911"/>
              <a:ext cx="8040531" cy="591208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BB43E8-6218-1B95-0483-BF3F076498B1}"/>
              </a:ext>
            </a:extLst>
          </p:cNvPr>
          <p:cNvSpPr txBox="1"/>
          <p:nvPr/>
        </p:nvSpPr>
        <p:spPr>
          <a:xfrm>
            <a:off x="5825835" y="5957455"/>
            <a:ext cx="565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Curvature Display (Black is flat)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62BC580-026B-B0AA-8ED1-A632D3CF1E71}"/>
              </a:ext>
            </a:extLst>
          </p:cNvPr>
          <p:cNvSpPr txBox="1">
            <a:spLocks/>
          </p:cNvSpPr>
          <p:nvPr/>
        </p:nvSpPr>
        <p:spPr>
          <a:xfrm>
            <a:off x="401782" y="1440445"/>
            <a:ext cx="4641273" cy="4736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Tab Bond</a:t>
            </a:r>
          </a:p>
          <a:p>
            <a:pPr lvl="1"/>
            <a:r>
              <a:rPr lang="en-GB" dirty="0"/>
              <a:t>Curvature of stave ends before bond location</a:t>
            </a:r>
          </a:p>
          <a:p>
            <a:pPr lvl="2"/>
            <a:r>
              <a:rPr lang="en-GB" dirty="0"/>
              <a:t>Flat surface (at angle)</a:t>
            </a:r>
          </a:p>
          <a:p>
            <a:pPr lvl="1"/>
            <a:r>
              <a:rPr lang="en-GB" dirty="0"/>
              <a:t>Bonding surface fully backed by K9 foam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4DF9352-8447-D49E-3182-E5C5153AF142}"/>
              </a:ext>
            </a:extLst>
          </p:cNvPr>
          <p:cNvSpPr/>
          <p:nvPr/>
        </p:nvSpPr>
        <p:spPr>
          <a:xfrm>
            <a:off x="10167457" y="5050172"/>
            <a:ext cx="1451295" cy="383413"/>
          </a:xfrm>
          <a:prstGeom prst="wedgeRoundRectCallout">
            <a:avLst>
              <a:gd name="adj1" fmla="val -68232"/>
              <a:gd name="adj2" fmla="val -186374"/>
              <a:gd name="adj3" fmla="val 16667"/>
            </a:avLst>
          </a:prstGeom>
          <a:ln>
            <a:solidFill>
              <a:srgbClr val="FF99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Bond Region</a:t>
            </a:r>
          </a:p>
        </p:txBody>
      </p:sp>
    </p:spTree>
    <p:extLst>
      <p:ext uri="{BB962C8B-B14F-4D97-AF65-F5344CB8AC3E}">
        <p14:creationId xmlns:p14="http://schemas.microsoft.com/office/powerpoint/2010/main" val="340139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BB65-0B7F-63E1-69CE-7F002E57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ASIC to Bridge FPC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5B7F1-1464-221A-93C1-E73676EF3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440445"/>
            <a:ext cx="4641273" cy="4736518"/>
          </a:xfrm>
        </p:spPr>
        <p:txBody>
          <a:bodyPr/>
          <a:lstStyle/>
          <a:p>
            <a:r>
              <a:rPr lang="en-GB" dirty="0"/>
              <a:t>Wire Bond</a:t>
            </a:r>
          </a:p>
          <a:p>
            <a:pPr lvl="1"/>
            <a:r>
              <a:rPr lang="en-GB" dirty="0"/>
              <a:t>Bond connection made on module assembly tooling</a:t>
            </a:r>
          </a:p>
          <a:p>
            <a:pPr lvl="2"/>
            <a:r>
              <a:rPr lang="en-GB" dirty="0"/>
              <a:t>ASIC is adhesively mounted to Kapton carrier</a:t>
            </a:r>
          </a:p>
          <a:p>
            <a:pPr lvl="2"/>
            <a:r>
              <a:rPr lang="en-GB" dirty="0"/>
              <a:t>Assembled Flat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86C5F-8DE2-F085-BDAD-59562C46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1AA279-9549-DB61-499B-FB678558E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44" y="4911437"/>
            <a:ext cx="10329315" cy="1355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3AAE3C-5C9F-DCB7-77B5-0702E0561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902" y="1732653"/>
            <a:ext cx="5597237" cy="3663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545B7D-8B98-A950-BCA6-179EB0C0A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60" t="36289" r="79018" b="32533"/>
          <a:stretch/>
        </p:blipFill>
        <p:spPr>
          <a:xfrm>
            <a:off x="564507" y="3944564"/>
            <a:ext cx="1853112" cy="1451611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ACCD42-BFD3-83EC-52E1-40D7D9E18B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60" t="36289" r="79018" b="32533"/>
          <a:stretch/>
        </p:blipFill>
        <p:spPr>
          <a:xfrm>
            <a:off x="2470493" y="5404488"/>
            <a:ext cx="545292" cy="427147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279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BB65-0B7F-63E1-69CE-7F002E57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ASIC to Bridge FPC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5B7F1-1464-221A-93C1-E73676EF3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440445"/>
            <a:ext cx="4641273" cy="4736518"/>
          </a:xfrm>
        </p:spPr>
        <p:txBody>
          <a:bodyPr/>
          <a:lstStyle/>
          <a:p>
            <a:r>
              <a:rPr lang="en-GB" dirty="0"/>
              <a:t>Wire Bond</a:t>
            </a:r>
          </a:p>
          <a:p>
            <a:pPr lvl="1"/>
            <a:r>
              <a:rPr lang="en-GB" dirty="0"/>
              <a:t>Bond connection made on module assembly tooling</a:t>
            </a:r>
          </a:p>
          <a:p>
            <a:pPr lvl="2"/>
            <a:r>
              <a:rPr lang="en-GB" dirty="0"/>
              <a:t>ASIC is adhesively mounted to Kapton carrier</a:t>
            </a:r>
          </a:p>
          <a:p>
            <a:pPr lvl="2"/>
            <a:r>
              <a:rPr lang="en-GB" dirty="0"/>
              <a:t>Assembled Flat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86C5F-8DE2-F085-BDAD-59562C46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FB42C-17ED-7061-C3BC-08E33B722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445" y="1534340"/>
            <a:ext cx="3865481" cy="51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5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BB65-0B7F-63E1-69CE-7F002E57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ASIC to Bridge FPC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5B7F1-1464-221A-93C1-E73676EF3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440445"/>
            <a:ext cx="4641273" cy="4736518"/>
          </a:xfrm>
        </p:spPr>
        <p:txBody>
          <a:bodyPr/>
          <a:lstStyle/>
          <a:p>
            <a:r>
              <a:rPr lang="en-GB" dirty="0"/>
              <a:t>Wire Bond</a:t>
            </a:r>
          </a:p>
          <a:p>
            <a:pPr lvl="1"/>
            <a:r>
              <a:rPr lang="en-GB" dirty="0"/>
              <a:t>Bond connection made on module assembly tooling</a:t>
            </a:r>
          </a:p>
          <a:p>
            <a:pPr lvl="2"/>
            <a:r>
              <a:rPr lang="en-GB" dirty="0"/>
              <a:t>ASIC is adhesively mounted to Kapton carrier</a:t>
            </a:r>
          </a:p>
          <a:p>
            <a:pPr lvl="2"/>
            <a:r>
              <a:rPr lang="en-GB" dirty="0"/>
              <a:t>Assembled Flat</a:t>
            </a:r>
          </a:p>
          <a:p>
            <a:pPr lvl="2"/>
            <a:r>
              <a:rPr lang="en-GB" dirty="0"/>
              <a:t>Kapton carrier held against module tooling with vacuum pad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86C5F-8DE2-F085-BDAD-59562C46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7287F8-C7FE-6786-C33D-342B7F447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180" y="2168859"/>
            <a:ext cx="6089038" cy="4008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025C6E-905C-CE6C-7C16-06455782F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4" y="4476482"/>
            <a:ext cx="3313668" cy="2176563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4A1C7E-8651-757A-31E8-4658746CE738}"/>
              </a:ext>
            </a:extLst>
          </p:cNvPr>
          <p:cNvSpPr/>
          <p:nvPr/>
        </p:nvSpPr>
        <p:spPr>
          <a:xfrm>
            <a:off x="6954982" y="4364182"/>
            <a:ext cx="1156854" cy="65809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42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BB65-0B7F-63E1-69CE-7F002E57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ASIC to Bridge FPC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5B7F1-1464-221A-93C1-E73676EF3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440445"/>
            <a:ext cx="4641273" cy="4736518"/>
          </a:xfrm>
        </p:spPr>
        <p:txBody>
          <a:bodyPr/>
          <a:lstStyle/>
          <a:p>
            <a:r>
              <a:rPr lang="en-GB" dirty="0"/>
              <a:t>Wire Bond</a:t>
            </a:r>
          </a:p>
          <a:p>
            <a:pPr lvl="1"/>
            <a:r>
              <a:rPr lang="en-GB" dirty="0"/>
              <a:t>Bond connection made on module assembly tooling</a:t>
            </a:r>
          </a:p>
          <a:p>
            <a:pPr lvl="2"/>
            <a:r>
              <a:rPr lang="en-GB" dirty="0"/>
              <a:t>ASIC is adhesively mounted to Kapton carrier</a:t>
            </a:r>
          </a:p>
          <a:p>
            <a:pPr lvl="2"/>
            <a:r>
              <a:rPr lang="en-GB" dirty="0"/>
              <a:t>Assembled Flat</a:t>
            </a:r>
          </a:p>
          <a:p>
            <a:pPr lvl="2"/>
            <a:r>
              <a:rPr lang="en-GB" dirty="0"/>
              <a:t>Kapton carrier held against module tooling with vacuum pad</a:t>
            </a:r>
          </a:p>
          <a:p>
            <a:pPr lvl="2"/>
            <a:r>
              <a:rPr lang="en-GB" dirty="0"/>
              <a:t>Bonding surfaces are flat but at an angle</a:t>
            </a:r>
          </a:p>
          <a:p>
            <a:pPr lvl="2"/>
            <a:r>
              <a:rPr lang="en-GB" dirty="0"/>
              <a:t>Supported on Aluminium </a:t>
            </a:r>
          </a:p>
          <a:p>
            <a:pPr marL="1371600" lvl="3" indent="0">
              <a:buNone/>
            </a:pPr>
            <a:r>
              <a:rPr lang="en-GB" dirty="0"/>
              <a:t>(2 glue layers, ASIC and Kapton carrier)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86C5F-8DE2-F085-BDAD-59562C46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93D087-25C8-3A4E-0127-F14259F8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37" y="1725791"/>
            <a:ext cx="6127991" cy="416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21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33640</TotalTime>
  <Words>429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Palatino Linotype</vt:lpstr>
      <vt:lpstr>Verdana</vt:lpstr>
      <vt:lpstr>Office Theme</vt:lpstr>
      <vt:lpstr>Bonding Geometries in the Current Stave/Tooling Design</vt:lpstr>
      <vt:lpstr>Introduction</vt:lpstr>
      <vt:lpstr>Conceptual FPC Layout</vt:lpstr>
      <vt:lpstr>Bridge FPC to Primary FPC</vt:lpstr>
      <vt:lpstr>Bridge FPC to Primary FPC</vt:lpstr>
      <vt:lpstr>ASIC to Bridge FPC</vt:lpstr>
      <vt:lpstr>ASIC to Bridge FPC</vt:lpstr>
      <vt:lpstr>ASIC to Bridge FPC</vt:lpstr>
      <vt:lpstr>ASIC to Bridge FPC</vt:lpstr>
      <vt:lpstr>ASIC to EIC-LAS LEC</vt:lpstr>
      <vt:lpstr>ASIC to EIC-LAS LEC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 Viehhauser</dc:creator>
  <cp:lastModifiedBy>Huddart, Adam (STFC,RAL,TECH)</cp:lastModifiedBy>
  <cp:revision>1219</cp:revision>
  <dcterms:created xsi:type="dcterms:W3CDTF">2018-10-16T11:54:38Z</dcterms:created>
  <dcterms:modified xsi:type="dcterms:W3CDTF">2024-10-03T08:42:37Z</dcterms:modified>
</cp:coreProperties>
</file>