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1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1495545102813"/>
          <c:y val="8.7486423716107556E-2"/>
          <c:w val="0.82437004535727276"/>
          <c:h val="0.68660099491236948"/>
        </c:manualLayout>
      </c:layout>
      <c:scatterChart>
        <c:scatterStyle val="smoothMarker"/>
        <c:varyColors val="0"/>
        <c:ser>
          <c:idx val="0"/>
          <c:order val="0"/>
          <c:tx>
            <c:v>max 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xVal>
            <c:numRef>
              <c:f>'Anc size vs maxT'!$A$3:$A$7</c:f>
              <c:numCache>
                <c:formatCode>General</c:formatCode>
                <c:ptCount val="5"/>
                <c:pt idx="0">
                  <c:v>2</c:v>
                </c:pt>
                <c:pt idx="1">
                  <c:v>3.5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</c:numCache>
            </c:numRef>
          </c:xVal>
          <c:yVal>
            <c:numRef>
              <c:f>'Anc size vs maxT'!$B$3:$B$7</c:f>
              <c:numCache>
                <c:formatCode>General</c:formatCode>
                <c:ptCount val="5"/>
                <c:pt idx="0">
                  <c:v>74.5</c:v>
                </c:pt>
                <c:pt idx="1">
                  <c:v>56</c:v>
                </c:pt>
                <c:pt idx="2">
                  <c:v>49</c:v>
                </c:pt>
                <c:pt idx="3">
                  <c:v>43.8</c:v>
                </c:pt>
                <c:pt idx="4">
                  <c:v>41.5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93A-4CA3-BE48-F3A3ECABA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290200"/>
        <c:axId val="435286264"/>
      </c:scatterChart>
      <c:valAx>
        <c:axId val="435290200"/>
        <c:scaling>
          <c:orientation val="minMax"/>
          <c:max val="10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Silicon width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286264"/>
        <c:crosses val="autoZero"/>
        <c:crossBetween val="midCat"/>
        <c:majorUnit val="1"/>
      </c:valAx>
      <c:valAx>
        <c:axId val="435286264"/>
        <c:scaling>
          <c:orientation val="minMax"/>
          <c:max val="8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max T [C]</a:t>
                </a:r>
              </a:p>
            </c:rich>
          </c:tx>
          <c:layout>
            <c:manualLayout>
              <c:xMode val="edge"/>
              <c:yMode val="edge"/>
              <c:x val="8.675006588792734E-3"/>
              <c:y val="0.34359247661294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290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Silcon thickness vs max temperature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59034246685745"/>
          <c:y val="0.17948780628164798"/>
          <c:w val="0.76451743839303898"/>
          <c:h val="0.57141780399502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'Anc size vs maxT'!$K$2</c:f>
              <c:strCache>
                <c:ptCount val="1"/>
                <c:pt idx="0">
                  <c:v>max 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xVal>
            <c:numRef>
              <c:f>'Anc size vs maxT'!$J$3:$J$6</c:f>
              <c:numCache>
                <c:formatCode>General</c:formatCode>
                <c:ptCount val="4"/>
                <c:pt idx="0">
                  <c:v>0.04</c:v>
                </c:pt>
                <c:pt idx="1">
                  <c:v>0.15</c:v>
                </c:pt>
                <c:pt idx="2">
                  <c:v>0.32500000000000001</c:v>
                </c:pt>
                <c:pt idx="3">
                  <c:v>0.72499999999999998</c:v>
                </c:pt>
              </c:numCache>
            </c:numRef>
          </c:xVal>
          <c:yVal>
            <c:numRef>
              <c:f>'Anc size vs maxT'!$K$3:$K$6</c:f>
              <c:numCache>
                <c:formatCode>General</c:formatCode>
                <c:ptCount val="4"/>
                <c:pt idx="0">
                  <c:v>63.7</c:v>
                </c:pt>
                <c:pt idx="1">
                  <c:v>52.6</c:v>
                </c:pt>
                <c:pt idx="2">
                  <c:v>50</c:v>
                </c:pt>
                <c:pt idx="3">
                  <c:v>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A2-4AE3-8BA6-ECC624864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951000"/>
        <c:axId val="497951984"/>
      </c:scatterChart>
      <c:valAx>
        <c:axId val="497951000"/>
        <c:scaling>
          <c:orientation val="minMax"/>
          <c:max val="0.72500000000000009"/>
          <c:min val="2.5000000000000005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Silicon thickness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51984"/>
        <c:crosses val="autoZero"/>
        <c:crossBetween val="midCat"/>
        <c:majorUnit val="0.1"/>
      </c:valAx>
      <c:valAx>
        <c:axId val="497951984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max T [C]</a:t>
                </a:r>
              </a:p>
            </c:rich>
          </c:tx>
          <c:layout>
            <c:manualLayout>
              <c:xMode val="edge"/>
              <c:yMode val="edge"/>
              <c:x val="2.7914910078821156E-2"/>
              <c:y val="0.3427138414121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51000"/>
        <c:crosses val="autoZero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2C36E-CA96-4389-9BB3-E5838545A51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34AD-324A-41EA-9A46-A3FBA74F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3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9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4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0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5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6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6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2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3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4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03/10/2024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F444-2393-4F58-B5D9-BA02E4357B3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823AC-F9D1-49E2-8749-F610BB874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449" t="2897" r="1"/>
          <a:stretch/>
        </p:blipFill>
        <p:spPr>
          <a:xfrm>
            <a:off x="2" y="3"/>
            <a:ext cx="2194559" cy="657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A00CD-C322-42C7-9548-69D99FA15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8227" r="7960" b="12871"/>
          <a:stretch/>
        </p:blipFill>
        <p:spPr>
          <a:xfrm>
            <a:off x="10182722" y="2"/>
            <a:ext cx="2009279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6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E3B6-37C8-4CDE-9F59-413942C69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sz="5400" dirty="0">
                <a:solidFill>
                  <a:srgbClr val="0070C0"/>
                </a:solidFill>
              </a:rPr>
              <a:t>Ancillary ASIC Thermal FEA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BBF79-9C1D-430A-AEA1-0900B03A4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Stephanie Yang</a:t>
            </a:r>
          </a:p>
          <a:p>
            <a:endParaRPr lang="en-GB" sz="2800" dirty="0"/>
          </a:p>
          <a:p>
            <a:r>
              <a:rPr lang="en-GB" dirty="0">
                <a:solidFill>
                  <a:schemeClr val="tx2"/>
                </a:solidFill>
              </a:rPr>
              <a:t>WP1 face to face meeting at Oxford, 3</a:t>
            </a:r>
            <a:r>
              <a:rPr lang="en-GB" baseline="30000" dirty="0">
                <a:solidFill>
                  <a:schemeClr val="tx2"/>
                </a:solidFill>
              </a:rPr>
              <a:t>rd</a:t>
            </a:r>
            <a:r>
              <a:rPr lang="en-GB" dirty="0">
                <a:solidFill>
                  <a:schemeClr val="tx2"/>
                </a:solidFill>
              </a:rPr>
              <a:t> October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B3B5D-71A7-4A5F-BED9-94862090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D3A78-B333-4999-8F35-011DC0C5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8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CC1C-3E51-4BE8-8800-1654E388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>
                <a:solidFill>
                  <a:schemeClr val="accent1"/>
                </a:solidFill>
              </a:rPr>
              <a:t>Realistic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9D19-9B70-4E1D-A212-6B5B0E83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AD88E-5904-42B0-8A1F-E78E2F05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10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DC6658-123F-4BD5-BED0-AF1BF284FF64}"/>
              </a:ext>
            </a:extLst>
          </p:cNvPr>
          <p:cNvGrpSpPr/>
          <p:nvPr/>
        </p:nvGrpSpPr>
        <p:grpSpPr>
          <a:xfrm>
            <a:off x="6566936" y="1947336"/>
            <a:ext cx="4338488" cy="4193582"/>
            <a:chOff x="6566936" y="1947336"/>
            <a:chExt cx="4338488" cy="41935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A03F35-4044-4279-B986-2FE34D2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6936" y="1947336"/>
              <a:ext cx="4338488" cy="24330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7FDF8C-5185-4F47-B264-5BD9710E1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6679" y="4343674"/>
              <a:ext cx="2948745" cy="17972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ED249-704F-4910-A35A-CD70389F9107}"/>
              </a:ext>
            </a:extLst>
          </p:cNvPr>
          <p:cNvSpPr/>
          <p:nvPr/>
        </p:nvSpPr>
        <p:spPr>
          <a:xfrm>
            <a:off x="838200" y="4717222"/>
            <a:ext cx="7118478" cy="160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max temperature is 44.6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temperature difference on the silicon is 4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temperature difference between maximum and initial temperature is 22.6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9313D8-90F6-4CEB-AC2F-E1B204392013}"/>
              </a:ext>
            </a:extLst>
          </p:cNvPr>
          <p:cNvGrpSpPr/>
          <p:nvPr/>
        </p:nvGrpSpPr>
        <p:grpSpPr>
          <a:xfrm>
            <a:off x="620016" y="2338674"/>
            <a:ext cx="5774367" cy="2378548"/>
            <a:chOff x="620016" y="2338674"/>
            <a:chExt cx="5774367" cy="23785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E3905C-CB4F-4F28-A2FC-C4F9EA3A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016" y="2338674"/>
              <a:ext cx="5774367" cy="237854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8FBC4A-B036-4ED0-9DBD-E898640E4E1E}"/>
                </a:ext>
              </a:extLst>
            </p:cNvPr>
            <p:cNvSpPr txBox="1"/>
            <p:nvPr/>
          </p:nvSpPr>
          <p:spPr>
            <a:xfrm>
              <a:off x="2292194" y="3930736"/>
              <a:ext cx="3267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FF00"/>
                  </a:solidFill>
                </a:rPr>
                <a:t>Total HTC area = 131.7 x 2 = 263.4mm</a:t>
              </a:r>
              <a:r>
                <a:rPr lang="en-GB" sz="1200" baseline="30000" dirty="0">
                  <a:solidFill>
                    <a:srgbClr val="FFFF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11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4DDE-394D-49AB-BC90-6ED85EDF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>
                <a:solidFill>
                  <a:schemeClr val="accent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9ECE-83B7-40D3-B521-D81723105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Heat transfer coefficient of 1000W/m</a:t>
            </a:r>
            <a:r>
              <a:rPr lang="en-GB" baseline="30000" dirty="0"/>
              <a:t>2</a:t>
            </a:r>
            <a:r>
              <a:rPr lang="en-GB" dirty="0"/>
              <a:t>K was used for the analysis but this is as good a value we could assume. Further testing are needed to validate this value.</a:t>
            </a:r>
          </a:p>
          <a:p>
            <a:r>
              <a:rPr lang="en-GB" dirty="0"/>
              <a:t>We plan to build a test model and to measure the HTC vs flow rate.</a:t>
            </a:r>
          </a:p>
          <a:p>
            <a:r>
              <a:rPr lang="en-GB" dirty="0"/>
              <a:t>The measured value will be used to feed back to the analysis model.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B2C55-4C77-42CD-B67C-E0DDD1AE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AB91F-3576-4656-B444-1DFC7F45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3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6890-D542-4080-A1A4-3DB52E6D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18AAE-5814-45A0-9187-62FE223DA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6919C-A769-4650-9EFE-DF6EFEFF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80EE2-D7CD-4A18-81AF-996E5116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4D63-0B26-464A-BC2D-6BC5253B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>
                <a:solidFill>
                  <a:schemeClr val="tx2"/>
                </a:solidFill>
              </a:rPr>
              <a:t>Ancillary chip size and power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F64F37-8E7F-4ED4-A732-3F1D91C6152F}"/>
              </a:ext>
            </a:extLst>
          </p:cNvPr>
          <p:cNvGrpSpPr/>
          <p:nvPr/>
        </p:nvGrpSpPr>
        <p:grpSpPr>
          <a:xfrm>
            <a:off x="5486399" y="2412630"/>
            <a:ext cx="6439301" cy="2693915"/>
            <a:chOff x="551180" y="4443560"/>
            <a:chExt cx="5637864" cy="2193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4B79FF-E481-4BBB-8D31-37B417219FAF}"/>
                </a:ext>
              </a:extLst>
            </p:cNvPr>
            <p:cNvSpPr/>
            <p:nvPr/>
          </p:nvSpPr>
          <p:spPr>
            <a:xfrm>
              <a:off x="1084910" y="6411425"/>
              <a:ext cx="3503175" cy="2255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Reference: SLDO considerations v10, page 8, by Iain Sedgwick</a:t>
              </a:r>
              <a:endParaRPr lang="en-GB" sz="1200" i="1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7B0C38-055D-4393-B56C-58A896991A46}"/>
                </a:ext>
              </a:extLst>
            </p:cNvPr>
            <p:cNvGrpSpPr/>
            <p:nvPr/>
          </p:nvGrpSpPr>
          <p:grpSpPr>
            <a:xfrm>
              <a:off x="551180" y="4443560"/>
              <a:ext cx="5637864" cy="1967865"/>
              <a:chOff x="551180" y="4443560"/>
              <a:chExt cx="5637864" cy="196786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A9ACBEB-66B3-4327-99EA-F58D641879D6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360"/>
              <a:stretch/>
            </p:blipFill>
            <p:spPr bwMode="auto">
              <a:xfrm>
                <a:off x="551180" y="4443560"/>
                <a:ext cx="5637864" cy="19678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01A192D-485A-442F-A418-13170FEF59A6}"/>
                  </a:ext>
                </a:extLst>
              </p:cNvPr>
              <p:cNvSpPr/>
              <p:nvPr/>
            </p:nvSpPr>
            <p:spPr>
              <a:xfrm>
                <a:off x="3484346" y="5648769"/>
                <a:ext cx="644892" cy="54428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ADBD51-9FAE-4F8E-8DC1-D2D0056FE734}"/>
              </a:ext>
            </a:extLst>
          </p:cNvPr>
          <p:cNvGrpSpPr/>
          <p:nvPr/>
        </p:nvGrpSpPr>
        <p:grpSpPr>
          <a:xfrm>
            <a:off x="266300" y="2713420"/>
            <a:ext cx="5637864" cy="2393125"/>
            <a:chOff x="728980" y="2048680"/>
            <a:chExt cx="5367020" cy="2203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09560D-6028-456F-9B9B-D7AC30CB2410}"/>
                </a:ext>
              </a:extLst>
            </p:cNvPr>
            <p:cNvSpPr/>
            <p:nvPr/>
          </p:nvSpPr>
          <p:spPr>
            <a:xfrm>
              <a:off x="1207121" y="3997434"/>
              <a:ext cx="3850145" cy="255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Reference: SLDO considerations v10, page10, by Iain Sedgwick</a:t>
              </a:r>
              <a:endParaRPr lang="en-GB" sz="1200" i="1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34860C-F200-445A-BAF1-BB66C16E412A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26"/>
            <a:stretch/>
          </p:blipFill>
          <p:spPr bwMode="auto">
            <a:xfrm>
              <a:off x="728980" y="2048680"/>
              <a:ext cx="5367020" cy="19678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D378E1B-1A9C-4E6C-876B-6570E44A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C0F9B2A-D3B2-4F95-89C6-7980C91A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F88C-940B-4778-93E2-2677201E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>
                <a:solidFill>
                  <a:schemeClr val="accent1"/>
                </a:solidFill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76BF-76C1-4832-9129-20B0CC8B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Sensitivity studies to understand the temperature distribution on the Ancillary chip: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Estimated Ancillary chip size and total power at max 45</a:t>
            </a:r>
            <a:r>
              <a:rPr lang="en-GB" baseline="30000" dirty="0"/>
              <a:t>o</a:t>
            </a:r>
            <a:r>
              <a:rPr lang="en-GB" dirty="0"/>
              <a:t>C case</a:t>
            </a:r>
          </a:p>
          <a:p>
            <a:pPr marL="457200" lvl="1" indent="0">
              <a:buNone/>
            </a:pPr>
            <a:r>
              <a:rPr lang="en-GB" dirty="0"/>
              <a:t>     </a:t>
            </a:r>
            <a:r>
              <a:rPr lang="en-GB" sz="1700" i="1" dirty="0"/>
              <a:t>(Reference: SLDO considerations v10, page10, by Iain Sedgwick)</a:t>
            </a:r>
            <a:endParaRPr lang="en-GB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Bigger than 7mm x 1.5mm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Total power of 604mW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Various boundary conditions are studied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Constant cooling: fixed temperature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Convective cooling: heat transfer coefficient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Various width of the chip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Various thickness of Silicon</a:t>
            </a:r>
          </a:p>
          <a:p>
            <a:r>
              <a:rPr lang="en-GB" dirty="0"/>
              <a:t>Realistic Ancillary chip thermal model and next steps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48CED-73FB-46E1-861D-7DAAB45C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7E10D-7721-4C20-BFCE-765890C7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8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4E7C-DBE4-4B97-96BE-408E3A4D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>
                <a:solidFill>
                  <a:schemeClr val="accent1"/>
                </a:solidFill>
              </a:rPr>
              <a:t>Ancillary chip FEA model and material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BE36D-2F36-4F80-96D7-1D53EF86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10" y="2319099"/>
            <a:ext cx="7110027" cy="324430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7CBF14-EA21-49DE-A9AC-212783CDAADB}"/>
              </a:ext>
            </a:extLst>
          </p:cNvPr>
          <p:cNvGrpSpPr/>
          <p:nvPr/>
        </p:nvGrpSpPr>
        <p:grpSpPr>
          <a:xfrm>
            <a:off x="7642459" y="2242196"/>
            <a:ext cx="3711341" cy="3188129"/>
            <a:chOff x="7642459" y="2242196"/>
            <a:chExt cx="3711341" cy="31881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079AC8-809E-4AC0-81F4-4EFAF25DF1A7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1" b="10735"/>
            <a:stretch/>
          </p:blipFill>
          <p:spPr bwMode="auto">
            <a:xfrm>
              <a:off x="7642459" y="2908506"/>
              <a:ext cx="3711341" cy="252181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401C7C-C59E-43E9-BA96-889748F1BBD1}"/>
                </a:ext>
              </a:extLst>
            </p:cNvPr>
            <p:cNvSpPr txBox="1"/>
            <p:nvPr/>
          </p:nvSpPr>
          <p:spPr>
            <a:xfrm>
              <a:off x="7642459" y="2242196"/>
              <a:ext cx="346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Material thermal properties: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6AC8EA-1A2D-4022-8811-35FA92B5AA4A}"/>
              </a:ext>
            </a:extLst>
          </p:cNvPr>
          <p:cNvSpPr txBox="1"/>
          <p:nvPr/>
        </p:nvSpPr>
        <p:spPr>
          <a:xfrm>
            <a:off x="711200" y="5563401"/>
            <a:ext cx="453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Initial temperature: 22</a:t>
            </a:r>
            <a:r>
              <a:rPr lang="en-GB" baseline="30000" dirty="0"/>
              <a:t>o</a:t>
            </a:r>
            <a:r>
              <a:rPr lang="en-GB" dirty="0"/>
              <a:t>C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3709F1F-4819-4BD0-BD91-7DA0E482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00354C-D84D-4ADC-97EC-1707B8F4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2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091C-A7C8-4DB0-A7C3-E04EEA9B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>
                <a:solidFill>
                  <a:schemeClr val="accent1"/>
                </a:solidFill>
              </a:rPr>
              <a:t>Temperature profile at difference BCs 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FCB680-E595-4C88-81F7-304ADEB28A24}"/>
              </a:ext>
            </a:extLst>
          </p:cNvPr>
          <p:cNvGrpSpPr/>
          <p:nvPr/>
        </p:nvGrpSpPr>
        <p:grpSpPr>
          <a:xfrm>
            <a:off x="403047" y="2164142"/>
            <a:ext cx="5601683" cy="4539834"/>
            <a:chOff x="494318" y="2165880"/>
            <a:chExt cx="5601683" cy="453983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D70EBA-F6B8-4061-9283-7D47DD426716}"/>
                </a:ext>
              </a:extLst>
            </p:cNvPr>
            <p:cNvGrpSpPr/>
            <p:nvPr/>
          </p:nvGrpSpPr>
          <p:grpSpPr>
            <a:xfrm>
              <a:off x="494319" y="2165880"/>
              <a:ext cx="5601682" cy="2165976"/>
              <a:chOff x="638697" y="2252909"/>
              <a:chExt cx="5979281" cy="252624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A24E95F-835C-4DD9-A009-F7535E76C1F1}"/>
                  </a:ext>
                </a:extLst>
              </p:cNvPr>
              <p:cNvGrpSpPr/>
              <p:nvPr/>
            </p:nvGrpSpPr>
            <p:grpSpPr>
              <a:xfrm>
                <a:off x="638697" y="2252909"/>
                <a:ext cx="5979281" cy="2526241"/>
                <a:chOff x="479983" y="1663753"/>
                <a:chExt cx="5985434" cy="252624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396255DC-252F-4BFB-A98A-5CB4CE5DF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79983" y="1663753"/>
                  <a:ext cx="5985434" cy="2526241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7A4CC33-311F-4710-A117-59AD84B82236}"/>
                    </a:ext>
                  </a:extLst>
                </p:cNvPr>
                <p:cNvSpPr txBox="1"/>
                <p:nvPr/>
              </p:nvSpPr>
              <p:spPr>
                <a:xfrm>
                  <a:off x="3674371" y="3563424"/>
                  <a:ext cx="2586729" cy="3948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Bottom face fixed at 22</a:t>
                  </a:r>
                  <a:r>
                    <a:rPr lang="en-GB" sz="1600" baseline="30000" dirty="0"/>
                    <a:t>o</a:t>
                  </a:r>
                  <a:r>
                    <a:rPr lang="en-GB" sz="1600" dirty="0"/>
                    <a:t>C</a:t>
                  </a:r>
                </a:p>
              </p:txBody>
            </p:sp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299CFB5-A326-4ED9-BEFF-020C04582A40}"/>
                  </a:ext>
                </a:extLst>
              </p:cNvPr>
              <p:cNvCxnSpPr>
                <a:cxnSpLocks/>
                <a:stCxn id="19" idx="0"/>
              </p:cNvCxnSpPr>
              <p:nvPr/>
            </p:nvCxnSpPr>
            <p:spPr>
              <a:xfrm flipH="1" flipV="1">
                <a:off x="5121836" y="3755571"/>
                <a:ext cx="1" cy="397009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B589F0-13F4-4309-9F1F-27AA7374BF6D}"/>
                </a:ext>
              </a:extLst>
            </p:cNvPr>
            <p:cNvSpPr/>
            <p:nvPr/>
          </p:nvSpPr>
          <p:spPr>
            <a:xfrm>
              <a:off x="494318" y="4458945"/>
              <a:ext cx="551041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This is to see how heat is conducted through from top to bottom faces when a constant cooling is assumed (i.e. bottom face fixed at 22</a:t>
              </a:r>
              <a:r>
                <a:rPr lang="en-GB" sz="1600" baseline="30000" dirty="0"/>
                <a:t>o</a:t>
              </a:r>
              <a:r>
                <a:rPr lang="en-GB" sz="1600" dirty="0"/>
                <a:t>C).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Heat transfer by conduction through the bottom face causes local heat build-up around the SLDO areas.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The temperature difference of 0.94C is seen throughout the whole model.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This is the best scenario but may not be realistic in practice.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AA4615-07DA-4B3E-8A0D-0757C284E42E}"/>
              </a:ext>
            </a:extLst>
          </p:cNvPr>
          <p:cNvGrpSpPr/>
          <p:nvPr/>
        </p:nvGrpSpPr>
        <p:grpSpPr>
          <a:xfrm>
            <a:off x="6088108" y="2164142"/>
            <a:ext cx="5812407" cy="3823665"/>
            <a:chOff x="6088108" y="2164142"/>
            <a:chExt cx="5812407" cy="382366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058D4B-747F-4AC4-ACAC-8D7DE54AD0B2}"/>
                </a:ext>
              </a:extLst>
            </p:cNvPr>
            <p:cNvGrpSpPr/>
            <p:nvPr/>
          </p:nvGrpSpPr>
          <p:grpSpPr>
            <a:xfrm>
              <a:off x="6088108" y="2164142"/>
              <a:ext cx="5812407" cy="2389385"/>
              <a:chOff x="367392" y="1948920"/>
              <a:chExt cx="5812407" cy="238938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0311533-B797-4B08-B2AC-D6FC02A3390A}"/>
                  </a:ext>
                </a:extLst>
              </p:cNvPr>
              <p:cNvGrpSpPr/>
              <p:nvPr/>
            </p:nvGrpSpPr>
            <p:grpSpPr>
              <a:xfrm>
                <a:off x="367392" y="1948920"/>
                <a:ext cx="5812407" cy="2389385"/>
                <a:chOff x="5824695" y="1601022"/>
                <a:chExt cx="5812407" cy="2389385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7F1D218-3E35-42EF-8369-F80A65C7EF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168"/>
                <a:stretch/>
              </p:blipFill>
              <p:spPr>
                <a:xfrm>
                  <a:off x="5824695" y="1601022"/>
                  <a:ext cx="5678569" cy="2389385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9B031F1-B71F-4767-9655-00F25FEC6958}"/>
                    </a:ext>
                  </a:extLst>
                </p:cNvPr>
                <p:cNvSpPr txBox="1"/>
                <p:nvPr/>
              </p:nvSpPr>
              <p:spPr>
                <a:xfrm>
                  <a:off x="8723007" y="3400798"/>
                  <a:ext cx="29140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Bottom face HTC = 1000 W/m</a:t>
                  </a:r>
                  <a:r>
                    <a:rPr lang="en-GB" sz="1600" baseline="30000" dirty="0"/>
                    <a:t>2</a:t>
                  </a:r>
                  <a:r>
                    <a:rPr lang="en-GB" sz="1600" dirty="0"/>
                    <a:t>C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57CEC6-0CFE-4A79-9F79-9B341480EC7D}"/>
                  </a:ext>
                </a:extLst>
              </p:cNvPr>
              <p:cNvSpPr txBox="1"/>
              <p:nvPr/>
            </p:nvSpPr>
            <p:spPr>
              <a:xfrm>
                <a:off x="2562727" y="1948920"/>
                <a:ext cx="27749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Initial temperature is 22 </a:t>
                </a:r>
                <a:r>
                  <a:rPr lang="en-GB" sz="1400" baseline="30000" dirty="0"/>
                  <a:t>o</a:t>
                </a:r>
                <a:r>
                  <a:rPr lang="en-GB" sz="1400" dirty="0"/>
                  <a:t>C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912843D-336E-46B8-A4CB-6325D3B33EFB}"/>
                </a:ext>
              </a:extLst>
            </p:cNvPr>
            <p:cNvCxnSpPr/>
            <p:nvPr/>
          </p:nvCxnSpPr>
          <p:spPr>
            <a:xfrm flipV="1">
              <a:off x="10575636" y="3624445"/>
              <a:ext cx="0" cy="3394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171EEE-6A06-4E6D-AFF4-786D303909CA}"/>
                </a:ext>
              </a:extLst>
            </p:cNvPr>
            <p:cNvSpPr txBox="1"/>
            <p:nvPr/>
          </p:nvSpPr>
          <p:spPr>
            <a:xfrm>
              <a:off x="6262255" y="4664368"/>
              <a:ext cx="53109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When heat transfer coefficient of 1000W/m2K (typical value for Air) is applied to the bottom face of the model, the max temperature reaches to 53.6C.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The average temperature to the rest of  the model is 51.6C.</a:t>
              </a:r>
            </a:p>
          </p:txBody>
        </p:sp>
      </p:grp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245D6B16-5A3B-402A-8092-0CD4A749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FFCBAE0-5645-409C-8BF6-CB8B4967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1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723429-C7E8-4474-B2AF-BDAEBA67F8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044357"/>
            <a:ext cx="1051560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+mj-lt"/>
              </a:rPr>
              <a:t>Temperature profile w/o added interface layers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C646DE-1F22-4056-9773-E2337EF1A4A1}"/>
              </a:ext>
            </a:extLst>
          </p:cNvPr>
          <p:cNvGrpSpPr/>
          <p:nvPr/>
        </p:nvGrpSpPr>
        <p:grpSpPr>
          <a:xfrm>
            <a:off x="5636139" y="1736704"/>
            <a:ext cx="6273088" cy="2953159"/>
            <a:chOff x="5636139" y="1533511"/>
            <a:chExt cx="6273088" cy="295315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CDC3247-784C-4520-8B2C-B6367C1CF05A}"/>
                </a:ext>
              </a:extLst>
            </p:cNvPr>
            <p:cNvGrpSpPr/>
            <p:nvPr/>
          </p:nvGrpSpPr>
          <p:grpSpPr>
            <a:xfrm>
              <a:off x="5636139" y="1873286"/>
              <a:ext cx="6273088" cy="2613384"/>
              <a:chOff x="5285808" y="1873286"/>
              <a:chExt cx="6273088" cy="26133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ED3EBDC-800A-4D61-9C51-D5209E287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27434" y="1873286"/>
                <a:ext cx="5131462" cy="261338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5ECB38E-3969-4070-9A35-88923CBB4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5808" y="1880011"/>
                <a:ext cx="1141626" cy="2494528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9502E7-8E6C-42F5-8D69-8BF2628EC980}"/>
                </a:ext>
              </a:extLst>
            </p:cNvPr>
            <p:cNvSpPr txBox="1"/>
            <p:nvPr/>
          </p:nvSpPr>
          <p:spPr>
            <a:xfrm>
              <a:off x="5680072" y="1533511"/>
              <a:ext cx="10228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2mm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74A21D7-BF1F-4FA6-A3C1-CA2AADCF38D1}"/>
                </a:ext>
              </a:extLst>
            </p:cNvPr>
            <p:cNvCxnSpPr>
              <a:cxnSpLocks/>
            </p:cNvCxnSpPr>
            <p:nvPr/>
          </p:nvCxnSpPr>
          <p:spPr>
            <a:xfrm>
              <a:off x="5680072" y="1805185"/>
              <a:ext cx="10228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715A81-3EB0-4827-ABD8-52F5301B7808}"/>
              </a:ext>
            </a:extLst>
          </p:cNvPr>
          <p:cNvGrpSpPr/>
          <p:nvPr/>
        </p:nvGrpSpPr>
        <p:grpSpPr>
          <a:xfrm>
            <a:off x="8248404" y="3980873"/>
            <a:ext cx="3613028" cy="1833296"/>
            <a:chOff x="8248404" y="3777680"/>
            <a:chExt cx="3613028" cy="183329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7F47903-B255-4D52-8EFF-C826E0E1C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8404" y="3777680"/>
              <a:ext cx="3565233" cy="18332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B11B0C-4335-4586-80B0-9C90BDF085BD}"/>
                </a:ext>
              </a:extLst>
            </p:cNvPr>
            <p:cNvSpPr txBox="1"/>
            <p:nvPr/>
          </p:nvSpPr>
          <p:spPr>
            <a:xfrm>
              <a:off x="10063452" y="5126440"/>
              <a:ext cx="1797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Temperature profile on the sensor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065987-0C1A-4CA3-8DD1-355C28DD6BCF}"/>
              </a:ext>
            </a:extLst>
          </p:cNvPr>
          <p:cNvGrpSpPr/>
          <p:nvPr/>
        </p:nvGrpSpPr>
        <p:grpSpPr>
          <a:xfrm>
            <a:off x="70453" y="1701290"/>
            <a:ext cx="5594378" cy="4601505"/>
            <a:chOff x="70453" y="1701290"/>
            <a:chExt cx="5594378" cy="46015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420050-BA4D-44DB-9759-DD7F9D52BC30}"/>
                </a:ext>
              </a:extLst>
            </p:cNvPr>
            <p:cNvGrpSpPr/>
            <p:nvPr/>
          </p:nvGrpSpPr>
          <p:grpSpPr>
            <a:xfrm>
              <a:off x="384879" y="1701290"/>
              <a:ext cx="5279952" cy="4601505"/>
              <a:chOff x="384879" y="1498097"/>
              <a:chExt cx="5279952" cy="460150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171D710-08CA-4490-B825-E3B937A68B32}"/>
                  </a:ext>
                </a:extLst>
              </p:cNvPr>
              <p:cNvGrpSpPr/>
              <p:nvPr/>
            </p:nvGrpSpPr>
            <p:grpSpPr>
              <a:xfrm>
                <a:off x="384879" y="1880011"/>
                <a:ext cx="5279952" cy="4219591"/>
                <a:chOff x="384879" y="1880011"/>
                <a:chExt cx="5279952" cy="4219591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7AAB7AF-2D96-4303-9B54-B9DA6297570F}"/>
                    </a:ext>
                  </a:extLst>
                </p:cNvPr>
                <p:cNvGrpSpPr/>
                <p:nvPr/>
              </p:nvGrpSpPr>
              <p:grpSpPr>
                <a:xfrm>
                  <a:off x="384879" y="1880011"/>
                  <a:ext cx="5251260" cy="2664665"/>
                  <a:chOff x="384879" y="1880011"/>
                  <a:chExt cx="5251260" cy="2664665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B37551ED-80F5-4D56-922C-3850DE7FB0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84879" y="1880011"/>
                    <a:ext cx="1141625" cy="1993020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320EDC2B-8149-42F3-859F-3085F4D478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19989" y="1880011"/>
                    <a:ext cx="4116150" cy="26646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A7FC7B0-E75E-4ACE-A849-466F2AFF47C6}"/>
                    </a:ext>
                  </a:extLst>
                </p:cNvPr>
                <p:cNvSpPr txBox="1"/>
                <p:nvPr/>
              </p:nvSpPr>
              <p:spPr>
                <a:xfrm>
                  <a:off x="2208643" y="4529942"/>
                  <a:ext cx="3456188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This case shows the heat is directly conducted through from Silicon to K9 foam.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The max temperature is 32.4C.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This indicates the K9 foam is effective in conducting heat</a:t>
                  </a:r>
                </a:p>
              </p:txBody>
            </p:sp>
          </p:grp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A044257-882D-4482-81E1-187799A00718}"/>
                  </a:ext>
                </a:extLst>
              </p:cNvPr>
              <p:cNvCxnSpPr/>
              <p:nvPr/>
            </p:nvCxnSpPr>
            <p:spPr>
              <a:xfrm>
                <a:off x="479394" y="1793289"/>
                <a:ext cx="104059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0ACD69-B271-4BE5-B6CC-E325BCFD1350}"/>
                  </a:ext>
                </a:extLst>
              </p:cNvPr>
              <p:cNvSpPr txBox="1"/>
              <p:nvPr/>
            </p:nvSpPr>
            <p:spPr>
              <a:xfrm>
                <a:off x="503665" y="1498097"/>
                <a:ext cx="10228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2mm</a:t>
                </a:r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5763FA9-FAC4-4234-81CD-F5E9E47CA4B8}"/>
                </a:ext>
              </a:extLst>
            </p:cNvPr>
            <p:cNvCxnSpPr>
              <a:cxnSpLocks/>
            </p:cNvCxnSpPr>
            <p:nvPr/>
          </p:nvCxnSpPr>
          <p:spPr>
            <a:xfrm>
              <a:off x="282773" y="2586182"/>
              <a:ext cx="0" cy="14900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150DD19-013D-4C3F-AFEB-421A24584D9D}"/>
                </a:ext>
              </a:extLst>
            </p:cNvPr>
            <p:cNvCxnSpPr/>
            <p:nvPr/>
          </p:nvCxnSpPr>
          <p:spPr>
            <a:xfrm flipH="1">
              <a:off x="147782" y="2586182"/>
              <a:ext cx="3316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AA22FF-ED37-435C-88C3-88F632AF0F80}"/>
                </a:ext>
              </a:extLst>
            </p:cNvPr>
            <p:cNvCxnSpPr/>
            <p:nvPr/>
          </p:nvCxnSpPr>
          <p:spPr>
            <a:xfrm>
              <a:off x="147782" y="4076224"/>
              <a:ext cx="2370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D3ABC0-FA64-4288-BCAC-A43387821A0E}"/>
                </a:ext>
              </a:extLst>
            </p:cNvPr>
            <p:cNvSpPr txBox="1"/>
            <p:nvPr/>
          </p:nvSpPr>
          <p:spPr>
            <a:xfrm rot="16200000">
              <a:off x="-142029" y="3084946"/>
              <a:ext cx="701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4mm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27F6C38-254D-479A-9E2E-3DE6DA85B3F1}"/>
              </a:ext>
            </a:extLst>
          </p:cNvPr>
          <p:cNvSpPr/>
          <p:nvPr/>
        </p:nvSpPr>
        <p:spPr>
          <a:xfrm>
            <a:off x="5772727" y="4736425"/>
            <a:ext cx="2495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Heat is conducted from Silicon to the K9 foam via glue/Kapton/Carbon fibre layers.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FD4CB6-C311-4926-BAF8-900890801C46}"/>
              </a:ext>
            </a:extLst>
          </p:cNvPr>
          <p:cNvSpPr/>
          <p:nvPr/>
        </p:nvSpPr>
        <p:spPr>
          <a:xfrm>
            <a:off x="5744035" y="57475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max temperature reaches to 74.5C.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Although the K9 foam is cooled by air, the interface layer restricts heat conduction between it and the silicon.</a:t>
            </a:r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C7B43454-BA25-4806-B512-744AA62A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03/10/2024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44E0940-D519-43C5-AB81-1C1ADB33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5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269CA1-6500-4775-8298-EDA17760DAAE}"/>
              </a:ext>
            </a:extLst>
          </p:cNvPr>
          <p:cNvGrpSpPr/>
          <p:nvPr/>
        </p:nvGrpSpPr>
        <p:grpSpPr>
          <a:xfrm>
            <a:off x="120279" y="4111014"/>
            <a:ext cx="2151797" cy="1621677"/>
            <a:chOff x="120279" y="4111014"/>
            <a:chExt cx="2151797" cy="16216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A16DE96-270B-4C98-A9FA-A7A59AEFF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279" y="4111014"/>
              <a:ext cx="2135688" cy="139084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7D2924-9392-4814-9F21-530FDACCB343}"/>
                </a:ext>
              </a:extLst>
            </p:cNvPr>
            <p:cNvSpPr txBox="1"/>
            <p:nvPr/>
          </p:nvSpPr>
          <p:spPr>
            <a:xfrm>
              <a:off x="838200" y="5271026"/>
              <a:ext cx="1433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Temperature profile on the sensor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68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9F999-7A3C-4EB3-98A7-65DFFDD5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22A60-A85E-47E2-A772-C60A9D89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6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34870C-D612-4FBA-B86D-FB3D62F57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8" y="1975458"/>
            <a:ext cx="1585097" cy="292633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2FC87AE-2FDC-4FB3-96B8-34AAE3A5E61E}"/>
              </a:ext>
            </a:extLst>
          </p:cNvPr>
          <p:cNvGrpSpPr/>
          <p:nvPr/>
        </p:nvGrpSpPr>
        <p:grpSpPr>
          <a:xfrm>
            <a:off x="1755035" y="2099133"/>
            <a:ext cx="10166072" cy="3283562"/>
            <a:chOff x="1986042" y="2089508"/>
            <a:chExt cx="10166072" cy="32835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13DE7F-A93D-45C1-B562-E51D8B057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6042" y="2089508"/>
              <a:ext cx="4694518" cy="328356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8B7C96-9CBD-4BE7-8780-80E3C88C3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5436" y="2089508"/>
              <a:ext cx="5426678" cy="3283562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EC1C7-BA25-4DC2-9A7B-197964B56D01}"/>
              </a:ext>
            </a:extLst>
          </p:cNvPr>
          <p:cNvSpPr/>
          <p:nvPr/>
        </p:nvSpPr>
        <p:spPr>
          <a:xfrm>
            <a:off x="693019" y="5316437"/>
            <a:ext cx="11030551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Chip width increased from 2mm to 5mm, the max temperature reduced from 74.5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to 49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indicates that the thermal conductivities of glue/Kapton/carbon fibre layers though poor, the increased surface area still plays a role in conducting heat.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5AF108A-ABFB-4C44-A059-6D6CA339DB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044357"/>
            <a:ext cx="1051560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+mj-lt"/>
              </a:rPr>
              <a:t>Temperature profile with wider chip</a:t>
            </a:r>
          </a:p>
        </p:txBody>
      </p:sp>
    </p:spTree>
    <p:extLst>
      <p:ext uri="{BB962C8B-B14F-4D97-AF65-F5344CB8AC3E}">
        <p14:creationId xmlns:p14="http://schemas.microsoft.com/office/powerpoint/2010/main" val="84345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8D64-1317-47CE-A051-5D853D96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Max temperature vs Silicon width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204EB-1AF5-41A3-8323-CD57B931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13185-711F-4A6E-A972-48A3CE62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FD7212-DEE7-43A4-895E-F635ADD2A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227950"/>
              </p:ext>
            </p:extLst>
          </p:nvPr>
        </p:nvGraphicFramePr>
        <p:xfrm>
          <a:off x="1847668" y="2141537"/>
          <a:ext cx="791477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E2B831F-2987-41B2-994D-5F650EBD2662}"/>
              </a:ext>
            </a:extLst>
          </p:cNvPr>
          <p:cNvSpPr/>
          <p:nvPr/>
        </p:nvSpPr>
        <p:spPr>
          <a:xfrm>
            <a:off x="3794171" y="2598003"/>
            <a:ext cx="5754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result shows that further increase of the chip width from ~6mm slows down significantly.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48E588-2E8C-41AC-AEED-BF7C867AEC0D}"/>
              </a:ext>
            </a:extLst>
          </p:cNvPr>
          <p:cNvCxnSpPr/>
          <p:nvPr/>
        </p:nvCxnSpPr>
        <p:spPr>
          <a:xfrm>
            <a:off x="6275109" y="3502314"/>
            <a:ext cx="0" cy="1094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44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4AF6B-2A42-47EF-82CF-3B0DF84A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1A944-8502-49ED-92D2-FA04D32E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8</a:t>
            </a:fld>
            <a:endParaRPr lang="en-GB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410EC529-392F-4D35-8367-12298A795E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044357"/>
            <a:ext cx="1051560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+mj-lt"/>
              </a:rPr>
              <a:t>Temperature profile with thinner chip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252D5F-13FF-441E-B2F3-E07E563EF9D9}"/>
              </a:ext>
            </a:extLst>
          </p:cNvPr>
          <p:cNvGrpSpPr/>
          <p:nvPr/>
        </p:nvGrpSpPr>
        <p:grpSpPr>
          <a:xfrm>
            <a:off x="838200" y="2099093"/>
            <a:ext cx="1640351" cy="2564619"/>
            <a:chOff x="838831" y="2065406"/>
            <a:chExt cx="1640351" cy="25646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DEFE3A-8284-4FE0-BC6F-FE56699A3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831" y="2135497"/>
              <a:ext cx="1581407" cy="249452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776C14-F67E-47A0-9120-2916F9B3EAD7}"/>
                </a:ext>
              </a:extLst>
            </p:cNvPr>
            <p:cNvSpPr/>
            <p:nvPr/>
          </p:nvSpPr>
          <p:spPr>
            <a:xfrm>
              <a:off x="838831" y="2065406"/>
              <a:ext cx="1640351" cy="338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CFC00E8-CEB7-4D8A-B0E0-208496EEA90E}"/>
                </a:ext>
              </a:extLst>
            </p:cNvPr>
            <p:cNvCxnSpPr/>
            <p:nvPr/>
          </p:nvCxnSpPr>
          <p:spPr>
            <a:xfrm>
              <a:off x="953037" y="2337515"/>
              <a:ext cx="141667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EEDB04-063A-4183-935A-101A36854758}"/>
                </a:ext>
              </a:extLst>
            </p:cNvPr>
            <p:cNvSpPr txBox="1"/>
            <p:nvPr/>
          </p:nvSpPr>
          <p:spPr>
            <a:xfrm>
              <a:off x="1062507" y="2080907"/>
              <a:ext cx="12170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5mm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E1C440-2446-481E-AAC8-39F029E65F1A}"/>
              </a:ext>
            </a:extLst>
          </p:cNvPr>
          <p:cNvGrpSpPr/>
          <p:nvPr/>
        </p:nvGrpSpPr>
        <p:grpSpPr>
          <a:xfrm>
            <a:off x="2522349" y="2244943"/>
            <a:ext cx="8494167" cy="3333565"/>
            <a:chOff x="1631610" y="1909654"/>
            <a:chExt cx="8494167" cy="33335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9A5532-681E-480F-AF65-DFCEA35C9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1610" y="1909654"/>
              <a:ext cx="4711438" cy="33335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CF6585-BD34-40E6-9E4A-80C486221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5671" y="1909654"/>
              <a:ext cx="3850106" cy="253757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367FC77-AC9A-49CF-8F24-BD7FC6E8669B}"/>
              </a:ext>
            </a:extLst>
          </p:cNvPr>
          <p:cNvSpPr txBox="1"/>
          <p:nvPr/>
        </p:nvSpPr>
        <p:spPr>
          <a:xfrm>
            <a:off x="7232872" y="4690258"/>
            <a:ext cx="412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Chip thickness reduced from 0.725mm to 0.325mm, the max temperature is 50</a:t>
            </a:r>
            <a:r>
              <a:rPr lang="en-GB" sz="2000" baseline="30000" dirty="0"/>
              <a:t>o</a:t>
            </a:r>
            <a:r>
              <a:rPr lang="en-GB" sz="2000" dirty="0"/>
              <a:t>C, only 1</a:t>
            </a:r>
            <a:r>
              <a:rPr lang="en-GB" sz="2000" baseline="30000" dirty="0"/>
              <a:t>o</a:t>
            </a:r>
            <a:r>
              <a:rPr lang="en-GB" sz="2000" dirty="0"/>
              <a:t>C increase.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This case shows the cooling is not sensitive to the Silicon thickness.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076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C2B79-F8F2-4BDD-AFAF-4B6DB723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03/10/2024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E927A-D778-432F-B7FA-331A178F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F444-2393-4F58-B5D9-BA02E4357B36}" type="slidenum">
              <a:rPr lang="en-GB" smtClean="0"/>
              <a:t>9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69793E-8B43-42A3-9F32-BACC85AD7A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044357"/>
            <a:ext cx="1051560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+mj-lt"/>
              </a:rPr>
              <a:t>Temperature profile at various Silicon thicknesses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7B27FD-034E-4BA4-8857-47A3928FA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640085"/>
              </p:ext>
            </p:extLst>
          </p:nvPr>
        </p:nvGraphicFramePr>
        <p:xfrm>
          <a:off x="490889" y="2059926"/>
          <a:ext cx="6314172" cy="392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A1F0502-5CF3-4BD9-8C23-888D6FB29564}"/>
              </a:ext>
            </a:extLst>
          </p:cNvPr>
          <p:cNvSpPr/>
          <p:nvPr/>
        </p:nvSpPr>
        <p:spPr>
          <a:xfrm>
            <a:off x="6805061" y="2275056"/>
            <a:ext cx="45487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At 0.04mm thick silicon, the max temperature is high.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However, at 0.15mm thick, the temperature reduction is most significant.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But at 0.3mm thick, it begins to be ineffective, i.e. not much improvement in temperature reduction.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result shows that the threshold for the silicon thickness is 0.15mm for effective cooling.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740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2173</TotalTime>
  <Words>708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Ancillary ASIC Thermal FEA</vt:lpstr>
      <vt:lpstr>Introduction </vt:lpstr>
      <vt:lpstr>Ancillary chip FEA model and material data</vt:lpstr>
      <vt:lpstr>Temperature profile at difference BCs  </vt:lpstr>
      <vt:lpstr>Temperature profile w/o added interface layers</vt:lpstr>
      <vt:lpstr>Temperature profile with wider chip</vt:lpstr>
      <vt:lpstr>Max temperature vs Silicon width  </vt:lpstr>
      <vt:lpstr>Temperature profile with thinner chip</vt:lpstr>
      <vt:lpstr>Temperature profile at various Silicon thicknesses</vt:lpstr>
      <vt:lpstr>Realistic model</vt:lpstr>
      <vt:lpstr>Next steps</vt:lpstr>
      <vt:lpstr>Backup slides</vt:lpstr>
      <vt:lpstr>Ancillary chip size and power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Yang</dc:creator>
  <cp:lastModifiedBy>Stephanie Yang</cp:lastModifiedBy>
  <cp:revision>35</cp:revision>
  <dcterms:created xsi:type="dcterms:W3CDTF">2024-09-24T18:39:53Z</dcterms:created>
  <dcterms:modified xsi:type="dcterms:W3CDTF">2024-10-03T09:54:33Z</dcterms:modified>
</cp:coreProperties>
</file>