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1317" r:id="rId3"/>
    <p:sldId id="269" r:id="rId4"/>
    <p:sldId id="266" r:id="rId5"/>
    <p:sldId id="267" r:id="rId6"/>
    <p:sldId id="268" r:id="rId7"/>
    <p:sldId id="1318" r:id="rId8"/>
    <p:sldId id="1319" r:id="rId9"/>
    <p:sldId id="1321" r:id="rId10"/>
    <p:sldId id="1320" r:id="rId11"/>
    <p:sldId id="1322" r:id="rId12"/>
    <p:sldId id="272" r:id="rId13"/>
    <p:sldId id="271" r:id="rId14"/>
    <p:sldId id="1251" r:id="rId15"/>
    <p:sldId id="1255" r:id="rId16"/>
    <p:sldId id="1256" r:id="rId17"/>
    <p:sldId id="1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54" d="100"/>
          <a:sy n="54" d="100"/>
        </p:scale>
        <p:origin x="5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F5756-0D27-445E-971A-5ADA95B5C9E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94562-7CB1-433C-896D-1E449D1D0C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1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4798-9E85-41D0-92D9-114DA1317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DA0805-63CF-4618-8ACD-A8596BFB0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1E2E7-B446-4176-93A6-6E1D6F28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FF1B-099B-465F-97BF-1F626E754956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3BE12-C174-415D-97E1-9C1463AF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2C372-38B2-430E-8150-790C54A8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23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457DA-7910-44EB-B23C-D2C443821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51DD3-8817-4272-A98C-F726D474B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EAF4-4FCD-4072-9BE0-FF477341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B7969-5C04-472A-8475-65C6A25AC025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81C96-E81F-4777-AB73-BD9DCDD9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D598E-E91F-4B51-8086-A9ABB2BA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2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8BA4C-E8E1-47D9-93AE-1A62F8D9F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2E6BE-AFC3-492E-B695-D5E1E3A9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229C3-6C24-4354-9928-C71E720F5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6CFE7-1F4D-4CE1-BE4B-703B7EFDD7E3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CE62A-AF1C-47B2-B884-D78BEBFB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51BF2-15AE-4B52-B292-8647628E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64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1503-D49C-4AB7-9E2F-B703BC2B0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9469C-2F67-4A6E-8543-DF3A75823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E5B0-71EE-486A-9273-C08069ECE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5FF6-F39D-4E45-B69B-284E2A9C1878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094E-649B-4269-B6BC-3788AB53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5D1CC-31C4-4FAA-A89B-84AD3EDD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23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11BC-7151-47DC-99D6-2B4961CE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E1F8B-8A84-4C3A-854E-43B91E1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6732A-12E2-4D1D-8618-CCABE94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8295-7DA2-4490-A324-540F8CF0C309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633F4-EF07-480F-8671-54E81CAE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F5E8F-055D-4D5C-A50D-1D9A7C9FA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83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9AA49-4206-49B5-8B12-192FDA04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2FA54-1443-4627-8720-4CB2EEEEE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C85F28-F918-4FFC-917C-29C91363B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390BA-03B8-41B6-99D6-463F46AF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474B-1870-4660-A17F-C315764DE3B8}" type="datetime1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CC750-3415-4DB2-A13F-57CBD0E3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242F8-D0F4-4387-B451-7A22AED7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3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ABF56-8C7B-4726-ACE0-CF16881A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55277-E744-4698-95E7-B4DC4F232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4679C-429F-41B8-AF22-BEDC05A14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26F4D-10BC-4CA2-A031-6C04AAD58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D757C2-E791-4CCB-AD3E-19DBC60E9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F9B553-B7C0-42AF-A6B9-AC8193A82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DD11-BF81-40EF-8E2A-A8414036B564}" type="datetime1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F4517-180F-45D4-942A-5C9B1A51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444991-0B90-405B-8398-59E5E8D1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5F185-537C-412A-8FD6-46D3519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BA7B83-2072-4410-BADC-A6CA0BAE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FF1B6-565A-4FB9-8B1F-2D90127E5595}" type="datetime1">
              <a:rPr lang="en-GB" smtClean="0"/>
              <a:t>03/10/2024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CC9B9-2098-4F3C-8C2F-C6C42382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A7362-CB81-4BB2-9C0C-7CDF2110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980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781F63-5A24-41E4-A276-3B34ACFC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0684-BD14-4DD3-94C7-1C41551AB159}" type="datetime1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BACCAA-BC4A-4309-9A49-FBC57071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30FC1-F676-4805-B5A7-1725259D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2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FB69F-9F94-4877-B80E-924DC046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1EF35-9A86-4866-92CE-5598FB1A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8DFE0-50E7-405E-882A-AE60EDBDA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82A6F-2482-4123-8761-54D720039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F385-8A03-445E-8541-348C18E937D9}" type="datetime1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A0EAAB-E208-4B3A-8EBF-8EFA3AFB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86D88-E90B-48BB-BD7E-FC0DC876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99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7A8C-E9F3-4887-A099-CC7A9E85E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7624E-54DA-492F-910C-48A6537CC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EDB67-FBA9-4BBB-9385-50F80FE3B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26659-74DE-447A-B8F1-71F784AD6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D049E-564B-41AB-B5B3-6E03D30BFF35}" type="datetime1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4FE57-EA29-4FD4-845C-F610B0D7E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CA230-F223-4507-8839-2468B572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15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D23975-16C2-4808-9F82-A7D08C5C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69192-95D5-41EF-977E-7E5864CCA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D5E2-D36F-4DF4-9DB3-075DBD466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96340-96CB-4B7A-A4EA-20047ADDC8A2}" type="datetime1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3A1DA-19C6-4768-B283-EECE92A74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D2A07-7A42-4672-A6F2-4DB17CEF9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391A-15DC-4C9F-AA30-3FBFD96BD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6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jpe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E2FB6-6AF3-4259-A5D8-CBDA27999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6889" y="2110071"/>
            <a:ext cx="9144000" cy="2387600"/>
          </a:xfrm>
        </p:spPr>
        <p:txBody>
          <a:bodyPr/>
          <a:lstStyle/>
          <a:p>
            <a:r>
              <a:rPr lang="en-GB" dirty="0"/>
              <a:t>Flex Printed Cable (FPC) test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F00A7-0858-4402-9EE7-C1475F0BB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9996" y="5419022"/>
            <a:ext cx="9144000" cy="560672"/>
          </a:xfrm>
        </p:spPr>
        <p:txBody>
          <a:bodyPr/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Todd Huffman – Oxford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B6B28-E863-4279-8470-19BA4580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3318C-5B75-4A33-A585-3752DEB1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DEE1FF-FD5B-4BFF-9C6D-033CDC6D6E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889" y="35582"/>
            <a:ext cx="1465822" cy="146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E6D4C-B939-4058-82F6-E4E7B54FC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4" y="0"/>
            <a:ext cx="2983345" cy="76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56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33927-E9FA-42B0-B8B9-483A8159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60326"/>
            <a:ext cx="11038114" cy="112719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402E1-B47D-4894-9E6B-2D8469CD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60C81-6DED-43A5-819A-F259FDD51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19AC9-5232-4799-9E8F-C73AC4DA0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7" b="55873"/>
          <a:stretch/>
        </p:blipFill>
        <p:spPr>
          <a:xfrm flipV="1">
            <a:off x="2917372" y="1667731"/>
            <a:ext cx="8614756" cy="30262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B5FE462-DA3E-49D5-8DD5-D8ACBE7FF9E6}"/>
              </a:ext>
            </a:extLst>
          </p:cNvPr>
          <p:cNvGrpSpPr/>
          <p:nvPr/>
        </p:nvGrpSpPr>
        <p:grpSpPr>
          <a:xfrm flipV="1">
            <a:off x="5169014" y="3977167"/>
            <a:ext cx="1115557" cy="911140"/>
            <a:chOff x="2454727" y="1812940"/>
            <a:chExt cx="5176157" cy="402180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448C8F7-E8D2-4C25-AF03-42329AFCB2DF}"/>
                </a:ext>
              </a:extLst>
            </p:cNvPr>
            <p:cNvSpPr/>
            <p:nvPr/>
          </p:nvSpPr>
          <p:spPr>
            <a:xfrm>
              <a:off x="2454727" y="2127774"/>
              <a:ext cx="5176157" cy="308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0E59087-792F-40AF-A378-48DD2A166C8F}"/>
                </a:ext>
              </a:extLst>
            </p:cNvPr>
            <p:cNvSpPr/>
            <p:nvPr/>
          </p:nvSpPr>
          <p:spPr>
            <a:xfrm>
              <a:off x="2965923" y="4903688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256C4EF-4564-427B-8F53-D695AEB726DC}"/>
                </a:ext>
              </a:extLst>
            </p:cNvPr>
            <p:cNvSpPr/>
            <p:nvPr/>
          </p:nvSpPr>
          <p:spPr>
            <a:xfrm>
              <a:off x="3821365" y="4902209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6D974C-F5C0-46F4-A896-8651B23BB5DA}"/>
                </a:ext>
              </a:extLst>
            </p:cNvPr>
            <p:cNvSpPr/>
            <p:nvPr/>
          </p:nvSpPr>
          <p:spPr>
            <a:xfrm>
              <a:off x="4676808" y="4902208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11FF89-8926-4EF7-9505-0EF68FAC2BD6}"/>
                </a:ext>
              </a:extLst>
            </p:cNvPr>
            <p:cNvSpPr/>
            <p:nvPr/>
          </p:nvSpPr>
          <p:spPr>
            <a:xfrm>
              <a:off x="5532249" y="4902209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E89A65-195B-4376-A3E0-4045572B8240}"/>
                </a:ext>
              </a:extLst>
            </p:cNvPr>
            <p:cNvSpPr/>
            <p:nvPr/>
          </p:nvSpPr>
          <p:spPr>
            <a:xfrm>
              <a:off x="3550136" y="3372738"/>
              <a:ext cx="2253343" cy="283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2276124-B554-4264-9FB7-905943B3F4A0}"/>
                </a:ext>
              </a:extLst>
            </p:cNvPr>
            <p:cNvSpPr/>
            <p:nvPr/>
          </p:nvSpPr>
          <p:spPr>
            <a:xfrm>
              <a:off x="3361962" y="1812940"/>
              <a:ext cx="3408952" cy="4008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2047E93-A921-4833-A7FE-ED496154251C}"/>
              </a:ext>
            </a:extLst>
          </p:cNvPr>
          <p:cNvGrpSpPr/>
          <p:nvPr/>
        </p:nvGrpSpPr>
        <p:grpSpPr>
          <a:xfrm flipV="1">
            <a:off x="6791599" y="4036940"/>
            <a:ext cx="1045648" cy="911140"/>
            <a:chOff x="2454727" y="1812940"/>
            <a:chExt cx="5176157" cy="4021803"/>
          </a:xfr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effectLst>
            <a:glow>
              <a:schemeClr val="accent1"/>
            </a:glow>
          </a:effectLst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699C52-7B17-4AD7-9A82-8CCAE57C9A73}"/>
                </a:ext>
              </a:extLst>
            </p:cNvPr>
            <p:cNvSpPr/>
            <p:nvPr/>
          </p:nvSpPr>
          <p:spPr>
            <a:xfrm>
              <a:off x="2454727" y="2127774"/>
              <a:ext cx="5176157" cy="3087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5A09E1-EB36-404A-98C5-BB1DB348A176}"/>
                </a:ext>
              </a:extLst>
            </p:cNvPr>
            <p:cNvSpPr/>
            <p:nvPr/>
          </p:nvSpPr>
          <p:spPr>
            <a:xfrm>
              <a:off x="2965923" y="490368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03651A-FCFC-4B9B-8C7E-C7AFB720B3A7}"/>
                </a:ext>
              </a:extLst>
            </p:cNvPr>
            <p:cNvSpPr/>
            <p:nvPr/>
          </p:nvSpPr>
          <p:spPr>
            <a:xfrm>
              <a:off x="3821365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2A3FDD-86FC-4F34-8A1C-A099B2AFE42C}"/>
                </a:ext>
              </a:extLst>
            </p:cNvPr>
            <p:cNvSpPr/>
            <p:nvPr/>
          </p:nvSpPr>
          <p:spPr>
            <a:xfrm>
              <a:off x="4676808" y="490220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E22295C-78A5-4F4A-AEE7-A364C68B2C62}"/>
                </a:ext>
              </a:extLst>
            </p:cNvPr>
            <p:cNvSpPr/>
            <p:nvPr/>
          </p:nvSpPr>
          <p:spPr>
            <a:xfrm>
              <a:off x="5532249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7B7BA3-45B8-4DCD-A4E9-D0B3869C061C}"/>
                </a:ext>
              </a:extLst>
            </p:cNvPr>
            <p:cNvSpPr/>
            <p:nvPr/>
          </p:nvSpPr>
          <p:spPr>
            <a:xfrm>
              <a:off x="3550136" y="3372738"/>
              <a:ext cx="2253343" cy="2830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8FA2CE-B80E-4BB9-B1A7-B78F43F53BE5}"/>
                </a:ext>
              </a:extLst>
            </p:cNvPr>
            <p:cNvSpPr/>
            <p:nvPr/>
          </p:nvSpPr>
          <p:spPr>
            <a:xfrm>
              <a:off x="3361962" y="1812940"/>
              <a:ext cx="3408952" cy="400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B82D0C0-5520-4599-828C-57CF5F4BEE2E}"/>
              </a:ext>
            </a:extLst>
          </p:cNvPr>
          <p:cNvGrpSpPr/>
          <p:nvPr/>
        </p:nvGrpSpPr>
        <p:grpSpPr>
          <a:xfrm flipV="1">
            <a:off x="10475105" y="4045776"/>
            <a:ext cx="1063549" cy="911140"/>
            <a:chOff x="2454727" y="1812940"/>
            <a:chExt cx="5176157" cy="4021803"/>
          </a:xfr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effectLst>
            <a:glow>
              <a:schemeClr val="accent1"/>
            </a:glow>
          </a:effectLst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F6CD932-91AB-4646-ABE6-A8F6D392EB51}"/>
                </a:ext>
              </a:extLst>
            </p:cNvPr>
            <p:cNvSpPr/>
            <p:nvPr/>
          </p:nvSpPr>
          <p:spPr>
            <a:xfrm>
              <a:off x="2454727" y="2127774"/>
              <a:ext cx="5176157" cy="3087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F5540CE-C84F-4EAA-8B38-BD0E0B219468}"/>
                </a:ext>
              </a:extLst>
            </p:cNvPr>
            <p:cNvSpPr/>
            <p:nvPr/>
          </p:nvSpPr>
          <p:spPr>
            <a:xfrm>
              <a:off x="2965923" y="490368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43A62B2-44C0-4695-84BC-78AE9F5A89A0}"/>
                </a:ext>
              </a:extLst>
            </p:cNvPr>
            <p:cNvSpPr/>
            <p:nvPr/>
          </p:nvSpPr>
          <p:spPr>
            <a:xfrm>
              <a:off x="3821365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1A6249-5A3E-422C-82D3-3138F941BB52}"/>
                </a:ext>
              </a:extLst>
            </p:cNvPr>
            <p:cNvSpPr/>
            <p:nvPr/>
          </p:nvSpPr>
          <p:spPr>
            <a:xfrm>
              <a:off x="4676808" y="490220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6116134-3BE2-4A6B-A0BD-C591D38BCD74}"/>
                </a:ext>
              </a:extLst>
            </p:cNvPr>
            <p:cNvSpPr/>
            <p:nvPr/>
          </p:nvSpPr>
          <p:spPr>
            <a:xfrm>
              <a:off x="5532249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5ED62FF-A7DF-471A-8EE0-79DD7016021C}"/>
                </a:ext>
              </a:extLst>
            </p:cNvPr>
            <p:cNvSpPr/>
            <p:nvPr/>
          </p:nvSpPr>
          <p:spPr>
            <a:xfrm>
              <a:off x="3550136" y="3372738"/>
              <a:ext cx="2253343" cy="2830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A0F204-926C-4C57-B1BD-EB5FCA44E1C1}"/>
                </a:ext>
              </a:extLst>
            </p:cNvPr>
            <p:cNvSpPr/>
            <p:nvPr/>
          </p:nvSpPr>
          <p:spPr>
            <a:xfrm>
              <a:off x="3361962" y="1812940"/>
              <a:ext cx="3408952" cy="400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E850D0A-653A-4C67-A5B2-1F7A1FABACD6}"/>
              </a:ext>
            </a:extLst>
          </p:cNvPr>
          <p:cNvSpPr txBox="1"/>
          <p:nvPr/>
        </p:nvSpPr>
        <p:spPr>
          <a:xfrm>
            <a:off x="5380858" y="5455899"/>
            <a:ext cx="3704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Use on any drop point</a:t>
            </a:r>
            <a:br>
              <a:rPr lang="en-GB" dirty="0"/>
            </a:br>
            <a:r>
              <a:rPr lang="en-GB" dirty="0"/>
              <a:t>Or better – design to fit Next Gen FPC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BCFFA06-D030-4655-ACB1-9A5BC8DD0E7A}"/>
              </a:ext>
            </a:extLst>
          </p:cNvPr>
          <p:cNvCxnSpPr>
            <a:stCxn id="61" idx="0"/>
            <a:endCxn id="28" idx="0"/>
          </p:cNvCxnSpPr>
          <p:nvPr/>
        </p:nvCxnSpPr>
        <p:spPr>
          <a:xfrm flipH="1" flipV="1">
            <a:off x="5731886" y="4888307"/>
            <a:ext cx="1501435" cy="567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E6AAAE6-5B4A-4122-A757-62E6E91F76E7}"/>
              </a:ext>
            </a:extLst>
          </p:cNvPr>
          <p:cNvCxnSpPr>
            <a:stCxn id="61" idx="0"/>
            <a:endCxn id="36" idx="0"/>
          </p:cNvCxnSpPr>
          <p:nvPr/>
        </p:nvCxnSpPr>
        <p:spPr>
          <a:xfrm flipV="1">
            <a:off x="7233321" y="4948080"/>
            <a:ext cx="85877" cy="507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1CAA85E-2AA2-44BD-87A9-C3AD74437D6F}"/>
              </a:ext>
            </a:extLst>
          </p:cNvPr>
          <p:cNvCxnSpPr>
            <a:stCxn id="61" idx="0"/>
            <a:endCxn id="60" idx="0"/>
          </p:cNvCxnSpPr>
          <p:nvPr/>
        </p:nvCxnSpPr>
        <p:spPr>
          <a:xfrm flipV="1">
            <a:off x="7233321" y="4956916"/>
            <a:ext cx="3778414" cy="49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DBBE6F-08C1-49F2-9207-893C985E423A}"/>
              </a:ext>
            </a:extLst>
          </p:cNvPr>
          <p:cNvGrpSpPr/>
          <p:nvPr/>
        </p:nvGrpSpPr>
        <p:grpSpPr>
          <a:xfrm flipV="1">
            <a:off x="8886167" y="3975638"/>
            <a:ext cx="1045647" cy="911140"/>
            <a:chOff x="2454727" y="1812940"/>
            <a:chExt cx="5176157" cy="4021803"/>
          </a:xfr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effectLst>
            <a:glow>
              <a:schemeClr val="accent1"/>
            </a:glow>
          </a:effectLst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A1C20BD-A86D-4691-AB9E-E6DBF02305BA}"/>
                </a:ext>
              </a:extLst>
            </p:cNvPr>
            <p:cNvSpPr/>
            <p:nvPr/>
          </p:nvSpPr>
          <p:spPr>
            <a:xfrm>
              <a:off x="2454727" y="2127774"/>
              <a:ext cx="5176157" cy="30877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52B4586-FBD1-40A4-A2CC-47020CBCFB77}"/>
                </a:ext>
              </a:extLst>
            </p:cNvPr>
            <p:cNvSpPr/>
            <p:nvPr/>
          </p:nvSpPr>
          <p:spPr>
            <a:xfrm>
              <a:off x="2965923" y="490368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95C100-E7FD-407F-AE17-8E0682766D5C}"/>
                </a:ext>
              </a:extLst>
            </p:cNvPr>
            <p:cNvSpPr/>
            <p:nvPr/>
          </p:nvSpPr>
          <p:spPr>
            <a:xfrm>
              <a:off x="3821365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161E03A-9086-416D-8662-1C440F86F370}"/>
                </a:ext>
              </a:extLst>
            </p:cNvPr>
            <p:cNvSpPr/>
            <p:nvPr/>
          </p:nvSpPr>
          <p:spPr>
            <a:xfrm>
              <a:off x="4676808" y="4902208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9C3D8B1-583F-4B73-9F58-DC387DEC70AD}"/>
                </a:ext>
              </a:extLst>
            </p:cNvPr>
            <p:cNvSpPr/>
            <p:nvPr/>
          </p:nvSpPr>
          <p:spPr>
            <a:xfrm>
              <a:off x="5532249" y="4902209"/>
              <a:ext cx="652456" cy="9310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6B6F03A-1BB2-4FBA-8070-D6B7CD6B3B9F}"/>
                </a:ext>
              </a:extLst>
            </p:cNvPr>
            <p:cNvSpPr/>
            <p:nvPr/>
          </p:nvSpPr>
          <p:spPr>
            <a:xfrm>
              <a:off x="3550136" y="3372738"/>
              <a:ext cx="2253343" cy="2830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D42017F-83AB-407F-81F9-93CDBE89DB2E}"/>
                </a:ext>
              </a:extLst>
            </p:cNvPr>
            <p:cNvSpPr/>
            <p:nvPr/>
          </p:nvSpPr>
          <p:spPr>
            <a:xfrm>
              <a:off x="3361962" y="1812940"/>
              <a:ext cx="3408952" cy="40083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67341E4-9AC3-4B43-84BF-E07315686427}"/>
              </a:ext>
            </a:extLst>
          </p:cNvPr>
          <p:cNvCxnSpPr>
            <a:stCxn id="61" idx="0"/>
            <a:endCxn id="75" idx="0"/>
          </p:cNvCxnSpPr>
          <p:nvPr/>
        </p:nvCxnSpPr>
        <p:spPr>
          <a:xfrm flipV="1">
            <a:off x="7233321" y="4886778"/>
            <a:ext cx="2180444" cy="569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77FF3B8-1278-4D59-BC68-E17E716A4006}"/>
              </a:ext>
            </a:extLst>
          </p:cNvPr>
          <p:cNvSpPr/>
          <p:nvPr/>
        </p:nvSpPr>
        <p:spPr>
          <a:xfrm>
            <a:off x="994957" y="2924443"/>
            <a:ext cx="1513115" cy="6839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VTRX+ </a:t>
            </a:r>
            <a:r>
              <a:rPr lang="en-GB" dirty="0" err="1"/>
              <a:t>lpGBT</a:t>
            </a:r>
            <a:r>
              <a:rPr lang="en-GB" dirty="0"/>
              <a:t> 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DBF7DAAF-DEEB-4601-AD4F-B2C409DC5E03}"/>
              </a:ext>
            </a:extLst>
          </p:cNvPr>
          <p:cNvSpPr/>
          <p:nvPr/>
        </p:nvSpPr>
        <p:spPr>
          <a:xfrm rot="10800000">
            <a:off x="2514599" y="3180845"/>
            <a:ext cx="636162" cy="17111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415BF550-BF62-4E47-8FB4-8D5AE105FAE3}"/>
              </a:ext>
            </a:extLst>
          </p:cNvPr>
          <p:cNvSpPr/>
          <p:nvPr/>
        </p:nvSpPr>
        <p:spPr>
          <a:xfrm>
            <a:off x="308560" y="2937182"/>
            <a:ext cx="702623" cy="243663"/>
          </a:xfrm>
          <a:custGeom>
            <a:avLst/>
            <a:gdLst>
              <a:gd name="connsiteX0" fmla="*/ 1621971 w 1621971"/>
              <a:gd name="connsiteY0" fmla="*/ 484264 h 524068"/>
              <a:gd name="connsiteX1" fmla="*/ 838200 w 1621971"/>
              <a:gd name="connsiteY1" fmla="*/ 484264 h 524068"/>
              <a:gd name="connsiteX2" fmla="*/ 816428 w 1621971"/>
              <a:gd name="connsiteY2" fmla="*/ 70607 h 524068"/>
              <a:gd name="connsiteX3" fmla="*/ 1055914 w 1621971"/>
              <a:gd name="connsiteY3" fmla="*/ 16179 h 524068"/>
              <a:gd name="connsiteX4" fmla="*/ 1121228 w 1621971"/>
              <a:gd name="connsiteY4" fmla="*/ 244779 h 524068"/>
              <a:gd name="connsiteX5" fmla="*/ 968828 w 1621971"/>
              <a:gd name="connsiteY5" fmla="*/ 451607 h 524068"/>
              <a:gd name="connsiteX6" fmla="*/ 533400 w 1621971"/>
              <a:gd name="connsiteY6" fmla="*/ 516921 h 524068"/>
              <a:gd name="connsiteX7" fmla="*/ 0 w 1621971"/>
              <a:gd name="connsiteY7" fmla="*/ 506036 h 524068"/>
              <a:gd name="connsiteX8" fmla="*/ 0 w 1621971"/>
              <a:gd name="connsiteY8" fmla="*/ 506036 h 524068"/>
              <a:gd name="connsiteX9" fmla="*/ 0 w 1621971"/>
              <a:gd name="connsiteY9" fmla="*/ 506036 h 524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971" h="524068">
                <a:moveTo>
                  <a:pt x="1621971" y="484264"/>
                </a:moveTo>
                <a:cubicBezTo>
                  <a:pt x="1297214" y="518735"/>
                  <a:pt x="972457" y="553207"/>
                  <a:pt x="838200" y="484264"/>
                </a:cubicBezTo>
                <a:cubicBezTo>
                  <a:pt x="703943" y="415321"/>
                  <a:pt x="780142" y="148621"/>
                  <a:pt x="816428" y="70607"/>
                </a:cubicBezTo>
                <a:cubicBezTo>
                  <a:pt x="852714" y="-7407"/>
                  <a:pt x="1005114" y="-12850"/>
                  <a:pt x="1055914" y="16179"/>
                </a:cubicBezTo>
                <a:cubicBezTo>
                  <a:pt x="1106714" y="45208"/>
                  <a:pt x="1135742" y="172208"/>
                  <a:pt x="1121228" y="244779"/>
                </a:cubicBezTo>
                <a:cubicBezTo>
                  <a:pt x="1106714" y="317350"/>
                  <a:pt x="1066799" y="406250"/>
                  <a:pt x="968828" y="451607"/>
                </a:cubicBezTo>
                <a:cubicBezTo>
                  <a:pt x="870857" y="496964"/>
                  <a:pt x="694871" y="507850"/>
                  <a:pt x="533400" y="516921"/>
                </a:cubicBezTo>
                <a:cubicBezTo>
                  <a:pt x="371929" y="525992"/>
                  <a:pt x="0" y="506036"/>
                  <a:pt x="0" y="506036"/>
                </a:cubicBezTo>
                <a:lnTo>
                  <a:pt x="0" y="506036"/>
                </a:lnTo>
                <a:lnTo>
                  <a:pt x="0" y="506036"/>
                </a:lnTo>
              </a:path>
            </a:pathLst>
          </a:custGeom>
          <a:noFill/>
          <a:ln w="38100">
            <a:solidFill>
              <a:schemeClr val="accent4">
                <a:lumMod val="75000"/>
              </a:schemeClr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7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404E-A2D3-4F7C-9D16-F3747F01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195EF-AAC2-4BE1-9B0F-99590E841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576763"/>
          </a:xfrm>
        </p:spPr>
        <p:txBody>
          <a:bodyPr/>
          <a:lstStyle/>
          <a:p>
            <a:r>
              <a:rPr lang="en-GB" dirty="0"/>
              <a:t>Purposes</a:t>
            </a:r>
          </a:p>
          <a:p>
            <a:pPr lvl="1"/>
            <a:r>
              <a:rPr lang="en-GB" dirty="0"/>
              <a:t>To be able to work out data and slow-control transmission problems </a:t>
            </a:r>
          </a:p>
          <a:p>
            <a:pPr lvl="2"/>
            <a:r>
              <a:rPr lang="en-GB" dirty="0"/>
              <a:t>Parallel to ITS3 development instead of serially</a:t>
            </a:r>
          </a:p>
          <a:p>
            <a:pPr lvl="1"/>
            <a:r>
              <a:rPr lang="en-GB" dirty="0"/>
              <a:t>Test structures for Ancillary chip tests</a:t>
            </a:r>
          </a:p>
          <a:p>
            <a:pPr lvl="2"/>
            <a:r>
              <a:rPr lang="en-GB" dirty="0"/>
              <a:t>Shunt LDO functions and capabilities</a:t>
            </a:r>
          </a:p>
          <a:p>
            <a:pPr lvl="2"/>
            <a:r>
              <a:rPr lang="en-GB" dirty="0"/>
              <a:t>Demultiplexing of slow-controls.</a:t>
            </a:r>
          </a:p>
          <a:p>
            <a:pPr lvl="2"/>
            <a:r>
              <a:rPr lang="en-GB" dirty="0"/>
              <a:t>Feed back to Ancillary chip design iteration (also in parallel to ITS3)</a:t>
            </a:r>
          </a:p>
          <a:p>
            <a:pPr lvl="1"/>
            <a:r>
              <a:rPr lang="en-GB" dirty="0"/>
              <a:t>Ultimate Goal </a:t>
            </a:r>
            <a:r>
              <a:rPr lang="en-GB"/>
              <a:t>-  more realistic </a:t>
            </a:r>
            <a:r>
              <a:rPr lang="en-GB" dirty="0"/>
              <a:t>tests of the full electrical signal and powering pathway.</a:t>
            </a:r>
          </a:p>
          <a:p>
            <a:pPr lvl="1"/>
            <a:r>
              <a:rPr lang="en-GB" dirty="0"/>
              <a:t>Gain UK expertise for production quality control</a:t>
            </a:r>
          </a:p>
          <a:p>
            <a:pPr lvl="2"/>
            <a:r>
              <a:rPr lang="en-GB" dirty="0"/>
              <a:t> Multiple institutions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8FD33-6791-47CB-80B1-F7646F677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F7AC6-2AF8-4D29-BC53-7C8EE47B4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48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13BC3-F77B-4D33-AD67-189EEFD2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EDE35-3B0E-4F7C-91A4-DBC8FA573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46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18" y="134216"/>
            <a:ext cx="10515600" cy="844839"/>
          </a:xfrm>
        </p:spPr>
        <p:txBody>
          <a:bodyPr/>
          <a:lstStyle/>
          <a:p>
            <a:r>
              <a:rPr lang="en-GB" dirty="0"/>
              <a:t>Hoping to do something similar with FPC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1058134"/>
            <a:ext cx="395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KCU105 direct to ’scope (72 inch cables)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5445" y="1058134"/>
            <a:ext cx="404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KCU105 to DUT to ’scope (72 inch cables)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424873" y="1612191"/>
            <a:ext cx="5541817" cy="3791082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147" y="1612191"/>
            <a:ext cx="5541817" cy="37910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4A3D98-CBE6-772B-27F0-0AC3D1B58EAC}"/>
              </a:ext>
            </a:extLst>
          </p:cNvPr>
          <p:cNvSpPr txBox="1"/>
          <p:nvPr/>
        </p:nvSpPr>
        <p:spPr>
          <a:xfrm>
            <a:off x="113588" y="5788178"/>
            <a:ext cx="3748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Pictures From </a:t>
            </a:r>
            <a:br>
              <a:rPr lang="en-GB" dirty="0"/>
            </a:br>
            <a:r>
              <a:rPr lang="en-GB" sz="2000" b="1" dirty="0">
                <a:solidFill>
                  <a:srgbClr val="C00000"/>
                </a:solidFill>
              </a:rPr>
              <a:t>William Helsby – Daresbury lab.</a:t>
            </a:r>
            <a:br>
              <a:rPr lang="en-GB" sz="2000" b="1" dirty="0">
                <a:solidFill>
                  <a:srgbClr val="C00000"/>
                </a:solidFill>
              </a:rPr>
            </a:b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11649D-B98A-2C91-CE3C-B8CFA53EBCD2}"/>
              </a:ext>
            </a:extLst>
          </p:cNvPr>
          <p:cNvSpPr txBox="1"/>
          <p:nvPr/>
        </p:nvSpPr>
        <p:spPr>
          <a:xfrm>
            <a:off x="5690447" y="6130796"/>
            <a:ext cx="478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Eye diagrams, bathtub plots – other suggestions?</a:t>
            </a:r>
          </a:p>
        </p:txBody>
      </p:sp>
    </p:spTree>
    <p:extLst>
      <p:ext uri="{BB962C8B-B14F-4D97-AF65-F5344CB8AC3E}">
        <p14:creationId xmlns:p14="http://schemas.microsoft.com/office/powerpoint/2010/main" val="88366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2336" y="188640"/>
            <a:ext cx="11379200" cy="1112168"/>
          </a:xfrm>
        </p:spPr>
        <p:txBody>
          <a:bodyPr anchor="ctr" anchorCtr="0">
            <a:noAutofit/>
          </a:bodyPr>
          <a:lstStyle/>
          <a:p>
            <a:r>
              <a:rPr lang="en-US" sz="4000" b="1" dirty="0">
                <a:solidFill>
                  <a:srgbClr val="348A5B"/>
                </a:solidFill>
                <a:latin typeface="Arial" pitchFamily="34" charset="0"/>
                <a:cs typeface="Arial" pitchFamily="34" charset="0"/>
              </a:rPr>
              <a:t>Updated preliminary design: </a:t>
            </a:r>
            <a:br>
              <a:rPr lang="en-US" sz="4000" b="1" dirty="0">
                <a:solidFill>
                  <a:srgbClr val="348A5B"/>
                </a:solidFill>
                <a:latin typeface="Arial" pitchFamily="34" charset="0"/>
                <a:cs typeface="Arial" pitchFamily="34" charset="0"/>
              </a:rPr>
            </a:br>
            <a:r>
              <a:rPr lang="en-US" sz="4000" b="1" dirty="0">
                <a:solidFill>
                  <a:srgbClr val="348A5B"/>
                </a:solidFill>
                <a:latin typeface="Arial" pitchFamily="34" charset="0"/>
                <a:cs typeface="Arial" pitchFamily="34" charset="0"/>
              </a:rPr>
              <a:t>unfolded assembled FPC</a:t>
            </a:r>
            <a:endParaRPr lang="ru-RU" sz="3600" dirty="0">
              <a:solidFill>
                <a:srgbClr val="348A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3E218-EAB8-499E-B827-9F76943F8116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14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6744072" y="6486848"/>
            <a:ext cx="4594262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050" b="1" i="1" dirty="0">
                <a:latin typeface="Arial" pitchFamily="34" charset="0"/>
                <a:cs typeface="Arial" pitchFamily="34" charset="0"/>
              </a:rPr>
              <a:t>viatcheslav.borshchov@cern.ch,        ihor.tymchuk@cern.ch</a:t>
            </a:r>
            <a:endParaRPr lang="ru-RU" sz="105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1-01">
            <a:extLst>
              <a:ext uri="{FF2B5EF4-FFF2-40B4-BE49-F238E27FC236}">
                <a16:creationId xmlns:a16="http://schemas.microsoft.com/office/drawing/2014/main" id="{1FD14294-0C9E-4F0B-863A-F3F00ABF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9811" y="6381328"/>
            <a:ext cx="520845" cy="324000"/>
          </a:xfrm>
          <a:prstGeom prst="rect">
            <a:avLst/>
          </a:prstGeom>
          <a:ln>
            <a:noFill/>
          </a:ln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49949E8E-2F03-4036-A57C-252C3D0D1543}"/>
              </a:ext>
            </a:extLst>
          </p:cNvPr>
          <p:cNvSpPr txBox="1">
            <a:spLocks/>
          </p:cNvSpPr>
          <p:nvPr/>
        </p:nvSpPr>
        <p:spPr>
          <a:xfrm>
            <a:off x="263352" y="1340769"/>
            <a:ext cx="5688632" cy="943998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 of the assembled FPC: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Main FPC (M-FPC in short) – 1pc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Bridge FPC (B-FPC in short) – 4 pcs (same FPCs)</a:t>
            </a:r>
          </a:p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8">
            <a:extLst>
              <a:ext uri="{FF2B5EF4-FFF2-40B4-BE49-F238E27FC236}">
                <a16:creationId xmlns:a16="http://schemas.microsoft.com/office/drawing/2014/main" id="{019E3670-CCCF-44A4-A278-9CE4EAEBFFA6}"/>
              </a:ext>
            </a:extLst>
          </p:cNvPr>
          <p:cNvSpPr/>
          <p:nvPr/>
        </p:nvSpPr>
        <p:spPr>
          <a:xfrm>
            <a:off x="263352" y="6433772"/>
            <a:ext cx="4286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April 24, 2024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6DC594-28DD-40E0-9C54-A8E4D6D59D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20" y="3817316"/>
            <a:ext cx="11521280" cy="156344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689B29-9A07-44FB-8ECA-65C3695A5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039" y="1744634"/>
            <a:ext cx="7022661" cy="1563446"/>
          </a:xfrm>
          <a:prstGeom prst="rect">
            <a:avLst/>
          </a:prstGeom>
        </p:spPr>
      </p:pic>
      <p:sp>
        <p:nvSpPr>
          <p:cNvPr id="30" name="Объект 2">
            <a:extLst>
              <a:ext uri="{FF2B5EF4-FFF2-40B4-BE49-F238E27FC236}">
                <a16:creationId xmlns:a16="http://schemas.microsoft.com/office/drawing/2014/main" id="{8B8EC494-31B9-4557-B97F-EB6E88897BF2}"/>
              </a:ext>
            </a:extLst>
          </p:cNvPr>
          <p:cNvSpPr txBox="1">
            <a:spLocks/>
          </p:cNvSpPr>
          <p:nvPr/>
        </p:nvSpPr>
        <p:spPr>
          <a:xfrm>
            <a:off x="7104112" y="1422676"/>
            <a:ext cx="2541838" cy="431175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Schematic cross-section</a:t>
            </a:r>
          </a:p>
        </p:txBody>
      </p:sp>
    </p:spTree>
    <p:extLst>
      <p:ext uri="{BB962C8B-B14F-4D97-AF65-F5344CB8AC3E}">
        <p14:creationId xmlns:p14="http://schemas.microsoft.com/office/powerpoint/2010/main" val="1418505769"/>
      </p:ext>
    </p:extLst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DF5CF84-B955-4ED2-82AF-34EA709F77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05" y="5661248"/>
            <a:ext cx="11329936" cy="62204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74339A8-4382-42DE-BCF9-795574FD0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05" y="4941168"/>
            <a:ext cx="11257928" cy="5959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8A224F7-4E15-4E1A-AF28-2CE3117353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19" y="4225501"/>
            <a:ext cx="11185920" cy="59594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BBF075-574A-49E1-8014-63205EB96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839" y="2258364"/>
            <a:ext cx="11521280" cy="1134689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112168"/>
          </a:xfrm>
        </p:spPr>
        <p:txBody>
          <a:bodyPr anchor="ctr" anchorCtr="0">
            <a:noAutofit/>
          </a:bodyPr>
          <a:lstStyle/>
          <a:p>
            <a:r>
              <a:rPr lang="en-US" sz="4000" b="1" dirty="0">
                <a:solidFill>
                  <a:srgbClr val="348A5B"/>
                </a:solidFill>
                <a:latin typeface="Arial" pitchFamily="34" charset="0"/>
                <a:cs typeface="Arial" pitchFamily="34" charset="0"/>
              </a:rPr>
              <a:t>Updated main FPC</a:t>
            </a:r>
            <a:endParaRPr lang="ru-RU" sz="3600" dirty="0">
              <a:solidFill>
                <a:srgbClr val="348A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3E218-EAB8-499E-B827-9F76943F8116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15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6744072" y="6486848"/>
            <a:ext cx="4594262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050" b="1" i="1" dirty="0">
                <a:latin typeface="Arial" pitchFamily="34" charset="0"/>
                <a:cs typeface="Arial" pitchFamily="34" charset="0"/>
              </a:rPr>
              <a:t>viatcheslav.borshchov@cern.ch,        ihor.tymchuk@cern.ch</a:t>
            </a:r>
            <a:endParaRPr lang="ru-RU" sz="105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1-01">
            <a:extLst>
              <a:ext uri="{FF2B5EF4-FFF2-40B4-BE49-F238E27FC236}">
                <a16:creationId xmlns:a16="http://schemas.microsoft.com/office/drawing/2014/main" id="{1FD14294-0C9E-4F0B-863A-F3F00ABF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9811" y="6381328"/>
            <a:ext cx="520845" cy="324000"/>
          </a:xfrm>
          <a:prstGeom prst="rect">
            <a:avLst/>
          </a:prstGeom>
          <a:ln>
            <a:noFill/>
          </a:ln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785ADE06-B209-4A6B-80D1-4C9474FC9CB5}"/>
              </a:ext>
            </a:extLst>
          </p:cNvPr>
          <p:cNvSpPr txBox="1">
            <a:spLocks/>
          </p:cNvSpPr>
          <p:nvPr/>
        </p:nvSpPr>
        <p:spPr>
          <a:xfrm>
            <a:off x="263352" y="1340769"/>
            <a:ext cx="6624736" cy="89825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 of the main FPC: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 Layer (insulation)		– polyimide 25um or 12,5um 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Layer (signals, I_IN&amp;I_OUT)	– FDI-A-24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Spacer Layer (for impedance) 		– polyimide 25um or 12,5um 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GND layer (GND, I_RETURN) 		– FDI-A-24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50AF818-C230-4882-9951-022358EE3F60}"/>
              </a:ext>
            </a:extLst>
          </p:cNvPr>
          <p:cNvSpPr txBox="1">
            <a:spLocks/>
          </p:cNvSpPr>
          <p:nvPr/>
        </p:nvSpPr>
        <p:spPr>
          <a:xfrm>
            <a:off x="1667507" y="2358791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layers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74D8E225-0CF7-4C3C-8677-F0E1A839E85C}"/>
              </a:ext>
            </a:extLst>
          </p:cNvPr>
          <p:cNvSpPr txBox="1">
            <a:spLocks/>
          </p:cNvSpPr>
          <p:nvPr/>
        </p:nvSpPr>
        <p:spPr>
          <a:xfrm>
            <a:off x="1559496" y="3367380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C1D7E64-4DFE-4AC4-8679-C5D10A79D530}"/>
              </a:ext>
            </a:extLst>
          </p:cNvPr>
          <p:cNvSpPr txBox="1">
            <a:spLocks/>
          </p:cNvSpPr>
          <p:nvPr/>
        </p:nvSpPr>
        <p:spPr>
          <a:xfrm>
            <a:off x="1526094" y="4132765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96ABC66-2923-4EA5-97F6-65B6E34AF33E}"/>
              </a:ext>
            </a:extLst>
          </p:cNvPr>
          <p:cNvSpPr txBox="1">
            <a:spLocks/>
          </p:cNvSpPr>
          <p:nvPr/>
        </p:nvSpPr>
        <p:spPr>
          <a:xfrm>
            <a:off x="1526094" y="4883234"/>
            <a:ext cx="1293951" cy="291089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Spacer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EE127FE-CA43-4BA0-A332-9FC3F4956ABC}"/>
              </a:ext>
            </a:extLst>
          </p:cNvPr>
          <p:cNvSpPr txBox="1">
            <a:spLocks/>
          </p:cNvSpPr>
          <p:nvPr/>
        </p:nvSpPr>
        <p:spPr>
          <a:xfrm>
            <a:off x="1559496" y="5589240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GND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8">
            <a:extLst>
              <a:ext uri="{FF2B5EF4-FFF2-40B4-BE49-F238E27FC236}">
                <a16:creationId xmlns:a16="http://schemas.microsoft.com/office/drawing/2014/main" id="{DB69007B-9B4D-41F8-BA3B-CFCB7C5F81EC}"/>
              </a:ext>
            </a:extLst>
          </p:cNvPr>
          <p:cNvSpPr/>
          <p:nvPr/>
        </p:nvSpPr>
        <p:spPr>
          <a:xfrm>
            <a:off x="263352" y="6433772"/>
            <a:ext cx="4286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April 24, 2024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5F781C-25D1-4A18-9494-D01B7D91B6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67" y="3449930"/>
            <a:ext cx="11286551" cy="637525"/>
          </a:xfrm>
          <a:prstGeom prst="rect">
            <a:avLst/>
          </a:prstGeom>
        </p:spPr>
      </p:pic>
      <p:sp>
        <p:nvSpPr>
          <p:cNvPr id="31" name="Объект 2">
            <a:extLst>
              <a:ext uri="{FF2B5EF4-FFF2-40B4-BE49-F238E27FC236}">
                <a16:creationId xmlns:a16="http://schemas.microsoft.com/office/drawing/2014/main" id="{1505D022-BF2B-4836-B2F1-9A4E1E4C4297}"/>
              </a:ext>
            </a:extLst>
          </p:cNvPr>
          <p:cNvSpPr txBox="1">
            <a:spLocks/>
          </p:cNvSpPr>
          <p:nvPr/>
        </p:nvSpPr>
        <p:spPr>
          <a:xfrm>
            <a:off x="1265999" y="6136687"/>
            <a:ext cx="5333624" cy="350161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Note: M-FPC is rotated on 180 degree, view from Cover Layer side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7FD8D97-F3AB-4390-A445-469FF31E62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10" t="24430" r="31100" b="18161"/>
          <a:stretch/>
        </p:blipFill>
        <p:spPr>
          <a:xfrm>
            <a:off x="9425141" y="1433504"/>
            <a:ext cx="1800200" cy="9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82978"/>
      </p:ext>
    </p:extLst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1AC26E-C77F-4425-AA00-6031DACF8D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97" y="2521818"/>
            <a:ext cx="1885525" cy="3782683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02336" y="228600"/>
            <a:ext cx="11379200" cy="1112168"/>
          </a:xfrm>
        </p:spPr>
        <p:txBody>
          <a:bodyPr anchor="ctr" anchorCtr="0">
            <a:noAutofit/>
          </a:bodyPr>
          <a:lstStyle/>
          <a:p>
            <a:r>
              <a:rPr lang="en-US" sz="4000" b="1" dirty="0">
                <a:solidFill>
                  <a:srgbClr val="348A5B"/>
                </a:solidFill>
                <a:latin typeface="Arial" pitchFamily="34" charset="0"/>
                <a:cs typeface="Arial" pitchFamily="34" charset="0"/>
              </a:rPr>
              <a:t>Updated Bridge FPC</a:t>
            </a:r>
            <a:endParaRPr lang="ru-RU" sz="3600" dirty="0">
              <a:solidFill>
                <a:srgbClr val="348A5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33E218-EAB8-499E-B827-9F76943F8116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16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6744072" y="6486848"/>
            <a:ext cx="4594262" cy="14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1050" b="1" i="1" dirty="0">
                <a:latin typeface="Arial" pitchFamily="34" charset="0"/>
                <a:cs typeface="Arial" pitchFamily="34" charset="0"/>
              </a:rPr>
              <a:t>viatcheslav.borshchov@cern.ch,        ihor.tymchuk@cern.ch</a:t>
            </a:r>
            <a:endParaRPr lang="ru-RU" sz="105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1-01">
            <a:extLst>
              <a:ext uri="{FF2B5EF4-FFF2-40B4-BE49-F238E27FC236}">
                <a16:creationId xmlns:a16="http://schemas.microsoft.com/office/drawing/2014/main" id="{1FD14294-0C9E-4F0B-863A-F3F00ABFD1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79811" y="6381328"/>
            <a:ext cx="520845" cy="324000"/>
          </a:xfrm>
          <a:prstGeom prst="rect">
            <a:avLst/>
          </a:prstGeom>
          <a:ln>
            <a:noFill/>
          </a:ln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785ADE06-B209-4A6B-80D1-4C9474FC9CB5}"/>
              </a:ext>
            </a:extLst>
          </p:cNvPr>
          <p:cNvSpPr txBox="1">
            <a:spLocks/>
          </p:cNvSpPr>
          <p:nvPr/>
        </p:nvSpPr>
        <p:spPr>
          <a:xfrm>
            <a:off x="263352" y="1340769"/>
            <a:ext cx="6408712" cy="992336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Composition of the Bridge FPC: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 Layer (insulation)		– polyimide 25um or 12,5um 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Layer (signals, I_IN)		– FDI-A-24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Spacer Layer (for impedance) 		– polyimide 25um or 12,5um </a:t>
            </a:r>
          </a:p>
          <a:p>
            <a:pPr marL="715963" indent="-27305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GND layer (GND, &amp;I_OUT) 		– FDI-A-24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50AF818-C230-4882-9951-022358EE3F60}"/>
              </a:ext>
            </a:extLst>
          </p:cNvPr>
          <p:cNvSpPr txBox="1">
            <a:spLocks/>
          </p:cNvSpPr>
          <p:nvPr/>
        </p:nvSpPr>
        <p:spPr>
          <a:xfrm>
            <a:off x="1271464" y="2296619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layers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74D8E225-0CF7-4C3C-8677-F0E1A839E85C}"/>
              </a:ext>
            </a:extLst>
          </p:cNvPr>
          <p:cNvSpPr txBox="1">
            <a:spLocks/>
          </p:cNvSpPr>
          <p:nvPr/>
        </p:nvSpPr>
        <p:spPr>
          <a:xfrm>
            <a:off x="3783009" y="2378038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C1D7E64-4DFE-4AC4-8679-C5D10A79D530}"/>
              </a:ext>
            </a:extLst>
          </p:cNvPr>
          <p:cNvSpPr txBox="1">
            <a:spLocks/>
          </p:cNvSpPr>
          <p:nvPr/>
        </p:nvSpPr>
        <p:spPr>
          <a:xfrm>
            <a:off x="5623056" y="2348880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Signal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96ABC66-2923-4EA5-97F6-65B6E34AF33E}"/>
              </a:ext>
            </a:extLst>
          </p:cNvPr>
          <p:cNvSpPr txBox="1">
            <a:spLocks/>
          </p:cNvSpPr>
          <p:nvPr/>
        </p:nvSpPr>
        <p:spPr>
          <a:xfrm>
            <a:off x="7540612" y="2368217"/>
            <a:ext cx="1348781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Spacer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3EE127FE-CA43-4BA0-A332-9FC3F4956ABC}"/>
              </a:ext>
            </a:extLst>
          </p:cNvPr>
          <p:cNvSpPr txBox="1">
            <a:spLocks/>
          </p:cNvSpPr>
          <p:nvPr/>
        </p:nvSpPr>
        <p:spPr>
          <a:xfrm>
            <a:off x="9860710" y="2367734"/>
            <a:ext cx="1080120" cy="369304"/>
          </a:xfrm>
          <a:prstGeom prst="rect">
            <a:avLst/>
          </a:prstGeom>
        </p:spPr>
        <p:txBody>
          <a:bodyPr vert="horz" lIns="0" r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</a:pP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GND Layer</a:t>
            </a:r>
          </a:p>
          <a:p>
            <a:pPr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8">
            <a:extLst>
              <a:ext uri="{FF2B5EF4-FFF2-40B4-BE49-F238E27FC236}">
                <a16:creationId xmlns:a16="http://schemas.microsoft.com/office/drawing/2014/main" id="{3499386E-F2D2-404B-8C47-1597BB4DFE8D}"/>
              </a:ext>
            </a:extLst>
          </p:cNvPr>
          <p:cNvSpPr/>
          <p:nvPr/>
        </p:nvSpPr>
        <p:spPr>
          <a:xfrm>
            <a:off x="263352" y="6433772"/>
            <a:ext cx="4286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</a:rPr>
              <a:t>April 24, 2024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4EF6B77-9B36-40A6-A821-9A79130820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1295" y="2664495"/>
            <a:ext cx="1345851" cy="360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E39DBA-B7E4-4A3A-87C6-92B55DCA25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100" y="2504060"/>
            <a:ext cx="1401018" cy="396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9213F7C-86E1-4323-9302-DD759DEDE8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6922" y="2637112"/>
            <a:ext cx="1447117" cy="360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F66670-A96C-4188-A891-0A11A62C7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8140" y="2564904"/>
            <a:ext cx="1744922" cy="37444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86D4C66-8F57-4D3F-8F73-95D4E4A172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610" t="24430" r="31100" b="18161"/>
          <a:stretch/>
        </p:blipFill>
        <p:spPr>
          <a:xfrm>
            <a:off x="9425141" y="1433504"/>
            <a:ext cx="1800200" cy="9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9557"/>
      </p:ext>
    </p:extLst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E9F56-C0B9-F847-2999-072C15E5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UNIQ+ summer student @Oxford</a:t>
            </a:r>
            <a:br>
              <a:rPr lang="en-GB" dirty="0"/>
            </a:br>
            <a:r>
              <a:rPr lang="en-GB" dirty="0"/>
              <a:t>Equipment @RAL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49491-1571-16E0-7614-AB1330C34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54754A TDR</a:t>
            </a:r>
          </a:p>
          <a:p>
            <a:r>
              <a:rPr lang="en-GB" dirty="0"/>
              <a:t>86112A 20 GHz (12.4 GHz)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5C59C-4EC0-E057-D45D-913F35DF6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Test board: Use to set up tests</a:t>
            </a:r>
          </a:p>
        </p:txBody>
      </p:sp>
      <p:pic>
        <p:nvPicPr>
          <p:cNvPr id="12" name="Content Placeholder 11" descr="A plaque on a wall&#10;&#10;Description automatically generated">
            <a:extLst>
              <a:ext uri="{FF2B5EF4-FFF2-40B4-BE49-F238E27FC236}">
                <a16:creationId xmlns:a16="http://schemas.microsoft.com/office/drawing/2014/main" id="{AAE1F147-B962-A5EC-04C1-0622DBE099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15378" r="10168" b="11665"/>
          <a:stretch/>
        </p:blipFill>
        <p:spPr>
          <a:xfrm>
            <a:off x="6096000" y="2616171"/>
            <a:ext cx="6028383" cy="2560666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50E2EF-4B1E-CB23-FDEF-33CC472C1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41816B-18CC-EA46-3C11-CAA39E90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17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97067-A408-835E-4221-7BBE0373EBE2}"/>
              </a:ext>
            </a:extLst>
          </p:cNvPr>
          <p:cNvSpPr txBox="1"/>
          <p:nvPr/>
        </p:nvSpPr>
        <p:spPr>
          <a:xfrm>
            <a:off x="5583211" y="5809161"/>
            <a:ext cx="636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Also have a </a:t>
            </a:r>
            <a:r>
              <a:rPr lang="en-GB" dirty="0" err="1"/>
              <a:t>Kintex</a:t>
            </a:r>
            <a:r>
              <a:rPr lang="en-GB" dirty="0"/>
              <a:t> 7 board to generate </a:t>
            </a:r>
            <a:r>
              <a:rPr lang="en-GB" dirty="0" err="1"/>
              <a:t>Psuedorandom</a:t>
            </a:r>
            <a:r>
              <a:rPr lang="en-GB" dirty="0"/>
              <a:t> bit streams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BDD32A7-DE27-45E1-A0D5-A2CACDEEA9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" y="2780144"/>
            <a:ext cx="6180578" cy="2851159"/>
          </a:xfrm>
        </p:spPr>
      </p:pic>
    </p:spTree>
    <p:extLst>
      <p:ext uri="{BB962C8B-B14F-4D97-AF65-F5344CB8AC3E}">
        <p14:creationId xmlns:p14="http://schemas.microsoft.com/office/powerpoint/2010/main" val="321070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2328-F7F2-AB43-9A08-AD69019B3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33800" cy="1325563"/>
          </a:xfrm>
        </p:spPr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37604B-F580-6E3D-CFE5-C2ECA96C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001EB-A554-6074-A22F-B44BF6C6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AEE73E-2933-7560-59B4-0A95F8C6B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7301"/>
            <a:ext cx="12018762" cy="382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A21FE-9824-9DB2-3B0B-2E92F9EFC3CC}"/>
              </a:ext>
            </a:extLst>
          </p:cNvPr>
          <p:cNvSpPr txBox="1"/>
          <p:nvPr/>
        </p:nvSpPr>
        <p:spPr>
          <a:xfrm>
            <a:off x="3818620" y="2458721"/>
            <a:ext cx="3686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Cable and Bridges expected soon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801CA-C04B-841A-7AE3-F25E328B6C12}"/>
              </a:ext>
            </a:extLst>
          </p:cNvPr>
          <p:cNvSpPr txBox="1"/>
          <p:nvPr/>
        </p:nvSpPr>
        <p:spPr>
          <a:xfrm>
            <a:off x="3653384" y="5094588"/>
            <a:ext cx="504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Interface boards done – @ RAL/Oxford &amp; Daresbury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899352D-73D2-7D17-5C64-DD9CE2E32F85}"/>
              </a:ext>
            </a:extLst>
          </p:cNvPr>
          <p:cNvCxnSpPr>
            <a:stCxn id="6" idx="3"/>
          </p:cNvCxnSpPr>
          <p:nvPr/>
        </p:nvCxnSpPr>
        <p:spPr>
          <a:xfrm flipV="1">
            <a:off x="8695726" y="4326557"/>
            <a:ext cx="2190447" cy="95269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A7221D-AEFC-5C84-0554-E877A40C9989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588168" y="4659671"/>
            <a:ext cx="2065216" cy="6195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86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34F6E-636D-4C6F-8593-235FDA4A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FPC + interface board carrier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F0317D-20A9-4F1B-9CDA-69065AD28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74" y="2312011"/>
            <a:ext cx="4970585" cy="372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4728C3-3019-4D9E-9BFE-E597BC14F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0" r="25465" b="23139"/>
          <a:stretch/>
        </p:blipFill>
        <p:spPr>
          <a:xfrm rot="5400000">
            <a:off x="5075357" y="1304559"/>
            <a:ext cx="2708034" cy="34802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0A932-0724-4984-9D89-D6EC846299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48547" b="26667"/>
          <a:stretch/>
        </p:blipFill>
        <p:spPr>
          <a:xfrm>
            <a:off x="4560276" y="4953574"/>
            <a:ext cx="7432431" cy="1408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4B42E4-9680-4B20-AEA9-CE0847484240}"/>
              </a:ext>
            </a:extLst>
          </p:cNvPr>
          <p:cNvSpPr txBox="1"/>
          <p:nvPr/>
        </p:nvSpPr>
        <p:spPr>
          <a:xfrm>
            <a:off x="8248228" y="1844803"/>
            <a:ext cx="3943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Terminations need to be removed.</a:t>
            </a:r>
            <a:br>
              <a:rPr lang="en-GB" dirty="0"/>
            </a:br>
            <a:r>
              <a:rPr lang="en-GB" dirty="0"/>
              <a:t>Blocking capacitors replaced with shorts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Then - </a:t>
            </a:r>
            <a:br>
              <a:rPr lang="en-GB" dirty="0"/>
            </a:br>
            <a:r>
              <a:rPr lang="en-GB" dirty="0"/>
              <a:t>Take to RAL and have TDR look at </a:t>
            </a:r>
            <a:br>
              <a:rPr lang="en-GB" dirty="0"/>
            </a:br>
            <a:r>
              <a:rPr lang="en-GB" dirty="0"/>
              <a:t>these boards.</a:t>
            </a:r>
          </a:p>
          <a:p>
            <a:endParaRPr lang="en-GB" dirty="0"/>
          </a:p>
          <a:p>
            <a:r>
              <a:rPr lang="en-GB" dirty="0"/>
              <a:t>Status of the test FPC – Marcello </a:t>
            </a:r>
          </a:p>
        </p:txBody>
      </p:sp>
    </p:spTree>
    <p:extLst>
      <p:ext uri="{BB962C8B-B14F-4D97-AF65-F5344CB8AC3E}">
        <p14:creationId xmlns:p14="http://schemas.microsoft.com/office/powerpoint/2010/main" val="111263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7180-2E07-4FC2-AC4F-291AE96D5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eye we get now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F37C3-9A02-4604-A9CA-196AB5B38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KCU105 at RAL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C65734C-4E39-4504-9541-EC892FE2A1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" y="2545862"/>
            <a:ext cx="6806343" cy="313982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671FA-5F16-482E-BDD0-DDB8B6207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75585" y="1681163"/>
            <a:ext cx="5183188" cy="823912"/>
          </a:xfrm>
        </p:spPr>
        <p:txBody>
          <a:bodyPr/>
          <a:lstStyle/>
          <a:p>
            <a:r>
              <a:rPr lang="en-GB" dirty="0"/>
              <a:t>conditions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35B75-DB2F-4EF1-A499-7AB14C3D2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75585" y="2505075"/>
            <a:ext cx="5183188" cy="3684588"/>
          </a:xfrm>
        </p:spPr>
        <p:txBody>
          <a:bodyPr/>
          <a:lstStyle/>
          <a:p>
            <a:r>
              <a:rPr lang="en-GB" dirty="0"/>
              <a:t>Differential signal into a </a:t>
            </a:r>
            <a:r>
              <a:rPr lang="en-GB" dirty="0" err="1"/>
              <a:t>balun</a:t>
            </a:r>
            <a:endParaRPr lang="en-GB" dirty="0"/>
          </a:p>
          <a:p>
            <a:r>
              <a:rPr lang="en-GB" dirty="0"/>
              <a:t>Running at 10 Gbps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533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3E4B0-5B91-4745-8AB3-86CFAF52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land of many eyes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E2C5B-23DD-4011-934B-1D9CB9710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Virex7 board and No </a:t>
            </a:r>
            <a:r>
              <a:rPr lang="en-GB" dirty="0" err="1"/>
              <a:t>Balun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351272-6129-4356-BF39-5B08A4DB22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3877"/>
            <a:ext cx="5527393" cy="380359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2E40F-0687-4957-943F-11936102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5954" y="1650139"/>
            <a:ext cx="5183188" cy="823912"/>
          </a:xfrm>
        </p:spPr>
        <p:txBody>
          <a:bodyPr/>
          <a:lstStyle/>
          <a:p>
            <a:r>
              <a:rPr lang="en-GB" dirty="0"/>
              <a:t>Virex7 board and using a </a:t>
            </a:r>
            <a:r>
              <a:rPr lang="en-GB" dirty="0" err="1"/>
              <a:t>balun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0CF2363-912A-4D65-8D7A-2435919DED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91" y="2708031"/>
            <a:ext cx="5945985" cy="4093049"/>
          </a:xfrm>
        </p:spPr>
      </p:pic>
    </p:spTree>
    <p:extLst>
      <p:ext uri="{BB962C8B-B14F-4D97-AF65-F5344CB8AC3E}">
        <p14:creationId xmlns:p14="http://schemas.microsoft.com/office/powerpoint/2010/main" val="149502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E2A39-EF16-4564-8005-289E3E77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626"/>
            <a:ext cx="10515600" cy="1325563"/>
          </a:xfrm>
        </p:spPr>
        <p:txBody>
          <a:bodyPr/>
          <a:lstStyle/>
          <a:p>
            <a:r>
              <a:rPr lang="en-GB" dirty="0"/>
              <a:t>Eye’s Wide Open - Using a “balun”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E6C95C-8B3C-42BC-AB69-06EAA3E3C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7325" r="8064"/>
          <a:stretch/>
        </p:blipFill>
        <p:spPr>
          <a:xfrm>
            <a:off x="4281439" y="2473570"/>
            <a:ext cx="7828499" cy="4019306"/>
          </a:xfr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D94BA1-0EDE-40CB-9214-B5CD4137E7AC}"/>
              </a:ext>
            </a:extLst>
          </p:cNvPr>
          <p:cNvSpPr/>
          <p:nvPr/>
        </p:nvSpPr>
        <p:spPr>
          <a:xfrm>
            <a:off x="3195587" y="2964581"/>
            <a:ext cx="7507582" cy="2310805"/>
          </a:xfrm>
          <a:custGeom>
            <a:avLst/>
            <a:gdLst>
              <a:gd name="connsiteX0" fmla="*/ 0 w 8710246"/>
              <a:gd name="connsiteY0" fmla="*/ 165899 h 1338207"/>
              <a:gd name="connsiteX1" fmla="*/ 1301262 w 8710246"/>
              <a:gd name="connsiteY1" fmla="*/ 1033407 h 1338207"/>
              <a:gd name="connsiteX2" fmla="*/ 6623539 w 8710246"/>
              <a:gd name="connsiteY2" fmla="*/ 1776 h 1338207"/>
              <a:gd name="connsiteX3" fmla="*/ 8710246 w 8710246"/>
              <a:gd name="connsiteY3" fmla="*/ 1338207 h 133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0246" h="1338207">
                <a:moveTo>
                  <a:pt x="0" y="165899"/>
                </a:moveTo>
                <a:cubicBezTo>
                  <a:pt x="98669" y="613330"/>
                  <a:pt x="197339" y="1060761"/>
                  <a:pt x="1301262" y="1033407"/>
                </a:cubicBezTo>
                <a:cubicBezTo>
                  <a:pt x="2405185" y="1006053"/>
                  <a:pt x="5388708" y="-49024"/>
                  <a:pt x="6623539" y="1776"/>
                </a:cubicBezTo>
                <a:cubicBezTo>
                  <a:pt x="7858370" y="52576"/>
                  <a:pt x="8284308" y="695391"/>
                  <a:pt x="8710246" y="1338207"/>
                </a:cubicBezTo>
              </a:path>
            </a:pathLst>
          </a:custGeom>
          <a:noFill/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98F48-78B0-4D05-8336-AB671CE85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25316"/>
            <a:ext cx="5181600" cy="1664907"/>
          </a:xfrm>
        </p:spPr>
        <p:txBody>
          <a:bodyPr/>
          <a:lstStyle/>
          <a:p>
            <a:r>
              <a:rPr lang="en-GB" dirty="0"/>
              <a:t>Makes a single ended output</a:t>
            </a:r>
            <a:br>
              <a:rPr lang="en-GB" dirty="0"/>
            </a:br>
            <a:r>
              <a:rPr lang="en-GB" dirty="0"/>
              <a:t>from Diff. input</a:t>
            </a:r>
          </a:p>
          <a:p>
            <a:r>
              <a:rPr lang="en-GB" dirty="0"/>
              <a:t>Here is a picture of it.</a:t>
            </a:r>
          </a:p>
        </p:txBody>
      </p:sp>
    </p:spTree>
    <p:extLst>
      <p:ext uri="{BB962C8B-B14F-4D97-AF65-F5344CB8AC3E}">
        <p14:creationId xmlns:p14="http://schemas.microsoft.com/office/powerpoint/2010/main" val="11487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74811-AB32-2DD6-DE12-E69C6FA3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Better clock cable input to sampling scope</a:t>
            </a:r>
          </a:p>
        </p:txBody>
      </p:sp>
      <p:pic>
        <p:nvPicPr>
          <p:cNvPr id="8" name="Content Placeholder 7" descr="A green dotted line in a circle&#10;&#10;Description automatically generated with medium confidence">
            <a:extLst>
              <a:ext uri="{FF2B5EF4-FFF2-40B4-BE49-F238E27FC236}">
                <a16:creationId xmlns:a16="http://schemas.microsoft.com/office/drawing/2014/main" id="{779BB542-3AC0-AE03-90A7-EE3EFC19A6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7294" r="8410" b="5400"/>
          <a:stretch/>
        </p:blipFill>
        <p:spPr>
          <a:xfrm>
            <a:off x="0" y="1653002"/>
            <a:ext cx="6144473" cy="4206378"/>
          </a:xfrm>
        </p:spPr>
      </p:pic>
      <p:pic>
        <p:nvPicPr>
          <p:cNvPr id="10" name="Content Placeholder 9" descr="A green ovals on a white background&#10;&#10;Description automatically generated">
            <a:extLst>
              <a:ext uri="{FF2B5EF4-FFF2-40B4-BE49-F238E27FC236}">
                <a16:creationId xmlns:a16="http://schemas.microsoft.com/office/drawing/2014/main" id="{6253B78D-8B1E-C8DC-9F07-CC8E7FC2AE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7294" r="8224" b="5399"/>
          <a:stretch/>
        </p:blipFill>
        <p:spPr>
          <a:xfrm>
            <a:off x="6096000" y="1653002"/>
            <a:ext cx="6144470" cy="420637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D9D2A-2779-7BAA-121C-14DAF2241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B03BF-E3CF-9F2B-F877-FD3349A8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EEAD3-1E01-5B5E-5A36-0F9E656F4DBB}"/>
              </a:ext>
            </a:extLst>
          </p:cNvPr>
          <p:cNvSpPr txBox="1"/>
          <p:nvPr/>
        </p:nvSpPr>
        <p:spPr>
          <a:xfrm>
            <a:off x="1950943" y="5874627"/>
            <a:ext cx="789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Better clock cable Helps remove clock-related jitter of system</a:t>
            </a:r>
          </a:p>
        </p:txBody>
      </p:sp>
    </p:spTree>
    <p:extLst>
      <p:ext uri="{BB962C8B-B14F-4D97-AF65-F5344CB8AC3E}">
        <p14:creationId xmlns:p14="http://schemas.microsoft.com/office/powerpoint/2010/main" val="248357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34332-54E0-4154-AD8F-EBE12949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-45244"/>
            <a:ext cx="10515600" cy="1003187"/>
          </a:xfrm>
        </p:spPr>
        <p:txBody>
          <a:bodyPr/>
          <a:lstStyle/>
          <a:p>
            <a:r>
              <a:rPr lang="en-GB" dirty="0"/>
              <a:t>Data Transmission prototyping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8418E-B033-4A65-8D3D-06955F8BB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556658"/>
            <a:ext cx="10515600" cy="5164817"/>
          </a:xfrm>
        </p:spPr>
        <p:txBody>
          <a:bodyPr>
            <a:normAutofit/>
          </a:bodyPr>
          <a:lstStyle/>
          <a:p>
            <a:r>
              <a:rPr lang="en-GB" dirty="0"/>
              <a:t>A plan for signal transmission from the LAS to the </a:t>
            </a:r>
            <a:r>
              <a:rPr lang="en-GB" dirty="0" err="1"/>
              <a:t>lpGBT</a:t>
            </a:r>
            <a:r>
              <a:rPr lang="en-GB" dirty="0"/>
              <a:t> and the optical conversion. </a:t>
            </a:r>
          </a:p>
          <a:p>
            <a:r>
              <a:rPr lang="en-GB" dirty="0"/>
              <a:t>Medium Term goal:</a:t>
            </a:r>
          </a:p>
          <a:p>
            <a:pPr lvl="1"/>
            <a:r>
              <a:rPr lang="en-GB" dirty="0"/>
              <a:t>Have ancillary chip </a:t>
            </a:r>
            <a:r>
              <a:rPr lang="en-GB" dirty="0">
                <a:sym typeface="Wingdings" panose="05000000000000000000" pitchFamily="2" charset="2"/>
              </a:rPr>
              <a:t> FPC </a:t>
            </a:r>
            <a:r>
              <a:rPr lang="en-GB" dirty="0" err="1">
                <a:sym typeface="Wingdings" panose="05000000000000000000" pitchFamily="2" charset="2"/>
              </a:rPr>
              <a:t>lpGBTVTRX</a:t>
            </a:r>
            <a:r>
              <a:rPr lang="en-GB" dirty="0">
                <a:sym typeface="Wingdings" panose="05000000000000000000" pitchFamily="2" charset="2"/>
              </a:rPr>
              <a:t>+ as a working unit 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independent of the ITS3 development stream. 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Ancillary chip and </a:t>
            </a:r>
            <a:r>
              <a:rPr lang="en-GB" dirty="0" err="1">
                <a:sym typeface="Wingdings" panose="05000000000000000000" pitchFamily="2" charset="2"/>
              </a:rPr>
              <a:t>lpGBT</a:t>
            </a:r>
            <a:r>
              <a:rPr lang="en-GB" dirty="0">
                <a:sym typeface="Wingdings" panose="05000000000000000000" pitchFamily="2" charset="2"/>
              </a:rPr>
              <a:t>-VTRX+ on high speed PCB’s </a:t>
            </a:r>
          </a:p>
          <a:p>
            <a:pPr lvl="2"/>
            <a:r>
              <a:rPr lang="en-GB" dirty="0">
                <a:sym typeface="Wingdings" panose="05000000000000000000" pitchFamily="2" charset="2"/>
              </a:rPr>
              <a:t>Tab bond FPC to them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Shorter term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Plan for ancillary chip test board (PCB with SMA connector interfaces)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LDO tests – chip response to load changes, shunt testing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Multiplexer tests</a:t>
            </a:r>
          </a:p>
          <a:p>
            <a:pPr lvl="1"/>
            <a:r>
              <a:rPr lang="en-GB" dirty="0" err="1">
                <a:solidFill>
                  <a:srgbClr val="00B0F0"/>
                </a:solidFill>
                <a:sym typeface="Wingdings" panose="05000000000000000000" pitchFamily="2" charset="2"/>
              </a:rPr>
              <a:t>lpGBT</a:t>
            </a:r>
            <a:r>
              <a:rPr lang="en-GB" dirty="0">
                <a:solidFill>
                  <a:srgbClr val="00B0F0"/>
                </a:solidFill>
                <a:sym typeface="Wingdings" panose="05000000000000000000" pitchFamily="2" charset="2"/>
              </a:rPr>
              <a:t>-VTRX+ boards</a:t>
            </a:r>
          </a:p>
          <a:p>
            <a:pPr lvl="2"/>
            <a:r>
              <a:rPr lang="en-GB" dirty="0">
                <a:solidFill>
                  <a:srgbClr val="00B0F0"/>
                </a:solidFill>
                <a:sym typeface="Wingdings" panose="05000000000000000000" pitchFamily="2" charset="2"/>
              </a:rPr>
              <a:t>Already exist? If so can we get them for tests at RAL and Daresbury?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58BAD-2D60-4869-B0BE-1A69AA18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EAB9F3-F0FB-4873-AAE8-E717D1B96F71}"/>
              </a:ext>
            </a:extLst>
          </p:cNvPr>
          <p:cNvSpPr/>
          <p:nvPr/>
        </p:nvSpPr>
        <p:spPr>
          <a:xfrm>
            <a:off x="4827814" y="2786743"/>
            <a:ext cx="1905000" cy="522514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4F880-E088-4CC8-B440-AFA8D30B101F}"/>
              </a:ext>
            </a:extLst>
          </p:cNvPr>
          <p:cNvSpPr txBox="1"/>
          <p:nvPr/>
        </p:nvSpPr>
        <p:spPr>
          <a:xfrm>
            <a:off x="573253" y="947057"/>
            <a:ext cx="1066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Main Goal </a:t>
            </a:r>
            <a:r>
              <a:rPr lang="en-GB" sz="2800" dirty="0">
                <a:solidFill>
                  <a:schemeClr val="accent2">
                    <a:lumMod val="50000"/>
                  </a:schemeClr>
                </a:solidFill>
              </a:rPr>
              <a:t>– Test Data transmission train in parallel to ITS3 development</a:t>
            </a:r>
          </a:p>
        </p:txBody>
      </p:sp>
    </p:spTree>
    <p:extLst>
      <p:ext uri="{BB962C8B-B14F-4D97-AF65-F5344CB8AC3E}">
        <p14:creationId xmlns:p14="http://schemas.microsoft.com/office/powerpoint/2010/main" val="42333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1991-C363-4D16-BD35-1D86F5DEF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79" y="77036"/>
            <a:ext cx="10515600" cy="1325563"/>
          </a:xfrm>
        </p:spPr>
        <p:txBody>
          <a:bodyPr/>
          <a:lstStyle/>
          <a:p>
            <a:r>
              <a:rPr lang="en-GB" dirty="0"/>
              <a:t>Ancillary chip concept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27E09-F987-43AB-BDDD-96A247F8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B. Todd Huffman - Oxford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0E3F5-1E43-4A37-A271-288F81C92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6391A-15DC-4C9F-AA30-3FBFD96BDC9A}" type="slidenum">
              <a:rPr lang="en-GB" smtClean="0"/>
              <a:t>9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FCB2F9-5AE9-442B-8E94-C1DC010AA0EA}"/>
              </a:ext>
            </a:extLst>
          </p:cNvPr>
          <p:cNvGrpSpPr/>
          <p:nvPr/>
        </p:nvGrpSpPr>
        <p:grpSpPr>
          <a:xfrm>
            <a:off x="364670" y="1747625"/>
            <a:ext cx="5176157" cy="4021803"/>
            <a:chOff x="2454727" y="1812940"/>
            <a:chExt cx="5176157" cy="40218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ABFAAF9-F286-44B4-AB8D-DBCD9C55250E}"/>
                </a:ext>
              </a:extLst>
            </p:cNvPr>
            <p:cNvSpPr/>
            <p:nvPr/>
          </p:nvSpPr>
          <p:spPr>
            <a:xfrm>
              <a:off x="2454727" y="2127774"/>
              <a:ext cx="5176157" cy="308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5F1F6A-76E3-49F4-BC20-228DE67882A3}"/>
                </a:ext>
              </a:extLst>
            </p:cNvPr>
            <p:cNvSpPr/>
            <p:nvPr/>
          </p:nvSpPr>
          <p:spPr>
            <a:xfrm>
              <a:off x="2965923" y="4903688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SMA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1290E1-5778-4700-8869-FD10CD9DD153}"/>
                </a:ext>
              </a:extLst>
            </p:cNvPr>
            <p:cNvSpPr/>
            <p:nvPr/>
          </p:nvSpPr>
          <p:spPr>
            <a:xfrm>
              <a:off x="3821365" y="4902209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SMA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47DF9B-5CC9-45F9-B885-26911C88B0DE}"/>
                </a:ext>
              </a:extLst>
            </p:cNvPr>
            <p:cNvSpPr/>
            <p:nvPr/>
          </p:nvSpPr>
          <p:spPr>
            <a:xfrm>
              <a:off x="4676808" y="4902209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SMA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20D6E5-C9A9-44D6-92DD-F3FE8D79C491}"/>
                </a:ext>
              </a:extLst>
            </p:cNvPr>
            <p:cNvSpPr/>
            <p:nvPr/>
          </p:nvSpPr>
          <p:spPr>
            <a:xfrm>
              <a:off x="5532249" y="4902209"/>
              <a:ext cx="652456" cy="9310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SMA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ED9B8F-5545-4A66-AB98-B97C411A3F4C}"/>
                </a:ext>
              </a:extLst>
            </p:cNvPr>
            <p:cNvSpPr/>
            <p:nvPr/>
          </p:nvSpPr>
          <p:spPr>
            <a:xfrm>
              <a:off x="3550136" y="3372738"/>
              <a:ext cx="2253343" cy="2830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Ancillary Chip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CB7FAF-7669-4894-9F30-C878D1631C49}"/>
                </a:ext>
              </a:extLst>
            </p:cNvPr>
            <p:cNvSpPr/>
            <p:nvPr/>
          </p:nvSpPr>
          <p:spPr>
            <a:xfrm>
              <a:off x="3361962" y="1812940"/>
              <a:ext cx="3408952" cy="4008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Connector - FPGA data test board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2645DD-A40F-4326-B52C-0056B914FA88}"/>
              </a:ext>
            </a:extLst>
          </p:cNvPr>
          <p:cNvSpPr txBox="1"/>
          <p:nvPr/>
        </p:nvSpPr>
        <p:spPr>
          <a:xfrm>
            <a:off x="5743813" y="1459817"/>
            <a:ext cx="64481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PCB to test functions of ancillary chip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Shunt LDO testing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Muliplexing</a:t>
            </a:r>
            <a:r>
              <a:rPr lang="en-GB" sz="2000" dirty="0"/>
              <a:t> functions for slow controls?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Needs thought – then design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SMA outputs for high speed TX-RX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DeMux</a:t>
            </a:r>
            <a:r>
              <a:rPr lang="en-GB" sz="2000" dirty="0"/>
              <a:t> slow 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10 GPS data link  from FPGA data test board</a:t>
            </a:r>
            <a:br>
              <a:rPr lang="en-GB" sz="2000" dirty="0"/>
            </a:b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Abiliity</a:t>
            </a:r>
            <a:r>
              <a:rPr lang="en-GB" sz="2000" dirty="0"/>
              <a:t> to connect to Flex Cable (FPC) interface 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SMA to SMA on interface boards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Make flexible enough to re-form boards with tab-bonding area instead of SMA connectors.</a:t>
            </a:r>
          </a:p>
        </p:txBody>
      </p:sp>
    </p:spTree>
    <p:extLst>
      <p:ext uri="{BB962C8B-B14F-4D97-AF65-F5344CB8AC3E}">
        <p14:creationId xmlns:p14="http://schemas.microsoft.com/office/powerpoint/2010/main" val="10782573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845</Words>
  <Application>Microsoft Office PowerPoint</Application>
  <PresentationFormat>Widescreen</PresentationFormat>
  <Paragraphs>129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Wingdings 2</vt:lpstr>
      <vt:lpstr>Office Theme</vt:lpstr>
      <vt:lpstr>Flex Printed Cable (FPC) test plans</vt:lpstr>
      <vt:lpstr>Current status</vt:lpstr>
      <vt:lpstr>FPC + interface board carrier</vt:lpstr>
      <vt:lpstr>Best eye we get now</vt:lpstr>
      <vt:lpstr>The land of many eyes</vt:lpstr>
      <vt:lpstr>Eye’s Wide Open - Using a “balun”</vt:lpstr>
      <vt:lpstr>Better clock cable input to sampling scope</vt:lpstr>
      <vt:lpstr>Data Transmission prototyping project</vt:lpstr>
      <vt:lpstr>Ancillary chip concept</vt:lpstr>
      <vt:lpstr>PowerPoint Presentation</vt:lpstr>
      <vt:lpstr>conclusions</vt:lpstr>
      <vt:lpstr>Backups</vt:lpstr>
      <vt:lpstr>Hoping to do something similar with FPC</vt:lpstr>
      <vt:lpstr>Updated preliminary design:  unfolded assembled FPC</vt:lpstr>
      <vt:lpstr>Updated main FPC</vt:lpstr>
      <vt:lpstr>Updated Bridge FPC</vt:lpstr>
      <vt:lpstr>UNIQ+ summer student @Oxford Equipment @RAL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 Pattern Technologies Workshop</dc:title>
  <dc:creator>Todd Huffman</dc:creator>
  <cp:lastModifiedBy>Todd Huffman</cp:lastModifiedBy>
  <cp:revision>60</cp:revision>
  <dcterms:created xsi:type="dcterms:W3CDTF">2023-09-27T13:57:23Z</dcterms:created>
  <dcterms:modified xsi:type="dcterms:W3CDTF">2024-10-03T12:28:50Z</dcterms:modified>
</cp:coreProperties>
</file>