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b="1" sz="3600">
                <a:latin typeface="+mn-lt"/>
                <a:ea typeface="+mn-ea"/>
                <a:cs typeface="+mn-cs"/>
                <a:sym typeface="Helvetica Neue"/>
              </a:defRPr>
            </a:lvl1pPr>
            <a:lvl2pPr marL="1066800" indent="-457200" defTabSz="825500">
              <a:spcBef>
                <a:spcPts val="0"/>
              </a:spcBef>
              <a:buSzPct val="123000"/>
              <a:buFontTx/>
              <a:defRPr b="1" sz="3600">
                <a:latin typeface="+mn-lt"/>
                <a:ea typeface="+mn-ea"/>
                <a:cs typeface="+mn-cs"/>
                <a:sym typeface="Helvetica Neue"/>
              </a:defRPr>
            </a:lvl2pPr>
            <a:lvl3pPr marL="1676400" indent="-457200" defTabSz="825500">
              <a:spcBef>
                <a:spcPts val="0"/>
              </a:spcBef>
              <a:buSzPct val="123000"/>
              <a:buFontTx/>
              <a:defRPr b="1" sz="3600">
                <a:latin typeface="+mn-lt"/>
                <a:ea typeface="+mn-ea"/>
                <a:cs typeface="+mn-cs"/>
                <a:sym typeface="Helvetica Neue"/>
              </a:defRPr>
            </a:lvl3pPr>
            <a:lvl4pPr marL="2286000" indent="-457200" defTabSz="825500">
              <a:spcBef>
                <a:spcPts val="0"/>
              </a:spcBef>
              <a:buSzPct val="123000"/>
              <a:buFontTx/>
              <a:defRPr b="1" sz="3600">
                <a:latin typeface="+mn-lt"/>
                <a:ea typeface="+mn-ea"/>
                <a:cs typeface="+mn-cs"/>
                <a:sym typeface="Helvetica Neue"/>
              </a:defRPr>
            </a:lvl4pPr>
            <a:lvl5pPr marL="2895600" indent="-457200" defTabSz="825500">
              <a:spcBef>
                <a:spcPts val="0"/>
              </a:spcBef>
              <a:buSzPct val="123000"/>
              <a:buFontTx/>
              <a:defRPr b="1" sz="3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2438337">
              <a:lnSpc>
                <a:spcPct val="80000"/>
              </a:lnSpc>
              <a:defRPr spc="-232" sz="11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7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Presentation Subtitle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spc="-170" sz="8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04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  <a:lvl2pPr marL="13081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2pPr>
            <a:lvl3pPr marL="19177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3pPr>
            <a:lvl4pPr marL="25273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4pPr>
            <a:lvl5pPr marL="31369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spc="-170" sz="8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Agenda Title</a:t>
            </a:r>
          </a:p>
        </p:txBody>
      </p:sp>
      <p:sp>
        <p:nvSpPr>
          <p:cNvPr id="113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  <a:lvl2pPr marL="13081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2pPr>
            <a:lvl3pPr marL="19177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3pPr>
            <a:lvl4pPr marL="25273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4pPr>
            <a:lvl5pPr marL="31369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spcBef>
                <a:spcPts val="1800"/>
              </a:spcBef>
              <a:buSzTx/>
              <a:buFontTx/>
              <a:buNone/>
              <a:defRPr spc="-99" sz="5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Agenda Topics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Fa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Body Level One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250" sz="250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250" sz="250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250" sz="250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250" sz="250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250" sz="250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1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825500"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Body Level One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b="1" sz="3600">
                <a:latin typeface="+mn-lt"/>
                <a:ea typeface="+mn-ea"/>
                <a:cs typeface="+mn-cs"/>
                <a:sym typeface="Helvetica Neue"/>
              </a:defRPr>
            </a:lvl1pPr>
            <a:lvl2pPr marL="1066800" indent="-457200" defTabSz="825500">
              <a:spcBef>
                <a:spcPts val="0"/>
              </a:spcBef>
              <a:buSzPct val="123000"/>
              <a:buFontTx/>
              <a:defRPr b="1" sz="3600">
                <a:latin typeface="+mn-lt"/>
                <a:ea typeface="+mn-ea"/>
                <a:cs typeface="+mn-cs"/>
                <a:sym typeface="Helvetica Neue"/>
              </a:defRPr>
            </a:lvl2pPr>
            <a:lvl3pPr marL="1676400" indent="-457200" defTabSz="825500">
              <a:spcBef>
                <a:spcPts val="0"/>
              </a:spcBef>
              <a:buSzPct val="123000"/>
              <a:buFontTx/>
              <a:defRPr b="1" sz="3600">
                <a:latin typeface="+mn-lt"/>
                <a:ea typeface="+mn-ea"/>
                <a:cs typeface="+mn-cs"/>
                <a:sym typeface="Helvetica Neue"/>
              </a:defRPr>
            </a:lvl3pPr>
            <a:lvl4pPr marL="2286000" indent="-457200" defTabSz="825500">
              <a:spcBef>
                <a:spcPts val="0"/>
              </a:spcBef>
              <a:buSzPct val="123000"/>
              <a:buFontTx/>
              <a:defRPr b="1" sz="3600">
                <a:latin typeface="+mn-lt"/>
                <a:ea typeface="+mn-ea"/>
                <a:cs typeface="+mn-cs"/>
                <a:sym typeface="Helvetica Neue"/>
              </a:defRPr>
            </a:lvl4pPr>
            <a:lvl5pPr marL="2895600" indent="-457200" defTabSz="825500">
              <a:spcBef>
                <a:spcPts val="0"/>
              </a:spcBef>
              <a:buSzPct val="123000"/>
              <a:buFontTx/>
              <a:defRPr b="1" sz="3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0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lIns="50800" tIns="50800" rIns="50800" bIns="50800"/>
          <a:lstStyle>
            <a:lvl1pPr marL="469900" indent="-300876" defTabSz="2438337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41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9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0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6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2438337">
              <a:lnSpc>
                <a:spcPct val="80000"/>
              </a:lnSpc>
              <a:defRPr spc="-232" sz="11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7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b="1" sz="3600">
                <a:latin typeface="+mn-lt"/>
                <a:ea typeface="+mn-ea"/>
                <a:cs typeface="+mn-cs"/>
                <a:sym typeface="Helvetica Neue"/>
              </a:defRPr>
            </a:lvl1pPr>
            <a:lvl2pPr marL="1066800" indent="-457200" defTabSz="825500">
              <a:spcBef>
                <a:spcPts val="0"/>
              </a:spcBef>
              <a:buSzPct val="123000"/>
              <a:buFontTx/>
              <a:defRPr b="1" sz="3600">
                <a:latin typeface="+mn-lt"/>
                <a:ea typeface="+mn-ea"/>
                <a:cs typeface="+mn-cs"/>
                <a:sym typeface="Helvetica Neue"/>
              </a:defRPr>
            </a:lvl2pPr>
            <a:lvl3pPr marL="1676400" indent="-457200" defTabSz="825500">
              <a:spcBef>
                <a:spcPts val="0"/>
              </a:spcBef>
              <a:buSzPct val="123000"/>
              <a:buFontTx/>
              <a:defRPr b="1" sz="3600">
                <a:latin typeface="+mn-lt"/>
                <a:ea typeface="+mn-ea"/>
                <a:cs typeface="+mn-cs"/>
                <a:sym typeface="Helvetica Neue"/>
              </a:defRPr>
            </a:lvl3pPr>
            <a:lvl4pPr marL="2286000" indent="-457200" defTabSz="825500">
              <a:spcBef>
                <a:spcPts val="0"/>
              </a:spcBef>
              <a:buSzPct val="123000"/>
              <a:buFontTx/>
              <a:defRPr b="1" sz="3600">
                <a:latin typeface="+mn-lt"/>
                <a:ea typeface="+mn-ea"/>
                <a:cs typeface="+mn-cs"/>
                <a:sym typeface="Helvetica Neue"/>
              </a:defRPr>
            </a:lvl4pPr>
            <a:lvl5pPr marL="2895600" indent="-457200" defTabSz="825500">
              <a:spcBef>
                <a:spcPts val="0"/>
              </a:spcBef>
              <a:buSzPct val="123000"/>
              <a:buFontTx/>
              <a:defRPr b="1" sz="3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8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Presentation Subtitle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7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2438337">
              <a:lnSpc>
                <a:spcPct val="80000"/>
              </a:lnSpc>
              <a:defRPr spc="-170" sz="8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8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  <a:lvl2pPr marL="0" indent="0" defTabSz="825500"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2pPr>
            <a:lvl3pPr marL="0" indent="0" defTabSz="825500"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3pPr>
            <a:lvl4pPr marL="0" indent="0" defTabSz="825500"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4pPr>
            <a:lvl5pPr marL="0" indent="0" defTabSz="825500"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spc="-170" sz="8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47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  <a:lvl2pPr marL="13081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2pPr>
            <a:lvl3pPr marL="19177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3pPr>
            <a:lvl4pPr marL="25273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4pPr>
            <a:lvl5pPr marL="31369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8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Slide bullet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 numCol="2" spcCol="109855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1pPr>
            <a:lvl2pPr marL="1219200" indent="-609600" defTabSz="2438337">
              <a:lnSpc>
                <a:spcPct val="90000"/>
              </a:lnSpc>
              <a:spcBef>
                <a:spcPts val="4500"/>
              </a:spcBef>
              <a:buSzPct val="123000"/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2pPr>
            <a:lvl3pPr marL="1828800" indent="-609600" defTabSz="2438337">
              <a:lnSpc>
                <a:spcPct val="90000"/>
              </a:lnSpc>
              <a:spcBef>
                <a:spcPts val="4500"/>
              </a:spcBef>
              <a:buSzPct val="123000"/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3pPr>
            <a:lvl4pPr marL="2438400" indent="-609600" defTabSz="2438337">
              <a:lnSpc>
                <a:spcPct val="90000"/>
              </a:lnSpc>
              <a:spcBef>
                <a:spcPts val="4500"/>
              </a:spcBef>
              <a:buSzPct val="123000"/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4pPr>
            <a:lvl5pPr marL="3048000" indent="-609600" defTabSz="2438337">
              <a:lnSpc>
                <a:spcPct val="90000"/>
              </a:lnSpc>
              <a:spcBef>
                <a:spcPts val="4500"/>
              </a:spcBef>
              <a:buSzPct val="123000"/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  <a:lvl2pPr marL="13081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2pPr>
            <a:lvl3pPr marL="19177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3pPr>
            <a:lvl4pPr marL="25273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4pPr>
            <a:lvl5pPr marL="31369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5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Slide bullet text</a:t>
            </a:r>
          </a:p>
        </p:txBody>
      </p:sp>
      <p:sp>
        <p:nvSpPr>
          <p:cNvPr id="66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7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spc="-170" sz="8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Live Video Smal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  <a:lvl2pPr marL="13081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2pPr>
            <a:lvl3pPr marL="19177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3pPr>
            <a:lvl4pPr marL="25273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4pPr>
            <a:lvl5pPr marL="31369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6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Slide bullet text</a:t>
            </a:r>
          </a:p>
        </p:txBody>
      </p:sp>
      <p:sp>
        <p:nvSpPr>
          <p:cNvPr id="77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spc="-170" sz="8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Live Video Lar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  <a:lvl2pPr marL="13081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2pPr>
            <a:lvl3pPr marL="19177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3pPr>
            <a:lvl4pPr marL="25273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4pPr>
            <a:lvl5pPr marL="3136900" indent="-698500" defTabSz="825500">
              <a:spcBef>
                <a:spcPts val="0"/>
              </a:spcBef>
              <a:buSzPct val="123000"/>
              <a:buFontTx/>
              <a:defRPr b="1" sz="55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6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Slide bullet text</a:t>
            </a:r>
          </a:p>
        </p:txBody>
      </p:sp>
      <p:sp>
        <p:nvSpPr>
          <p:cNvPr id="87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spc="-170" sz="8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lIns="50800" tIns="50800" rIns="50800" bIns="50800"/>
          <a:lstStyle>
            <a:lvl1pPr defTabSz="2438337">
              <a:lnSpc>
                <a:spcPct val="80000"/>
              </a:lnSpc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/>
          <p:nvPr/>
        </p:nvSpPr>
        <p:spPr>
          <a:xfrm>
            <a:off x="925156" y="1650356"/>
            <a:ext cx="22999853" cy="1"/>
          </a:xfrm>
          <a:prstGeom prst="line">
            <a:avLst/>
          </a:prstGeom>
          <a:ln w="50800">
            <a:solidFill>
              <a:srgbClr val="6D718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TextBox 3"/>
          <p:cNvSpPr txBox="1"/>
          <p:nvPr/>
        </p:nvSpPr>
        <p:spPr>
          <a:xfrm>
            <a:off x="822960" y="12980388"/>
            <a:ext cx="21903397" cy="577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4" name="Straight Connector 6"/>
          <p:cNvSpPr/>
          <p:nvPr/>
        </p:nvSpPr>
        <p:spPr>
          <a:xfrm>
            <a:off x="923924" y="12521276"/>
            <a:ext cx="2299847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" name="TextBox 1"/>
          <p:cNvSpPr txBox="1"/>
          <p:nvPr/>
        </p:nvSpPr>
        <p:spPr>
          <a:xfrm>
            <a:off x="8758452" y="12980388"/>
            <a:ext cx="7329413" cy="577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spc="-2"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Y. Furletova</a:t>
            </a:r>
          </a:p>
        </p:txBody>
      </p:sp>
      <p:sp>
        <p:nvSpPr>
          <p:cNvPr id="6" name="Title Text"/>
          <p:cNvSpPr txBox="1"/>
          <p:nvPr>
            <p:ph type="title"/>
          </p:nvPr>
        </p:nvSpPr>
        <p:spPr>
          <a:xfrm>
            <a:off x="923925" y="-33557"/>
            <a:ext cx="22998470" cy="80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926463" y="2079747"/>
            <a:ext cx="22997240" cy="1051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23518303" y="12999340"/>
            <a:ext cx="591114" cy="577645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 defTabSz="1828800">
              <a:lnSpc>
                <a:spcPct val="100000"/>
              </a:lnSpc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ransition xmlns:p14="http://schemas.microsoft.com/office/powerpoint/2010/main" spd="med" advClick="1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57200" marR="0" indent="-45720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7083" marR="0" indent="-56007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065742" marR="0" indent="-605367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368425" marR="0" indent="-681037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595437" marR="0" indent="-681037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657600" marR="0" indent="-60960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23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4267200" marR="0" indent="-60960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23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4876800" marR="0" indent="-60960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23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5486400" marR="0" indent="-60960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23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Box 5"/>
          <p:cNvSpPr txBox="1"/>
          <p:nvPr>
            <p:ph type="sldNum" sz="quarter" idx="4294967295"/>
          </p:nvPr>
        </p:nvSpPr>
        <p:spPr>
          <a:xfrm>
            <a:off x="23716067" y="12999339"/>
            <a:ext cx="393347" cy="5776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4" name="Title 4"/>
          <p:cNvSpPr txBox="1"/>
          <p:nvPr>
            <p:ph type="title"/>
          </p:nvPr>
        </p:nvSpPr>
        <p:spPr>
          <a:xfrm>
            <a:off x="925154" y="-2"/>
            <a:ext cx="22999858" cy="1650358"/>
          </a:xfrm>
          <a:prstGeom prst="rect">
            <a:avLst/>
          </a:prstGeom>
        </p:spPr>
        <p:txBody>
          <a:bodyPr lIns="91436" tIns="91436" rIns="91436" bIns="91436"/>
          <a:lstStyle/>
          <a:p>
            <a:pPr/>
            <a:r>
              <a:t>B0 tasks overview: vacuum</a:t>
            </a:r>
          </a:p>
        </p:txBody>
      </p:sp>
      <p:sp>
        <p:nvSpPr>
          <p:cNvPr id="195" name="IR layout…"/>
          <p:cNvSpPr txBox="1"/>
          <p:nvPr>
            <p:ph type="body" idx="1"/>
          </p:nvPr>
        </p:nvSpPr>
        <p:spPr>
          <a:xfrm>
            <a:off x="529219" y="1600673"/>
            <a:ext cx="15195101" cy="10968092"/>
          </a:xfrm>
          <a:prstGeom prst="rect">
            <a:avLst/>
          </a:prstGeom>
        </p:spPr>
        <p:txBody>
          <a:bodyPr lIns="91436" tIns="91436" rIns="91436" bIns="91436"/>
          <a:lstStyle/>
          <a:p>
            <a:pPr marL="469707" indent="-469707"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Vacuum </a:t>
            </a:r>
          </a:p>
          <a:p>
            <a:pPr lvl="2" marL="930082" indent="-469707" defTabSz="825500">
              <a:spcBef>
                <a:spcPts val="0"/>
              </a:spcBef>
              <a:buChar char="➡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Free space in front  is currently &lt; 5cm </a:t>
            </a:r>
          </a:p>
          <a:p>
            <a:pPr lvl="3" marL="1497190" indent="-809803" defTabSz="825500">
              <a:spcBef>
                <a:spcPts val="0"/>
              </a:spcBef>
              <a:buChar char="❖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Gate-valve: bellows servicing the B0 will be on the IP side of the beampipe, between the valve and endcap. Vertical placement is preferred. </a:t>
            </a:r>
          </a:p>
          <a:p>
            <a:pPr lvl="3" marL="1497190" indent="-809803" defTabSz="825500">
              <a:spcBef>
                <a:spcPts val="0"/>
              </a:spcBef>
              <a:buChar char="❖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Z-thickness of AC-LGAD layers ( needs to be &lt;5cm). Readout boards/VTRX+  </a:t>
            </a:r>
          </a:p>
          <a:p>
            <a:pPr lvl="1" marL="922335" indent="-469707" defTabSz="825500">
              <a:spcBef>
                <a:spcPts val="0"/>
              </a:spcBef>
              <a:buChar char="➡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Stay-clear area near the beam-pipe:</a:t>
            </a:r>
          </a:p>
          <a:p>
            <a:pPr lvl="3" marL="1157094" indent="-469707" defTabSz="825500">
              <a:spcBef>
                <a:spcPts val="0"/>
              </a:spcBef>
              <a:buChar char="❖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2mm spacing  needed between  calorimeter/tracking layers and  the beampipe.  Depending on the bake-out procedure this distance could be ca 5mm ( temperature   tolerance of AC-LGADs needs to be checked) </a:t>
            </a:r>
          </a:p>
          <a:p>
            <a:pPr lvl="3" marL="1157094" indent="-469707" defTabSz="825500">
              <a:spcBef>
                <a:spcPts val="0"/>
              </a:spcBef>
              <a:buChar char="❖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Fernando/Christophe: The operating temperature for the ASICs is limited to 70 degree C (not guaranteed above this). Un-powered, the ASICs survive to about 120 degree C. However, the limitation is then determined by other components, such as PCB, solder, etc.</a:t>
            </a:r>
          </a:p>
          <a:p>
            <a:pPr lvl="3" marL="1157094" indent="-469707" defTabSz="825500">
              <a:spcBef>
                <a:spcPts val="0"/>
              </a:spcBef>
              <a:buChar char="❖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Bake-out temperature?</a:t>
            </a:r>
          </a:p>
        </p:txBody>
      </p:sp>
      <p:pic>
        <p:nvPicPr>
          <p:cNvPr id="196" name="image007.jpg" descr="image0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58377" y="1550276"/>
            <a:ext cx="8706567" cy="4959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" name="Image Gallery"/>
          <p:cNvGrpSpPr/>
          <p:nvPr/>
        </p:nvGrpSpPr>
        <p:grpSpPr>
          <a:xfrm>
            <a:off x="15607664" y="6848853"/>
            <a:ext cx="8607993" cy="5320347"/>
            <a:chOff x="0" y="0"/>
            <a:chExt cx="8607991" cy="5320345"/>
          </a:xfrm>
        </p:grpSpPr>
        <p:pic>
          <p:nvPicPr>
            <p:cNvPr id="197" name="image002.png" descr="image00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8736" t="0" r="8736" b="0"/>
            <a:stretch>
              <a:fillRect/>
            </a:stretch>
          </p:blipFill>
          <p:spPr>
            <a:xfrm>
              <a:off x="0" y="0"/>
              <a:ext cx="8607992" cy="5036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8" name="Caption"/>
            <p:cNvSpPr txBox="1"/>
            <p:nvPr/>
          </p:nvSpPr>
          <p:spPr>
            <a:xfrm>
              <a:off x="0" y="5072853"/>
              <a:ext cx="8607992" cy="247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lvl1pPr>
            </a:lstStyle>
            <a:p>
              <a:pPr/>
              <a:r>
                <a:t>Caption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Box 5"/>
          <p:cNvSpPr txBox="1"/>
          <p:nvPr>
            <p:ph type="sldNum" sz="quarter" idx="4294967295"/>
          </p:nvPr>
        </p:nvSpPr>
        <p:spPr>
          <a:xfrm>
            <a:off x="23716067" y="12999339"/>
            <a:ext cx="393347" cy="5776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2" name="Title 4"/>
          <p:cNvSpPr txBox="1"/>
          <p:nvPr>
            <p:ph type="title"/>
          </p:nvPr>
        </p:nvSpPr>
        <p:spPr>
          <a:xfrm>
            <a:off x="925154" y="-2"/>
            <a:ext cx="22999858" cy="1650358"/>
          </a:xfrm>
          <a:prstGeom prst="rect">
            <a:avLst/>
          </a:prstGeom>
        </p:spPr>
        <p:txBody>
          <a:bodyPr lIns="91436" tIns="91436" rIns="91436" bIns="91436"/>
          <a:lstStyle/>
          <a:p>
            <a:pPr/>
            <a:r>
              <a:t>B0 tasks overview: tracker </a:t>
            </a:r>
          </a:p>
        </p:txBody>
      </p:sp>
      <p:sp>
        <p:nvSpPr>
          <p:cNvPr id="203" name="IR layout…"/>
          <p:cNvSpPr txBox="1"/>
          <p:nvPr>
            <p:ph type="body" idx="1"/>
          </p:nvPr>
        </p:nvSpPr>
        <p:spPr>
          <a:xfrm>
            <a:off x="529219" y="1600673"/>
            <a:ext cx="13914495" cy="10968092"/>
          </a:xfrm>
          <a:prstGeom prst="rect">
            <a:avLst/>
          </a:prstGeom>
        </p:spPr>
        <p:txBody>
          <a:bodyPr lIns="91436" tIns="91436" rIns="91436" bIns="91436"/>
          <a:lstStyle/>
          <a:p>
            <a:pPr marL="469707" indent="-469707" defTabSz="825500">
              <a:spcBef>
                <a:spcPts val="0"/>
              </a:spcBef>
              <a:defRPr b="1" sz="3800">
                <a:latin typeface="+mn-lt"/>
                <a:ea typeface="+mn-ea"/>
                <a:cs typeface="+mn-cs"/>
                <a:sym typeface="Helvetica Neue"/>
              </a:defRPr>
            </a:pPr>
            <a:r>
              <a:t>AC-LGAD tracker </a:t>
            </a:r>
          </a:p>
          <a:p>
            <a:pPr lvl="3" marL="1497190" indent="-809803" defTabSz="825500">
              <a:spcBef>
                <a:spcPts val="0"/>
              </a:spcBef>
              <a:buChar char="❖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Z-thickness of AC-LGAD layers ( needs to be &lt;5cm). </a:t>
            </a:r>
          </a:p>
          <a:p>
            <a:pPr lvl="3" marL="1497190" indent="-809803" defTabSz="825500">
              <a:spcBef>
                <a:spcPts val="0"/>
              </a:spcBef>
              <a:buChar char="❖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Location for Readout boards</a:t>
            </a:r>
          </a:p>
          <a:p>
            <a:pPr lvl="4" marL="1724203" indent="-809803" defTabSz="825500">
              <a:spcBef>
                <a:spcPts val="0"/>
              </a:spcBef>
              <a:buChar char="➡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FTOF layout - min RD3 ( 3x4 =12 EICROCS  per board) </a:t>
            </a:r>
          </a:p>
          <a:p>
            <a:pPr lvl="4" marL="1724203" indent="-809803" defTabSz="825500">
              <a:spcBef>
                <a:spcPts val="0"/>
              </a:spcBef>
              <a:buChar char="➡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Decouple Modules ( AC-LGAD+ EICROC and Readout Boards) =&gt; cable length &lt; 2m ( Fernando/Christophe:  The HGCROC and ALTIROC ASICs -similar to the EICROC - were tested with 2 m long cables on the outputs and they worked well at 1.28 Gbps. ) </a:t>
            </a:r>
          </a:p>
          <a:p>
            <a:pPr lvl="4" marL="1724203" indent="-809803" defTabSz="825500">
              <a:spcBef>
                <a:spcPts val="0"/>
              </a:spcBef>
              <a:buChar char="➡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PCB board for HV/LV, etc  distribution ?</a:t>
            </a:r>
          </a:p>
          <a:p>
            <a:pPr lvl="3" marL="1497190" indent="-809803" defTabSz="825500">
              <a:spcBef>
                <a:spcPts val="0"/>
              </a:spcBef>
              <a:buChar char="❖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Cooling </a:t>
            </a:r>
          </a:p>
          <a:p>
            <a:pPr lvl="3" marL="1497190" indent="-809803" defTabSz="825500">
              <a:spcBef>
                <a:spcPts val="0"/>
              </a:spcBef>
              <a:buChar char="❖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Geant4 simulation with actual sensor layout </a:t>
            </a:r>
          </a:p>
          <a:p>
            <a:pPr lvl="3" marL="1497190" indent="-809803" defTabSz="825500">
              <a:spcBef>
                <a:spcPts val="0"/>
              </a:spcBef>
              <a:buChar char="❖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Installation</a:t>
            </a:r>
          </a:p>
        </p:txBody>
      </p:sp>
      <p:pic>
        <p:nvPicPr>
          <p:cNvPr id="204" name="Screenshot 2024-09-05 at 10.50.30 AM.png" descr="Screenshot 2024-09-05 at 10.50.3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54051" y="1781547"/>
            <a:ext cx="4849431" cy="3978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006.png" descr="image006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4726666" y="5891013"/>
            <a:ext cx="9019716" cy="6022796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Yellow Module== 4EICROCs"/>
          <p:cNvSpPr txBox="1"/>
          <p:nvPr/>
        </p:nvSpPr>
        <p:spPr>
          <a:xfrm>
            <a:off x="15420372" y="6084654"/>
            <a:ext cx="5305655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/>
            </a:lvl1pPr>
          </a:lstStyle>
          <a:p>
            <a:pPr/>
            <a:r>
              <a:t>Yellow Module== 4EICROCs</a:t>
            </a:r>
          </a:p>
        </p:txBody>
      </p:sp>
      <p:pic>
        <p:nvPicPr>
          <p:cNvPr id="207" name="image009.png" descr="image0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27277" y="9608820"/>
            <a:ext cx="7654533" cy="2436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Screenshot 2024-09-10 at 8.39.29 AM.png" descr="Screenshot 2024-09-10 at 8.39.29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71992" y="9563174"/>
            <a:ext cx="4849431" cy="2527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Box 5"/>
          <p:cNvSpPr txBox="1"/>
          <p:nvPr>
            <p:ph type="sldNum" sz="quarter" idx="4294967295"/>
          </p:nvPr>
        </p:nvSpPr>
        <p:spPr>
          <a:xfrm>
            <a:off x="23716067" y="12999339"/>
            <a:ext cx="393347" cy="5776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1" name="Title 4"/>
          <p:cNvSpPr txBox="1"/>
          <p:nvPr>
            <p:ph type="title"/>
          </p:nvPr>
        </p:nvSpPr>
        <p:spPr>
          <a:xfrm>
            <a:off x="925154" y="-2"/>
            <a:ext cx="22999858" cy="1650358"/>
          </a:xfrm>
          <a:prstGeom prst="rect">
            <a:avLst/>
          </a:prstGeom>
        </p:spPr>
        <p:txBody>
          <a:bodyPr lIns="91436" tIns="91436" rIns="91436" bIns="91436"/>
          <a:lstStyle/>
          <a:p>
            <a:pPr/>
            <a:r>
              <a:t>B0 tasks overview: EMCAL</a:t>
            </a:r>
          </a:p>
        </p:txBody>
      </p:sp>
      <p:sp>
        <p:nvSpPr>
          <p:cNvPr id="212" name="IR layout…"/>
          <p:cNvSpPr txBox="1"/>
          <p:nvPr>
            <p:ph type="body" idx="1"/>
          </p:nvPr>
        </p:nvSpPr>
        <p:spPr>
          <a:xfrm>
            <a:off x="811128" y="1831326"/>
            <a:ext cx="15195102" cy="10968092"/>
          </a:xfrm>
          <a:prstGeom prst="rect">
            <a:avLst/>
          </a:prstGeom>
        </p:spPr>
        <p:txBody>
          <a:bodyPr lIns="91436" tIns="91436" rIns="91436" bIns="91436"/>
          <a:lstStyle/>
          <a:p>
            <a:pPr lvl="3" marL="868681" indent="-181294" defTabSz="457200">
              <a:spcBef>
                <a:spcPts val="0"/>
              </a:spcBef>
              <a:buChar char="❖"/>
              <a:defRPr sz="1466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469707" indent="-469707" defTabSz="825500">
              <a:spcBef>
                <a:spcPts val="0"/>
              </a:spcBef>
              <a:defRPr b="1" sz="3800">
                <a:latin typeface="+mn-lt"/>
                <a:ea typeface="+mn-ea"/>
                <a:cs typeface="+mn-cs"/>
                <a:sym typeface="Helvetica Neue"/>
              </a:defRPr>
            </a:pPr>
            <a:r>
              <a:t>EMCAL and integration with B0-magnet: </a:t>
            </a:r>
          </a:p>
          <a:p>
            <a:pPr lvl="2" marL="930082" indent="-469707" defTabSz="825500">
              <a:spcBef>
                <a:spcPts val="0"/>
              </a:spcBef>
              <a:buChar char="➡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Mechanical support from  the back-side of B0  ( heavy weight) </a:t>
            </a:r>
          </a:p>
          <a:p>
            <a:pPr lvl="1" marL="922335" indent="-469707" defTabSz="825500">
              <a:spcBef>
                <a:spcPts val="0"/>
              </a:spcBef>
              <a:buChar char="➡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Assembly/installation sequence:</a:t>
            </a:r>
          </a:p>
          <a:p>
            <a:pPr lvl="4" marL="1384107" indent="-469707" defTabSz="825500">
              <a:spcBef>
                <a:spcPts val="0"/>
              </a:spcBef>
              <a:buChar char="❖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B0-EMCAL assembly: glue or a frame for individual crystals? </a:t>
            </a:r>
          </a:p>
          <a:p>
            <a:pPr lvl="4" marL="1384107" indent="-469707" defTabSz="825500">
              <a:spcBef>
                <a:spcPts val="0"/>
              </a:spcBef>
              <a:buChar char="❖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B0-EMCAL how to attach SiPM boards </a:t>
            </a:r>
          </a:p>
          <a:p>
            <a:pPr lvl="4" marL="1384107" indent="-469707" defTabSz="825500">
              <a:spcBef>
                <a:spcPts val="0"/>
              </a:spcBef>
              <a:buChar char="❖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 The mechanical structure and calorimeter modules without electronics will be installed in the assembly hall  ( need to know B0-magnet availability, lab space for assembly) : </a:t>
            </a:r>
          </a:p>
          <a:p>
            <a:pPr lvl="5" marL="3276600" indent="-228600" defTabSz="825500">
              <a:spcBef>
                <a:spcPts val="0"/>
              </a:spcBef>
              <a:buSzPct val="100000"/>
              <a:buAutoNum type="arabicPeriod" startAt="1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Installation of crystals inside B0.  B0 magnet with crystals will be transported to the hall (crane?) </a:t>
            </a:r>
          </a:p>
          <a:p>
            <a:pPr lvl="5" marL="3276600" indent="-228600" defTabSz="825500">
              <a:spcBef>
                <a:spcPts val="0"/>
              </a:spcBef>
              <a:buSzPct val="100000"/>
              <a:buAutoNum type="arabicPeriod" startAt="1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Beam commissioning </a:t>
            </a:r>
          </a:p>
          <a:p>
            <a:pPr lvl="5" marL="3276600" indent="-228600" defTabSz="825500">
              <a:spcBef>
                <a:spcPts val="0"/>
              </a:spcBef>
              <a:buSzPct val="100000"/>
              <a:buAutoNum type="arabicPeriod" startAt="1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Installation of SiPMs/readout on calorimeters</a:t>
            </a:r>
          </a:p>
          <a:p>
            <a:pPr lvl="5" marL="3276600" indent="-228600" defTabSz="825500">
              <a:spcBef>
                <a:spcPts val="0"/>
              </a:spcBef>
              <a:buSzPct val="100000"/>
              <a:buAutoNum type="arabicPeriod" startAt="1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Installation of AC-LGAD tracking layers </a:t>
            </a:r>
          </a:p>
          <a:p>
            <a:pPr lvl="2" marL="930082" indent="-469707" defTabSz="825500">
              <a:spcBef>
                <a:spcPts val="0"/>
              </a:spcBef>
              <a:buChar char="➡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Balcony: space for readout/DAQ, shielding? </a:t>
            </a:r>
          </a:p>
          <a:p>
            <a:pPr lvl="2" marL="930082" indent="-469707" defTabSz="825500">
              <a:spcBef>
                <a:spcPts val="0"/>
              </a:spcBef>
              <a:buChar char="➡"/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Mockup</a:t>
            </a:r>
          </a:p>
        </p:txBody>
      </p:sp>
      <p:pic>
        <p:nvPicPr>
          <p:cNvPr id="213" name="Screenshot 2024-07-01 at 11.27.29 AM.png" descr="Screenshot 2024-07-01 at 11.27.2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51955" y="6676896"/>
            <a:ext cx="6921238" cy="5821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Screenshot 2024-09-10 at 8.17.08 AM.png" descr="Screenshot 2024-09-10 at 8.17.0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24531" y="1648406"/>
            <a:ext cx="5410201" cy="454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Number"/>
          <p:cNvSpPr txBox="1"/>
          <p:nvPr>
            <p:ph type="sldNum" sz="quarter" idx="4294967295"/>
          </p:nvPr>
        </p:nvSpPr>
        <p:spPr>
          <a:xfrm>
            <a:off x="23716070" y="12999340"/>
            <a:ext cx="393347" cy="5776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7" name="Mockup"/>
          <p:cNvSpPr txBox="1"/>
          <p:nvPr>
            <p:ph type="title"/>
          </p:nvPr>
        </p:nvSpPr>
        <p:spPr>
          <a:xfrm>
            <a:off x="923926" y="-33558"/>
            <a:ext cx="22998468" cy="1849348"/>
          </a:xfrm>
          <a:prstGeom prst="rect">
            <a:avLst/>
          </a:prstGeom>
        </p:spPr>
        <p:txBody>
          <a:bodyPr/>
          <a:lstStyle/>
          <a:p>
            <a:pPr/>
            <a:r>
              <a:t>Mockup</a:t>
            </a:r>
          </a:p>
        </p:txBody>
      </p:sp>
      <p:pic>
        <p:nvPicPr>
          <p:cNvPr id="2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5050" y="2275551"/>
            <a:ext cx="14174422" cy="976766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India Krehbiel"/>
          <p:cNvSpPr txBox="1"/>
          <p:nvPr/>
        </p:nvSpPr>
        <p:spPr>
          <a:xfrm>
            <a:off x="20480703" y="895577"/>
            <a:ext cx="2977871" cy="647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India Krehbiel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