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9" r:id="rId3"/>
    <p:sldId id="260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0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3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D8924-4684-4204-B00A-DD29E0F94CC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D852D-2399-40CC-8C14-BC0A777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9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F20C4-667C-8FD8-EA9F-B8F49F798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E89BD-7242-56B6-3F2A-9E4AC3A2F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4D1C9-6A2C-EC05-2C2D-2D1CFC9F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C08FA-3104-2310-7930-75BC0951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8B0C7-8F21-39A4-BE31-AD466625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3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9E58-D63C-2A3E-D621-F96849A04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A8C48-DB84-BBF8-34B0-D6200C614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DD022-E4D4-7C81-EFF0-C44E2F148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2990F-B266-8F6F-9A1E-9295A2E1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1AC83-A90E-01EE-F6B5-36B5B529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F338D4-BE46-C556-3F8B-365D98559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E5AFF-5B67-4872-465A-D93BEABA0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4699B-4780-EB32-DED6-A26EC402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81C7F-192A-F875-0682-558769658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2FFE8-0BFB-6C12-13B8-8A2B1788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1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74172-9B84-85A8-841C-395E56195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C798A-A321-0332-8970-DC49D18E0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0DB66-9567-1A62-0A63-9DCE8EB5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F2323-5BD5-3774-157F-69329446D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F3D1E-DFB1-E747-04FD-60BB9DCD2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7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C341-A7C4-77AE-A755-4D0B3669C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F5F79-F1AB-7CD8-134F-DB1A60B1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289D4-D9D9-56E2-4104-E94F546CD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14E23-521C-9FD3-94D7-550E6621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E8586-B9F9-930C-306C-EFAD5488D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0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046BC-A73D-4DCB-8F4B-A63E26B9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8CC44-07C0-8A25-8063-66A4A7D5E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FBAA6-863E-EE62-8A03-8453D133C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2A4AB-BF42-99E4-7451-AC6A05F5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4F9A6-D326-D205-F0F4-09D3A01A6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FB02B-70DB-EA69-34BF-B339769A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F68DB-CE7E-45B9-0D5A-99393BF0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3F535-944A-D65A-278B-69A37B06E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96E16-5402-7A33-3C02-F81496C91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6ACFC-177E-ECB6-1AA0-E25C20F1F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AF798-ED3D-43A1-7CC4-BF049D684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729BA2-409E-9481-1E31-05EC775D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7CE31-3BE7-9CB8-D88A-528C3D20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2A3097-4339-5CE7-E088-756DECA5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7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E9F8-9FF2-4345-AE78-D7DF394C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6390B6-134B-7B3A-C59D-555BD90D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09D89-14A2-86B1-ADC7-4319BAF9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69F4C-5707-F270-80F3-1266E844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68BE2-E2E4-B8A3-459E-A9E0A0AF2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FC16C-8CE0-199F-3056-8AA8AF61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92C0E-D88C-8045-5F97-14AF3241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2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4BF1E-989B-6840-C3AE-AC93763A7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1DE-59DD-17DB-E862-A54469899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3D58B-2C23-4368-D866-64EC88F2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86913-7900-B076-E65C-44B0C28A1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5761A-C451-0437-8EE9-C1D410ED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3F0BD-7AE7-B84F-84E3-7A978B7F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2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1D3E-2ED3-FD85-9809-48680415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B7409-45B0-5465-E1CE-7CC275535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367DF-523B-8548-0B4A-65249E05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A6CC3-4ECE-21CD-76A9-0F6AAB04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15FA1-5D50-77AE-9207-19BD7152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92CCA-327B-27B5-1A34-89C1ACBB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3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A6898-DA93-543E-BBD9-2851F7F85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F0A89-2B5C-2A34-0C0F-15A8081B4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205D5-AA9D-2215-C339-6685A0EF0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FF4A-07D9-CDEF-28DF-F37D89CE5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E1F69-D1AF-FE7C-8792-8C47E4E18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D26B43-81E4-94C8-75F9-13318229C489}"/>
              </a:ext>
            </a:extLst>
          </p:cNvPr>
          <p:cNvSpPr txBox="1"/>
          <p:nvPr/>
        </p:nvSpPr>
        <p:spPr>
          <a:xfrm>
            <a:off x="2470150" y="1606550"/>
            <a:ext cx="60175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Agenda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lpGBT</a:t>
            </a:r>
            <a:r>
              <a:rPr lang="en-US" dirty="0"/>
              <a:t> and VTRX+ counts  (MPGD &amp; AC-LGAD detectors)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elinks</a:t>
            </a:r>
            <a:r>
              <a:rPr lang="en-US" dirty="0"/>
              <a:t> / EICROC?</a:t>
            </a:r>
          </a:p>
          <a:p>
            <a:pPr marL="342900" indent="-342900">
              <a:buAutoNum type="arabicPeriod"/>
            </a:pPr>
            <a:r>
              <a:rPr lang="en-US" dirty="0"/>
              <a:t>TDR status / guidance</a:t>
            </a:r>
          </a:p>
          <a:p>
            <a:pPr marL="342900" indent="-342900">
              <a:buAutoNum type="arabicPeriod"/>
            </a:pPr>
            <a:r>
              <a:rPr lang="en-US" dirty="0"/>
              <a:t>(Very) preliminary GTU discussion (William)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6B43ED-745B-3F98-6196-FAE622A1B30C}"/>
              </a:ext>
            </a:extLst>
          </p:cNvPr>
          <p:cNvSpPr txBox="1"/>
          <p:nvPr/>
        </p:nvSpPr>
        <p:spPr>
          <a:xfrm>
            <a:off x="2159000" y="558800"/>
            <a:ext cx="431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Electronics and DAQ WG Meeting 9/12/24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71EDF-A0E5-5FE2-DCA3-A512AB56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22BFE-B22A-967C-10AE-CA1FA747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5DA3-B3AA-3BB2-4A73-94ED2336B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7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ADC5AB-076D-72C2-7ACF-2F96EBDA892D}"/>
              </a:ext>
            </a:extLst>
          </p:cNvPr>
          <p:cNvGraphicFramePr>
            <a:graphicFrameLocks noGrp="1"/>
          </p:cNvGraphicFramePr>
          <p:nvPr/>
        </p:nvGraphicFramePr>
        <p:xfrm>
          <a:off x="905510" y="1234016"/>
          <a:ext cx="1016889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890">
                  <a:extLst>
                    <a:ext uri="{9D8B030D-6E8A-4147-A177-3AD203B41FA5}">
                      <a16:colId xmlns:a16="http://schemas.microsoft.com/office/drawing/2014/main" val="3952053865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79891503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257290073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757835411"/>
                    </a:ext>
                  </a:extLst>
                </a:gridCol>
                <a:gridCol w="4514850">
                  <a:extLst>
                    <a:ext uri="{9D8B030D-6E8A-4147-A177-3AD203B41FA5}">
                      <a16:colId xmlns:a16="http://schemas.microsoft.com/office/drawing/2014/main" val="871202657"/>
                    </a:ext>
                  </a:extLst>
                </a:gridCol>
              </a:tblGrid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Output e-links / 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/ASIC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VTRX+/ASIC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Fibers (</a:t>
                      </a:r>
                      <a:r>
                        <a:rPr lang="en-US" sz="1000" dirty="0" err="1"/>
                        <a:t>up+down</a:t>
                      </a:r>
                      <a:r>
                        <a:rPr lang="en-US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536312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1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 ,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570625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32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2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2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887143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45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2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2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816426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64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3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3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009243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 /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112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4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4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012579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 /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112 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4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4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318944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 /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110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4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4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793255"/>
                  </a:ext>
                </a:extLst>
              </a:tr>
              <a:tr h="1292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 /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 /4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112 up-</a:t>
                      </a:r>
                      <a:r>
                        <a:rPr lang="en-US" sz="1000" dirty="0" err="1"/>
                        <a:t>elink</a:t>
                      </a:r>
                      <a:r>
                        <a:rPr lang="en-US" sz="1000" dirty="0"/>
                        <a:t> in 4 </a:t>
                      </a:r>
                      <a:r>
                        <a:rPr lang="en-US" sz="1000" dirty="0" err="1"/>
                        <a:t>lpGBT</a:t>
                      </a:r>
                      <a:r>
                        <a:rPr lang="en-US" sz="1000" dirty="0"/>
                        <a:t>, 4 uplink fiber in 1 VTRX+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69539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D9F98B-2C14-BB18-368D-3D74CAEE9D0E}"/>
              </a:ext>
            </a:extLst>
          </p:cNvPr>
          <p:cNvSpPr txBox="1"/>
          <p:nvPr/>
        </p:nvSpPr>
        <p:spPr>
          <a:xfrm>
            <a:off x="905510" y="704850"/>
            <a:ext cx="706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RDO:      </a:t>
            </a:r>
            <a:r>
              <a:rPr lang="en-US" dirty="0" err="1"/>
              <a:t>lpGBT</a:t>
            </a:r>
            <a:r>
              <a:rPr lang="en-US" dirty="0"/>
              <a:t> and VTRX+ counts per ASIC   (Assume low speed </a:t>
            </a:r>
            <a:r>
              <a:rPr lang="en-US" dirty="0" err="1"/>
              <a:t>elinks</a:t>
            </a:r>
            <a:r>
              <a:rPr lang="en-US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725AB2-64F5-D7CE-1A1C-920C5C710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10" y="3888027"/>
            <a:ext cx="5883910" cy="285849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AF636B2-2DC5-479B-5A5F-11B1873A9EB1}"/>
              </a:ext>
            </a:extLst>
          </p:cNvPr>
          <p:cNvSpPr/>
          <p:nvPr/>
        </p:nvSpPr>
        <p:spPr>
          <a:xfrm>
            <a:off x="7052310" y="3989070"/>
            <a:ext cx="4697730" cy="234696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>
                <a:solidFill>
                  <a:schemeClr val="tx1"/>
                </a:solidFill>
              </a:rPr>
              <a:t>FPGA Version: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RDO ~$500  </a:t>
            </a:r>
            <a:r>
              <a:rPr lang="en-US" dirty="0" err="1">
                <a:solidFill>
                  <a:schemeClr val="tx1"/>
                </a:solidFill>
              </a:rPr>
              <a:t>Artix</a:t>
            </a:r>
            <a:r>
              <a:rPr lang="en-US" dirty="0">
                <a:solidFill>
                  <a:schemeClr val="tx1"/>
                </a:solidFill>
              </a:rPr>
              <a:t> AU15P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12 transceivers  (Fiber)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156 Single-Ended HP IO/pins (4 per “</a:t>
            </a:r>
            <a:r>
              <a:rPr lang="en-US" dirty="0" err="1">
                <a:solidFill>
                  <a:schemeClr val="tx1"/>
                </a:solidFill>
              </a:rPr>
              <a:t>elink</a:t>
            </a:r>
            <a:r>
              <a:rPr lang="en-US" dirty="0">
                <a:solidFill>
                  <a:schemeClr val="tx1"/>
                </a:solidFill>
              </a:rPr>
              <a:t>”)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But need others for other features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32 ASIC supported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D6F89-F634-BC7A-AF02-F250E827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C0355-4EA5-9826-E4E6-D347F048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D36AF-0663-DBCD-5E46-EC45111B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F1A1EE-197F-AAC5-BB80-0E51303DB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2797"/>
            <a:ext cx="12192000" cy="50678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48330E-2339-437F-25A5-A0E966EA3422}"/>
              </a:ext>
            </a:extLst>
          </p:cNvPr>
          <p:cNvSpPr txBox="1"/>
          <p:nvPr/>
        </p:nvSpPr>
        <p:spPr>
          <a:xfrm>
            <a:off x="349250" y="558800"/>
            <a:ext cx="8703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Showed VTRX+ / </a:t>
            </a:r>
            <a:r>
              <a:rPr lang="en-US" dirty="0" err="1"/>
              <a:t>lpGBT</a:t>
            </a:r>
            <a:r>
              <a:rPr lang="en-US" dirty="0"/>
              <a:t> counts, needs minor changes</a:t>
            </a:r>
          </a:p>
          <a:p>
            <a:r>
              <a:rPr lang="en-US" dirty="0"/>
              <a:t>Biggest Change:   barrel TOF would need 288 x 4 VTRX+, and thus should not use </a:t>
            </a:r>
            <a:r>
              <a:rPr lang="en-US" dirty="0" err="1"/>
              <a:t>lpGBT</a:t>
            </a:r>
            <a:r>
              <a:rPr lang="en-US" dirty="0"/>
              <a:t>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35C3C2-04FA-8CCA-9F3F-F7E338E2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2015C-EC15-EACD-F436-09CFF38C0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2D982-8367-FB08-720D-A8401838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2ACEE9-0F69-942D-AD59-03F853145C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-329" r="32127" b="329"/>
          <a:stretch/>
        </p:blipFill>
        <p:spPr>
          <a:xfrm>
            <a:off x="4103481" y="251285"/>
            <a:ext cx="4218867" cy="54091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CD3A20-8E0E-7CC6-28A9-806E16AAEB0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1207"/>
          <a:stretch/>
        </p:blipFill>
        <p:spPr>
          <a:xfrm>
            <a:off x="7042974" y="3629693"/>
            <a:ext cx="4627841" cy="29770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3F269EA-18A5-5890-312D-12B882E43F37}"/>
              </a:ext>
            </a:extLst>
          </p:cNvPr>
          <p:cNvSpPr txBox="1"/>
          <p:nvPr/>
        </p:nvSpPr>
        <p:spPr>
          <a:xfrm>
            <a:off x="265246" y="251285"/>
            <a:ext cx="3762302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TDR Guidance: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10-15 page / DSC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“Executive summary format”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As much space as needed in “Additional Material”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Additional Material (as much as needed) for appendices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sPHENIX</a:t>
            </a:r>
            <a:r>
              <a:rPr lang="en-US" sz="1600" dirty="0"/>
              <a:t> DAQ -&gt; 33 pages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LHCB upgrade -&gt; 66 pages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ALICE upgrade -&gt; &gt;100 pages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~ 10 pages / component</a:t>
            </a:r>
          </a:p>
          <a:p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I’ve invited many of you to the a “Electronics and DAQ” development overleaf… ask if you need access or want to help double check/edit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Follows the projects request roughly, but not enough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Do not worry about length, Jeff/Jin/Fernando can move to additional material and summarize…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74E2F52-7C5B-0323-BDC6-1E1FD10C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9/12/2024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2047AAB-F8E0-D332-C26C-D329F6FD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2D975BB-7CD7-F36D-2FB8-2AB18753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5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437</Words>
  <Application>Microsoft Office PowerPoint</Application>
  <PresentationFormat>Widescreen</PresentationFormat>
  <Paragraphs>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Landgraf</dc:creator>
  <cp:lastModifiedBy>Jeff Landgraf</cp:lastModifiedBy>
  <cp:revision>1</cp:revision>
  <dcterms:created xsi:type="dcterms:W3CDTF">2024-09-12T04:22:25Z</dcterms:created>
  <dcterms:modified xsi:type="dcterms:W3CDTF">2024-09-12T04:57:26Z</dcterms:modified>
</cp:coreProperties>
</file>