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64" r:id="rId5"/>
    <p:sldId id="265" r:id="rId6"/>
    <p:sldId id="266" r:id="rId7"/>
    <p:sldId id="258" r:id="rId8"/>
    <p:sldId id="267" r:id="rId9"/>
    <p:sldId id="268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1676-AC54-4B1B-AA6D-55284D1CBC5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C688-EDE2-4B66-B18B-D1FBF144C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8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1676-AC54-4B1B-AA6D-55284D1CBC5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C688-EDE2-4B66-B18B-D1FBF144C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22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1676-AC54-4B1B-AA6D-55284D1CBC5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C688-EDE2-4B66-B18B-D1FBF144C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1676-AC54-4B1B-AA6D-55284D1CBC5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C688-EDE2-4B66-B18B-D1FBF144C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6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1676-AC54-4B1B-AA6D-55284D1CBC5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C688-EDE2-4B66-B18B-D1FBF144C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4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1676-AC54-4B1B-AA6D-55284D1CBC5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C688-EDE2-4B66-B18B-D1FBF144C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25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1676-AC54-4B1B-AA6D-55284D1CBC5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C688-EDE2-4B66-B18B-D1FBF144C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9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1676-AC54-4B1B-AA6D-55284D1CBC5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C688-EDE2-4B66-B18B-D1FBF144C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2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1676-AC54-4B1B-AA6D-55284D1CBC5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C688-EDE2-4B66-B18B-D1FBF144C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25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1676-AC54-4B1B-AA6D-55284D1CBC5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C688-EDE2-4B66-B18B-D1FBF144C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71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1676-AC54-4B1B-AA6D-55284D1CBC5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C688-EDE2-4B66-B18B-D1FBF144C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3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71676-AC54-4B1B-AA6D-55284D1CBC5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AC688-EDE2-4B66-B18B-D1FBF144C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0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414773" y="1660787"/>
            <a:ext cx="835677" cy="634264"/>
          </a:xfrm>
          <a:prstGeom prst="rect">
            <a:avLst/>
          </a:prstGeom>
          <a:solidFill>
            <a:srgbClr val="FF00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515732" y="978810"/>
            <a:ext cx="4409814" cy="1178838"/>
          </a:xfrm>
          <a:prstGeom prst="rect">
            <a:avLst/>
          </a:prstGeom>
          <a:solidFill>
            <a:srgbClr val="FFFF0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6392489" y="4488603"/>
            <a:ext cx="5505595" cy="824272"/>
          </a:xfrm>
          <a:prstGeom prst="rect">
            <a:avLst/>
          </a:prstGeom>
          <a:solidFill>
            <a:srgbClr val="FFFF0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392489" y="3193734"/>
            <a:ext cx="5533057" cy="1049903"/>
          </a:xfrm>
          <a:prstGeom prst="rect">
            <a:avLst/>
          </a:prstGeom>
          <a:solidFill>
            <a:srgbClr val="FFFF0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3141" y="422947"/>
            <a:ext cx="4240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1</a:t>
            </a:r>
            <a:r>
              <a:rPr lang="en-US" sz="2800" b="1" dirty="0" smtClean="0"/>
              <a:t>. Overall Hardware Design</a:t>
            </a:r>
            <a:endParaRPr lang="en-US" sz="2800" dirty="0" smtClean="0"/>
          </a:p>
        </p:txBody>
      </p:sp>
      <p:sp>
        <p:nvSpPr>
          <p:cNvPr id="85" name="TextBox 84"/>
          <p:cNvSpPr txBox="1"/>
          <p:nvPr/>
        </p:nvSpPr>
        <p:spPr>
          <a:xfrm>
            <a:off x="628953" y="946167"/>
            <a:ext cx="514655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GTU: Global Timing Unit </a:t>
            </a:r>
          </a:p>
          <a:p>
            <a:pPr lvl="1"/>
            <a:r>
              <a:rPr lang="en-US" dirty="0" smtClean="0"/>
              <a:t>control encoding, status decoding.</a:t>
            </a:r>
            <a:endParaRPr lang="en-US" dirty="0"/>
          </a:p>
          <a:p>
            <a:pPr lvl="1"/>
            <a:r>
              <a:rPr lang="en-US" dirty="0" smtClean="0"/>
              <a:t>The interface for machine clock source, </a:t>
            </a:r>
          </a:p>
          <a:p>
            <a:pPr lvl="1"/>
            <a:r>
              <a:rPr lang="en-US" dirty="0" smtClean="0"/>
              <a:t>Data acquisition control and monitor etc.  </a:t>
            </a:r>
          </a:p>
          <a:p>
            <a:r>
              <a:rPr lang="en-US" sz="2000" b="1" dirty="0" smtClean="0"/>
              <a:t>DAM: Data Aggregation Module: </a:t>
            </a:r>
          </a:p>
          <a:p>
            <a:pPr lvl="1"/>
            <a:r>
              <a:rPr lang="en-US" dirty="0" smtClean="0"/>
              <a:t>The clock/control </a:t>
            </a:r>
            <a:r>
              <a:rPr lang="en-US" dirty="0" err="1" smtClean="0"/>
              <a:t>fanout</a:t>
            </a:r>
            <a:r>
              <a:rPr lang="en-US" dirty="0" smtClean="0"/>
              <a:t>, and status/busy accumulation.  </a:t>
            </a:r>
          </a:p>
          <a:p>
            <a:pPr lvl="1"/>
            <a:r>
              <a:rPr lang="en-US" dirty="0" smtClean="0"/>
              <a:t>local control over the RDO boards connected, though the main function of the DAM is for Data Acquisition.</a:t>
            </a:r>
          </a:p>
          <a:p>
            <a:r>
              <a:rPr lang="en-US" sz="2000" b="1" dirty="0" smtClean="0"/>
              <a:t>RDO: optical interface of detector </a:t>
            </a:r>
            <a:r>
              <a:rPr lang="en-US" sz="2000" b="1" dirty="0" err="1" smtClean="0"/>
              <a:t>ReaDOut</a:t>
            </a:r>
            <a:endParaRPr lang="en-US" sz="2000" b="1" dirty="0"/>
          </a:p>
          <a:p>
            <a:pPr lvl="1"/>
            <a:r>
              <a:rPr lang="en-US" dirty="0" smtClean="0"/>
              <a:t>control decoding, status encoding.</a:t>
            </a:r>
          </a:p>
          <a:p>
            <a:pPr lvl="1"/>
            <a:r>
              <a:rPr lang="en-US" dirty="0" smtClean="0"/>
              <a:t>The clock/control interface to the front end electronics. </a:t>
            </a:r>
          </a:p>
          <a:p>
            <a:pPr lvl="1"/>
            <a:r>
              <a:rPr lang="en-US" dirty="0" smtClean="0"/>
              <a:t>Data collection from Frontend boards, and data transmission to the DAM</a:t>
            </a:r>
          </a:p>
          <a:p>
            <a:r>
              <a:rPr lang="en-US" sz="2000" b="1" dirty="0" smtClean="0"/>
              <a:t>FEB: </a:t>
            </a:r>
          </a:p>
          <a:p>
            <a:pPr lvl="1"/>
            <a:r>
              <a:rPr lang="en-US" sz="2000" dirty="0" smtClean="0"/>
              <a:t>Detector dependent Front End / ASIC  carrier boards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8013533" y="1108295"/>
            <a:ext cx="1449847" cy="9028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GTU</a:t>
            </a:r>
            <a:endParaRPr lang="en-US" dirty="0"/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7306950" y="1917747"/>
            <a:ext cx="706582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7250451" y="164183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Clock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>
            <a:off x="7306950" y="1590554"/>
            <a:ext cx="706582" cy="0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7163309" y="1291455"/>
            <a:ext cx="877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Control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7306950" y="1191545"/>
            <a:ext cx="706582" cy="0"/>
          </a:xfrm>
          <a:prstGeom prst="straightConnector1">
            <a:avLst/>
          </a:prstGeom>
          <a:ln w="25400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7279431" y="897196"/>
            <a:ext cx="76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Status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9038617" y="3541836"/>
            <a:ext cx="1324724" cy="589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DAM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7019114" y="3548512"/>
            <a:ext cx="1324724" cy="589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DAM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9929188" y="4608732"/>
            <a:ext cx="694659" cy="589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RDO</a:t>
            </a:r>
            <a:endParaRPr lang="en-US" dirty="0"/>
          </a:p>
        </p:txBody>
      </p:sp>
      <p:sp>
        <p:nvSpPr>
          <p:cNvPr id="107" name="Rectangle 106"/>
          <p:cNvSpPr/>
          <p:nvPr/>
        </p:nvSpPr>
        <p:spPr>
          <a:xfrm>
            <a:off x="8907361" y="4608732"/>
            <a:ext cx="626888" cy="589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RDO</a:t>
            </a:r>
            <a:endParaRPr lang="en-US" dirty="0"/>
          </a:p>
        </p:txBody>
      </p:sp>
      <p:sp>
        <p:nvSpPr>
          <p:cNvPr id="108" name="Rectangle 107"/>
          <p:cNvSpPr/>
          <p:nvPr/>
        </p:nvSpPr>
        <p:spPr>
          <a:xfrm>
            <a:off x="7672775" y="4588412"/>
            <a:ext cx="603250" cy="589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RDO</a:t>
            </a:r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6588088" y="4588412"/>
            <a:ext cx="666109" cy="589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RDO</a:t>
            </a:r>
            <a:endParaRPr lang="en-US" dirty="0"/>
          </a:p>
        </p:txBody>
      </p:sp>
      <p:cxnSp>
        <p:nvCxnSpPr>
          <p:cNvPr id="120" name="Straight Arrow Connector 119"/>
          <p:cNvCxnSpPr>
            <a:endCxn id="104" idx="0"/>
          </p:cNvCxnSpPr>
          <p:nvPr/>
        </p:nvCxnSpPr>
        <p:spPr>
          <a:xfrm>
            <a:off x="9143689" y="1723327"/>
            <a:ext cx="557290" cy="1818509"/>
          </a:xfrm>
          <a:prstGeom prst="straightConnector1">
            <a:avLst/>
          </a:prstGeom>
          <a:ln w="2222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endCxn id="107" idx="0"/>
          </p:cNvCxnSpPr>
          <p:nvPr/>
        </p:nvCxnSpPr>
        <p:spPr>
          <a:xfrm flipH="1">
            <a:off x="9220805" y="4131058"/>
            <a:ext cx="197018" cy="477674"/>
          </a:xfrm>
          <a:prstGeom prst="straightConnector1">
            <a:avLst/>
          </a:prstGeom>
          <a:ln w="22225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endCxn id="116" idx="0"/>
          </p:cNvCxnSpPr>
          <p:nvPr/>
        </p:nvCxnSpPr>
        <p:spPr>
          <a:xfrm flipH="1">
            <a:off x="6921143" y="4121022"/>
            <a:ext cx="365090" cy="467390"/>
          </a:xfrm>
          <a:prstGeom prst="straightConnector1">
            <a:avLst/>
          </a:prstGeom>
          <a:ln w="22225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endCxn id="108" idx="0"/>
          </p:cNvCxnSpPr>
          <p:nvPr/>
        </p:nvCxnSpPr>
        <p:spPr>
          <a:xfrm>
            <a:off x="7852436" y="4131058"/>
            <a:ext cx="121964" cy="457354"/>
          </a:xfrm>
          <a:prstGeom prst="straightConnector1">
            <a:avLst/>
          </a:prstGeom>
          <a:ln w="22225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endCxn id="106" idx="0"/>
          </p:cNvCxnSpPr>
          <p:nvPr/>
        </p:nvCxnSpPr>
        <p:spPr>
          <a:xfrm>
            <a:off x="10142482" y="4121022"/>
            <a:ext cx="134036" cy="487710"/>
          </a:xfrm>
          <a:prstGeom prst="straightConnector1">
            <a:avLst/>
          </a:prstGeom>
          <a:ln w="22225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endCxn id="105" idx="0"/>
          </p:cNvCxnSpPr>
          <p:nvPr/>
        </p:nvCxnSpPr>
        <p:spPr>
          <a:xfrm flipH="1">
            <a:off x="7681476" y="1726898"/>
            <a:ext cx="574045" cy="1821614"/>
          </a:xfrm>
          <a:prstGeom prst="straightConnector1">
            <a:avLst/>
          </a:prstGeom>
          <a:ln w="2222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10030575" y="3024366"/>
            <a:ext cx="298450" cy="5884"/>
          </a:xfrm>
          <a:prstGeom prst="line">
            <a:avLst/>
          </a:prstGeom>
          <a:ln w="476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8550380" y="2592503"/>
            <a:ext cx="298450" cy="5884"/>
          </a:xfrm>
          <a:prstGeom prst="line">
            <a:avLst/>
          </a:prstGeom>
          <a:ln w="4762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26537" y="4348833"/>
            <a:ext cx="298450" cy="5884"/>
          </a:xfrm>
          <a:prstGeom prst="line">
            <a:avLst/>
          </a:prstGeom>
          <a:ln w="47625"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9667236" y="4342949"/>
            <a:ext cx="298450" cy="5884"/>
          </a:xfrm>
          <a:prstGeom prst="line">
            <a:avLst/>
          </a:prstGeom>
          <a:ln w="47625"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9740373" y="2395350"/>
            <a:ext cx="1245936" cy="5001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Acquisition</a:t>
            </a:r>
            <a:endParaRPr lang="en-US" dirty="0"/>
          </a:p>
        </p:txBody>
      </p:sp>
      <p:cxnSp>
        <p:nvCxnSpPr>
          <p:cNvPr id="134" name="Straight Arrow Connector 133"/>
          <p:cNvCxnSpPr/>
          <p:nvPr/>
        </p:nvCxnSpPr>
        <p:spPr>
          <a:xfrm flipH="1">
            <a:off x="10059093" y="2901718"/>
            <a:ext cx="816665" cy="637397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 flipH="1">
            <a:off x="8171746" y="2895488"/>
            <a:ext cx="1757442" cy="640186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742902" y="3252125"/>
            <a:ext cx="11881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DAM</a:t>
            </a:r>
          </a:p>
          <a:p>
            <a:pPr algn="ctr"/>
            <a:r>
              <a:rPr lang="en-US" sz="2800" dirty="0" smtClean="0"/>
              <a:t>(O)100</a:t>
            </a:r>
            <a:endParaRPr lang="en-US" sz="2800" dirty="0"/>
          </a:p>
        </p:txBody>
      </p:sp>
      <p:sp>
        <p:nvSpPr>
          <p:cNvPr id="137" name="TextBox 136"/>
          <p:cNvSpPr txBox="1"/>
          <p:nvPr/>
        </p:nvSpPr>
        <p:spPr>
          <a:xfrm>
            <a:off x="10598306" y="4393815"/>
            <a:ext cx="13708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RDO</a:t>
            </a:r>
          </a:p>
          <a:p>
            <a:pPr algn="ctr"/>
            <a:r>
              <a:rPr lang="en-US" sz="2800" dirty="0" smtClean="0"/>
              <a:t>(O)1000</a:t>
            </a:r>
            <a:endParaRPr lang="en-US" sz="2800" dirty="0"/>
          </a:p>
        </p:txBody>
      </p:sp>
      <p:sp>
        <p:nvSpPr>
          <p:cNvPr id="139" name="TextBox 138"/>
          <p:cNvSpPr txBox="1"/>
          <p:nvPr/>
        </p:nvSpPr>
        <p:spPr>
          <a:xfrm>
            <a:off x="10598673" y="1095408"/>
            <a:ext cx="9971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GTU (O)1</a:t>
            </a:r>
            <a:endParaRPr lang="en-US" sz="2800" dirty="0"/>
          </a:p>
        </p:txBody>
      </p:sp>
      <p:sp>
        <p:nvSpPr>
          <p:cNvPr id="140" name="TextBox 139"/>
          <p:cNvSpPr txBox="1"/>
          <p:nvPr/>
        </p:nvSpPr>
        <p:spPr>
          <a:xfrm>
            <a:off x="10598306" y="175350"/>
            <a:ext cx="84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e</a:t>
            </a:r>
            <a:r>
              <a:rPr lang="en-US" sz="2800" b="1" dirty="0" err="1" smtClean="0"/>
              <a:t>PIC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409256" y="1568229"/>
            <a:ext cx="8499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EIC</a:t>
            </a:r>
          </a:p>
          <a:p>
            <a:pPr algn="ctr"/>
            <a:r>
              <a:rPr lang="en-US" sz="1400" dirty="0" smtClean="0"/>
              <a:t>Common</a:t>
            </a:r>
          </a:p>
          <a:p>
            <a:pPr algn="ctr"/>
            <a:r>
              <a:rPr lang="en-US" sz="1400" dirty="0" smtClean="0"/>
              <a:t>Platform</a:t>
            </a:r>
            <a:endParaRPr lang="en-US" sz="1400" dirty="0"/>
          </a:p>
        </p:txBody>
      </p:sp>
      <p:sp>
        <p:nvSpPr>
          <p:cNvPr id="142" name="Rectangle 141"/>
          <p:cNvSpPr/>
          <p:nvPr/>
        </p:nvSpPr>
        <p:spPr>
          <a:xfrm>
            <a:off x="6313251" y="983041"/>
            <a:ext cx="835677" cy="682096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291103" y="994514"/>
            <a:ext cx="894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Online </a:t>
            </a:r>
            <a:r>
              <a:rPr lang="en-US" sz="1400" dirty="0" smtClean="0"/>
              <a:t>computer</a:t>
            </a:r>
            <a:endParaRPr lang="en-US" sz="1400" dirty="0"/>
          </a:p>
        </p:txBody>
      </p:sp>
      <p:sp>
        <p:nvSpPr>
          <p:cNvPr id="143" name="TextBox 142"/>
          <p:cNvSpPr txBox="1"/>
          <p:nvPr/>
        </p:nvSpPr>
        <p:spPr>
          <a:xfrm>
            <a:off x="11718404" y="63622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61" name="Rectangle 60"/>
          <p:cNvSpPr/>
          <p:nvPr/>
        </p:nvSpPr>
        <p:spPr>
          <a:xfrm>
            <a:off x="6390891" y="5502939"/>
            <a:ext cx="5505595" cy="617147"/>
          </a:xfrm>
          <a:prstGeom prst="rect">
            <a:avLst/>
          </a:prstGeom>
          <a:solidFill>
            <a:srgbClr val="FFFF0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8050103" y="5668750"/>
            <a:ext cx="603250" cy="390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FEB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6965416" y="5668750"/>
            <a:ext cx="666109" cy="390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FEB</a:t>
            </a:r>
            <a:endParaRPr lang="en-US" dirty="0"/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7384139" y="5165367"/>
            <a:ext cx="365090" cy="467390"/>
          </a:xfrm>
          <a:prstGeom prst="straightConnector1">
            <a:avLst/>
          </a:prstGeom>
          <a:ln w="2222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64" idx="0"/>
          </p:cNvCxnSpPr>
          <p:nvPr/>
        </p:nvCxnSpPr>
        <p:spPr>
          <a:xfrm>
            <a:off x="8202082" y="5177634"/>
            <a:ext cx="149646" cy="491116"/>
          </a:xfrm>
          <a:prstGeom prst="straightConnector1">
            <a:avLst/>
          </a:prstGeom>
          <a:ln w="2222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803865" y="5429171"/>
            <a:ext cx="298450" cy="5884"/>
          </a:xfrm>
          <a:prstGeom prst="line">
            <a:avLst/>
          </a:prstGeom>
          <a:ln w="4762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0875758" y="5468997"/>
            <a:ext cx="7200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FEB</a:t>
            </a:r>
            <a:endParaRPr lang="en-US" sz="2800" dirty="0"/>
          </a:p>
        </p:txBody>
      </p:sp>
      <p:sp>
        <p:nvSpPr>
          <p:cNvPr id="25" name="Rectangle 24"/>
          <p:cNvSpPr/>
          <p:nvPr/>
        </p:nvSpPr>
        <p:spPr>
          <a:xfrm>
            <a:off x="6136960" y="333166"/>
            <a:ext cx="4291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System Clock: 98.5 </a:t>
            </a:r>
            <a:r>
              <a:rPr lang="en-US" b="1" dirty="0" smtClean="0"/>
              <a:t>MHz (100MHz nominal)</a:t>
            </a:r>
            <a:endParaRPr lang="en-US" b="1" dirty="0"/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712282" y="1016335"/>
            <a:ext cx="537231" cy="249131"/>
          </a:xfrm>
          <a:prstGeom prst="rect">
            <a:avLst/>
          </a:prstGeom>
          <a:solidFill>
            <a:srgbClr val="0070C0">
              <a:alpha val="33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en-US" sz="2400"/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712281" y="5502939"/>
            <a:ext cx="537231" cy="249131"/>
          </a:xfrm>
          <a:prstGeom prst="rect">
            <a:avLst/>
          </a:prstGeom>
          <a:solidFill>
            <a:srgbClr val="0070C0">
              <a:alpha val="33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en-US" sz="2400"/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712281" y="3825929"/>
            <a:ext cx="537231" cy="249131"/>
          </a:xfrm>
          <a:prstGeom prst="rect">
            <a:avLst/>
          </a:prstGeom>
          <a:solidFill>
            <a:srgbClr val="0070C0">
              <a:alpha val="33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en-US" sz="2400"/>
          </a:p>
        </p:txBody>
      </p:sp>
      <p:sp>
        <p:nvSpPr>
          <p:cNvPr id="54" name="Rectangle 13"/>
          <p:cNvSpPr>
            <a:spLocks noChangeArrowheads="1"/>
          </p:cNvSpPr>
          <p:nvPr/>
        </p:nvSpPr>
        <p:spPr bwMode="auto">
          <a:xfrm>
            <a:off x="712282" y="2120837"/>
            <a:ext cx="537231" cy="249131"/>
          </a:xfrm>
          <a:prstGeom prst="rect">
            <a:avLst/>
          </a:prstGeom>
          <a:solidFill>
            <a:srgbClr val="0070C0">
              <a:alpha val="33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07172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ectangle 163"/>
          <p:cNvSpPr/>
          <p:nvPr/>
        </p:nvSpPr>
        <p:spPr>
          <a:xfrm>
            <a:off x="559310" y="2949677"/>
            <a:ext cx="5965081" cy="3732076"/>
          </a:xfrm>
          <a:prstGeom prst="rect">
            <a:avLst/>
          </a:prstGeom>
          <a:solidFill>
            <a:srgbClr val="FFC0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7736" y="1135098"/>
            <a:ext cx="48756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Clock phase monitoring:</a:t>
            </a:r>
          </a:p>
          <a:p>
            <a:r>
              <a:rPr lang="en-US" sz="2000" dirty="0" smtClean="0"/>
              <a:t>Beam </a:t>
            </a:r>
            <a:r>
              <a:rPr lang="en-US" sz="2000" dirty="0" smtClean="0"/>
              <a:t>pickup, and digital feedback to GTU</a:t>
            </a:r>
          </a:p>
        </p:txBody>
      </p:sp>
      <p:sp>
        <p:nvSpPr>
          <p:cNvPr id="48" name="Freeform 47"/>
          <p:cNvSpPr/>
          <p:nvPr/>
        </p:nvSpPr>
        <p:spPr>
          <a:xfrm>
            <a:off x="919678" y="5651186"/>
            <a:ext cx="436953" cy="899007"/>
          </a:xfrm>
          <a:custGeom>
            <a:avLst/>
            <a:gdLst>
              <a:gd name="connsiteX0" fmla="*/ 0 w 1233488"/>
              <a:gd name="connsiteY0" fmla="*/ 517738 h 899007"/>
              <a:gd name="connsiteX1" fmla="*/ 295275 w 1233488"/>
              <a:gd name="connsiteY1" fmla="*/ 8151 h 899007"/>
              <a:gd name="connsiteX2" fmla="*/ 778669 w 1233488"/>
              <a:gd name="connsiteY2" fmla="*/ 879688 h 899007"/>
              <a:gd name="connsiteX3" fmla="*/ 1233488 w 1233488"/>
              <a:gd name="connsiteY3" fmla="*/ 527263 h 899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3488" h="899007">
                <a:moveTo>
                  <a:pt x="0" y="517738"/>
                </a:moveTo>
                <a:cubicBezTo>
                  <a:pt x="82748" y="232782"/>
                  <a:pt x="165497" y="-52174"/>
                  <a:pt x="295275" y="8151"/>
                </a:cubicBezTo>
                <a:cubicBezTo>
                  <a:pt x="425053" y="68476"/>
                  <a:pt x="622300" y="793169"/>
                  <a:pt x="778669" y="879688"/>
                </a:cubicBezTo>
                <a:cubicBezTo>
                  <a:pt x="935038" y="966207"/>
                  <a:pt x="1084263" y="746735"/>
                  <a:pt x="1233488" y="5272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1356631" y="6163368"/>
            <a:ext cx="564411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48" idx="0"/>
          </p:cNvCxnSpPr>
          <p:nvPr/>
        </p:nvCxnSpPr>
        <p:spPr>
          <a:xfrm flipH="1" flipV="1">
            <a:off x="498197" y="6163368"/>
            <a:ext cx="421481" cy="5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Freeform 90"/>
          <p:cNvSpPr/>
          <p:nvPr/>
        </p:nvSpPr>
        <p:spPr>
          <a:xfrm>
            <a:off x="2342523" y="5646191"/>
            <a:ext cx="436953" cy="899007"/>
          </a:xfrm>
          <a:custGeom>
            <a:avLst/>
            <a:gdLst>
              <a:gd name="connsiteX0" fmla="*/ 0 w 1233488"/>
              <a:gd name="connsiteY0" fmla="*/ 517738 h 899007"/>
              <a:gd name="connsiteX1" fmla="*/ 295275 w 1233488"/>
              <a:gd name="connsiteY1" fmla="*/ 8151 h 899007"/>
              <a:gd name="connsiteX2" fmla="*/ 778669 w 1233488"/>
              <a:gd name="connsiteY2" fmla="*/ 879688 h 899007"/>
              <a:gd name="connsiteX3" fmla="*/ 1233488 w 1233488"/>
              <a:gd name="connsiteY3" fmla="*/ 527263 h 899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3488" h="899007">
                <a:moveTo>
                  <a:pt x="0" y="517738"/>
                </a:moveTo>
                <a:cubicBezTo>
                  <a:pt x="82748" y="232782"/>
                  <a:pt x="165497" y="-52174"/>
                  <a:pt x="295275" y="8151"/>
                </a:cubicBezTo>
                <a:cubicBezTo>
                  <a:pt x="425053" y="68476"/>
                  <a:pt x="622300" y="793169"/>
                  <a:pt x="778669" y="879688"/>
                </a:cubicBezTo>
                <a:cubicBezTo>
                  <a:pt x="935038" y="966207"/>
                  <a:pt x="1084263" y="746735"/>
                  <a:pt x="1233488" y="5272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Connector 91"/>
          <p:cNvCxnSpPr/>
          <p:nvPr/>
        </p:nvCxnSpPr>
        <p:spPr>
          <a:xfrm flipV="1">
            <a:off x="2779476" y="6163368"/>
            <a:ext cx="572041" cy="7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91" idx="0"/>
          </p:cNvCxnSpPr>
          <p:nvPr/>
        </p:nvCxnSpPr>
        <p:spPr>
          <a:xfrm flipH="1" flipV="1">
            <a:off x="1921042" y="6158373"/>
            <a:ext cx="421481" cy="5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Freeform 95"/>
          <p:cNvSpPr/>
          <p:nvPr/>
        </p:nvSpPr>
        <p:spPr>
          <a:xfrm>
            <a:off x="3772998" y="5644160"/>
            <a:ext cx="436953" cy="899007"/>
          </a:xfrm>
          <a:custGeom>
            <a:avLst/>
            <a:gdLst>
              <a:gd name="connsiteX0" fmla="*/ 0 w 1233488"/>
              <a:gd name="connsiteY0" fmla="*/ 517738 h 899007"/>
              <a:gd name="connsiteX1" fmla="*/ 295275 w 1233488"/>
              <a:gd name="connsiteY1" fmla="*/ 8151 h 899007"/>
              <a:gd name="connsiteX2" fmla="*/ 778669 w 1233488"/>
              <a:gd name="connsiteY2" fmla="*/ 879688 h 899007"/>
              <a:gd name="connsiteX3" fmla="*/ 1233488 w 1233488"/>
              <a:gd name="connsiteY3" fmla="*/ 527263 h 899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3488" h="899007">
                <a:moveTo>
                  <a:pt x="0" y="517738"/>
                </a:moveTo>
                <a:cubicBezTo>
                  <a:pt x="82748" y="232782"/>
                  <a:pt x="165497" y="-52174"/>
                  <a:pt x="295275" y="8151"/>
                </a:cubicBezTo>
                <a:cubicBezTo>
                  <a:pt x="425053" y="68476"/>
                  <a:pt x="622300" y="793169"/>
                  <a:pt x="778669" y="879688"/>
                </a:cubicBezTo>
                <a:cubicBezTo>
                  <a:pt x="935038" y="966207"/>
                  <a:pt x="1084263" y="746735"/>
                  <a:pt x="1233488" y="5272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4209951" y="6163368"/>
            <a:ext cx="1142319" cy="5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96" idx="0"/>
          </p:cNvCxnSpPr>
          <p:nvPr/>
        </p:nvCxnSpPr>
        <p:spPr>
          <a:xfrm flipH="1" flipV="1">
            <a:off x="3351517" y="6156342"/>
            <a:ext cx="421481" cy="5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Freeform 100"/>
          <p:cNvSpPr/>
          <p:nvPr/>
        </p:nvSpPr>
        <p:spPr>
          <a:xfrm>
            <a:off x="5731818" y="5651186"/>
            <a:ext cx="436953" cy="899007"/>
          </a:xfrm>
          <a:custGeom>
            <a:avLst/>
            <a:gdLst>
              <a:gd name="connsiteX0" fmla="*/ 0 w 1233488"/>
              <a:gd name="connsiteY0" fmla="*/ 517738 h 899007"/>
              <a:gd name="connsiteX1" fmla="*/ 295275 w 1233488"/>
              <a:gd name="connsiteY1" fmla="*/ 8151 h 899007"/>
              <a:gd name="connsiteX2" fmla="*/ 778669 w 1233488"/>
              <a:gd name="connsiteY2" fmla="*/ 879688 h 899007"/>
              <a:gd name="connsiteX3" fmla="*/ 1233488 w 1233488"/>
              <a:gd name="connsiteY3" fmla="*/ 527263 h 899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3488" h="899007">
                <a:moveTo>
                  <a:pt x="0" y="517738"/>
                </a:moveTo>
                <a:cubicBezTo>
                  <a:pt x="82748" y="232782"/>
                  <a:pt x="165497" y="-52174"/>
                  <a:pt x="295275" y="8151"/>
                </a:cubicBezTo>
                <a:cubicBezTo>
                  <a:pt x="425053" y="68476"/>
                  <a:pt x="622300" y="793169"/>
                  <a:pt x="778669" y="879688"/>
                </a:cubicBezTo>
                <a:cubicBezTo>
                  <a:pt x="935038" y="966207"/>
                  <a:pt x="1084263" y="746735"/>
                  <a:pt x="1233488" y="5272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6168771" y="6176068"/>
            <a:ext cx="5798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101" idx="0"/>
          </p:cNvCxnSpPr>
          <p:nvPr/>
        </p:nvCxnSpPr>
        <p:spPr>
          <a:xfrm flipH="1" flipV="1">
            <a:off x="5310337" y="6163368"/>
            <a:ext cx="421481" cy="5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3199620" y="5996826"/>
            <a:ext cx="151897" cy="35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>
            <a:off x="3328415" y="5996826"/>
            <a:ext cx="151897" cy="35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1560126" y="5424336"/>
            <a:ext cx="6829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239652" y="5176757"/>
            <a:ext cx="725667" cy="1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2243041" y="5170336"/>
            <a:ext cx="0" cy="25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2968708" y="5168866"/>
            <a:ext cx="4704" cy="248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2959009" y="5430757"/>
            <a:ext cx="6829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V="1">
            <a:off x="3641924" y="5175287"/>
            <a:ext cx="725667" cy="1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3641924" y="5176757"/>
            <a:ext cx="0" cy="25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4367591" y="5175287"/>
            <a:ext cx="4704" cy="248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156695" y="5433805"/>
            <a:ext cx="6829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V="1">
            <a:off x="839610" y="5178335"/>
            <a:ext cx="725667" cy="1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839610" y="5179805"/>
            <a:ext cx="0" cy="25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1565277" y="5178335"/>
            <a:ext cx="4704" cy="248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367591" y="5423715"/>
            <a:ext cx="1204932" cy="15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V="1">
            <a:off x="5572523" y="5183347"/>
            <a:ext cx="725667" cy="1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5572523" y="5184817"/>
            <a:ext cx="0" cy="25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6298190" y="5183347"/>
            <a:ext cx="4704" cy="248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H="1">
            <a:off x="4932131" y="5246826"/>
            <a:ext cx="173922" cy="33509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H="1">
            <a:off x="5053092" y="5250771"/>
            <a:ext cx="173922" cy="33509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H="1">
            <a:off x="4914798" y="6017026"/>
            <a:ext cx="173922" cy="33509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H="1">
            <a:off x="5035759" y="6020971"/>
            <a:ext cx="173922" cy="33509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>
            <a:off x="3251663" y="5266769"/>
            <a:ext cx="151897" cy="35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>
            <a:off x="3380458" y="5266769"/>
            <a:ext cx="151897" cy="35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81886" y="5842980"/>
            <a:ext cx="1037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Beam pickup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54943" y="5115651"/>
            <a:ext cx="1405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RDO(area) Clock</a:t>
            </a:r>
            <a:endParaRPr lang="en-US" dirty="0"/>
          </a:p>
        </p:txBody>
      </p:sp>
      <p:sp>
        <p:nvSpPr>
          <p:cNvPr id="145" name="Up Arrow 144"/>
          <p:cNvSpPr/>
          <p:nvPr/>
        </p:nvSpPr>
        <p:spPr>
          <a:xfrm>
            <a:off x="2995680" y="4452275"/>
            <a:ext cx="484632" cy="6537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7" name="Curved Connector 146"/>
          <p:cNvCxnSpPr/>
          <p:nvPr/>
        </p:nvCxnSpPr>
        <p:spPr>
          <a:xfrm rot="16200000" flipH="1">
            <a:off x="1972201" y="5563920"/>
            <a:ext cx="859638" cy="317958"/>
          </a:xfrm>
          <a:prstGeom prst="curvedConnector3">
            <a:avLst>
              <a:gd name="adj1" fmla="val 1099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461330" y="4109071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Phase#1</a:t>
            </a:r>
            <a:endParaRPr lang="en-US" dirty="0"/>
          </a:p>
        </p:txBody>
      </p:sp>
      <p:cxnSp>
        <p:nvCxnSpPr>
          <p:cNvPr id="150" name="Curved Connector 149"/>
          <p:cNvCxnSpPr/>
          <p:nvPr/>
        </p:nvCxnSpPr>
        <p:spPr>
          <a:xfrm rot="16200000" flipH="1">
            <a:off x="540133" y="5577645"/>
            <a:ext cx="859638" cy="317958"/>
          </a:xfrm>
          <a:prstGeom prst="curvedConnector3">
            <a:avLst>
              <a:gd name="adj1" fmla="val 1099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urved Connector 150"/>
          <p:cNvCxnSpPr/>
          <p:nvPr/>
        </p:nvCxnSpPr>
        <p:spPr>
          <a:xfrm rot="16200000" flipH="1">
            <a:off x="3395346" y="5543303"/>
            <a:ext cx="833327" cy="332879"/>
          </a:xfrm>
          <a:prstGeom prst="curvedConnector3">
            <a:avLst>
              <a:gd name="adj1" fmla="val 23711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urved Connector 151"/>
          <p:cNvCxnSpPr/>
          <p:nvPr/>
        </p:nvCxnSpPr>
        <p:spPr>
          <a:xfrm rot="16200000" flipH="1">
            <a:off x="5353138" y="5575557"/>
            <a:ext cx="821095" cy="362369"/>
          </a:xfrm>
          <a:prstGeom prst="curvedConnector3">
            <a:avLst>
              <a:gd name="adj1" fmla="val 16939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1778241" y="4100460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Phase#2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>
            <a:off x="3179715" y="4126012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Phase#1160</a:t>
            </a:r>
            <a:endParaRPr lang="en-US" dirty="0"/>
          </a:p>
        </p:txBody>
      </p:sp>
      <p:sp>
        <p:nvSpPr>
          <p:cNvPr id="159" name="TextBox 158"/>
          <p:cNvSpPr txBox="1"/>
          <p:nvPr/>
        </p:nvSpPr>
        <p:spPr>
          <a:xfrm>
            <a:off x="5131807" y="4126012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Phase#1</a:t>
            </a:r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2552210" y="3069724"/>
            <a:ext cx="2151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PhaseOrbit</a:t>
            </a:r>
            <a:r>
              <a:rPr lang="en-US" dirty="0" smtClean="0"/>
              <a:t> (average)</a:t>
            </a:r>
            <a:endParaRPr lang="en-US" dirty="0"/>
          </a:p>
        </p:txBody>
      </p:sp>
      <p:sp>
        <p:nvSpPr>
          <p:cNvPr id="161" name="Up Arrow 160"/>
          <p:cNvSpPr/>
          <p:nvPr/>
        </p:nvSpPr>
        <p:spPr>
          <a:xfrm>
            <a:off x="2968545" y="3406555"/>
            <a:ext cx="484632" cy="6537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Up Arrow 161"/>
          <p:cNvSpPr/>
          <p:nvPr/>
        </p:nvSpPr>
        <p:spPr>
          <a:xfrm>
            <a:off x="2950306" y="2453018"/>
            <a:ext cx="484632" cy="6537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TextBox 162"/>
          <p:cNvSpPr txBox="1"/>
          <p:nvPr/>
        </p:nvSpPr>
        <p:spPr>
          <a:xfrm>
            <a:off x="2397046" y="1863477"/>
            <a:ext cx="37585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GTU</a:t>
            </a:r>
            <a:r>
              <a:rPr lang="en-US" sz="2800" dirty="0" smtClean="0"/>
              <a:t>: Phase Correction</a:t>
            </a:r>
            <a:endParaRPr lang="en-US" sz="4000" dirty="0"/>
          </a:p>
        </p:txBody>
      </p:sp>
      <p:sp>
        <p:nvSpPr>
          <p:cNvPr id="165" name="TextBox 164"/>
          <p:cNvSpPr txBox="1"/>
          <p:nvPr/>
        </p:nvSpPr>
        <p:spPr>
          <a:xfrm>
            <a:off x="4872439" y="2913319"/>
            <a:ext cx="1688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RF-</a:t>
            </a:r>
            <a:r>
              <a:rPr lang="en-US" sz="2800" b="1" dirty="0" err="1" smtClean="0"/>
              <a:t>SoC</a:t>
            </a:r>
            <a:r>
              <a:rPr lang="en-US" sz="2800" b="1" dirty="0" smtClean="0"/>
              <a:t> (?)</a:t>
            </a:r>
            <a:endParaRPr lang="en-US" sz="2800" b="1" dirty="0"/>
          </a:p>
        </p:txBody>
      </p:sp>
      <p:sp>
        <p:nvSpPr>
          <p:cNvPr id="166" name="Rectangle 165"/>
          <p:cNvSpPr/>
          <p:nvPr/>
        </p:nvSpPr>
        <p:spPr>
          <a:xfrm>
            <a:off x="2391587" y="1968054"/>
            <a:ext cx="1029264" cy="542400"/>
          </a:xfrm>
          <a:prstGeom prst="rect">
            <a:avLst/>
          </a:prstGeom>
          <a:solidFill>
            <a:srgbClr val="FFC0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8432451" y="1872144"/>
            <a:ext cx="3230880" cy="2149887"/>
          </a:xfrm>
          <a:prstGeom prst="rect">
            <a:avLst/>
          </a:prstGeom>
          <a:solidFill>
            <a:schemeClr val="accent6">
              <a:lumMod val="5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/>
          <p:cNvSpPr txBox="1"/>
          <p:nvPr/>
        </p:nvSpPr>
        <p:spPr>
          <a:xfrm>
            <a:off x="10264989" y="1812517"/>
            <a:ext cx="1498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Optic Transceiver plugin module</a:t>
            </a:r>
            <a:endParaRPr lang="en-US" sz="1400" b="1" dirty="0"/>
          </a:p>
        </p:txBody>
      </p:sp>
      <p:sp>
        <p:nvSpPr>
          <p:cNvPr id="121" name="Rectangle 120"/>
          <p:cNvSpPr/>
          <p:nvPr/>
        </p:nvSpPr>
        <p:spPr>
          <a:xfrm>
            <a:off x="9777557" y="3112714"/>
            <a:ext cx="967708" cy="756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Clock fanout</a:t>
            </a:r>
            <a:endParaRPr lang="en-US" dirty="0"/>
          </a:p>
        </p:txBody>
      </p:sp>
      <p:sp>
        <p:nvSpPr>
          <p:cNvPr id="135" name="Rectangle 134"/>
          <p:cNvSpPr/>
          <p:nvPr/>
        </p:nvSpPr>
        <p:spPr>
          <a:xfrm>
            <a:off x="8391188" y="1907460"/>
            <a:ext cx="1036475" cy="306040"/>
          </a:xfrm>
          <a:prstGeom prst="rect">
            <a:avLst/>
          </a:prstGeom>
          <a:solidFill>
            <a:srgbClr val="FFC00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9275108" y="1907460"/>
            <a:ext cx="152555" cy="306040"/>
          </a:xfrm>
          <a:prstGeom prst="rect">
            <a:avLst/>
          </a:prstGeom>
          <a:solidFill>
            <a:srgbClr val="00206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/>
          <p:cNvSpPr txBox="1"/>
          <p:nvPr/>
        </p:nvSpPr>
        <p:spPr>
          <a:xfrm>
            <a:off x="8336297" y="1921836"/>
            <a:ext cx="10086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Optic </a:t>
            </a:r>
            <a:r>
              <a:rPr lang="en-US" sz="900" b="1" dirty="0" err="1" smtClean="0"/>
              <a:t>transmiter</a:t>
            </a:r>
            <a:endParaRPr lang="en-US" sz="900" b="1" dirty="0"/>
          </a:p>
        </p:txBody>
      </p:sp>
      <p:sp>
        <p:nvSpPr>
          <p:cNvPr id="148" name="Rectangle 147"/>
          <p:cNvSpPr/>
          <p:nvPr/>
        </p:nvSpPr>
        <p:spPr>
          <a:xfrm>
            <a:off x="10550811" y="2266113"/>
            <a:ext cx="1055742" cy="521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Power</a:t>
            </a:r>
          </a:p>
          <a:p>
            <a:pPr algn="ctr"/>
            <a:r>
              <a:rPr lang="en-US" dirty="0" smtClean="0"/>
              <a:t>regulators</a:t>
            </a:r>
            <a:endParaRPr lang="en-US" dirty="0"/>
          </a:p>
        </p:txBody>
      </p:sp>
      <p:cxnSp>
        <p:nvCxnSpPr>
          <p:cNvPr id="193" name="Straight Connector 192"/>
          <p:cNvCxnSpPr/>
          <p:nvPr/>
        </p:nvCxnSpPr>
        <p:spPr>
          <a:xfrm flipV="1">
            <a:off x="7686077" y="4256829"/>
            <a:ext cx="575242" cy="200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7686077" y="1872144"/>
            <a:ext cx="575242" cy="200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7888342" y="1890400"/>
            <a:ext cx="0" cy="623888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7902826" y="3600920"/>
            <a:ext cx="0" cy="623888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7633933" y="2589716"/>
            <a:ext cx="492443" cy="95154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000" dirty="0" smtClean="0"/>
              <a:t>4 U high</a:t>
            </a:r>
            <a:endParaRPr lang="en-US" sz="2000" dirty="0"/>
          </a:p>
        </p:txBody>
      </p:sp>
      <p:sp>
        <p:nvSpPr>
          <p:cNvPr id="198" name="Rectangle 197"/>
          <p:cNvSpPr/>
          <p:nvPr/>
        </p:nvSpPr>
        <p:spPr>
          <a:xfrm>
            <a:off x="8909424" y="3952342"/>
            <a:ext cx="2288887" cy="12673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/>
        </p:nvSpPr>
        <p:spPr>
          <a:xfrm>
            <a:off x="8391186" y="2224721"/>
            <a:ext cx="1036475" cy="306040"/>
          </a:xfrm>
          <a:prstGeom prst="rect">
            <a:avLst/>
          </a:prstGeom>
          <a:solidFill>
            <a:srgbClr val="FFC00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9275106" y="2224721"/>
            <a:ext cx="152555" cy="306040"/>
          </a:xfrm>
          <a:prstGeom prst="rect">
            <a:avLst/>
          </a:prstGeom>
          <a:solidFill>
            <a:srgbClr val="00206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TextBox 200"/>
          <p:cNvSpPr txBox="1"/>
          <p:nvPr/>
        </p:nvSpPr>
        <p:spPr>
          <a:xfrm>
            <a:off x="8336295" y="2239097"/>
            <a:ext cx="10086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Optic </a:t>
            </a:r>
            <a:r>
              <a:rPr lang="en-US" sz="900" b="1" dirty="0" err="1" smtClean="0"/>
              <a:t>transmiter</a:t>
            </a:r>
            <a:endParaRPr lang="en-US" sz="900" b="1" dirty="0"/>
          </a:p>
        </p:txBody>
      </p:sp>
      <p:sp>
        <p:nvSpPr>
          <p:cNvPr id="214" name="Rectangle 213"/>
          <p:cNvSpPr/>
          <p:nvPr/>
        </p:nvSpPr>
        <p:spPr>
          <a:xfrm>
            <a:off x="8391558" y="2536959"/>
            <a:ext cx="1036475" cy="306040"/>
          </a:xfrm>
          <a:prstGeom prst="rect">
            <a:avLst/>
          </a:prstGeom>
          <a:solidFill>
            <a:srgbClr val="FFC00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/>
        </p:nvSpPr>
        <p:spPr>
          <a:xfrm>
            <a:off x="9275478" y="2536959"/>
            <a:ext cx="152555" cy="306040"/>
          </a:xfrm>
          <a:prstGeom prst="rect">
            <a:avLst/>
          </a:prstGeom>
          <a:solidFill>
            <a:srgbClr val="00206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/>
          <p:cNvSpPr txBox="1"/>
          <p:nvPr/>
        </p:nvSpPr>
        <p:spPr>
          <a:xfrm>
            <a:off x="8336667" y="2551335"/>
            <a:ext cx="10086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Optic </a:t>
            </a:r>
            <a:r>
              <a:rPr lang="en-US" sz="900" b="1" dirty="0" err="1" smtClean="0"/>
              <a:t>transmiter</a:t>
            </a:r>
            <a:endParaRPr lang="en-US" sz="900" b="1" dirty="0"/>
          </a:p>
        </p:txBody>
      </p:sp>
      <p:sp>
        <p:nvSpPr>
          <p:cNvPr id="217" name="Rectangle 216"/>
          <p:cNvSpPr/>
          <p:nvPr/>
        </p:nvSpPr>
        <p:spPr>
          <a:xfrm>
            <a:off x="8391556" y="2854220"/>
            <a:ext cx="1036475" cy="306040"/>
          </a:xfrm>
          <a:prstGeom prst="rect">
            <a:avLst/>
          </a:prstGeom>
          <a:solidFill>
            <a:srgbClr val="FFC00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/>
        </p:nvSpPr>
        <p:spPr>
          <a:xfrm>
            <a:off x="9275476" y="2854220"/>
            <a:ext cx="152555" cy="306040"/>
          </a:xfrm>
          <a:prstGeom prst="rect">
            <a:avLst/>
          </a:prstGeom>
          <a:solidFill>
            <a:srgbClr val="00206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TextBox 218"/>
          <p:cNvSpPr txBox="1"/>
          <p:nvPr/>
        </p:nvSpPr>
        <p:spPr>
          <a:xfrm>
            <a:off x="8336665" y="2868596"/>
            <a:ext cx="10086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Optic </a:t>
            </a:r>
            <a:r>
              <a:rPr lang="en-US" sz="900" b="1" dirty="0" err="1" smtClean="0"/>
              <a:t>transmiter</a:t>
            </a:r>
            <a:endParaRPr lang="en-US" sz="900" b="1" dirty="0"/>
          </a:p>
        </p:txBody>
      </p:sp>
      <p:sp>
        <p:nvSpPr>
          <p:cNvPr id="220" name="Rectangle 219"/>
          <p:cNvSpPr/>
          <p:nvPr/>
        </p:nvSpPr>
        <p:spPr>
          <a:xfrm>
            <a:off x="8391186" y="3170418"/>
            <a:ext cx="1036475" cy="306040"/>
          </a:xfrm>
          <a:prstGeom prst="rect">
            <a:avLst/>
          </a:prstGeom>
          <a:solidFill>
            <a:srgbClr val="FFC00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/>
          <p:cNvSpPr/>
          <p:nvPr/>
        </p:nvSpPr>
        <p:spPr>
          <a:xfrm>
            <a:off x="9275106" y="3170418"/>
            <a:ext cx="152555" cy="306040"/>
          </a:xfrm>
          <a:prstGeom prst="rect">
            <a:avLst/>
          </a:prstGeom>
          <a:solidFill>
            <a:srgbClr val="00206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TextBox 221"/>
          <p:cNvSpPr txBox="1"/>
          <p:nvPr/>
        </p:nvSpPr>
        <p:spPr>
          <a:xfrm>
            <a:off x="8336295" y="3184794"/>
            <a:ext cx="10086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Optic </a:t>
            </a:r>
            <a:r>
              <a:rPr lang="en-US" sz="900" b="1" dirty="0" err="1" smtClean="0"/>
              <a:t>transmiter</a:t>
            </a:r>
            <a:endParaRPr lang="en-US" sz="900" b="1" dirty="0"/>
          </a:p>
        </p:txBody>
      </p:sp>
      <p:sp>
        <p:nvSpPr>
          <p:cNvPr id="223" name="Rectangle 222"/>
          <p:cNvSpPr/>
          <p:nvPr/>
        </p:nvSpPr>
        <p:spPr>
          <a:xfrm>
            <a:off x="8391184" y="3487679"/>
            <a:ext cx="1036475" cy="306040"/>
          </a:xfrm>
          <a:prstGeom prst="rect">
            <a:avLst/>
          </a:prstGeom>
          <a:solidFill>
            <a:srgbClr val="FFC00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/>
          <p:cNvSpPr/>
          <p:nvPr/>
        </p:nvSpPr>
        <p:spPr>
          <a:xfrm>
            <a:off x="9275104" y="3487679"/>
            <a:ext cx="152555" cy="306040"/>
          </a:xfrm>
          <a:prstGeom prst="rect">
            <a:avLst/>
          </a:prstGeom>
          <a:solidFill>
            <a:srgbClr val="00206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TextBox 224"/>
          <p:cNvSpPr txBox="1"/>
          <p:nvPr/>
        </p:nvSpPr>
        <p:spPr>
          <a:xfrm>
            <a:off x="8336293" y="3502055"/>
            <a:ext cx="10086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Optic </a:t>
            </a:r>
            <a:r>
              <a:rPr lang="en-US" sz="900" b="1" dirty="0" err="1" smtClean="0"/>
              <a:t>transmiter</a:t>
            </a:r>
            <a:endParaRPr lang="en-US" sz="9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421159" y="991115"/>
            <a:ext cx="43420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Optic Transmitter plugin modules</a:t>
            </a:r>
          </a:p>
          <a:p>
            <a:r>
              <a:rPr lang="en-US" dirty="0" smtClean="0"/>
              <a:t>Clock only, to TOF_RDO (optional)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226" name="TextBox 225"/>
          <p:cNvSpPr txBox="1"/>
          <p:nvPr/>
        </p:nvSpPr>
        <p:spPr>
          <a:xfrm>
            <a:off x="428765" y="425047"/>
            <a:ext cx="4189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3</a:t>
            </a:r>
            <a:r>
              <a:rPr lang="en-US" sz="2800" b="1" dirty="0" smtClean="0"/>
              <a:t>. GTU design: </a:t>
            </a:r>
            <a:r>
              <a:rPr lang="en-US" sz="2400" dirty="0" smtClean="0"/>
              <a:t>risk mitigation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87490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3141" y="422947"/>
            <a:ext cx="38465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2. DAM FLX155 interface</a:t>
            </a:r>
            <a:endParaRPr lang="en-US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26352" y="1016873"/>
            <a:ext cx="37625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Dedicated Clock input,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up to three MGT lanes (</a:t>
            </a:r>
            <a:r>
              <a:rPr lang="en-US" sz="2000" dirty="0" err="1" smtClean="0"/>
              <a:t>Tx</a:t>
            </a:r>
            <a:r>
              <a:rPr lang="en-US" sz="2000" dirty="0" smtClean="0"/>
              <a:t>/Rx)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MTP multimode 850um optical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" t="4625" r="1299" b="7739"/>
          <a:stretch/>
        </p:blipFill>
        <p:spPr>
          <a:xfrm>
            <a:off x="746449" y="2908896"/>
            <a:ext cx="8752114" cy="37746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3" r="2004" b="3276"/>
          <a:stretch/>
        </p:blipFill>
        <p:spPr>
          <a:xfrm>
            <a:off x="4997458" y="659987"/>
            <a:ext cx="6460533" cy="228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899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Box 109"/>
          <p:cNvSpPr txBox="1"/>
          <p:nvPr/>
        </p:nvSpPr>
        <p:spPr>
          <a:xfrm>
            <a:off x="11718404" y="63622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724922" y="2473167"/>
            <a:ext cx="1420448" cy="77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24922" y="2138628"/>
            <a:ext cx="1599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Beam synced Clock, orbit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077" y="2012276"/>
            <a:ext cx="1166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EIC common platform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38200" y="2073472"/>
            <a:ext cx="901445" cy="812470"/>
          </a:xfrm>
          <a:prstGeom prst="rect">
            <a:avLst/>
          </a:prstGeom>
          <a:solidFill>
            <a:srgbClr val="FF00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1147782"/>
            <a:ext cx="901445" cy="645838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03968" y="1147649"/>
            <a:ext cx="9320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Online </a:t>
            </a:r>
            <a:r>
              <a:rPr lang="en-US" sz="1400" dirty="0" smtClean="0"/>
              <a:t>computer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3145370" y="1147782"/>
            <a:ext cx="4143394" cy="44455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GTU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3141" y="422947"/>
            <a:ext cx="48236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3</a:t>
            </a:r>
            <a:r>
              <a:rPr lang="en-US" sz="2800" b="1" dirty="0" smtClean="0"/>
              <a:t>. GTU design: </a:t>
            </a:r>
            <a:r>
              <a:rPr lang="en-US" sz="2400" dirty="0" smtClean="0"/>
              <a:t>Inputs and Outputs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23364" y="1304164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GBE</a:t>
            </a:r>
            <a:endParaRPr lang="en-US" dirty="0"/>
          </a:p>
        </p:txBody>
      </p:sp>
      <p:cxnSp>
        <p:nvCxnSpPr>
          <p:cNvPr id="6" name="Straight Arrow Connector 5"/>
          <p:cNvCxnSpPr>
            <a:stCxn id="2" idx="1"/>
          </p:cNvCxnSpPr>
          <p:nvPr/>
        </p:nvCxnSpPr>
        <p:spPr>
          <a:xfrm flipH="1">
            <a:off x="1739645" y="1488830"/>
            <a:ext cx="1383719" cy="0"/>
          </a:xfrm>
          <a:prstGeom prst="straightConnector1">
            <a:avLst/>
          </a:prstGeom>
          <a:ln w="2222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02551" y="1190890"/>
            <a:ext cx="1299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 Control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145370" y="2150001"/>
            <a:ext cx="1510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CLOCK distribution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6676096" y="1286035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9243536" y="1284185"/>
            <a:ext cx="901445" cy="369199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9309304" y="1284052"/>
            <a:ext cx="73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DAM</a:t>
            </a:r>
            <a:endParaRPr lang="en-US" sz="1400" dirty="0"/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7288764" y="1488830"/>
            <a:ext cx="1954772" cy="0"/>
          </a:xfrm>
          <a:prstGeom prst="straightConnector1">
            <a:avLst/>
          </a:prstGeom>
          <a:ln w="254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288764" y="1190890"/>
            <a:ext cx="20418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Clock, Control, status</a:t>
            </a:r>
            <a:endParaRPr lang="en-US" sz="1600" dirty="0"/>
          </a:p>
        </p:txBody>
      </p:sp>
      <p:sp>
        <p:nvSpPr>
          <p:cNvPr id="83" name="TextBox 82"/>
          <p:cNvSpPr txBox="1"/>
          <p:nvPr/>
        </p:nvSpPr>
        <p:spPr>
          <a:xfrm>
            <a:off x="6676096" y="1685295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9243536" y="1683445"/>
            <a:ext cx="901445" cy="369199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9309304" y="1683312"/>
            <a:ext cx="73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DAM</a:t>
            </a:r>
            <a:endParaRPr lang="en-US" sz="1400" dirty="0"/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7288764" y="1888090"/>
            <a:ext cx="1954772" cy="0"/>
          </a:xfrm>
          <a:prstGeom prst="straightConnector1">
            <a:avLst/>
          </a:prstGeom>
          <a:ln w="254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7288764" y="1590150"/>
            <a:ext cx="20418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Clock, Control, status</a:t>
            </a:r>
            <a:endParaRPr lang="en-US" sz="1600" dirty="0"/>
          </a:p>
        </p:txBody>
      </p:sp>
      <p:sp>
        <p:nvSpPr>
          <p:cNvPr id="88" name="TextBox 87"/>
          <p:cNvSpPr txBox="1"/>
          <p:nvPr/>
        </p:nvSpPr>
        <p:spPr>
          <a:xfrm>
            <a:off x="6676096" y="2445729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9243536" y="2443879"/>
            <a:ext cx="901445" cy="369199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9309304" y="2443746"/>
            <a:ext cx="73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DAM</a:t>
            </a:r>
            <a:endParaRPr lang="en-US" sz="1400" dirty="0"/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7288764" y="2648524"/>
            <a:ext cx="1954772" cy="0"/>
          </a:xfrm>
          <a:prstGeom prst="straightConnector1">
            <a:avLst/>
          </a:prstGeom>
          <a:ln w="254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7288764" y="2350584"/>
            <a:ext cx="20418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Clock, Control, status</a:t>
            </a:r>
            <a:endParaRPr lang="en-US" sz="16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8175625" y="1974717"/>
            <a:ext cx="0" cy="412750"/>
          </a:xfrm>
          <a:prstGeom prst="line">
            <a:avLst/>
          </a:prstGeom>
          <a:ln w="349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169398" y="2005095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~150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6907594" y="4407947"/>
            <a:ext cx="403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LC</a:t>
            </a:r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8930312" y="4390272"/>
            <a:ext cx="1124057" cy="369199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8944108" y="4390139"/>
            <a:ext cx="1120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TOF_RDO</a:t>
            </a:r>
            <a:endParaRPr lang="en-US" sz="1400" dirty="0"/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7321503" y="4592613"/>
            <a:ext cx="1598280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7473904" y="4313723"/>
            <a:ext cx="6394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Clock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897065" y="5205624"/>
            <a:ext cx="403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LC</a:t>
            </a:r>
            <a:endParaRPr lang="en-US" dirty="0"/>
          </a:p>
        </p:txBody>
      </p:sp>
      <p:sp>
        <p:nvSpPr>
          <p:cNvPr id="109" name="Rectangle 108"/>
          <p:cNvSpPr/>
          <p:nvPr/>
        </p:nvSpPr>
        <p:spPr>
          <a:xfrm>
            <a:off x="8919783" y="5187949"/>
            <a:ext cx="1124057" cy="369199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8933579" y="5187816"/>
            <a:ext cx="1120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TOF_RDO</a:t>
            </a:r>
            <a:endParaRPr lang="en-US" sz="1400" dirty="0"/>
          </a:p>
        </p:txBody>
      </p:sp>
      <p:cxnSp>
        <p:nvCxnSpPr>
          <p:cNvPr id="118" name="Straight Arrow Connector 117"/>
          <p:cNvCxnSpPr/>
          <p:nvPr/>
        </p:nvCxnSpPr>
        <p:spPr>
          <a:xfrm>
            <a:off x="7310974" y="5390290"/>
            <a:ext cx="1598280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7463375" y="5111400"/>
            <a:ext cx="6394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Clock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907594" y="4000711"/>
            <a:ext cx="403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LC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>
          <a:xfrm>
            <a:off x="8930312" y="3983036"/>
            <a:ext cx="1124057" cy="369199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/>
          <p:cNvSpPr txBox="1"/>
          <p:nvPr/>
        </p:nvSpPr>
        <p:spPr>
          <a:xfrm>
            <a:off x="8944108" y="3982903"/>
            <a:ext cx="1120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TOF_RDO</a:t>
            </a:r>
            <a:endParaRPr lang="en-US" sz="1400" dirty="0"/>
          </a:p>
        </p:txBody>
      </p:sp>
      <p:cxnSp>
        <p:nvCxnSpPr>
          <p:cNvPr id="123" name="Straight Arrow Connector 122"/>
          <p:cNvCxnSpPr/>
          <p:nvPr/>
        </p:nvCxnSpPr>
        <p:spPr>
          <a:xfrm>
            <a:off x="7321503" y="4185377"/>
            <a:ext cx="1598280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7473904" y="3906487"/>
            <a:ext cx="6394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Clock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5" name="Straight Connector 124"/>
          <p:cNvCxnSpPr/>
          <p:nvPr/>
        </p:nvCxnSpPr>
        <p:spPr>
          <a:xfrm>
            <a:off x="8108828" y="4749328"/>
            <a:ext cx="0" cy="412750"/>
          </a:xfrm>
          <a:prstGeom prst="line">
            <a:avLst/>
          </a:prstGeom>
          <a:ln w="3492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8102601" y="4779706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~200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676096" y="3670802"/>
            <a:ext cx="3641384" cy="2720340"/>
          </a:xfrm>
          <a:prstGeom prst="rect">
            <a:avLst/>
          </a:prstGeom>
          <a:solidFill>
            <a:srgbClr val="92D050">
              <a:alpha val="1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236902" y="5834627"/>
            <a:ext cx="2827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Risk mitigation for extremely stringent requirement by TOF</a:t>
            </a:r>
            <a:endParaRPr lang="en-US" sz="1600" dirty="0"/>
          </a:p>
        </p:txBody>
      </p:sp>
      <p:sp>
        <p:nvSpPr>
          <p:cNvPr id="127" name="TextBox 126"/>
          <p:cNvSpPr txBox="1"/>
          <p:nvPr/>
        </p:nvSpPr>
        <p:spPr>
          <a:xfrm>
            <a:off x="668708" y="3993364"/>
            <a:ext cx="1166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Beam monitor</a:t>
            </a:r>
            <a:endParaRPr lang="en-US" dirty="0"/>
          </a:p>
        </p:txBody>
      </p:sp>
      <p:sp>
        <p:nvSpPr>
          <p:cNvPr id="128" name="Rectangle 127"/>
          <p:cNvSpPr/>
          <p:nvPr/>
        </p:nvSpPr>
        <p:spPr>
          <a:xfrm>
            <a:off x="823477" y="4000711"/>
            <a:ext cx="916168" cy="651566"/>
          </a:xfrm>
          <a:prstGeom prst="rect">
            <a:avLst/>
          </a:prstGeom>
          <a:solidFill>
            <a:srgbClr val="FF00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Straight Arrow Connector 128"/>
          <p:cNvCxnSpPr/>
          <p:nvPr/>
        </p:nvCxnSpPr>
        <p:spPr>
          <a:xfrm>
            <a:off x="1739645" y="4352235"/>
            <a:ext cx="1420448" cy="77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1738873" y="4000711"/>
            <a:ext cx="1599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RDO clock phase 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35" name="Elbow Connector 34"/>
          <p:cNvCxnSpPr/>
          <p:nvPr/>
        </p:nvCxnSpPr>
        <p:spPr>
          <a:xfrm rot="5400000" flipH="1" flipV="1">
            <a:off x="2642330" y="3379174"/>
            <a:ext cx="1597970" cy="316825"/>
          </a:xfrm>
          <a:prstGeom prst="bentConnector3">
            <a:avLst>
              <a:gd name="adj1" fmla="val 50000"/>
            </a:avLst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73995" y="665762"/>
            <a:ext cx="2359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 fibers, ~10 meters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7395357" y="3515529"/>
            <a:ext cx="2267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LC fibers, ~100 meters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10225597" y="948827"/>
            <a:ext cx="1699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Clock @ 98.5 MHz</a:t>
            </a:r>
            <a:endParaRPr lang="en-US" sz="1600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0287760" y="1209928"/>
            <a:ext cx="1684770" cy="1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10287761" y="1435311"/>
            <a:ext cx="1687152" cy="451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0269199" y="1151191"/>
            <a:ext cx="1612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GTU_CONTROL</a:t>
            </a:r>
            <a:endParaRPr lang="en-US" dirty="0"/>
          </a:p>
        </p:txBody>
      </p:sp>
      <p:cxnSp>
        <p:nvCxnSpPr>
          <p:cNvPr id="146" name="Straight Arrow Connector 145"/>
          <p:cNvCxnSpPr/>
          <p:nvPr/>
        </p:nvCxnSpPr>
        <p:spPr>
          <a:xfrm flipV="1">
            <a:off x="10284987" y="1654969"/>
            <a:ext cx="1692701" cy="2413"/>
          </a:xfrm>
          <a:prstGeom prst="straightConnector1">
            <a:avLst/>
          </a:prstGeom>
          <a:ln w="12700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10262449" y="1375152"/>
            <a:ext cx="1793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DAM/RDO Status</a:t>
            </a:r>
            <a:endParaRPr lang="en-US" dirty="0"/>
          </a:p>
        </p:txBody>
      </p:sp>
      <p:sp>
        <p:nvSpPr>
          <p:cNvPr id="147" name="Rectangle 146"/>
          <p:cNvSpPr/>
          <p:nvPr/>
        </p:nvSpPr>
        <p:spPr>
          <a:xfrm>
            <a:off x="10324927" y="1801644"/>
            <a:ext cx="15553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Optional/extra</a:t>
            </a:r>
            <a:endParaRPr lang="en-US" dirty="0"/>
          </a:p>
        </p:txBody>
      </p:sp>
      <p:cxnSp>
        <p:nvCxnSpPr>
          <p:cNvPr id="148" name="Straight Arrow Connector 147"/>
          <p:cNvCxnSpPr/>
          <p:nvPr/>
        </p:nvCxnSpPr>
        <p:spPr>
          <a:xfrm flipV="1">
            <a:off x="10287309" y="2079959"/>
            <a:ext cx="1692701" cy="2413"/>
          </a:xfrm>
          <a:prstGeom prst="straightConnector1">
            <a:avLst/>
          </a:prstGeom>
          <a:ln w="12700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 flipV="1">
            <a:off x="10287761" y="1894784"/>
            <a:ext cx="1687152" cy="451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10262449" y="514674"/>
            <a:ext cx="1583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MTP: 4 </a:t>
            </a:r>
            <a:r>
              <a:rPr lang="en-US" dirty="0" err="1" smtClean="0"/>
              <a:t>Tx</a:t>
            </a:r>
            <a:r>
              <a:rPr lang="en-US" dirty="0" smtClean="0"/>
              <a:t>/4 Rx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39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Box 109"/>
          <p:cNvSpPr txBox="1"/>
          <p:nvPr/>
        </p:nvSpPr>
        <p:spPr>
          <a:xfrm>
            <a:off x="11718404" y="63622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73141" y="422947"/>
            <a:ext cx="4502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3</a:t>
            </a:r>
            <a:r>
              <a:rPr lang="en-US" sz="2800" b="1" dirty="0" smtClean="0"/>
              <a:t>. GTU design: </a:t>
            </a:r>
            <a:r>
              <a:rPr lang="en-US" sz="2400" dirty="0" smtClean="0"/>
              <a:t>DAM connection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666872" y="1585476"/>
            <a:ext cx="957770" cy="284926"/>
          </a:xfrm>
          <a:prstGeom prst="rect">
            <a:avLst/>
          </a:prstGeom>
          <a:solidFill>
            <a:schemeClr val="accent1"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408175" y="1065199"/>
            <a:ext cx="1155839" cy="30092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1682277" y="2281401"/>
            <a:ext cx="824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GTU</a:t>
            </a:r>
            <a:endParaRPr lang="en-US" sz="2800" b="1" dirty="0"/>
          </a:p>
        </p:txBody>
      </p:sp>
      <p:sp>
        <p:nvSpPr>
          <p:cNvPr id="71" name="Rectangle 70"/>
          <p:cNvSpPr/>
          <p:nvPr/>
        </p:nvSpPr>
        <p:spPr>
          <a:xfrm>
            <a:off x="9381525" y="1065199"/>
            <a:ext cx="1262514" cy="30092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9386376" y="2265427"/>
            <a:ext cx="934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DAM</a:t>
            </a:r>
            <a:endParaRPr lang="en-US" sz="2800" b="1" dirty="0"/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2564014" y="1363439"/>
            <a:ext cx="681751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415377" y="1065199"/>
            <a:ext cx="1891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 @ 98.5 MHz</a:t>
            </a:r>
            <a:endParaRPr lang="en-US" dirty="0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2564014" y="1870402"/>
            <a:ext cx="681751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658183" y="1561121"/>
            <a:ext cx="493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GTU_CONTROL, min. 8-bits (+ 1 </a:t>
            </a:r>
            <a:r>
              <a:rPr lang="en-US" dirty="0" err="1" smtClean="0"/>
              <a:t>k_bit</a:t>
            </a:r>
            <a:r>
              <a:rPr lang="en-US" dirty="0" smtClean="0"/>
              <a:t>) @ 98.5 MHz</a:t>
            </a:r>
            <a:endParaRPr lang="en-US" dirty="0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2564014" y="3195349"/>
            <a:ext cx="6817511" cy="0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752460" y="2898399"/>
            <a:ext cx="5113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DAM/RDO Status, min. 8-bits (+ 1 </a:t>
            </a:r>
            <a:r>
              <a:rPr lang="en-US" dirty="0" err="1" smtClean="0"/>
              <a:t>k_bit</a:t>
            </a:r>
            <a:r>
              <a:rPr lang="en-US" dirty="0" smtClean="0"/>
              <a:t>) @ 98.5 MHz</a:t>
            </a:r>
            <a:endParaRPr lang="en-US" dirty="0"/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2564014" y="3702312"/>
            <a:ext cx="6817511" cy="0"/>
          </a:xfrm>
          <a:prstGeom prst="straightConnector1">
            <a:avLst/>
          </a:prstGeom>
          <a:ln w="38100"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3766505" y="3376305"/>
            <a:ext cx="3347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fully use the DAM connection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1529907" y="2956265"/>
            <a:ext cx="107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Receivers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1448140" y="1421871"/>
            <a:ext cx="1218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Transmitters</a:t>
            </a:r>
            <a:endParaRPr lang="en-US" sz="1600" dirty="0"/>
          </a:p>
        </p:txBody>
      </p:sp>
      <p:sp>
        <p:nvSpPr>
          <p:cNvPr id="100" name="TextBox 99"/>
          <p:cNvSpPr txBox="1"/>
          <p:nvPr/>
        </p:nvSpPr>
        <p:spPr>
          <a:xfrm>
            <a:off x="9314444" y="1400810"/>
            <a:ext cx="107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Receivers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9298652" y="3014394"/>
            <a:ext cx="1218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Transmitters</a:t>
            </a:r>
            <a:endParaRPr lang="en-US" sz="1600" dirty="0"/>
          </a:p>
        </p:txBody>
      </p:sp>
      <p:pic>
        <p:nvPicPr>
          <p:cNvPr id="10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5" t="45370" r="9604" b="39815"/>
          <a:stretch>
            <a:fillRect/>
          </a:stretch>
        </p:blipFill>
        <p:spPr bwMode="auto">
          <a:xfrm>
            <a:off x="2937405" y="2102847"/>
            <a:ext cx="607072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" name="TextBox 105"/>
          <p:cNvSpPr txBox="1"/>
          <p:nvPr/>
        </p:nvSpPr>
        <p:spPr>
          <a:xfrm>
            <a:off x="2656941" y="1560942"/>
            <a:ext cx="871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Downlink</a:t>
            </a:r>
            <a:endParaRPr lang="en-US" sz="1400" dirty="0"/>
          </a:p>
        </p:txBody>
      </p:sp>
      <p:sp>
        <p:nvSpPr>
          <p:cNvPr id="111" name="Rectangle 110"/>
          <p:cNvSpPr/>
          <p:nvPr/>
        </p:nvSpPr>
        <p:spPr>
          <a:xfrm>
            <a:off x="2787089" y="2925612"/>
            <a:ext cx="668455" cy="269736"/>
          </a:xfrm>
          <a:prstGeom prst="rect">
            <a:avLst/>
          </a:prstGeom>
          <a:solidFill>
            <a:schemeClr val="accent1"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2801198" y="2934793"/>
            <a:ext cx="6543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Uplink</a:t>
            </a:r>
            <a:endParaRPr lang="en-US" sz="1400" dirty="0"/>
          </a:p>
        </p:txBody>
      </p:sp>
      <p:sp>
        <p:nvSpPr>
          <p:cNvPr id="114" name="TextBox 113"/>
          <p:cNvSpPr txBox="1"/>
          <p:nvPr/>
        </p:nvSpPr>
        <p:spPr>
          <a:xfrm>
            <a:off x="1320328" y="3492300"/>
            <a:ext cx="1329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Transceivers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9314444" y="3517646"/>
            <a:ext cx="1329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Transceivers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1408175" y="4408011"/>
            <a:ext cx="55415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Available on DAM: </a:t>
            </a:r>
          </a:p>
          <a:p>
            <a:pPr lvl="1"/>
            <a:r>
              <a:rPr lang="en-US" dirty="0" smtClean="0"/>
              <a:t>4 </a:t>
            </a:r>
            <a:r>
              <a:rPr lang="en-US" dirty="0" smtClean="0"/>
              <a:t>MGT (MultiGigabit Transceivers) </a:t>
            </a:r>
            <a:r>
              <a:rPr lang="en-US" dirty="0" smtClean="0"/>
              <a:t>(One Rx for Clock)</a:t>
            </a:r>
          </a:p>
          <a:p>
            <a:r>
              <a:rPr lang="en-US" dirty="0" smtClean="0"/>
              <a:t>Design on GTU: </a:t>
            </a:r>
          </a:p>
          <a:p>
            <a:pPr lvl="1"/>
            <a:r>
              <a:rPr lang="en-US" dirty="0" smtClean="0"/>
              <a:t>Clock, </a:t>
            </a:r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Tx</a:t>
            </a:r>
            <a:r>
              <a:rPr lang="en-US" dirty="0" smtClean="0"/>
              <a:t> and 1 Rx using MGT;</a:t>
            </a:r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Tx</a:t>
            </a:r>
            <a:r>
              <a:rPr lang="en-US" dirty="0" smtClean="0"/>
              <a:t> and 1 Rx using FPGA’s regular IO</a:t>
            </a:r>
          </a:p>
        </p:txBody>
      </p:sp>
    </p:spTree>
    <p:extLst>
      <p:ext uri="{BB962C8B-B14F-4D97-AF65-F5344CB8AC3E}">
        <p14:creationId xmlns:p14="http://schemas.microsoft.com/office/powerpoint/2010/main" val="215636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Box 109"/>
          <p:cNvSpPr txBox="1"/>
          <p:nvPr/>
        </p:nvSpPr>
        <p:spPr>
          <a:xfrm>
            <a:off x="11718404" y="63622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73141" y="422947"/>
            <a:ext cx="4280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3</a:t>
            </a:r>
            <a:r>
              <a:rPr lang="en-US" sz="2800" b="1" dirty="0" smtClean="0"/>
              <a:t>. GTU design: </a:t>
            </a:r>
            <a:r>
              <a:rPr lang="en-US" sz="2400" dirty="0" smtClean="0"/>
              <a:t>FPGA selection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52525" y="946167"/>
            <a:ext cx="37057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Enough </a:t>
            </a:r>
            <a:r>
              <a:rPr lang="en-US" dirty="0" err="1" smtClean="0"/>
              <a:t>GigabitTransceivers</a:t>
            </a:r>
            <a:r>
              <a:rPr lang="en-US" dirty="0" smtClean="0"/>
              <a:t> (~150)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Enough General IOs, (~600)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FPGA lifetime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211923"/>
              </p:ext>
            </p:extLst>
          </p:nvPr>
        </p:nvGraphicFramePr>
        <p:xfrm>
          <a:off x="777347" y="2005541"/>
          <a:ext cx="11114882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203">
                  <a:extLst>
                    <a:ext uri="{9D8B030D-6E8A-4147-A177-3AD203B41FA5}">
                      <a16:colId xmlns:a16="http://schemas.microsoft.com/office/drawing/2014/main" val="1532316304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3209607268"/>
                    </a:ext>
                  </a:extLst>
                </a:gridCol>
                <a:gridCol w="1102678">
                  <a:extLst>
                    <a:ext uri="{9D8B030D-6E8A-4147-A177-3AD203B41FA5}">
                      <a16:colId xmlns:a16="http://schemas.microsoft.com/office/drawing/2014/main" val="2586137039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3833900410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3741111047"/>
                    </a:ext>
                  </a:extLst>
                </a:gridCol>
                <a:gridCol w="1219881">
                  <a:extLst>
                    <a:ext uri="{9D8B030D-6E8A-4147-A177-3AD203B41FA5}">
                      <a16:colId xmlns:a16="http://schemas.microsoft.com/office/drawing/2014/main" val="2455544491"/>
                    </a:ext>
                  </a:extLst>
                </a:gridCol>
                <a:gridCol w="1066998">
                  <a:extLst>
                    <a:ext uri="{9D8B030D-6E8A-4147-A177-3AD203B41FA5}">
                      <a16:colId xmlns:a16="http://schemas.microsoft.com/office/drawing/2014/main" val="2851428090"/>
                    </a:ext>
                  </a:extLst>
                </a:gridCol>
                <a:gridCol w="1028198">
                  <a:extLst>
                    <a:ext uri="{9D8B030D-6E8A-4147-A177-3AD203B41FA5}">
                      <a16:colId xmlns:a16="http://schemas.microsoft.com/office/drawing/2014/main" val="1344150017"/>
                    </a:ext>
                  </a:extLst>
                </a:gridCol>
                <a:gridCol w="969998">
                  <a:extLst>
                    <a:ext uri="{9D8B030D-6E8A-4147-A177-3AD203B41FA5}">
                      <a16:colId xmlns:a16="http://schemas.microsoft.com/office/drawing/2014/main" val="1682678359"/>
                    </a:ext>
                  </a:extLst>
                </a:gridCol>
                <a:gridCol w="872547">
                  <a:extLst>
                    <a:ext uri="{9D8B030D-6E8A-4147-A177-3AD203B41FA5}">
                      <a16:colId xmlns:a16="http://schemas.microsoft.com/office/drawing/2014/main" val="2085458634"/>
                    </a:ext>
                  </a:extLst>
                </a:gridCol>
                <a:gridCol w="1031354">
                  <a:extLst>
                    <a:ext uri="{9D8B030D-6E8A-4147-A177-3AD203B41FA5}">
                      <a16:colId xmlns:a16="http://schemas.microsoft.com/office/drawing/2014/main" val="2789765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Versal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Primium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 Edge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Versal</a:t>
                      </a:r>
                      <a:r>
                        <a:rPr lang="en-US" dirty="0" smtClean="0"/>
                        <a:t> Prime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Versal</a:t>
                      </a:r>
                      <a:r>
                        <a:rPr lang="en-US" dirty="0" smtClean="0"/>
                        <a:t> HBM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UltraScale (plus)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382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FPGA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VP1552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VP1502 VP2502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VP1802</a:t>
                      </a:r>
                    </a:p>
                    <a:p>
                      <a:r>
                        <a:rPr lang="en-US" dirty="0" smtClean="0"/>
                        <a:t>VP2802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VE2802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VM1802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VM2302</a:t>
                      </a:r>
                      <a:endParaRPr lang="en-US" dirty="0"/>
                    </a:p>
                    <a:p>
                      <a:r>
                        <a:rPr lang="en-US" dirty="0" smtClean="0"/>
                        <a:t>VM2902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VH1522, 42, 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VH1742 VH1782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VU9P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VU190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391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GTY/XH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60+60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42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26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Gen_IO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167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Eval</a:t>
                      </a:r>
                      <a:r>
                        <a:rPr lang="en-US" dirty="0" smtClean="0"/>
                        <a:t> kits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FLX155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VPK180</a:t>
                      </a:r>
                    </a:p>
                    <a:p>
                      <a:r>
                        <a:rPr lang="en-US" dirty="0" smtClean="0"/>
                        <a:t>$18K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VEK280</a:t>
                      </a:r>
                    </a:p>
                    <a:p>
                      <a:r>
                        <a:rPr lang="en-US" dirty="0" smtClean="0"/>
                        <a:t>$7K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VMK180</a:t>
                      </a:r>
                    </a:p>
                    <a:p>
                      <a:r>
                        <a:rPr lang="en-US" dirty="0" smtClean="0"/>
                        <a:t>$9,345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VHK158</a:t>
                      </a:r>
                    </a:p>
                    <a:p>
                      <a:r>
                        <a:rPr lang="en-US" dirty="0" smtClean="0"/>
                        <a:t>$15K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VCU118</a:t>
                      </a:r>
                    </a:p>
                    <a:p>
                      <a:r>
                        <a:rPr lang="en-US" dirty="0" smtClean="0"/>
                        <a:t>$9K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VCU110</a:t>
                      </a:r>
                    </a:p>
                    <a:p>
                      <a:r>
                        <a:rPr lang="en-US" dirty="0" smtClean="0"/>
                        <a:t>$21K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1856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89215" y="5381736"/>
            <a:ext cx="11069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GTM can be used similarly as GTY, but the </a:t>
            </a:r>
            <a:r>
              <a:rPr lang="en-US" dirty="0" err="1" smtClean="0"/>
              <a:t>RxFIFO</a:t>
            </a:r>
            <a:r>
              <a:rPr lang="en-US" dirty="0" smtClean="0"/>
              <a:t>, and </a:t>
            </a:r>
            <a:r>
              <a:rPr lang="en-US" dirty="0" err="1" smtClean="0"/>
              <a:t>TxFIFO</a:t>
            </a:r>
            <a:r>
              <a:rPr lang="en-US" dirty="0" smtClean="0"/>
              <a:t> can NOT be bypassed </a:t>
            </a:r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Delay uncertainly;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GTM internal data width 64/80, minimum 9.5 </a:t>
            </a:r>
            <a:r>
              <a:rPr lang="en-US" dirty="0" err="1" smtClean="0">
                <a:sym typeface="Wingdings" panose="05000000000000000000" pitchFamily="2" charset="2"/>
              </a:rPr>
              <a:t>Gbps</a:t>
            </a:r>
            <a:r>
              <a:rPr lang="en-US" dirty="0" smtClean="0">
                <a:sym typeface="Wingdings" panose="05000000000000000000" pitchFamily="2" charset="2"/>
              </a:rPr>
              <a:t> 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better for faster data throughput (trick: </a:t>
            </a:r>
            <a:r>
              <a:rPr lang="en-US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doulble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counting, “01011…” @5Gbps is the same as “0011001111……” @10Gbps, or “000111000111111………” @15 </a:t>
            </a:r>
            <a:r>
              <a:rPr lang="en-US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Gbps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) ;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70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Box 109"/>
          <p:cNvSpPr txBox="1"/>
          <p:nvPr/>
        </p:nvSpPr>
        <p:spPr>
          <a:xfrm>
            <a:off x="11718404" y="63622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73141" y="422947"/>
            <a:ext cx="10730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3</a:t>
            </a:r>
            <a:r>
              <a:rPr lang="en-US" sz="2800" b="1" dirty="0" smtClean="0"/>
              <a:t>. GTU design: </a:t>
            </a:r>
            <a:r>
              <a:rPr lang="en-US" sz="2400" dirty="0" smtClean="0"/>
              <a:t>FPGA </a:t>
            </a:r>
            <a:r>
              <a:rPr lang="en-US" sz="2400" dirty="0" smtClean="0"/>
              <a:t>selection: PROs and CONs of three preferred FPGA candidate</a:t>
            </a:r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997268"/>
              </p:ext>
            </p:extLst>
          </p:nvPr>
        </p:nvGraphicFramePr>
        <p:xfrm>
          <a:off x="1209040" y="1193491"/>
          <a:ext cx="10094667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7615">
                  <a:extLst>
                    <a:ext uri="{9D8B030D-6E8A-4147-A177-3AD203B41FA5}">
                      <a16:colId xmlns:a16="http://schemas.microsoft.com/office/drawing/2014/main" val="1945202389"/>
                    </a:ext>
                  </a:extLst>
                </a:gridCol>
                <a:gridCol w="3665912">
                  <a:extLst>
                    <a:ext uri="{9D8B030D-6E8A-4147-A177-3AD203B41FA5}">
                      <a16:colId xmlns:a16="http://schemas.microsoft.com/office/drawing/2014/main" val="1859163905"/>
                    </a:ext>
                  </a:extLst>
                </a:gridCol>
                <a:gridCol w="4271140">
                  <a:extLst>
                    <a:ext uri="{9D8B030D-6E8A-4147-A177-3AD203B41FA5}">
                      <a16:colId xmlns:a16="http://schemas.microsoft.com/office/drawing/2014/main" val="8570805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FPGA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30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Versal</a:t>
                      </a:r>
                      <a:r>
                        <a:rPr lang="en-US" dirty="0" smtClean="0"/>
                        <a:t> VP1802 VSVA5601, 570 XPIO, 28 GTY, 140 GTM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Dual core Arm®</a:t>
                      </a:r>
                      <a:r>
                        <a:rPr lang="en-US" baseline="0" dirty="0" smtClean="0"/>
                        <a:t> Cortex-A</a:t>
                      </a:r>
                      <a:r>
                        <a:rPr lang="en-US" dirty="0" smtClean="0"/>
                        <a:t>72;</a:t>
                      </a:r>
                    </a:p>
                    <a:p>
                      <a:r>
                        <a:rPr lang="en-US" dirty="0" smtClean="0"/>
                        <a:t>1:1 GT with 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1:2 </a:t>
                      </a:r>
                      <a:r>
                        <a:rPr lang="en-US" dirty="0" err="1" smtClean="0"/>
                        <a:t>Tx</a:t>
                      </a:r>
                      <a:r>
                        <a:rPr lang="en-US" dirty="0" smtClean="0"/>
                        <a:t> to DAM, 1:1 Rx from DAM on XPIO;</a:t>
                      </a:r>
                    </a:p>
                    <a:p>
                      <a:r>
                        <a:rPr lang="en-US" dirty="0" smtClean="0"/>
                        <a:t>GTM,</a:t>
                      </a:r>
                      <a:r>
                        <a:rPr lang="en-US" baseline="0" dirty="0" smtClean="0"/>
                        <a:t> harder to control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512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Versal</a:t>
                      </a:r>
                      <a:r>
                        <a:rPr lang="en-US" dirty="0" smtClean="0"/>
                        <a:t> VH1582 VSVA3697, 570XPIO,</a:t>
                      </a:r>
                      <a:r>
                        <a:rPr lang="en-US" baseline="0" dirty="0" smtClean="0"/>
                        <a:t> 68 GTY, 20 GTM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Dual</a:t>
                      </a:r>
                      <a:r>
                        <a:rPr lang="en-US" baseline="0" dirty="0" smtClean="0"/>
                        <a:t> core Arm® Cortex-A</a:t>
                      </a:r>
                      <a:r>
                        <a:rPr lang="en-US" dirty="0" smtClean="0"/>
                        <a:t>72;</a:t>
                      </a:r>
                    </a:p>
                    <a:p>
                      <a:r>
                        <a:rPr lang="en-US" dirty="0" smtClean="0"/>
                        <a:t>Large on-die</a:t>
                      </a:r>
                      <a:r>
                        <a:rPr lang="en-US" baseline="0" dirty="0" smtClean="0"/>
                        <a:t> 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1:2 </a:t>
                      </a:r>
                      <a:r>
                        <a:rPr lang="en-US" dirty="0" err="1" smtClean="0"/>
                        <a:t>Tx</a:t>
                      </a:r>
                      <a:r>
                        <a:rPr lang="en-US" dirty="0" smtClean="0"/>
                        <a:t> to DAM, 1:1 Rx from DAM on XPIO;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1:3 with DAM</a:t>
                      </a:r>
                      <a:r>
                        <a:rPr lang="en-US" baseline="0" dirty="0" smtClean="0"/>
                        <a:t> on MGT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200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UltraScale</a:t>
                      </a:r>
                      <a:r>
                        <a:rPr lang="en-US" dirty="0" smtClean="0"/>
                        <a:t>+ VU9P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B2104,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702 HPIO, 76 GTY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1:1 HPIO</a:t>
                      </a:r>
                      <a:r>
                        <a:rPr lang="en-US" baseline="0" dirty="0" smtClean="0"/>
                        <a:t> with DAM</a:t>
                      </a:r>
                    </a:p>
                    <a:p>
                      <a:r>
                        <a:rPr lang="en-US" baseline="0" dirty="0" smtClean="0"/>
                        <a:t>Compatible with VU5P, VU7P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Arm® CPU;</a:t>
                      </a:r>
                    </a:p>
                    <a:p>
                      <a:r>
                        <a:rPr lang="en-US" dirty="0" smtClean="0"/>
                        <a:t>1:2 GTY</a:t>
                      </a:r>
                    </a:p>
                    <a:p>
                      <a:r>
                        <a:rPr lang="en-US" dirty="0" smtClean="0"/>
                        <a:t>Older FPGA,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24524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01884" y="5029200"/>
            <a:ext cx="86982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Prefer: AMD </a:t>
            </a:r>
            <a:r>
              <a:rPr lang="en-US" sz="2400" dirty="0" err="1" smtClean="0">
                <a:solidFill>
                  <a:srgbClr val="C00000"/>
                </a:solidFill>
              </a:rPr>
              <a:t>Versal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Primium</a:t>
            </a:r>
            <a:r>
              <a:rPr lang="en-US" sz="2400" dirty="0" smtClean="0">
                <a:solidFill>
                  <a:srgbClr val="C00000"/>
                </a:solidFill>
              </a:rPr>
              <a:t> VP1802 ACAP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Two (or three) smaller FPGAs are easier for the PCB design (less risk).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60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573141" y="422947"/>
            <a:ext cx="4764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3</a:t>
            </a:r>
            <a:r>
              <a:rPr lang="en-US" sz="2800" b="1" dirty="0" smtClean="0"/>
              <a:t>. GTU design: </a:t>
            </a:r>
            <a:r>
              <a:rPr lang="en-US" sz="2400" dirty="0" smtClean="0"/>
              <a:t>functional diagram</a:t>
            </a:r>
            <a:endParaRPr lang="en-US" sz="2400" dirty="0" smtClean="0"/>
          </a:p>
        </p:txBody>
      </p:sp>
      <p:sp>
        <p:nvSpPr>
          <p:cNvPr id="75" name="Rectangle 74"/>
          <p:cNvSpPr/>
          <p:nvPr/>
        </p:nvSpPr>
        <p:spPr>
          <a:xfrm>
            <a:off x="1026563" y="1300730"/>
            <a:ext cx="934114" cy="10633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910085" y="1391783"/>
            <a:ext cx="12020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EIC</a:t>
            </a:r>
          </a:p>
          <a:p>
            <a:pPr algn="ctr"/>
            <a:r>
              <a:rPr lang="en-US" sz="1600" dirty="0" smtClean="0"/>
              <a:t>COMMON PLATFORM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2852807" y="1495933"/>
            <a:ext cx="1769706" cy="740185"/>
          </a:xfrm>
          <a:prstGeom prst="rect">
            <a:avLst/>
          </a:prstGeom>
          <a:solidFill>
            <a:srgbClr val="92D05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2852807" y="1509261"/>
            <a:ext cx="2141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EIC/</a:t>
            </a:r>
            <a:r>
              <a:rPr lang="en-US" dirty="0" err="1" smtClean="0"/>
              <a:t>ePIC</a:t>
            </a:r>
            <a:r>
              <a:rPr lang="en-US" dirty="0" smtClean="0"/>
              <a:t> clock  &amp; beam orbit info</a:t>
            </a:r>
            <a:endParaRPr lang="en-US" dirty="0"/>
          </a:p>
        </p:txBody>
      </p:sp>
      <p:cxnSp>
        <p:nvCxnSpPr>
          <p:cNvPr id="79" name="Straight Arrow Connector 78"/>
          <p:cNvCxnSpPr>
            <a:stCxn id="75" idx="3"/>
            <a:endCxn id="78" idx="1"/>
          </p:cNvCxnSpPr>
          <p:nvPr/>
        </p:nvCxnSpPr>
        <p:spPr>
          <a:xfrm>
            <a:off x="1960677" y="1832426"/>
            <a:ext cx="892130" cy="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4606002" y="1866025"/>
            <a:ext cx="51656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5131588" y="1497797"/>
            <a:ext cx="1769706" cy="1217581"/>
          </a:xfrm>
          <a:prstGeom prst="rect">
            <a:avLst/>
          </a:prstGeom>
          <a:solidFill>
            <a:srgbClr val="92D05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5122562" y="1717791"/>
            <a:ext cx="2141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jitter cleaner &amp; phase adjustment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2552007" y="3132439"/>
            <a:ext cx="4340261" cy="3099222"/>
          </a:xfrm>
          <a:prstGeom prst="rect">
            <a:avLst/>
          </a:prstGeom>
          <a:solidFill>
            <a:srgbClr val="FF0000">
              <a:alpha val="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4454844" y="5847840"/>
            <a:ext cx="973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FPGA</a:t>
            </a:r>
            <a:endParaRPr lang="en-US" sz="2400" b="1" dirty="0"/>
          </a:p>
        </p:txBody>
      </p:sp>
      <p:sp>
        <p:nvSpPr>
          <p:cNvPr id="85" name="Rectangle 84"/>
          <p:cNvSpPr/>
          <p:nvPr/>
        </p:nvSpPr>
        <p:spPr>
          <a:xfrm>
            <a:off x="1026563" y="2832230"/>
            <a:ext cx="934114" cy="10633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968324" y="2994594"/>
            <a:ext cx="10505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Beam vs clock phase monitoring</a:t>
            </a:r>
            <a:endParaRPr lang="en-US" sz="1400" dirty="0"/>
          </a:p>
        </p:txBody>
      </p:sp>
      <p:cxnSp>
        <p:nvCxnSpPr>
          <p:cNvPr id="88" name="Elbow Connector 87"/>
          <p:cNvCxnSpPr>
            <a:stCxn id="86" idx="3"/>
          </p:cNvCxnSpPr>
          <p:nvPr/>
        </p:nvCxnSpPr>
        <p:spPr>
          <a:xfrm flipV="1">
            <a:off x="2018916" y="2507559"/>
            <a:ext cx="3103646" cy="856367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2827358" y="3184197"/>
            <a:ext cx="934114" cy="5651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2658491" y="3148483"/>
            <a:ext cx="1271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Clock phase adjustment</a:t>
            </a:r>
            <a:endParaRPr lang="en-US" sz="1600" dirty="0"/>
          </a:p>
        </p:txBody>
      </p:sp>
      <p:sp>
        <p:nvSpPr>
          <p:cNvPr id="95" name="Rectangle 94"/>
          <p:cNvSpPr/>
          <p:nvPr/>
        </p:nvSpPr>
        <p:spPr>
          <a:xfrm>
            <a:off x="7686367" y="1497797"/>
            <a:ext cx="775989" cy="1217581"/>
          </a:xfrm>
          <a:prstGeom prst="rect">
            <a:avLst/>
          </a:prstGeom>
          <a:solidFill>
            <a:srgbClr val="00B05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7677341" y="1717791"/>
            <a:ext cx="872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1:400</a:t>
            </a:r>
          </a:p>
          <a:p>
            <a:r>
              <a:rPr lang="en-US" dirty="0" smtClean="0"/>
              <a:t>fanout</a:t>
            </a:r>
            <a:endParaRPr lang="en-US" dirty="0"/>
          </a:p>
        </p:txBody>
      </p:sp>
      <p:cxnSp>
        <p:nvCxnSpPr>
          <p:cNvPr id="98" name="Straight Arrow Connector 97"/>
          <p:cNvCxnSpPr>
            <a:endCxn id="96" idx="1"/>
          </p:cNvCxnSpPr>
          <p:nvPr/>
        </p:nvCxnSpPr>
        <p:spPr>
          <a:xfrm flipV="1">
            <a:off x="6892268" y="2040957"/>
            <a:ext cx="785073" cy="109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5793971" y="2715378"/>
            <a:ext cx="8313" cy="41706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6097456" y="3281720"/>
            <a:ext cx="871201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dirty="0" smtClean="0"/>
              <a:t>XPIO_1</a:t>
            </a:r>
          </a:p>
          <a:p>
            <a:pPr algn="r">
              <a:lnSpc>
                <a:spcPct val="80000"/>
              </a:lnSpc>
            </a:pPr>
            <a:r>
              <a:rPr lang="en-US" dirty="0" smtClean="0"/>
              <a:t>MGT_1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6081367" y="3824096"/>
            <a:ext cx="871201" cy="541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dirty="0" smtClean="0"/>
              <a:t>XPIO_2</a:t>
            </a:r>
          </a:p>
          <a:p>
            <a:pPr algn="r">
              <a:lnSpc>
                <a:spcPct val="80000"/>
              </a:lnSpc>
            </a:pPr>
            <a:r>
              <a:rPr lang="en-US" dirty="0" smtClean="0"/>
              <a:t>MGT_2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5870737" y="4683748"/>
            <a:ext cx="1099981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dirty="0" smtClean="0"/>
              <a:t>XPIO_150</a:t>
            </a:r>
          </a:p>
          <a:p>
            <a:pPr algn="r">
              <a:lnSpc>
                <a:spcPct val="80000"/>
              </a:lnSpc>
            </a:pPr>
            <a:r>
              <a:rPr lang="en-US" dirty="0" smtClean="0"/>
              <a:t>MGT_150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9067429" y="3363926"/>
            <a:ext cx="461665" cy="176990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Optic transceivers</a:t>
            </a:r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10284522" y="4655349"/>
            <a:ext cx="967678" cy="3531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/>
          <p:cNvSpPr txBox="1"/>
          <p:nvPr/>
        </p:nvSpPr>
        <p:spPr>
          <a:xfrm>
            <a:off x="10229221" y="4631418"/>
            <a:ext cx="1120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DAM_150</a:t>
            </a:r>
            <a:endParaRPr 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10284522" y="3208128"/>
            <a:ext cx="967678" cy="3531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10365611" y="3189455"/>
            <a:ext cx="886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DAM_1</a:t>
            </a:r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10284522" y="3706188"/>
            <a:ext cx="967678" cy="3531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0365611" y="3687515"/>
            <a:ext cx="886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DAM_2</a:t>
            </a:r>
            <a:endParaRPr lang="en-US" dirty="0"/>
          </a:p>
        </p:txBody>
      </p:sp>
      <p:cxnSp>
        <p:nvCxnSpPr>
          <p:cNvPr id="119" name="Elbow Connector 118"/>
          <p:cNvCxnSpPr/>
          <p:nvPr/>
        </p:nvCxnSpPr>
        <p:spPr>
          <a:xfrm>
            <a:off x="8394700" y="2715378"/>
            <a:ext cx="1889822" cy="547485"/>
          </a:xfrm>
          <a:prstGeom prst="bentConnector3">
            <a:avLst>
              <a:gd name="adj1" fmla="val -738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endCxn id="114" idx="1"/>
          </p:cNvCxnSpPr>
          <p:nvPr/>
        </p:nvCxnSpPr>
        <p:spPr>
          <a:xfrm flipV="1">
            <a:off x="6892268" y="3384691"/>
            <a:ext cx="3392254" cy="40748"/>
          </a:xfrm>
          <a:prstGeom prst="straightConnector1">
            <a:avLst/>
          </a:prstGeom>
          <a:ln w="254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V="1">
            <a:off x="6892268" y="3497657"/>
            <a:ext cx="3392254" cy="130107"/>
          </a:xfrm>
          <a:prstGeom prst="straightConnector1">
            <a:avLst/>
          </a:prstGeom>
          <a:ln w="317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/>
          <p:cNvCxnSpPr/>
          <p:nvPr/>
        </p:nvCxnSpPr>
        <p:spPr>
          <a:xfrm>
            <a:off x="8260080" y="2722223"/>
            <a:ext cx="2033468" cy="1031068"/>
          </a:xfrm>
          <a:prstGeom prst="bentConnector3">
            <a:avLst>
              <a:gd name="adj1" fmla="val 910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flipV="1">
            <a:off x="6892268" y="3875119"/>
            <a:ext cx="3401280" cy="75132"/>
          </a:xfrm>
          <a:prstGeom prst="straightConnector1">
            <a:avLst/>
          </a:prstGeom>
          <a:ln w="254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V="1">
            <a:off x="6892268" y="3988085"/>
            <a:ext cx="3401280" cy="177513"/>
          </a:xfrm>
          <a:prstGeom prst="straightConnector1">
            <a:avLst/>
          </a:prstGeom>
          <a:ln w="317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lbow Connector 134"/>
          <p:cNvCxnSpPr/>
          <p:nvPr/>
        </p:nvCxnSpPr>
        <p:spPr>
          <a:xfrm>
            <a:off x="7810500" y="2714499"/>
            <a:ext cx="2483048" cy="1982757"/>
          </a:xfrm>
          <a:prstGeom prst="bentConnector3">
            <a:avLst>
              <a:gd name="adj1" fmla="val 59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 flipV="1">
            <a:off x="6908348" y="4819084"/>
            <a:ext cx="3385200" cy="4372"/>
          </a:xfrm>
          <a:prstGeom prst="straightConnector1">
            <a:avLst/>
          </a:prstGeom>
          <a:ln w="254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 flipV="1">
            <a:off x="6892268" y="4932050"/>
            <a:ext cx="3401280" cy="100355"/>
          </a:xfrm>
          <a:prstGeom prst="straightConnector1">
            <a:avLst/>
          </a:prstGeom>
          <a:ln w="317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9046556" y="1267494"/>
            <a:ext cx="461665" cy="170142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Optic transmitter</a:t>
            </a:r>
            <a:endParaRPr lang="en-US" dirty="0"/>
          </a:p>
        </p:txBody>
      </p:sp>
      <p:sp>
        <p:nvSpPr>
          <p:cNvPr id="142" name="Rectangle 141"/>
          <p:cNvSpPr/>
          <p:nvPr/>
        </p:nvSpPr>
        <p:spPr>
          <a:xfrm>
            <a:off x="10300402" y="1428687"/>
            <a:ext cx="1085907" cy="3077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TextBox 142"/>
          <p:cNvSpPr txBox="1"/>
          <p:nvPr/>
        </p:nvSpPr>
        <p:spPr>
          <a:xfrm>
            <a:off x="10229221" y="1410014"/>
            <a:ext cx="1066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TOF_RDO_1</a:t>
            </a:r>
            <a:endParaRPr lang="en-US" sz="1400" dirty="0"/>
          </a:p>
        </p:txBody>
      </p:sp>
      <p:sp>
        <p:nvSpPr>
          <p:cNvPr id="144" name="Rectangle 143"/>
          <p:cNvSpPr/>
          <p:nvPr/>
        </p:nvSpPr>
        <p:spPr>
          <a:xfrm>
            <a:off x="10300402" y="1802294"/>
            <a:ext cx="1085907" cy="3077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10229221" y="1783621"/>
            <a:ext cx="1066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TOF_RDO_1</a:t>
            </a:r>
            <a:endParaRPr lang="en-US" sz="1400" dirty="0"/>
          </a:p>
        </p:txBody>
      </p:sp>
      <p:sp>
        <p:nvSpPr>
          <p:cNvPr id="146" name="Rectangle 145"/>
          <p:cNvSpPr/>
          <p:nvPr/>
        </p:nvSpPr>
        <p:spPr>
          <a:xfrm>
            <a:off x="10300402" y="2488044"/>
            <a:ext cx="1085907" cy="3077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Box 146"/>
          <p:cNvSpPr txBox="1"/>
          <p:nvPr/>
        </p:nvSpPr>
        <p:spPr>
          <a:xfrm>
            <a:off x="10229221" y="2469371"/>
            <a:ext cx="1248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TOF_RDO_200</a:t>
            </a:r>
            <a:endParaRPr lang="en-US" sz="1400" dirty="0"/>
          </a:p>
        </p:txBody>
      </p:sp>
      <p:cxnSp>
        <p:nvCxnSpPr>
          <p:cNvPr id="149" name="Straight Arrow Connector 148"/>
          <p:cNvCxnSpPr/>
          <p:nvPr/>
        </p:nvCxnSpPr>
        <p:spPr>
          <a:xfrm>
            <a:off x="8471382" y="1634723"/>
            <a:ext cx="1829020" cy="762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>
            <a:off x="8471382" y="1948562"/>
            <a:ext cx="1829020" cy="762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8471382" y="2625341"/>
            <a:ext cx="1829020" cy="762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1028649" y="4529418"/>
            <a:ext cx="934114" cy="10633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970410" y="4691782"/>
            <a:ext cx="1050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Run Control computer</a:t>
            </a:r>
            <a:endParaRPr lang="en-US" sz="1400" dirty="0"/>
          </a:p>
        </p:txBody>
      </p:sp>
      <p:sp>
        <p:nvSpPr>
          <p:cNvPr id="155" name="TextBox 154"/>
          <p:cNvSpPr txBox="1"/>
          <p:nvPr/>
        </p:nvSpPr>
        <p:spPr>
          <a:xfrm>
            <a:off x="3761383" y="3993175"/>
            <a:ext cx="1439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 Control </a:t>
            </a:r>
          </a:p>
          <a:p>
            <a:r>
              <a:rPr lang="en-US" dirty="0" smtClean="0"/>
              <a:t>Synchronous</a:t>
            </a:r>
            <a:endParaRPr lang="en-US" dirty="0"/>
          </a:p>
        </p:txBody>
      </p:sp>
      <p:sp>
        <p:nvSpPr>
          <p:cNvPr id="156" name="Rectangle 155"/>
          <p:cNvSpPr/>
          <p:nvPr/>
        </p:nvSpPr>
        <p:spPr>
          <a:xfrm>
            <a:off x="3802701" y="4056847"/>
            <a:ext cx="1328057" cy="6986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Arrow Connector 157"/>
          <p:cNvCxnSpPr/>
          <p:nvPr/>
        </p:nvCxnSpPr>
        <p:spPr>
          <a:xfrm flipH="1">
            <a:off x="4329404" y="2236118"/>
            <a:ext cx="18661" cy="175705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/>
          <p:cNvCxnSpPr/>
          <p:nvPr/>
        </p:nvCxnSpPr>
        <p:spPr>
          <a:xfrm flipV="1">
            <a:off x="5122562" y="3435901"/>
            <a:ext cx="1092861" cy="620946"/>
          </a:xfrm>
          <a:prstGeom prst="bentConnector3">
            <a:avLst>
              <a:gd name="adj1" fmla="val 16881"/>
            </a:avLst>
          </a:prstGeom>
          <a:ln w="254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Elbow Connector 161"/>
          <p:cNvCxnSpPr/>
          <p:nvPr/>
        </p:nvCxnSpPr>
        <p:spPr>
          <a:xfrm flipV="1">
            <a:off x="5130758" y="3950251"/>
            <a:ext cx="1045208" cy="272456"/>
          </a:xfrm>
          <a:prstGeom prst="bentConnector3">
            <a:avLst>
              <a:gd name="adj1" fmla="val 24484"/>
            </a:avLst>
          </a:prstGeom>
          <a:ln w="254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/>
          <p:nvPr/>
        </p:nvCxnSpPr>
        <p:spPr>
          <a:xfrm>
            <a:off x="5130758" y="4627813"/>
            <a:ext cx="839782" cy="208582"/>
          </a:xfrm>
          <a:prstGeom prst="bentConnector3">
            <a:avLst>
              <a:gd name="adj1" fmla="val 18242"/>
            </a:avLst>
          </a:prstGeom>
          <a:ln w="254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2987851" y="4103557"/>
            <a:ext cx="827258" cy="13042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TextBox 169"/>
          <p:cNvSpPr txBox="1"/>
          <p:nvPr/>
        </p:nvSpPr>
        <p:spPr>
          <a:xfrm>
            <a:off x="2880995" y="4430172"/>
            <a:ext cx="1050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User interface</a:t>
            </a:r>
            <a:endParaRPr lang="en-US" sz="1400" dirty="0"/>
          </a:p>
        </p:txBody>
      </p:sp>
      <p:sp>
        <p:nvSpPr>
          <p:cNvPr id="171" name="Rectangle 170"/>
          <p:cNvSpPr/>
          <p:nvPr/>
        </p:nvSpPr>
        <p:spPr>
          <a:xfrm>
            <a:off x="3802701" y="4836395"/>
            <a:ext cx="1232277" cy="8637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/>
          <p:cNvSpPr txBox="1"/>
          <p:nvPr/>
        </p:nvSpPr>
        <p:spPr>
          <a:xfrm>
            <a:off x="3850510" y="4809442"/>
            <a:ext cx="12483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DAM/RDO status configure</a:t>
            </a:r>
            <a:endParaRPr lang="en-US" dirty="0"/>
          </a:p>
        </p:txBody>
      </p:sp>
      <p:cxnSp>
        <p:nvCxnSpPr>
          <p:cNvPr id="176" name="Elbow Connector 175"/>
          <p:cNvCxnSpPr/>
          <p:nvPr/>
        </p:nvCxnSpPr>
        <p:spPr>
          <a:xfrm flipV="1">
            <a:off x="5030955" y="5064676"/>
            <a:ext cx="925212" cy="476250"/>
          </a:xfrm>
          <a:prstGeom prst="bentConnector3">
            <a:avLst>
              <a:gd name="adj1" fmla="val 80885"/>
            </a:avLst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lbow Connector 177"/>
          <p:cNvCxnSpPr/>
          <p:nvPr/>
        </p:nvCxnSpPr>
        <p:spPr>
          <a:xfrm flipV="1">
            <a:off x="5037474" y="4169327"/>
            <a:ext cx="1177949" cy="839147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Elbow Connector 189"/>
          <p:cNvCxnSpPr/>
          <p:nvPr/>
        </p:nvCxnSpPr>
        <p:spPr>
          <a:xfrm flipV="1">
            <a:off x="5025066" y="3682532"/>
            <a:ext cx="1206281" cy="1201231"/>
          </a:xfrm>
          <a:prstGeom prst="bentConnector3">
            <a:avLst>
              <a:gd name="adj1" fmla="val 38945"/>
            </a:avLst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>
            <a:off x="5253038" y="4283147"/>
            <a:ext cx="3335" cy="279487"/>
          </a:xfrm>
          <a:prstGeom prst="line">
            <a:avLst/>
          </a:prstGeom>
          <a:ln w="25400"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5178304" y="5056567"/>
            <a:ext cx="1186" cy="452076"/>
          </a:xfrm>
          <a:prstGeom prst="line">
            <a:avLst/>
          </a:prstGeom>
          <a:ln w="3175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10758916" y="2196591"/>
            <a:ext cx="3335" cy="279487"/>
          </a:xfrm>
          <a:prstGeom prst="line">
            <a:avLst/>
          </a:prstGeom>
          <a:ln w="444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endCxn id="113" idx="0"/>
          </p:cNvCxnSpPr>
          <p:nvPr/>
        </p:nvCxnSpPr>
        <p:spPr>
          <a:xfrm>
            <a:off x="10786188" y="4142792"/>
            <a:ext cx="3347" cy="488626"/>
          </a:xfrm>
          <a:prstGeom prst="line">
            <a:avLst/>
          </a:prstGeom>
          <a:ln w="444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8949145" y="5850105"/>
            <a:ext cx="10974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GTU</a:t>
            </a:r>
            <a:endParaRPr lang="en-US" sz="4000" b="1" dirty="0">
              <a:solidFill>
                <a:srgbClr val="C00000"/>
              </a:solidFill>
            </a:endParaRPr>
          </a:p>
        </p:txBody>
      </p:sp>
      <p:cxnSp>
        <p:nvCxnSpPr>
          <p:cNvPr id="218" name="Straight Connector 217"/>
          <p:cNvCxnSpPr/>
          <p:nvPr/>
        </p:nvCxnSpPr>
        <p:spPr>
          <a:xfrm>
            <a:off x="6525072" y="4312255"/>
            <a:ext cx="7984" cy="419849"/>
          </a:xfrm>
          <a:prstGeom prst="line">
            <a:avLst/>
          </a:prstGeom>
          <a:ln w="444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TextBox 220"/>
          <p:cNvSpPr txBox="1"/>
          <p:nvPr/>
        </p:nvSpPr>
        <p:spPr>
          <a:xfrm>
            <a:off x="10698709" y="2123903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~200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10786188" y="4210107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~150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224" name="Straight Arrow Connector 223"/>
          <p:cNvCxnSpPr/>
          <p:nvPr/>
        </p:nvCxnSpPr>
        <p:spPr>
          <a:xfrm flipV="1">
            <a:off x="1975171" y="4816084"/>
            <a:ext cx="1012680" cy="15827"/>
          </a:xfrm>
          <a:prstGeom prst="straightConnector1">
            <a:avLst/>
          </a:prstGeom>
          <a:ln w="41275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8731689" y="3067283"/>
            <a:ext cx="1087393" cy="2099666"/>
          </a:xfrm>
          <a:prstGeom prst="rect">
            <a:avLst/>
          </a:prstGeom>
          <a:solidFill>
            <a:srgbClr val="FFFF00">
              <a:alpha val="3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8999220" y="1300730"/>
            <a:ext cx="609600" cy="1625448"/>
          </a:xfrm>
          <a:prstGeom prst="rect">
            <a:avLst/>
          </a:prstGeom>
          <a:solidFill>
            <a:srgbClr val="FFFF00">
              <a:alpha val="4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/>
        </p:nvSpPr>
        <p:spPr>
          <a:xfrm>
            <a:off x="2397967" y="946167"/>
            <a:ext cx="7632441" cy="5557270"/>
          </a:xfrm>
          <a:prstGeom prst="rect">
            <a:avLst/>
          </a:prstGeom>
          <a:solidFill>
            <a:srgbClr val="FFFF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6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573141" y="422947"/>
            <a:ext cx="8072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3</a:t>
            </a:r>
            <a:r>
              <a:rPr lang="en-US" sz="2800" b="1" dirty="0" smtClean="0"/>
              <a:t>. GTU design: </a:t>
            </a:r>
            <a:r>
              <a:rPr lang="en-US" sz="2400" dirty="0" smtClean="0"/>
              <a:t>If the optical transceivers are on the GTU PCB</a:t>
            </a:r>
            <a:endParaRPr lang="en-US" sz="2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276155" y="1019538"/>
            <a:ext cx="3274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12* 12-port transmitter for Clock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1361880" y="1495788"/>
            <a:ext cx="3222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12* 12-port transmitter for XPIO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1608294" y="1758202"/>
            <a:ext cx="2976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12* 12-port receiver  for XPIO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1356622" y="2398066"/>
            <a:ext cx="32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12* 12-port transmitter for MGT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1655935" y="2767398"/>
            <a:ext cx="2928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12* 12-port receiver for MGT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8083950" y="1664596"/>
            <a:ext cx="1903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144* MTP to DAM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1276155" y="3776594"/>
            <a:ext cx="2871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12-port transmitter for Clock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1361880" y="4252844"/>
            <a:ext cx="2820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12-port transmitter for XPIO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1608294" y="4515258"/>
            <a:ext cx="2574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12-port receiver  for XPIO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1356622" y="5155122"/>
            <a:ext cx="2825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12-port transmitter for MGT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1655935" y="5524454"/>
            <a:ext cx="2526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12-port receiver for MGT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9016191" y="5870719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 to DAM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9026804" y="6133742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 to DAM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9023371" y="6399760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 to DAM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036177" y="3994910"/>
            <a:ext cx="866623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4055302" y="4456872"/>
            <a:ext cx="866623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4055302" y="4698473"/>
            <a:ext cx="866623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4036177" y="5364129"/>
            <a:ext cx="86662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4036177" y="5709120"/>
            <a:ext cx="866623" cy="0"/>
          </a:xfrm>
          <a:prstGeom prst="line">
            <a:avLst/>
          </a:prstGeom>
          <a:ln w="635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921925" y="3776594"/>
            <a:ext cx="0" cy="2260975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9035877" y="3224385"/>
            <a:ext cx="0" cy="3428499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7150467" y="3321396"/>
            <a:ext cx="0" cy="3428499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921925" y="3427719"/>
            <a:ext cx="2226393" cy="567191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V="1">
            <a:off x="4925984" y="3701718"/>
            <a:ext cx="2216739" cy="29319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/>
          <p:nvPr/>
        </p:nvCxnSpPr>
        <p:spPr>
          <a:xfrm flipV="1">
            <a:off x="4927344" y="3981053"/>
            <a:ext cx="2220798" cy="27073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>
            <a:off x="4925078" y="4008126"/>
            <a:ext cx="2243717" cy="21209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>
            <a:off x="4933772" y="3994418"/>
            <a:ext cx="2216750" cy="48136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/>
          <p:nvPr/>
        </p:nvCxnSpPr>
        <p:spPr>
          <a:xfrm>
            <a:off x="4930560" y="4001517"/>
            <a:ext cx="2236032" cy="75463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4931418" y="3994418"/>
            <a:ext cx="2219104" cy="106177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>
            <a:off x="4940199" y="4008126"/>
            <a:ext cx="2216754" cy="135953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>
            <a:off x="4931418" y="4001517"/>
            <a:ext cx="2224419" cy="1666177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4927344" y="4001517"/>
            <a:ext cx="2220974" cy="193591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>
            <a:off x="4921925" y="4001517"/>
            <a:ext cx="2222320" cy="221855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4930560" y="3994418"/>
            <a:ext cx="2207694" cy="246025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 flipV="1">
            <a:off x="4930349" y="3492999"/>
            <a:ext cx="2230647" cy="95155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/>
          <p:nvPr/>
        </p:nvCxnSpPr>
        <p:spPr>
          <a:xfrm flipV="1">
            <a:off x="4929547" y="3766997"/>
            <a:ext cx="2225854" cy="688605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 flipV="1">
            <a:off x="4928353" y="4046333"/>
            <a:ext cx="2232467" cy="407084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 flipV="1">
            <a:off x="4929401" y="4285501"/>
            <a:ext cx="2252072" cy="175121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>
            <a:off x="4933889" y="4458886"/>
            <a:ext cx="2229311" cy="8217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/>
          <p:nvPr/>
        </p:nvCxnSpPr>
        <p:spPr>
          <a:xfrm>
            <a:off x="4927158" y="4459533"/>
            <a:ext cx="2252112" cy="361901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/>
          <p:nvPr/>
        </p:nvCxnSpPr>
        <p:spPr>
          <a:xfrm>
            <a:off x="4933546" y="4456872"/>
            <a:ext cx="2229654" cy="66460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/>
          <p:nvPr/>
        </p:nvCxnSpPr>
        <p:spPr>
          <a:xfrm>
            <a:off x="4926481" y="4455225"/>
            <a:ext cx="2243150" cy="97771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/>
          <p:nvPr/>
        </p:nvCxnSpPr>
        <p:spPr>
          <a:xfrm>
            <a:off x="4926482" y="4457910"/>
            <a:ext cx="2242033" cy="1275063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/>
          <p:nvPr/>
        </p:nvCxnSpPr>
        <p:spPr>
          <a:xfrm>
            <a:off x="4926483" y="4471833"/>
            <a:ext cx="2234513" cy="1530878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/>
          <p:nvPr/>
        </p:nvCxnSpPr>
        <p:spPr>
          <a:xfrm>
            <a:off x="4926484" y="4475786"/>
            <a:ext cx="2230439" cy="1809562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/>
          <p:cNvCxnSpPr/>
          <p:nvPr/>
        </p:nvCxnSpPr>
        <p:spPr>
          <a:xfrm>
            <a:off x="4939200" y="4482393"/>
            <a:ext cx="2211732" cy="2037554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Arrow Connector 197"/>
          <p:cNvCxnSpPr/>
          <p:nvPr/>
        </p:nvCxnSpPr>
        <p:spPr>
          <a:xfrm flipV="1">
            <a:off x="4909227" y="3564761"/>
            <a:ext cx="2232605" cy="1110755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/>
          <p:nvPr/>
        </p:nvCxnSpPr>
        <p:spPr>
          <a:xfrm flipV="1">
            <a:off x="4935705" y="3838759"/>
            <a:ext cx="2200532" cy="839670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/>
          <p:nvPr/>
        </p:nvCxnSpPr>
        <p:spPr>
          <a:xfrm flipV="1">
            <a:off x="4922798" y="4118095"/>
            <a:ext cx="2218858" cy="565630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flipV="1">
            <a:off x="4916169" y="4357263"/>
            <a:ext cx="2246140" cy="344896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/>
          <p:nvPr/>
        </p:nvCxnSpPr>
        <p:spPr>
          <a:xfrm flipV="1">
            <a:off x="4924888" y="4612827"/>
            <a:ext cx="2219148" cy="97919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>
            <a:off x="4929547" y="4710118"/>
            <a:ext cx="2230559" cy="183078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>
            <a:off x="4916713" y="4710583"/>
            <a:ext cx="2227323" cy="482651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>
            <a:off x="4916727" y="4709074"/>
            <a:ext cx="2233740" cy="795623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/>
          <p:nvPr/>
        </p:nvCxnSpPr>
        <p:spPr>
          <a:xfrm>
            <a:off x="4910425" y="4717353"/>
            <a:ext cx="2238926" cy="1087382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/>
          <p:nvPr/>
        </p:nvCxnSpPr>
        <p:spPr>
          <a:xfrm>
            <a:off x="4920809" y="4733233"/>
            <a:ext cx="2221023" cy="1341240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>
            <a:off x="4916772" y="4723682"/>
            <a:ext cx="2220987" cy="1633428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>
            <a:off x="4914468" y="4736334"/>
            <a:ext cx="2217300" cy="1855375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/>
          <p:cNvCxnSpPr/>
          <p:nvPr/>
        </p:nvCxnSpPr>
        <p:spPr>
          <a:xfrm flipV="1">
            <a:off x="4932043" y="3612386"/>
            <a:ext cx="2235650" cy="1727918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 flipV="1">
            <a:off x="4932098" y="3886384"/>
            <a:ext cx="2230000" cy="1459919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/>
          <p:nvPr/>
        </p:nvCxnSpPr>
        <p:spPr>
          <a:xfrm flipV="1">
            <a:off x="4919351" y="4165720"/>
            <a:ext cx="2248166" cy="1188184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 flipV="1">
            <a:off x="4931369" y="4404888"/>
            <a:ext cx="2256801" cy="949481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 flipV="1">
            <a:off x="4937413" y="4660452"/>
            <a:ext cx="2232484" cy="693917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/>
          <p:nvPr/>
        </p:nvCxnSpPr>
        <p:spPr>
          <a:xfrm flipV="1">
            <a:off x="4937756" y="4940821"/>
            <a:ext cx="2248211" cy="418231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Arrow Connector 225"/>
          <p:cNvCxnSpPr/>
          <p:nvPr/>
        </p:nvCxnSpPr>
        <p:spPr>
          <a:xfrm flipV="1">
            <a:off x="4924888" y="5240859"/>
            <a:ext cx="2245009" cy="120001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4911450" y="5360860"/>
            <a:ext cx="2264878" cy="191462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/>
          <p:nvPr/>
        </p:nvCxnSpPr>
        <p:spPr>
          <a:xfrm>
            <a:off x="4936892" y="5368530"/>
            <a:ext cx="2238320" cy="483830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/>
          <p:nvPr/>
        </p:nvCxnSpPr>
        <p:spPr>
          <a:xfrm>
            <a:off x="4936906" y="5380553"/>
            <a:ext cx="2230787" cy="741545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/>
          <p:nvPr/>
        </p:nvCxnSpPr>
        <p:spPr>
          <a:xfrm>
            <a:off x="4936892" y="5381021"/>
            <a:ext cx="2226728" cy="1023714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>
            <a:off x="4936906" y="5393928"/>
            <a:ext cx="2220723" cy="1245406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Arrow Connector 231"/>
          <p:cNvCxnSpPr/>
          <p:nvPr/>
        </p:nvCxnSpPr>
        <p:spPr>
          <a:xfrm flipV="1">
            <a:off x="4925808" y="3660011"/>
            <a:ext cx="2241605" cy="1987127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/>
          <p:cNvCxnSpPr/>
          <p:nvPr/>
        </p:nvCxnSpPr>
        <p:spPr>
          <a:xfrm flipV="1">
            <a:off x="4938515" y="3934009"/>
            <a:ext cx="2223303" cy="1706522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Arrow Connector 233"/>
          <p:cNvCxnSpPr/>
          <p:nvPr/>
        </p:nvCxnSpPr>
        <p:spPr>
          <a:xfrm flipV="1">
            <a:off x="4945359" y="4213345"/>
            <a:ext cx="2221878" cy="1440518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/>
          <p:nvPr/>
        </p:nvCxnSpPr>
        <p:spPr>
          <a:xfrm flipV="1">
            <a:off x="4937756" y="4452513"/>
            <a:ext cx="2250134" cy="1208206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Arrow Connector 235"/>
          <p:cNvCxnSpPr/>
          <p:nvPr/>
        </p:nvCxnSpPr>
        <p:spPr>
          <a:xfrm flipV="1">
            <a:off x="4924902" y="4708077"/>
            <a:ext cx="2244715" cy="978905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/>
          <p:nvPr/>
        </p:nvCxnSpPr>
        <p:spPr>
          <a:xfrm flipV="1">
            <a:off x="4937756" y="4988446"/>
            <a:ext cx="2247931" cy="699351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/>
          <p:nvPr/>
        </p:nvCxnSpPr>
        <p:spPr>
          <a:xfrm flipV="1">
            <a:off x="4937652" y="5288484"/>
            <a:ext cx="2231965" cy="416542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Arrow Connector 238"/>
          <p:cNvCxnSpPr/>
          <p:nvPr/>
        </p:nvCxnSpPr>
        <p:spPr>
          <a:xfrm flipV="1">
            <a:off x="4930557" y="5599947"/>
            <a:ext cx="2245491" cy="101211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/>
          <p:cNvCxnSpPr/>
          <p:nvPr/>
        </p:nvCxnSpPr>
        <p:spPr>
          <a:xfrm>
            <a:off x="4936920" y="5705900"/>
            <a:ext cx="2238012" cy="194085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/>
          <p:nvPr/>
        </p:nvCxnSpPr>
        <p:spPr>
          <a:xfrm>
            <a:off x="4936934" y="5715319"/>
            <a:ext cx="2230479" cy="454404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/>
          <p:nvPr/>
        </p:nvCxnSpPr>
        <p:spPr>
          <a:xfrm>
            <a:off x="4936934" y="5732847"/>
            <a:ext cx="2226406" cy="719513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/>
          <p:cNvCxnSpPr/>
          <p:nvPr/>
        </p:nvCxnSpPr>
        <p:spPr>
          <a:xfrm>
            <a:off x="4936920" y="5760008"/>
            <a:ext cx="2220429" cy="926951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Arrow Connector 273"/>
          <p:cNvCxnSpPr/>
          <p:nvPr/>
        </p:nvCxnSpPr>
        <p:spPr>
          <a:xfrm>
            <a:off x="7138170" y="3433440"/>
            <a:ext cx="1893404" cy="10881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/>
          <p:cNvCxnSpPr/>
          <p:nvPr/>
        </p:nvCxnSpPr>
        <p:spPr>
          <a:xfrm>
            <a:off x="7150932" y="3498597"/>
            <a:ext cx="1888384" cy="4735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Arrow Connector 275"/>
          <p:cNvCxnSpPr/>
          <p:nvPr/>
        </p:nvCxnSpPr>
        <p:spPr>
          <a:xfrm flipV="1">
            <a:off x="7131768" y="3544809"/>
            <a:ext cx="1899806" cy="24876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/>
          <p:nvPr/>
        </p:nvCxnSpPr>
        <p:spPr>
          <a:xfrm flipV="1">
            <a:off x="7150899" y="3558826"/>
            <a:ext cx="1888417" cy="57645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/>
          <p:cNvCxnSpPr/>
          <p:nvPr/>
        </p:nvCxnSpPr>
        <p:spPr>
          <a:xfrm flipV="1">
            <a:off x="7172457" y="3565846"/>
            <a:ext cx="1869440" cy="92807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Arrow Connector 286"/>
          <p:cNvCxnSpPr/>
          <p:nvPr/>
        </p:nvCxnSpPr>
        <p:spPr>
          <a:xfrm>
            <a:off x="7133748" y="3713937"/>
            <a:ext cx="1893404" cy="10881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Arrow Connector 287"/>
          <p:cNvCxnSpPr/>
          <p:nvPr/>
        </p:nvCxnSpPr>
        <p:spPr>
          <a:xfrm>
            <a:off x="7146510" y="3779094"/>
            <a:ext cx="1888384" cy="4735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Arrow Connector 288"/>
          <p:cNvCxnSpPr/>
          <p:nvPr/>
        </p:nvCxnSpPr>
        <p:spPr>
          <a:xfrm flipV="1">
            <a:off x="7127346" y="3825306"/>
            <a:ext cx="1899806" cy="24876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Arrow Connector 289"/>
          <p:cNvCxnSpPr/>
          <p:nvPr/>
        </p:nvCxnSpPr>
        <p:spPr>
          <a:xfrm flipV="1">
            <a:off x="7146477" y="3839323"/>
            <a:ext cx="1888417" cy="57645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Arrow Connector 290"/>
          <p:cNvCxnSpPr/>
          <p:nvPr/>
        </p:nvCxnSpPr>
        <p:spPr>
          <a:xfrm flipV="1">
            <a:off x="7168035" y="3846343"/>
            <a:ext cx="1869440" cy="92807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Arrow Connector 291"/>
          <p:cNvCxnSpPr/>
          <p:nvPr/>
        </p:nvCxnSpPr>
        <p:spPr>
          <a:xfrm>
            <a:off x="7140570" y="3978637"/>
            <a:ext cx="1893404" cy="10881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Arrow Connector 292"/>
          <p:cNvCxnSpPr/>
          <p:nvPr/>
        </p:nvCxnSpPr>
        <p:spPr>
          <a:xfrm>
            <a:off x="7153332" y="4043794"/>
            <a:ext cx="1888384" cy="4735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Arrow Connector 293"/>
          <p:cNvCxnSpPr/>
          <p:nvPr/>
        </p:nvCxnSpPr>
        <p:spPr>
          <a:xfrm flipV="1">
            <a:off x="7134168" y="4090006"/>
            <a:ext cx="1899806" cy="24876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Arrow Connector 294"/>
          <p:cNvCxnSpPr/>
          <p:nvPr/>
        </p:nvCxnSpPr>
        <p:spPr>
          <a:xfrm flipV="1">
            <a:off x="7153299" y="4104023"/>
            <a:ext cx="1888417" cy="57645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Arrow Connector 295"/>
          <p:cNvCxnSpPr/>
          <p:nvPr/>
        </p:nvCxnSpPr>
        <p:spPr>
          <a:xfrm flipV="1">
            <a:off x="7174857" y="4111043"/>
            <a:ext cx="1869440" cy="92807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Arrow Connector 296"/>
          <p:cNvCxnSpPr/>
          <p:nvPr/>
        </p:nvCxnSpPr>
        <p:spPr>
          <a:xfrm>
            <a:off x="7146717" y="4230469"/>
            <a:ext cx="1893404" cy="10881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Arrow Connector 297"/>
          <p:cNvCxnSpPr/>
          <p:nvPr/>
        </p:nvCxnSpPr>
        <p:spPr>
          <a:xfrm>
            <a:off x="7159479" y="4295626"/>
            <a:ext cx="1888384" cy="4735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Arrow Connector 298"/>
          <p:cNvCxnSpPr/>
          <p:nvPr/>
        </p:nvCxnSpPr>
        <p:spPr>
          <a:xfrm flipV="1">
            <a:off x="7140315" y="4341838"/>
            <a:ext cx="1899806" cy="24876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Arrow Connector 299"/>
          <p:cNvCxnSpPr/>
          <p:nvPr/>
        </p:nvCxnSpPr>
        <p:spPr>
          <a:xfrm flipV="1">
            <a:off x="7159446" y="4355855"/>
            <a:ext cx="1888417" cy="57645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Arrow Connector 300"/>
          <p:cNvCxnSpPr/>
          <p:nvPr/>
        </p:nvCxnSpPr>
        <p:spPr>
          <a:xfrm flipV="1">
            <a:off x="7181004" y="4362875"/>
            <a:ext cx="1869440" cy="92807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/>
          <p:cNvCxnSpPr/>
          <p:nvPr/>
        </p:nvCxnSpPr>
        <p:spPr>
          <a:xfrm>
            <a:off x="7125658" y="4475378"/>
            <a:ext cx="1893404" cy="10881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Arrow Connector 302"/>
          <p:cNvCxnSpPr/>
          <p:nvPr/>
        </p:nvCxnSpPr>
        <p:spPr>
          <a:xfrm>
            <a:off x="7138420" y="4540535"/>
            <a:ext cx="1888384" cy="4735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Arrow Connector 303"/>
          <p:cNvCxnSpPr/>
          <p:nvPr/>
        </p:nvCxnSpPr>
        <p:spPr>
          <a:xfrm flipV="1">
            <a:off x="7119256" y="4586747"/>
            <a:ext cx="1899806" cy="24876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Arrow Connector 304"/>
          <p:cNvCxnSpPr/>
          <p:nvPr/>
        </p:nvCxnSpPr>
        <p:spPr>
          <a:xfrm flipV="1">
            <a:off x="7138387" y="4600764"/>
            <a:ext cx="1888417" cy="57645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Arrow Connector 305"/>
          <p:cNvCxnSpPr/>
          <p:nvPr/>
        </p:nvCxnSpPr>
        <p:spPr>
          <a:xfrm flipV="1">
            <a:off x="7159945" y="4607784"/>
            <a:ext cx="1869440" cy="92807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Arrow Connector 306"/>
          <p:cNvCxnSpPr/>
          <p:nvPr/>
        </p:nvCxnSpPr>
        <p:spPr>
          <a:xfrm>
            <a:off x="7151244" y="4760962"/>
            <a:ext cx="1893404" cy="10881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Arrow Connector 307"/>
          <p:cNvCxnSpPr/>
          <p:nvPr/>
        </p:nvCxnSpPr>
        <p:spPr>
          <a:xfrm>
            <a:off x="7164006" y="4826119"/>
            <a:ext cx="1888384" cy="4735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Arrow Connector 308"/>
          <p:cNvCxnSpPr/>
          <p:nvPr/>
        </p:nvCxnSpPr>
        <p:spPr>
          <a:xfrm flipV="1">
            <a:off x="7144842" y="4872331"/>
            <a:ext cx="1899806" cy="24876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Arrow Connector 309"/>
          <p:cNvCxnSpPr/>
          <p:nvPr/>
        </p:nvCxnSpPr>
        <p:spPr>
          <a:xfrm flipV="1">
            <a:off x="7163973" y="4886348"/>
            <a:ext cx="1888417" cy="57645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Arrow Connector 310"/>
          <p:cNvCxnSpPr/>
          <p:nvPr/>
        </p:nvCxnSpPr>
        <p:spPr>
          <a:xfrm flipV="1">
            <a:off x="7185531" y="4893368"/>
            <a:ext cx="1869440" cy="92807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Arrow Connector 311"/>
          <p:cNvCxnSpPr/>
          <p:nvPr/>
        </p:nvCxnSpPr>
        <p:spPr>
          <a:xfrm>
            <a:off x="7144786" y="5055431"/>
            <a:ext cx="1893404" cy="10881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Arrow Connector 312"/>
          <p:cNvCxnSpPr/>
          <p:nvPr/>
        </p:nvCxnSpPr>
        <p:spPr>
          <a:xfrm>
            <a:off x="7157548" y="5120588"/>
            <a:ext cx="1888384" cy="4735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Arrow Connector 313"/>
          <p:cNvCxnSpPr/>
          <p:nvPr/>
        </p:nvCxnSpPr>
        <p:spPr>
          <a:xfrm flipV="1">
            <a:off x="7138384" y="5166800"/>
            <a:ext cx="1899806" cy="24876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Arrow Connector 314"/>
          <p:cNvCxnSpPr/>
          <p:nvPr/>
        </p:nvCxnSpPr>
        <p:spPr>
          <a:xfrm flipV="1">
            <a:off x="7157515" y="5180817"/>
            <a:ext cx="1888417" cy="57645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Arrow Connector 315"/>
          <p:cNvCxnSpPr/>
          <p:nvPr/>
        </p:nvCxnSpPr>
        <p:spPr>
          <a:xfrm flipV="1">
            <a:off x="7179073" y="5187837"/>
            <a:ext cx="1869440" cy="92807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Arrow Connector 316"/>
          <p:cNvCxnSpPr/>
          <p:nvPr/>
        </p:nvCxnSpPr>
        <p:spPr>
          <a:xfrm>
            <a:off x="7140570" y="5362544"/>
            <a:ext cx="1893404" cy="10881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Arrow Connector 317"/>
          <p:cNvCxnSpPr/>
          <p:nvPr/>
        </p:nvCxnSpPr>
        <p:spPr>
          <a:xfrm>
            <a:off x="7153332" y="5427701"/>
            <a:ext cx="1888384" cy="4735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Arrow Connector 318"/>
          <p:cNvCxnSpPr/>
          <p:nvPr/>
        </p:nvCxnSpPr>
        <p:spPr>
          <a:xfrm flipV="1">
            <a:off x="7134168" y="5473913"/>
            <a:ext cx="1899806" cy="24876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Arrow Connector 319"/>
          <p:cNvCxnSpPr/>
          <p:nvPr/>
        </p:nvCxnSpPr>
        <p:spPr>
          <a:xfrm flipV="1">
            <a:off x="7153299" y="5487930"/>
            <a:ext cx="1888417" cy="57645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Arrow Connector 320"/>
          <p:cNvCxnSpPr/>
          <p:nvPr/>
        </p:nvCxnSpPr>
        <p:spPr>
          <a:xfrm flipV="1">
            <a:off x="7174857" y="5494950"/>
            <a:ext cx="1869440" cy="92807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Arrow Connector 321"/>
          <p:cNvCxnSpPr/>
          <p:nvPr/>
        </p:nvCxnSpPr>
        <p:spPr>
          <a:xfrm>
            <a:off x="7147367" y="5660032"/>
            <a:ext cx="1893404" cy="10881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Arrow Connector 322"/>
          <p:cNvCxnSpPr/>
          <p:nvPr/>
        </p:nvCxnSpPr>
        <p:spPr>
          <a:xfrm>
            <a:off x="7160129" y="5725189"/>
            <a:ext cx="1888384" cy="4735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Arrow Connector 323"/>
          <p:cNvCxnSpPr/>
          <p:nvPr/>
        </p:nvCxnSpPr>
        <p:spPr>
          <a:xfrm flipV="1">
            <a:off x="7140965" y="5771401"/>
            <a:ext cx="1899806" cy="24876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Arrow Connector 324"/>
          <p:cNvCxnSpPr/>
          <p:nvPr/>
        </p:nvCxnSpPr>
        <p:spPr>
          <a:xfrm flipV="1">
            <a:off x="7160096" y="5785418"/>
            <a:ext cx="1888417" cy="57645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Arrow Connector 325"/>
          <p:cNvCxnSpPr/>
          <p:nvPr/>
        </p:nvCxnSpPr>
        <p:spPr>
          <a:xfrm flipV="1">
            <a:off x="7181654" y="5792438"/>
            <a:ext cx="1869440" cy="92807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Arrow Connector 331"/>
          <p:cNvCxnSpPr/>
          <p:nvPr/>
        </p:nvCxnSpPr>
        <p:spPr>
          <a:xfrm>
            <a:off x="7127106" y="5931655"/>
            <a:ext cx="1893404" cy="10881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Arrow Connector 332"/>
          <p:cNvCxnSpPr/>
          <p:nvPr/>
        </p:nvCxnSpPr>
        <p:spPr>
          <a:xfrm>
            <a:off x="7139868" y="5996812"/>
            <a:ext cx="1888384" cy="4735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Arrow Connector 333"/>
          <p:cNvCxnSpPr/>
          <p:nvPr/>
        </p:nvCxnSpPr>
        <p:spPr>
          <a:xfrm flipV="1">
            <a:off x="7120704" y="6043024"/>
            <a:ext cx="1899806" cy="24876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Arrow Connector 334"/>
          <p:cNvCxnSpPr/>
          <p:nvPr/>
        </p:nvCxnSpPr>
        <p:spPr>
          <a:xfrm flipV="1">
            <a:off x="7139835" y="6057041"/>
            <a:ext cx="1888417" cy="57645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Arrow Connector 335"/>
          <p:cNvCxnSpPr/>
          <p:nvPr/>
        </p:nvCxnSpPr>
        <p:spPr>
          <a:xfrm flipV="1">
            <a:off x="7161393" y="6064061"/>
            <a:ext cx="1869440" cy="92807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Arrow Connector 336"/>
          <p:cNvCxnSpPr/>
          <p:nvPr/>
        </p:nvCxnSpPr>
        <p:spPr>
          <a:xfrm>
            <a:off x="7137044" y="6212347"/>
            <a:ext cx="1893404" cy="10881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Arrow Connector 337"/>
          <p:cNvCxnSpPr/>
          <p:nvPr/>
        </p:nvCxnSpPr>
        <p:spPr>
          <a:xfrm>
            <a:off x="7149806" y="6277504"/>
            <a:ext cx="1888384" cy="4735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Arrow Connector 338"/>
          <p:cNvCxnSpPr/>
          <p:nvPr/>
        </p:nvCxnSpPr>
        <p:spPr>
          <a:xfrm flipV="1">
            <a:off x="7130642" y="6323716"/>
            <a:ext cx="1899806" cy="24876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Arrow Connector 339"/>
          <p:cNvCxnSpPr/>
          <p:nvPr/>
        </p:nvCxnSpPr>
        <p:spPr>
          <a:xfrm flipV="1">
            <a:off x="7149773" y="6337733"/>
            <a:ext cx="1888417" cy="57645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Arrow Connector 340"/>
          <p:cNvCxnSpPr/>
          <p:nvPr/>
        </p:nvCxnSpPr>
        <p:spPr>
          <a:xfrm flipV="1">
            <a:off x="7171331" y="6344753"/>
            <a:ext cx="1869440" cy="92807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Arrow Connector 341"/>
          <p:cNvCxnSpPr/>
          <p:nvPr/>
        </p:nvCxnSpPr>
        <p:spPr>
          <a:xfrm>
            <a:off x="7123565" y="6460489"/>
            <a:ext cx="1893404" cy="10881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Arrow Connector 342"/>
          <p:cNvCxnSpPr/>
          <p:nvPr/>
        </p:nvCxnSpPr>
        <p:spPr>
          <a:xfrm>
            <a:off x="7136327" y="6525646"/>
            <a:ext cx="1888384" cy="4735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Arrow Connector 343"/>
          <p:cNvCxnSpPr/>
          <p:nvPr/>
        </p:nvCxnSpPr>
        <p:spPr>
          <a:xfrm flipV="1">
            <a:off x="7117163" y="6571858"/>
            <a:ext cx="1899806" cy="24876"/>
          </a:xfrm>
          <a:prstGeom prst="straightConnector1">
            <a:avLst/>
          </a:prstGeom>
          <a:ln w="127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Arrow Connector 344"/>
          <p:cNvCxnSpPr/>
          <p:nvPr/>
        </p:nvCxnSpPr>
        <p:spPr>
          <a:xfrm flipV="1">
            <a:off x="7136294" y="6585875"/>
            <a:ext cx="1888417" cy="57645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Arrow Connector 345"/>
          <p:cNvCxnSpPr/>
          <p:nvPr/>
        </p:nvCxnSpPr>
        <p:spPr>
          <a:xfrm flipV="1">
            <a:off x="7157852" y="6592895"/>
            <a:ext cx="1869440" cy="92807"/>
          </a:xfrm>
          <a:prstGeom prst="straightConnector1">
            <a:avLst/>
          </a:prstGeom>
          <a:ln w="127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TextBox 346"/>
          <p:cNvSpPr txBox="1"/>
          <p:nvPr/>
        </p:nvSpPr>
        <p:spPr>
          <a:xfrm>
            <a:off x="9016191" y="3361281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 to DAM</a:t>
            </a:r>
            <a:endParaRPr lang="en-US" dirty="0"/>
          </a:p>
        </p:txBody>
      </p:sp>
      <p:sp>
        <p:nvSpPr>
          <p:cNvPr id="348" name="TextBox 347"/>
          <p:cNvSpPr txBox="1"/>
          <p:nvPr/>
        </p:nvSpPr>
        <p:spPr>
          <a:xfrm>
            <a:off x="9026804" y="3624304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 to DAM</a:t>
            </a:r>
            <a:endParaRPr lang="en-US" dirty="0"/>
          </a:p>
        </p:txBody>
      </p:sp>
      <p:sp>
        <p:nvSpPr>
          <p:cNvPr id="349" name="TextBox 348"/>
          <p:cNvSpPr txBox="1"/>
          <p:nvPr/>
        </p:nvSpPr>
        <p:spPr>
          <a:xfrm>
            <a:off x="9023371" y="3890322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 to DAM</a:t>
            </a:r>
            <a:endParaRPr lang="en-US" dirty="0"/>
          </a:p>
        </p:txBody>
      </p:sp>
      <p:sp>
        <p:nvSpPr>
          <p:cNvPr id="350" name="TextBox 349"/>
          <p:cNvSpPr txBox="1"/>
          <p:nvPr/>
        </p:nvSpPr>
        <p:spPr>
          <a:xfrm>
            <a:off x="9012758" y="4142817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 to DAM</a:t>
            </a:r>
            <a:endParaRPr lang="en-US" dirty="0"/>
          </a:p>
        </p:txBody>
      </p:sp>
      <p:sp>
        <p:nvSpPr>
          <p:cNvPr id="351" name="TextBox 350"/>
          <p:cNvSpPr txBox="1"/>
          <p:nvPr/>
        </p:nvSpPr>
        <p:spPr>
          <a:xfrm>
            <a:off x="9023371" y="4405840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 to DAM</a:t>
            </a:r>
            <a:endParaRPr lang="en-US" dirty="0"/>
          </a:p>
        </p:txBody>
      </p:sp>
      <p:sp>
        <p:nvSpPr>
          <p:cNvPr id="352" name="TextBox 351"/>
          <p:cNvSpPr txBox="1"/>
          <p:nvPr/>
        </p:nvSpPr>
        <p:spPr>
          <a:xfrm>
            <a:off x="9019938" y="4671858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 to DAM</a:t>
            </a:r>
            <a:endParaRPr lang="en-US" dirty="0"/>
          </a:p>
        </p:txBody>
      </p:sp>
      <p:sp>
        <p:nvSpPr>
          <p:cNvPr id="353" name="TextBox 352"/>
          <p:cNvSpPr txBox="1"/>
          <p:nvPr/>
        </p:nvSpPr>
        <p:spPr>
          <a:xfrm>
            <a:off x="9017293" y="4974828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 to DAM</a:t>
            </a:r>
            <a:endParaRPr lang="en-US" dirty="0"/>
          </a:p>
        </p:txBody>
      </p:sp>
      <p:sp>
        <p:nvSpPr>
          <p:cNvPr id="354" name="TextBox 353"/>
          <p:cNvSpPr txBox="1"/>
          <p:nvPr/>
        </p:nvSpPr>
        <p:spPr>
          <a:xfrm>
            <a:off x="9027906" y="5237851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 to DAM</a:t>
            </a:r>
            <a:endParaRPr lang="en-US" dirty="0"/>
          </a:p>
        </p:txBody>
      </p:sp>
      <p:sp>
        <p:nvSpPr>
          <p:cNvPr id="355" name="TextBox 354"/>
          <p:cNvSpPr txBox="1"/>
          <p:nvPr/>
        </p:nvSpPr>
        <p:spPr>
          <a:xfrm>
            <a:off x="9024473" y="5503869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MTP to DAM</a:t>
            </a:r>
            <a:endParaRPr lang="en-US" dirty="0"/>
          </a:p>
        </p:txBody>
      </p:sp>
      <p:cxnSp>
        <p:nvCxnSpPr>
          <p:cNvPr id="358" name="Straight Arrow Connector 357"/>
          <p:cNvCxnSpPr/>
          <p:nvPr/>
        </p:nvCxnSpPr>
        <p:spPr>
          <a:xfrm>
            <a:off x="4422580" y="1292796"/>
            <a:ext cx="3753688" cy="5344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Arrow Connector 358"/>
          <p:cNvCxnSpPr/>
          <p:nvPr/>
        </p:nvCxnSpPr>
        <p:spPr>
          <a:xfrm>
            <a:off x="4462747" y="1737414"/>
            <a:ext cx="3721263" cy="93471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Arrow Connector 359"/>
          <p:cNvCxnSpPr/>
          <p:nvPr/>
        </p:nvCxnSpPr>
        <p:spPr>
          <a:xfrm flipV="1">
            <a:off x="4473070" y="1829747"/>
            <a:ext cx="3703198" cy="186393"/>
          </a:xfrm>
          <a:prstGeom prst="straightConnector1">
            <a:avLst/>
          </a:prstGeom>
          <a:ln w="76200">
            <a:solidFill>
              <a:srgbClr val="00B05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Arrow Connector 360"/>
          <p:cNvCxnSpPr/>
          <p:nvPr/>
        </p:nvCxnSpPr>
        <p:spPr>
          <a:xfrm flipV="1">
            <a:off x="4452424" y="1843765"/>
            <a:ext cx="3731586" cy="791122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Arrow Connector 361"/>
          <p:cNvCxnSpPr/>
          <p:nvPr/>
        </p:nvCxnSpPr>
        <p:spPr>
          <a:xfrm flipV="1">
            <a:off x="4462747" y="1850785"/>
            <a:ext cx="3723844" cy="1075582"/>
          </a:xfrm>
          <a:prstGeom prst="straightConnector1">
            <a:avLst/>
          </a:prstGeom>
          <a:ln w="76200">
            <a:solidFill>
              <a:srgbClr val="FFC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7" name="TextBox 376"/>
          <p:cNvSpPr txBox="1"/>
          <p:nvPr/>
        </p:nvSpPr>
        <p:spPr>
          <a:xfrm>
            <a:off x="641938" y="4190903"/>
            <a:ext cx="729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12*</a:t>
            </a:r>
            <a:endParaRPr lang="en-US" sz="2800" b="1" dirty="0"/>
          </a:p>
        </p:txBody>
      </p:sp>
      <p:sp>
        <p:nvSpPr>
          <p:cNvPr id="378" name="Rectangle 377"/>
          <p:cNvSpPr/>
          <p:nvPr/>
        </p:nvSpPr>
        <p:spPr>
          <a:xfrm>
            <a:off x="1257062" y="912620"/>
            <a:ext cx="8730743" cy="2189462"/>
          </a:xfrm>
          <a:prstGeom prst="rect">
            <a:avLst/>
          </a:prstGeom>
          <a:solidFill>
            <a:srgbClr val="FF00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Rectangle 378"/>
          <p:cNvSpPr/>
          <p:nvPr/>
        </p:nvSpPr>
        <p:spPr>
          <a:xfrm>
            <a:off x="1296598" y="3250420"/>
            <a:ext cx="9256324" cy="3518672"/>
          </a:xfrm>
          <a:prstGeom prst="rect">
            <a:avLst/>
          </a:prstGeom>
          <a:solidFill>
            <a:srgbClr val="FF0000">
              <a:alpha val="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Curved Right Arrow 380"/>
          <p:cNvSpPr/>
          <p:nvPr/>
        </p:nvSpPr>
        <p:spPr>
          <a:xfrm>
            <a:off x="477639" y="1629086"/>
            <a:ext cx="717944" cy="274397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904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573141" y="422947"/>
            <a:ext cx="4352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3</a:t>
            </a:r>
            <a:r>
              <a:rPr lang="en-US" sz="2800" b="1" dirty="0" smtClean="0"/>
              <a:t>. GTU design: </a:t>
            </a:r>
            <a:r>
              <a:rPr lang="en-US" sz="2400" dirty="0" smtClean="0"/>
              <a:t>modular design</a:t>
            </a:r>
            <a:endParaRPr lang="en-US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998375" y="946167"/>
            <a:ext cx="4183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GTU base board</a:t>
            </a:r>
          </a:p>
          <a:p>
            <a:r>
              <a:rPr lang="en-US" dirty="0" smtClean="0"/>
              <a:t>Optic transceiver plugin modules (to DAM)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00801" y="1592498"/>
            <a:ext cx="3648270" cy="4189445"/>
          </a:xfrm>
          <a:prstGeom prst="rect">
            <a:avLst/>
          </a:prstGeom>
          <a:solidFill>
            <a:schemeClr val="accent6">
              <a:lumMod val="75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080310" y="3267342"/>
            <a:ext cx="886408" cy="83975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FPGA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52727" y="1877081"/>
            <a:ext cx="773598" cy="75544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6652727" y="2042181"/>
            <a:ext cx="773598" cy="75544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6652727" y="2207609"/>
            <a:ext cx="773598" cy="75544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6652727" y="2372709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6652727" y="2537809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6652727" y="2702909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6652727" y="2868337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6652727" y="3033437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/>
        </p:nvSpPr>
        <p:spPr>
          <a:xfrm>
            <a:off x="6652727" y="3198537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/>
        </p:nvSpPr>
        <p:spPr>
          <a:xfrm>
            <a:off x="6652727" y="3363637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/>
          <p:cNvSpPr/>
          <p:nvPr/>
        </p:nvSpPr>
        <p:spPr>
          <a:xfrm>
            <a:off x="6652727" y="3529065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/>
        </p:nvSpPr>
        <p:spPr>
          <a:xfrm>
            <a:off x="6652727" y="3694165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/>
          <p:cNvSpPr/>
          <p:nvPr/>
        </p:nvSpPr>
        <p:spPr>
          <a:xfrm>
            <a:off x="6652727" y="3859265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/>
        </p:nvSpPr>
        <p:spPr>
          <a:xfrm>
            <a:off x="6652727" y="4024365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/>
          <p:cNvSpPr/>
          <p:nvPr/>
        </p:nvSpPr>
        <p:spPr>
          <a:xfrm>
            <a:off x="6652727" y="4189793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/>
        </p:nvSpPr>
        <p:spPr>
          <a:xfrm>
            <a:off x="6652727" y="4354893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/>
          <p:cNvSpPr/>
          <p:nvPr/>
        </p:nvSpPr>
        <p:spPr>
          <a:xfrm>
            <a:off x="6652727" y="4519993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ectangle 221"/>
          <p:cNvSpPr/>
          <p:nvPr/>
        </p:nvSpPr>
        <p:spPr>
          <a:xfrm>
            <a:off x="6652727" y="4685093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/>
          <p:cNvSpPr/>
          <p:nvPr/>
        </p:nvSpPr>
        <p:spPr>
          <a:xfrm>
            <a:off x="6652727" y="4850521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/>
        </p:nvSpPr>
        <p:spPr>
          <a:xfrm>
            <a:off x="6652727" y="5015621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ectangle 244"/>
          <p:cNvSpPr/>
          <p:nvPr/>
        </p:nvSpPr>
        <p:spPr>
          <a:xfrm>
            <a:off x="6652727" y="5180721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ectangle 245"/>
          <p:cNvSpPr/>
          <p:nvPr/>
        </p:nvSpPr>
        <p:spPr>
          <a:xfrm>
            <a:off x="6652727" y="5345821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/>
        </p:nvSpPr>
        <p:spPr>
          <a:xfrm>
            <a:off x="6652727" y="5511249"/>
            <a:ext cx="773598" cy="755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606572" y="4685093"/>
            <a:ext cx="1375628" cy="1028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Power</a:t>
            </a:r>
          </a:p>
          <a:p>
            <a:pPr algn="ctr"/>
            <a:r>
              <a:rPr lang="en-US" dirty="0" smtClean="0"/>
              <a:t>supplies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80310" y="1704975"/>
            <a:ext cx="1901890" cy="832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Clock</a:t>
            </a:r>
          </a:p>
          <a:p>
            <a:pPr algn="ctr"/>
            <a:r>
              <a:rPr lang="en-US" dirty="0" smtClean="0"/>
              <a:t>Receiver, control, distribution </a:t>
            </a:r>
            <a:endParaRPr lang="en-US" dirty="0"/>
          </a:p>
        </p:txBody>
      </p:sp>
      <p:sp>
        <p:nvSpPr>
          <p:cNvPr id="249" name="Rectangle 248"/>
          <p:cNvSpPr/>
          <p:nvPr/>
        </p:nvSpPr>
        <p:spPr>
          <a:xfrm>
            <a:off x="9212580" y="2778453"/>
            <a:ext cx="766378" cy="1741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smtClean="0"/>
              <a:t>Run Control</a:t>
            </a:r>
          </a:p>
          <a:p>
            <a:pPr algn="ctr"/>
            <a:r>
              <a:rPr lang="en-US" sz="1600" dirty="0" smtClean="0"/>
              <a:t>Memory</a:t>
            </a:r>
          </a:p>
          <a:p>
            <a:pPr algn="ctr"/>
            <a:r>
              <a:rPr lang="en-US" sz="1600" dirty="0" smtClean="0"/>
              <a:t>‘services’</a:t>
            </a:r>
            <a:endParaRPr lang="en-US" sz="1600" dirty="0"/>
          </a:p>
        </p:txBody>
      </p:sp>
      <p:sp>
        <p:nvSpPr>
          <p:cNvPr id="250" name="Rectangle 249"/>
          <p:cNvSpPr/>
          <p:nvPr/>
        </p:nvSpPr>
        <p:spPr>
          <a:xfrm>
            <a:off x="2369820" y="5180721"/>
            <a:ext cx="2285801" cy="1651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89760" y="3108981"/>
            <a:ext cx="3230880" cy="2149887"/>
          </a:xfrm>
          <a:prstGeom prst="rect">
            <a:avLst/>
          </a:prstGeom>
          <a:solidFill>
            <a:schemeClr val="accent6">
              <a:lumMod val="5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97212" y="5503817"/>
            <a:ext cx="1881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GTU base board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722298" y="3049354"/>
            <a:ext cx="1498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Optic Transceiver plugin module</a:t>
            </a:r>
            <a:endParaRPr lang="en-US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2926235" y="4685093"/>
            <a:ext cx="670405" cy="452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Clock fanout</a:t>
            </a:r>
            <a:endParaRPr lang="en-US" dirty="0"/>
          </a:p>
        </p:txBody>
      </p:sp>
      <p:sp>
        <p:nvSpPr>
          <p:cNvPr id="251" name="Rectangle 250"/>
          <p:cNvSpPr/>
          <p:nvPr/>
        </p:nvSpPr>
        <p:spPr>
          <a:xfrm>
            <a:off x="3688234" y="4685093"/>
            <a:ext cx="708506" cy="452580"/>
          </a:xfrm>
          <a:prstGeom prst="rect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/>
              <a:t>Possible TX fanout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1848497" y="3144297"/>
            <a:ext cx="1036475" cy="17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32417" y="3144297"/>
            <a:ext cx="152555" cy="17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778384" y="3108981"/>
            <a:ext cx="9268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Quad optic TRX</a:t>
            </a:r>
            <a:endParaRPr lang="en-US" sz="900" b="1" dirty="0"/>
          </a:p>
        </p:txBody>
      </p:sp>
      <p:sp>
        <p:nvSpPr>
          <p:cNvPr id="252" name="Rectangle 251"/>
          <p:cNvSpPr/>
          <p:nvPr/>
        </p:nvSpPr>
        <p:spPr>
          <a:xfrm>
            <a:off x="4008120" y="3502950"/>
            <a:ext cx="1055742" cy="521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Power</a:t>
            </a:r>
          </a:p>
          <a:p>
            <a:pPr algn="ctr"/>
            <a:r>
              <a:rPr lang="en-US" dirty="0" smtClean="0"/>
              <a:t>regulators</a:t>
            </a:r>
            <a:endParaRPr lang="en-US" dirty="0"/>
          </a:p>
        </p:txBody>
      </p:sp>
      <p:sp>
        <p:nvSpPr>
          <p:cNvPr id="328" name="Rectangle 327"/>
          <p:cNvSpPr/>
          <p:nvPr/>
        </p:nvSpPr>
        <p:spPr>
          <a:xfrm>
            <a:off x="1848497" y="3325552"/>
            <a:ext cx="1036475" cy="17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ectangle 328"/>
          <p:cNvSpPr/>
          <p:nvPr/>
        </p:nvSpPr>
        <p:spPr>
          <a:xfrm>
            <a:off x="2732417" y="3325552"/>
            <a:ext cx="152555" cy="17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TextBox 329"/>
          <p:cNvSpPr txBox="1"/>
          <p:nvPr/>
        </p:nvSpPr>
        <p:spPr>
          <a:xfrm>
            <a:off x="1778384" y="3290236"/>
            <a:ext cx="9268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Quad optic TRX</a:t>
            </a:r>
            <a:endParaRPr lang="en-US" sz="900" b="1" dirty="0"/>
          </a:p>
        </p:txBody>
      </p:sp>
      <p:sp>
        <p:nvSpPr>
          <p:cNvPr id="331" name="Rectangle 330"/>
          <p:cNvSpPr/>
          <p:nvPr/>
        </p:nvSpPr>
        <p:spPr>
          <a:xfrm>
            <a:off x="1848497" y="3507380"/>
            <a:ext cx="1036475" cy="17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Rectangle 355"/>
          <p:cNvSpPr/>
          <p:nvPr/>
        </p:nvSpPr>
        <p:spPr>
          <a:xfrm>
            <a:off x="2732417" y="3507380"/>
            <a:ext cx="152555" cy="17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TextBox 356"/>
          <p:cNvSpPr txBox="1"/>
          <p:nvPr/>
        </p:nvSpPr>
        <p:spPr>
          <a:xfrm>
            <a:off x="1778384" y="3472064"/>
            <a:ext cx="9268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Quad optic TRX</a:t>
            </a:r>
            <a:endParaRPr lang="en-US" sz="900" b="1" dirty="0"/>
          </a:p>
        </p:txBody>
      </p:sp>
      <p:sp>
        <p:nvSpPr>
          <p:cNvPr id="363" name="Rectangle 362"/>
          <p:cNvSpPr/>
          <p:nvPr/>
        </p:nvSpPr>
        <p:spPr>
          <a:xfrm>
            <a:off x="1848497" y="3688635"/>
            <a:ext cx="1036475" cy="17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ectangle 363"/>
          <p:cNvSpPr/>
          <p:nvPr/>
        </p:nvSpPr>
        <p:spPr>
          <a:xfrm>
            <a:off x="2732417" y="3688635"/>
            <a:ext cx="152555" cy="17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TextBox 364"/>
          <p:cNvSpPr txBox="1"/>
          <p:nvPr/>
        </p:nvSpPr>
        <p:spPr>
          <a:xfrm>
            <a:off x="1778384" y="3653319"/>
            <a:ext cx="9268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Quad optic TRX</a:t>
            </a:r>
            <a:endParaRPr lang="en-US" sz="900" b="1" dirty="0"/>
          </a:p>
        </p:txBody>
      </p:sp>
      <p:sp>
        <p:nvSpPr>
          <p:cNvPr id="366" name="Rectangle 365"/>
          <p:cNvSpPr/>
          <p:nvPr/>
        </p:nvSpPr>
        <p:spPr>
          <a:xfrm>
            <a:off x="1848497" y="3870463"/>
            <a:ext cx="1036475" cy="17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ectangle 366"/>
          <p:cNvSpPr/>
          <p:nvPr/>
        </p:nvSpPr>
        <p:spPr>
          <a:xfrm>
            <a:off x="2732417" y="3870463"/>
            <a:ext cx="152555" cy="17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TextBox 367"/>
          <p:cNvSpPr txBox="1"/>
          <p:nvPr/>
        </p:nvSpPr>
        <p:spPr>
          <a:xfrm>
            <a:off x="1778384" y="3835147"/>
            <a:ext cx="9268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Quad optic TRX</a:t>
            </a:r>
            <a:endParaRPr lang="en-US" sz="900" b="1" dirty="0"/>
          </a:p>
        </p:txBody>
      </p:sp>
      <p:sp>
        <p:nvSpPr>
          <p:cNvPr id="369" name="Rectangle 368"/>
          <p:cNvSpPr/>
          <p:nvPr/>
        </p:nvSpPr>
        <p:spPr>
          <a:xfrm>
            <a:off x="1848497" y="4051718"/>
            <a:ext cx="1036475" cy="17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2732417" y="4051718"/>
            <a:ext cx="152555" cy="17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TextBox 370"/>
          <p:cNvSpPr txBox="1"/>
          <p:nvPr/>
        </p:nvSpPr>
        <p:spPr>
          <a:xfrm>
            <a:off x="1778384" y="4016402"/>
            <a:ext cx="9268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Quad optic TRX</a:t>
            </a:r>
            <a:endParaRPr lang="en-US" sz="900" b="1" dirty="0"/>
          </a:p>
        </p:txBody>
      </p:sp>
      <p:sp>
        <p:nvSpPr>
          <p:cNvPr id="372" name="Rectangle 371"/>
          <p:cNvSpPr/>
          <p:nvPr/>
        </p:nvSpPr>
        <p:spPr>
          <a:xfrm>
            <a:off x="1848497" y="4233546"/>
            <a:ext cx="1036475" cy="17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ectangle 372"/>
          <p:cNvSpPr/>
          <p:nvPr/>
        </p:nvSpPr>
        <p:spPr>
          <a:xfrm>
            <a:off x="2732417" y="4233546"/>
            <a:ext cx="152555" cy="17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TextBox 373"/>
          <p:cNvSpPr txBox="1"/>
          <p:nvPr/>
        </p:nvSpPr>
        <p:spPr>
          <a:xfrm>
            <a:off x="1778384" y="4198230"/>
            <a:ext cx="9268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Quad optic TRX</a:t>
            </a:r>
            <a:endParaRPr lang="en-US" sz="900" b="1" dirty="0"/>
          </a:p>
        </p:txBody>
      </p:sp>
      <p:sp>
        <p:nvSpPr>
          <p:cNvPr id="375" name="Rectangle 374"/>
          <p:cNvSpPr/>
          <p:nvPr/>
        </p:nvSpPr>
        <p:spPr>
          <a:xfrm>
            <a:off x="1848497" y="4414801"/>
            <a:ext cx="1036475" cy="17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/>
          <p:cNvSpPr/>
          <p:nvPr/>
        </p:nvSpPr>
        <p:spPr>
          <a:xfrm>
            <a:off x="2732417" y="4414801"/>
            <a:ext cx="152555" cy="17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TextBox 379"/>
          <p:cNvSpPr txBox="1"/>
          <p:nvPr/>
        </p:nvSpPr>
        <p:spPr>
          <a:xfrm>
            <a:off x="1778384" y="4379485"/>
            <a:ext cx="9268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Quad optic TRX</a:t>
            </a:r>
            <a:endParaRPr lang="en-US" sz="900" b="1" dirty="0"/>
          </a:p>
        </p:txBody>
      </p:sp>
      <p:sp>
        <p:nvSpPr>
          <p:cNvPr id="382" name="Rectangle 381"/>
          <p:cNvSpPr/>
          <p:nvPr/>
        </p:nvSpPr>
        <p:spPr>
          <a:xfrm>
            <a:off x="1848497" y="4591102"/>
            <a:ext cx="1036475" cy="17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Rectangle 382"/>
          <p:cNvSpPr/>
          <p:nvPr/>
        </p:nvSpPr>
        <p:spPr>
          <a:xfrm>
            <a:off x="2732417" y="4591102"/>
            <a:ext cx="152555" cy="17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TextBox 383"/>
          <p:cNvSpPr txBox="1"/>
          <p:nvPr/>
        </p:nvSpPr>
        <p:spPr>
          <a:xfrm>
            <a:off x="1778384" y="4555786"/>
            <a:ext cx="9268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Quad optic TRX</a:t>
            </a:r>
            <a:endParaRPr lang="en-US" sz="900" b="1" dirty="0"/>
          </a:p>
        </p:txBody>
      </p:sp>
      <p:sp>
        <p:nvSpPr>
          <p:cNvPr id="385" name="Rectangle 384"/>
          <p:cNvSpPr/>
          <p:nvPr/>
        </p:nvSpPr>
        <p:spPr>
          <a:xfrm>
            <a:off x="1848497" y="4772357"/>
            <a:ext cx="1036475" cy="17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Rectangle 385"/>
          <p:cNvSpPr/>
          <p:nvPr/>
        </p:nvSpPr>
        <p:spPr>
          <a:xfrm>
            <a:off x="2732417" y="4772357"/>
            <a:ext cx="152555" cy="17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TextBox 386"/>
          <p:cNvSpPr txBox="1"/>
          <p:nvPr/>
        </p:nvSpPr>
        <p:spPr>
          <a:xfrm>
            <a:off x="1778384" y="4737041"/>
            <a:ext cx="9268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Quad optic TRX</a:t>
            </a:r>
            <a:endParaRPr lang="en-US" sz="900" b="1" dirty="0"/>
          </a:p>
        </p:txBody>
      </p:sp>
      <p:sp>
        <p:nvSpPr>
          <p:cNvPr id="388" name="Rectangle 387"/>
          <p:cNvSpPr/>
          <p:nvPr/>
        </p:nvSpPr>
        <p:spPr>
          <a:xfrm>
            <a:off x="1848497" y="4954185"/>
            <a:ext cx="1036475" cy="17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Rectangle 388"/>
          <p:cNvSpPr/>
          <p:nvPr/>
        </p:nvSpPr>
        <p:spPr>
          <a:xfrm>
            <a:off x="2732417" y="4954185"/>
            <a:ext cx="152555" cy="17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TextBox 389"/>
          <p:cNvSpPr txBox="1"/>
          <p:nvPr/>
        </p:nvSpPr>
        <p:spPr>
          <a:xfrm>
            <a:off x="1778384" y="4918869"/>
            <a:ext cx="9268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Quad optic TRX</a:t>
            </a:r>
            <a:endParaRPr lang="en-US" sz="9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998375" y="1563966"/>
            <a:ext cx="24216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Fits in a 19U wide rack</a:t>
            </a:r>
          </a:p>
          <a:p>
            <a:r>
              <a:rPr lang="en-US" dirty="0" smtClean="0"/>
              <a:t>Takes 4U high space</a:t>
            </a:r>
          </a:p>
          <a:p>
            <a:r>
              <a:rPr lang="en-US" dirty="0" smtClean="0"/>
              <a:t>MTP fiber ports to DAM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10203024" y="1506521"/>
            <a:ext cx="575242" cy="200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/>
          <p:nvPr/>
        </p:nvCxnSpPr>
        <p:spPr>
          <a:xfrm flipV="1">
            <a:off x="10203024" y="5845416"/>
            <a:ext cx="575242" cy="200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/>
          <p:cNvCxnSpPr/>
          <p:nvPr/>
        </p:nvCxnSpPr>
        <p:spPr>
          <a:xfrm flipV="1">
            <a:off x="1143386" y="5493666"/>
            <a:ext cx="575242" cy="200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395"/>
          <p:cNvCxnSpPr/>
          <p:nvPr/>
        </p:nvCxnSpPr>
        <p:spPr>
          <a:xfrm flipV="1">
            <a:off x="1143386" y="3108981"/>
            <a:ext cx="575242" cy="200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28" idx="0"/>
          </p:cNvCxnSpPr>
          <p:nvPr/>
        </p:nvCxnSpPr>
        <p:spPr>
          <a:xfrm>
            <a:off x="10673153" y="1493837"/>
            <a:ext cx="0" cy="1524897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/>
          <p:cNvCxnSpPr/>
          <p:nvPr/>
        </p:nvCxnSpPr>
        <p:spPr>
          <a:xfrm>
            <a:off x="1345651" y="3127237"/>
            <a:ext cx="0" cy="623888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Connector 397"/>
          <p:cNvCxnSpPr/>
          <p:nvPr/>
        </p:nvCxnSpPr>
        <p:spPr>
          <a:xfrm>
            <a:off x="1360135" y="4837757"/>
            <a:ext cx="0" cy="623888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/>
          <p:cNvCxnSpPr>
            <a:stCxn id="28" idx="2"/>
          </p:cNvCxnSpPr>
          <p:nvPr/>
        </p:nvCxnSpPr>
        <p:spPr>
          <a:xfrm flipH="1">
            <a:off x="10663066" y="4156225"/>
            <a:ext cx="10087" cy="1659377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0426931" y="3018734"/>
            <a:ext cx="492443" cy="113749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000" dirty="0" smtClean="0"/>
              <a:t>19 U wide</a:t>
            </a:r>
            <a:endParaRPr lang="en-US" sz="2000" dirty="0"/>
          </a:p>
        </p:txBody>
      </p:sp>
      <p:sp>
        <p:nvSpPr>
          <p:cNvPr id="400" name="TextBox 399"/>
          <p:cNvSpPr txBox="1"/>
          <p:nvPr/>
        </p:nvSpPr>
        <p:spPr>
          <a:xfrm>
            <a:off x="1091242" y="3826553"/>
            <a:ext cx="492443" cy="95154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000" dirty="0" smtClean="0"/>
              <a:t>4 U high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726418" y="6142899"/>
            <a:ext cx="6844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All the electrical signals are differential signals (PCB</a:t>
            </a:r>
            <a:r>
              <a:rPr lang="en-US" dirty="0"/>
              <a:t> </a:t>
            </a:r>
            <a:r>
              <a:rPr lang="en-US" dirty="0" smtClean="0"/>
              <a:t>and connector)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FPGA can be a single piece, or two pieces with fast interconnect.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09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6883</TotalTime>
  <Words>1056</Words>
  <Application>Microsoft Office PowerPoint</Application>
  <PresentationFormat>Widescreen</PresentationFormat>
  <Paragraphs>317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Gu</dc:creator>
  <cp:lastModifiedBy>William Gu</cp:lastModifiedBy>
  <cp:revision>94</cp:revision>
  <dcterms:created xsi:type="dcterms:W3CDTF">2024-09-06T14:42:30Z</dcterms:created>
  <dcterms:modified xsi:type="dcterms:W3CDTF">2024-09-11T14:11:20Z</dcterms:modified>
</cp:coreProperties>
</file>