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5916" r:id="rId3"/>
    <p:sldId id="5914" r:id="rId4"/>
    <p:sldId id="5847" r:id="rId5"/>
    <p:sldId id="5901" r:id="rId6"/>
    <p:sldId id="5872" r:id="rId7"/>
    <p:sldId id="5915" r:id="rId8"/>
    <p:sldId id="5911" r:id="rId9"/>
    <p:sldId id="5839" r:id="rId10"/>
    <p:sldId id="5912" r:id="rId11"/>
    <p:sldId id="5792" r:id="rId12"/>
    <p:sldId id="5769" r:id="rId13"/>
    <p:sldId id="4770" r:id="rId14"/>
    <p:sldId id="5821" r:id="rId15"/>
    <p:sldId id="5759" r:id="rId16"/>
    <p:sldId id="5909" r:id="rId17"/>
    <p:sldId id="266" r:id="rId18"/>
    <p:sldId id="590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3" autoAdjust="0"/>
    <p:restoredTop sz="94632" autoAdjust="0"/>
  </p:normalViewPr>
  <p:slideViewPr>
    <p:cSldViewPr snapToGrid="0">
      <p:cViewPr varScale="1">
        <p:scale>
          <a:sx n="101" d="100"/>
          <a:sy n="101" d="100"/>
        </p:scale>
        <p:origin x="2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57B3B-ED67-469A-B307-86F7A39C9689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6A0A4-0EE3-4D82-BAB3-ED3AA258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3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B845-9551-8488-0E95-7AF95F728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D57D4D-66DD-A196-D0A8-8805CE505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0ADDD-5152-73DD-11CC-AFBE08298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11/8/2024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9CBD8-7511-A28A-2586-7ABB5F707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Collab. Council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AD182-9F01-4238-3E61-32F245760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2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8EAA9-FD5C-FB10-5E29-583D9563D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2E0C21-CAF2-8240-D002-C94BB8AD4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8ADFB-0727-ACB3-0B41-39AEC1F32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11/8/2024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1AE20-ACDE-5B8A-6842-D0FD18AA2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Collab. Council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6B906-77A9-191C-0750-487D682D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1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70B496-BCD1-C439-2F1B-3F41C2831F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ECC6F7-725F-20A8-3417-6C523576E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0F375-C9CC-DEF1-A546-790055B0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11/8/2024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C2972-7336-1AFA-EC13-399387419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Collab. Council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88EB3-F852-190D-3BEB-C3CCF3CC0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78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BE01F-402B-896B-075E-8B52C03B8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BD732-D622-D697-7848-0C60AE57E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CEBB6-0851-0996-41E2-CD4C2019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11/8/2024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A2124-1FF5-0D00-9D1D-75F1B6E5E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Collab. Council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A1524-79FD-873B-B8AB-264A11B39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8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397D3-26E5-3B41-5D7F-5E9416CBC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4A382-22CC-D083-9CD5-3AB354029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C9DF4-3875-85D0-B28E-94494689C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11/8/2024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3D6A2-64B4-C0E6-A47B-5E668C46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Collab. Council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AB46D-86E4-4FA0-0887-108854F9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2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991E8-7E58-9C8E-1D32-516EC26D8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D4AF-133D-18E9-CF22-2098E9C07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F322A9-3784-C2C4-38FB-C81DBCD29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25AEC-0412-98AB-FD28-7EFA77527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11/8/2024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D1176-F8FD-2CB4-4AD9-9C103A665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Collab. Council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B3C3D-1318-EFDB-C2F7-549844E5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3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2FC24-176B-5708-56AB-20547320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5511F-C5BC-D4A0-5CDB-7008E780C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7D202-A3AD-C87E-E899-06F554BA2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DCB123-703D-2800-97F4-A2467204A5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AFE6E-4586-3040-72DD-058A028F8F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855D26-1F68-200C-91E8-DD30A7C85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11/8/2024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EC0213-F391-E86F-E0D7-F9080ACDB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Collab. Council Meeting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01F6C0-C02E-41F7-7624-1F211EE10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00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CC3C1-03E4-626B-6509-5FCF89371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54602D-309E-D848-B30A-670F020C3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11/8/2024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0CDDC2-FA23-DA00-4444-2D07EAF24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Collab. Council Meeting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966360-FD7F-85A3-F579-AA3338FE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3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4B827B-B882-EF08-B94B-BC4EC3D6F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11/8/2024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B89B48-3C65-1306-B9D4-327B80F52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Collab. Council Meeting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D6E66-4D34-308B-F928-8D840B0E3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4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FB975-3C76-A5B6-03AA-7AC63BB7B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08828-AC71-580F-80EF-6A433FFFF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7CEB2-9E6E-C5BF-873F-165920CCA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34356-4E42-BF9D-CB81-6773A644B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11/8/2024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E8D09-8B4B-D8F3-D8D7-4F1FCA329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Collab. Council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22E60-46A7-473C-0F1F-79037FED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4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0046-A409-B36B-0483-B5070C3D9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34E26B-AE0F-8A59-618E-10CEDDB264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06652A-0F6C-C445-0475-70FA07134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A17E3-2E60-0D8A-A502-DE4F23B4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11/8/2024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AC12B-5593-0FAE-01CA-06B9DBCE8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Collab. Council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3083A-0444-8F96-5D17-8A51D0FF2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4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EC1EDF-F53A-8614-E2FA-B871C3053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05D3D-7C3F-7375-EC7E-52A2761C9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25882-7DBE-EFFF-5353-4511D27DB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11/8/2024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90A07-1EA6-5554-A455-D032D0D07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ePIC Collab. Council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6ABC7-A4A4-DA95-22A1-6A8E3308C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6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eic.github.io/documentation/tutorials.html" TargetMode="External"/><Relationship Id="rId3" Type="http://schemas.openxmlformats.org/officeDocument/2006/relationships/hyperlink" Target="https://lists.bnl.gov/mailman/listinfo" TargetMode="External"/><Relationship Id="rId7" Type="http://schemas.openxmlformats.org/officeDocument/2006/relationships/hyperlink" Target="https://eic.github.io/documentation/landingpage.html" TargetMode="External"/><Relationship Id="rId2" Type="http://schemas.openxmlformats.org/officeDocument/2006/relationships/hyperlink" Target="https://www.bnl.gov/eic/epic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.bnl.gov/EPIC/index.php?title=Early-Career_Election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indico.bnl.gov/category/435/" TargetMode="External"/><Relationship Id="rId10" Type="http://schemas.openxmlformats.org/officeDocument/2006/relationships/hyperlink" Target="https://zenodo.org/communities/epic" TargetMode="External"/><Relationship Id="rId4" Type="http://schemas.openxmlformats.org/officeDocument/2006/relationships/hyperlink" Target="https://indico.bnl.gov/category/402/" TargetMode="External"/><Relationship Id="rId9" Type="http://schemas.openxmlformats.org/officeDocument/2006/relationships/hyperlink" Target="https://chat.epic-eic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cug.org/content/join.htm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genda.infn.it/event/43344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2874D-5DB9-9CBE-A8C4-555A50D6B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668"/>
            <a:ext cx="9144000" cy="1806834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Report from the SP Office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09A3C8-9C9D-F634-EB04-A0FF3ED0F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08448"/>
            <a:ext cx="9144000" cy="1113282"/>
          </a:xfrm>
        </p:spPr>
        <p:txBody>
          <a:bodyPr/>
          <a:lstStyle/>
          <a:p>
            <a:r>
              <a:rPr lang="en-US" i="1" u="sng" dirty="0"/>
              <a:t>J. Lajoie</a:t>
            </a:r>
            <a:r>
              <a:rPr lang="en-US" i="1" dirty="0"/>
              <a:t>, S. Dalla Torre</a:t>
            </a:r>
          </a:p>
          <a:p>
            <a:r>
              <a:rPr lang="en-US" dirty="0"/>
              <a:t>November 8, 2024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B087EBD-E9C1-E830-144E-E69D7556F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443" y="4715320"/>
            <a:ext cx="2411128" cy="173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476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6F418-ADC2-0E06-2DEF-9B415B00E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EIC RRB Meeting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492218-FBF2-ACB4-0841-969696009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6" y="3270623"/>
            <a:ext cx="11430000" cy="293423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Fourth meeting of the EIC RRB: </a:t>
            </a:r>
          </a:p>
          <a:p>
            <a:pPr lvl="1"/>
            <a:r>
              <a:rPr lang="en-US" dirty="0"/>
              <a:t>RRB made up of international funding agency representatives </a:t>
            </a:r>
          </a:p>
          <a:p>
            <a:pPr lvl="1"/>
            <a:r>
              <a:rPr lang="en-US" dirty="0"/>
              <a:t>Coordinating body for contributions to the experimental program </a:t>
            </a:r>
          </a:p>
          <a:p>
            <a:pPr lvl="1"/>
            <a:r>
              <a:rPr lang="en-US" dirty="0"/>
              <a:t>Agenda includes: </a:t>
            </a:r>
          </a:p>
          <a:p>
            <a:pPr lvl="2"/>
            <a:r>
              <a:rPr lang="en-US" dirty="0"/>
              <a:t>Reports from the EIC Project and Collaboration, report from DOE</a:t>
            </a:r>
          </a:p>
          <a:p>
            <a:pPr lvl="2"/>
            <a:r>
              <a:rPr lang="en-US" dirty="0"/>
              <a:t>Presentations and discussions on Common Funds, International Computing Model, </a:t>
            </a:r>
            <a:br>
              <a:rPr lang="en-US" dirty="0"/>
            </a:br>
            <a:r>
              <a:rPr lang="en-US" dirty="0"/>
              <a:t>Global Engagement Strategy </a:t>
            </a:r>
          </a:p>
          <a:p>
            <a:pPr lvl="2"/>
            <a:endParaRPr lang="en-US" dirty="0"/>
          </a:p>
          <a:p>
            <a:r>
              <a:rPr lang="en-US" dirty="0"/>
              <a:t>As always, will report back to the Collaboration in upcoming General Meeting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ECA7C-70C9-BBF0-A479-A3C9EDC16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11/8/2024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C32B0-4B72-9E93-1E81-8A3C1B8CE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Collab. Council Meeting </a:t>
            </a:r>
          </a:p>
        </p:txBody>
      </p:sp>
      <p:pic>
        <p:nvPicPr>
          <p:cNvPr id="7" name="Picture 6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44CB73C9-25C6-7B88-1DBD-EBF566E5D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75" y="136525"/>
            <a:ext cx="11993649" cy="267689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32D733-5A48-FBD8-E986-EC8AF11E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76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4303495E-A3E5-D297-7DF7-4493C3A8F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935" y="1167821"/>
            <a:ext cx="4209806" cy="59532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CDE4C7-7C1E-A314-55B9-7FF96033B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7647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CERN Recognized Experiment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BD37B-CFF5-AE44-4819-6377B2E74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11/8/2024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67492-6F60-E5E1-D69B-D93941DBA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Collab. Council Meeting 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1A0110B-CB46-2038-AD6F-7FFCEDC9B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4875" y="36164"/>
            <a:ext cx="1894108" cy="1363447"/>
          </a:xfrm>
          <a:prstGeom prst="rect">
            <a:avLst/>
          </a:prstGeom>
        </p:spPr>
      </p:pic>
      <p:pic>
        <p:nvPicPr>
          <p:cNvPr id="14" name="Picture 13" descr="A close-up of a document&#10;&#10;Description automatically generated">
            <a:extLst>
              <a:ext uri="{FF2B5EF4-FFF2-40B4-BE49-F238E27FC236}">
                <a16:creationId xmlns:a16="http://schemas.microsoft.com/office/drawing/2014/main" id="{8A6D1A49-A46E-73A6-2251-C04002AA0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686" y="1396372"/>
            <a:ext cx="4851639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A close up of a paper&#10;&#10;Description automatically generated">
            <a:extLst>
              <a:ext uri="{FF2B5EF4-FFF2-40B4-BE49-F238E27FC236}">
                <a16:creationId xmlns:a16="http://schemas.microsoft.com/office/drawing/2014/main" id="{FCF651B6-16D4-87DC-913A-F971ED7AB7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3886" y="3973104"/>
            <a:ext cx="4917223" cy="2748371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B113DE6-2DB8-E9DC-8843-CC12C7DFBDF8}"/>
              </a:ext>
            </a:extLst>
          </p:cNvPr>
          <p:cNvSpPr txBox="1"/>
          <p:nvPr/>
        </p:nvSpPr>
        <p:spPr>
          <a:xfrm>
            <a:off x="302646" y="1769261"/>
            <a:ext cx="4669689" cy="36009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CERN Recognized Experiment MOU is in the signature process.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kern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Once this agreement is in place,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ePIC</a:t>
            </a:r>
            <a:r>
              <a:rPr lang="en-US" sz="2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collaborators will be able to: 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Establish team accounts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Register as CERN users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Apply for test beam time as </a:t>
            </a:r>
            <a:r>
              <a:rPr lang="en-US" sz="2000" kern="1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ePIC</a:t>
            </a:r>
            <a:endParaRPr lang="en-US" sz="20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9653BF-99F5-70B9-03AE-31A53CB65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586E57-A9D5-3852-B746-65D504E27BB0}"/>
              </a:ext>
            </a:extLst>
          </p:cNvPr>
          <p:cNvSpPr txBox="1"/>
          <p:nvPr/>
        </p:nvSpPr>
        <p:spPr>
          <a:xfrm rot="20303083">
            <a:off x="5696437" y="2644170"/>
            <a:ext cx="3993401" cy="1569660"/>
          </a:xfrm>
          <a:prstGeom prst="rect">
            <a:avLst/>
          </a:prstGeom>
          <a:noFill/>
          <a:ln w="730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SIGNED</a:t>
            </a:r>
          </a:p>
        </p:txBody>
      </p:sp>
    </p:spTree>
    <p:extLst>
      <p:ext uri="{BB962C8B-B14F-4D97-AF65-F5344CB8AC3E}">
        <p14:creationId xmlns:p14="http://schemas.microsoft.com/office/powerpoint/2010/main" val="48212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C17AE-5A41-8169-C795-5131878EA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B58AE-DD63-7159-A6C7-7EFAE4E93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351"/>
            <a:ext cx="10515600" cy="4718612"/>
          </a:xfrm>
        </p:spPr>
        <p:txBody>
          <a:bodyPr>
            <a:normAutofit/>
          </a:bodyPr>
          <a:lstStyle/>
          <a:p>
            <a:r>
              <a:rPr lang="en-US" dirty="0"/>
              <a:t>The collaboration has been very successful since the Lehigh collaboration meeting!</a:t>
            </a:r>
          </a:p>
          <a:p>
            <a:r>
              <a:rPr lang="en-US" dirty="0"/>
              <a:t>EIC RRB Meeting Nov. 12-13</a:t>
            </a:r>
            <a:r>
              <a:rPr lang="en-US" baseline="30000" dirty="0"/>
              <a:t>th</a:t>
            </a:r>
            <a:r>
              <a:rPr lang="en-US" dirty="0"/>
              <a:t> @ BNL</a:t>
            </a:r>
          </a:p>
          <a:p>
            <a:r>
              <a:rPr lang="en-US" dirty="0"/>
              <a:t>Next General Meeting – Thursday, Nov. 14</a:t>
            </a:r>
            <a:r>
              <a:rPr lang="en-US" baseline="30000" dirty="0"/>
              <a:t>th</a:t>
            </a:r>
            <a:r>
              <a:rPr lang="en-US" dirty="0"/>
              <a:t>, 7:30PM ET</a:t>
            </a:r>
          </a:p>
          <a:p>
            <a:r>
              <a:rPr lang="en-US" dirty="0"/>
              <a:t>Collaboration Meeting in Frascati – January 20-24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pPr lvl="1"/>
            <a:r>
              <a:rPr lang="en-US" dirty="0" err="1"/>
              <a:t>Workfests</a:t>
            </a:r>
            <a:r>
              <a:rPr lang="en-US" dirty="0"/>
              <a:t> and Parallel Session agenda to be finalized soon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B28DD-586C-CD93-73C2-BC123AE9C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11/8/2024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499A4514-4849-DB57-66A8-701208B37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1C3B2-E8EB-A59D-3230-513A679F1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Collab. Council Meeting 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A2B306E-FE73-23C4-74FC-10004A785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714" y="4496071"/>
            <a:ext cx="3091543" cy="222540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E6B06-9702-7C52-7087-CE8E66267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85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435FE5CE-15BE-8B4A-54CC-D52C7DCC0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327" y="2112150"/>
            <a:ext cx="9053345" cy="26337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C7A3F4-3753-8E74-B80F-E4A0CDA88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11/8/2024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BD81DA-5D9A-F679-21B5-3F001B09C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Collab. Council Meeting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AA676-7081-A2C8-D969-D396F3B00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06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380FF-8559-07BE-9E4B-F52B57D2E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</a:rPr>
              <a:t>ePIC</a:t>
            </a:r>
            <a:r>
              <a:rPr lang="en-US" b="1" dirty="0">
                <a:solidFill>
                  <a:schemeClr val="accent1"/>
                </a:solidFill>
              </a:rPr>
              <a:t> Resources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6AA10-4DDA-80D2-7247-44004DAC3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11/8/2024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8EB6EB9-D306-E817-1A32-A2FC3A44F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85" y="1542820"/>
            <a:ext cx="10515600" cy="47361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Public Website - </a:t>
            </a:r>
            <a:r>
              <a:rPr lang="en-US" dirty="0">
                <a:hlinkClick r:id="rId2"/>
              </a:rPr>
              <a:t>https://www.bnl.gov/eic/epic.php</a:t>
            </a:r>
            <a:endParaRPr lang="en-US" dirty="0"/>
          </a:p>
          <a:p>
            <a:r>
              <a:rPr lang="en-US" dirty="0"/>
              <a:t>Mailing Lists – </a:t>
            </a:r>
            <a:r>
              <a:rPr lang="en-US" dirty="0">
                <a:hlinkClick r:id="rId3"/>
              </a:rPr>
              <a:t>https://lists.bnl.gov/mailman/listinfo</a:t>
            </a:r>
            <a:endParaRPr lang="en-US" dirty="0"/>
          </a:p>
          <a:p>
            <a:r>
              <a:rPr lang="en-US" dirty="0"/>
              <a:t>Indico Agenda - </a:t>
            </a:r>
            <a:r>
              <a:rPr lang="en-US" dirty="0">
                <a:hlinkClick r:id="rId4"/>
              </a:rPr>
              <a:t>https://indico.bnl.gov/category/402/</a:t>
            </a:r>
            <a:endParaRPr lang="en-US" dirty="0"/>
          </a:p>
          <a:p>
            <a:pPr lvl="1"/>
            <a:r>
              <a:rPr lang="en-US" dirty="0" err="1"/>
              <a:t>ePIC</a:t>
            </a:r>
            <a:r>
              <a:rPr lang="en-US" dirty="0"/>
              <a:t> Software and Computing: </a:t>
            </a:r>
            <a:r>
              <a:rPr lang="en-US" dirty="0">
                <a:hlinkClick r:id="rId5"/>
              </a:rPr>
              <a:t>https://indico.bnl.gov/category/435/</a:t>
            </a:r>
            <a:endParaRPr lang="en-US" dirty="0"/>
          </a:p>
          <a:p>
            <a:r>
              <a:rPr lang="en-US" dirty="0"/>
              <a:t>Wiki - </a:t>
            </a:r>
            <a:r>
              <a:rPr lang="en-US" dirty="0">
                <a:hlinkClick r:id="rId6"/>
              </a:rPr>
              <a:t>https://wiki.bnl.gov/EPIC</a:t>
            </a:r>
            <a:endParaRPr lang="en-US" dirty="0"/>
          </a:p>
          <a:p>
            <a:r>
              <a:rPr lang="en-US" dirty="0"/>
              <a:t>ePIC Software Training: </a:t>
            </a:r>
          </a:p>
          <a:p>
            <a:pPr lvl="1"/>
            <a:r>
              <a:rPr lang="en-US" dirty="0"/>
              <a:t>Landing Page: </a:t>
            </a:r>
            <a:r>
              <a:rPr lang="en-US" dirty="0">
                <a:hlinkClick r:id="rId7"/>
              </a:rPr>
              <a:t>https://eic.github.io/documentation/landingpage.html</a:t>
            </a:r>
            <a:endParaRPr lang="en-US" sz="2800" dirty="0"/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Tutorials: </a:t>
            </a:r>
            <a:r>
              <a:rPr lang="en-US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8"/>
              </a:rPr>
              <a:t>https://eic.github.io/documentation/tutorials.html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8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Mattermost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 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9"/>
              </a:rPr>
              <a:t>https://</a:t>
            </a:r>
            <a:r>
              <a:rPr lang="en-US" dirty="0">
                <a:hlinkClick r:id="rId9"/>
              </a:rPr>
              <a:t>chat.epic-eic.org</a:t>
            </a:r>
            <a:endParaRPr lang="en-US" dirty="0"/>
          </a:p>
          <a:p>
            <a:pPr marL="0">
              <a:spcBef>
                <a:spcPts val="0"/>
              </a:spcBef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ePIC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Zenodo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Community: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0"/>
              </a:rPr>
              <a:t>https://zenodo.org/communities/epic</a:t>
            </a:r>
            <a:endParaRPr lang="en-US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77754AE-841A-0ABD-B108-FCBDDA48D8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70437" y="314334"/>
            <a:ext cx="1804597" cy="129901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FE3D9-B3F2-39F4-1B72-AF0B64A5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Collab. Council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FCDB5-E827-90D8-46CB-E5D34E2B0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75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circle with an arrow and waves&#10;&#10;Description automatically generated">
            <a:extLst>
              <a:ext uri="{FF2B5EF4-FFF2-40B4-BE49-F238E27FC236}">
                <a16:creationId xmlns:a16="http://schemas.microsoft.com/office/drawing/2014/main" id="{45E19F64-D7CC-3A46-AE5A-90461E1CC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495" y="2707363"/>
            <a:ext cx="3480044" cy="30426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BFA4F9-5649-0168-6C84-176E3B20F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7331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EICUG 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F0A71-F146-499F-F3E2-55D9C6D02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752"/>
            <a:ext cx="5080462" cy="47322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EICUG is a vital organization to promote the interests of the EIC community! </a:t>
            </a:r>
          </a:p>
          <a:p>
            <a:pPr lvl="1"/>
            <a:r>
              <a:rPr lang="en-US" dirty="0"/>
              <a:t>Without the EICUG we would never have gotten far enough to form ePIC!</a:t>
            </a:r>
          </a:p>
          <a:p>
            <a:endParaRPr lang="en-US" dirty="0"/>
          </a:p>
          <a:p>
            <a:r>
              <a:rPr lang="en-US" dirty="0"/>
              <a:t>Please register your institution!</a:t>
            </a:r>
          </a:p>
          <a:p>
            <a:r>
              <a:rPr lang="en-US" dirty="0"/>
              <a:t>Check with your EICUG IB representative to get registered as a member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000" dirty="0">
                <a:hlinkClick r:id="rId3"/>
              </a:rPr>
              <a:t>https://www.eicug.org/content/join.html</a:t>
            </a: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BAFB3-EA53-8EC0-5C8F-7BE1EEA28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11/8/2024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566A896-3E41-F7FC-CBB1-3F0CDF77C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918" y="1807178"/>
            <a:ext cx="4899513" cy="90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8FDB4-5DAA-99C8-8AF5-3846F8727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Collab. Council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EFAA5-A336-64A6-017C-43204CF31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41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E1D39-B307-32E9-38FB-26BBD492F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Death and Taxes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F20E8-D848-3CD0-8721-AD7D62F4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11/8/2024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076EA-2951-657D-EADB-65929F432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Collab. Council Meeting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2EBA46-52F9-5DAE-E174-DC00BDCF3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254" y="637785"/>
            <a:ext cx="6906589" cy="55824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F5B69F3-46A2-72AE-DC39-A8C2FF8A420D}"/>
              </a:ext>
            </a:extLst>
          </p:cNvPr>
          <p:cNvSpPr/>
          <p:nvPr/>
        </p:nvSpPr>
        <p:spPr>
          <a:xfrm>
            <a:off x="5192486" y="3907971"/>
            <a:ext cx="3037114" cy="7946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E0908D-CC15-5A2D-1FFA-9E1D46942BEE}"/>
              </a:ext>
            </a:extLst>
          </p:cNvPr>
          <p:cNvSpPr txBox="1"/>
          <p:nvPr/>
        </p:nvSpPr>
        <p:spPr>
          <a:xfrm>
            <a:off x="222299" y="1910508"/>
            <a:ext cx="47352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Associating your registration with SCOOL membership (2€) waives VAT taxes. (SCOOL is a non-profit entity.)</a:t>
            </a:r>
          </a:p>
          <a:p>
            <a:endParaRPr lang="en-US" dirty="0"/>
          </a:p>
          <a:p>
            <a:r>
              <a:rPr lang="en-US" dirty="0"/>
              <a:t>INFN and the University can’t accept money from individuals, so they need a partner.  If they use a private company, they can avoid VAT but then pay 22% in fees… 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EE4985-CD3E-7551-9AF0-8D24220E6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20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457A6-731D-0869-7F8D-599A78BE2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0879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Draft </a:t>
            </a:r>
            <a:r>
              <a:rPr lang="en-US" b="1" dirty="0" err="1">
                <a:solidFill>
                  <a:schemeClr val="accent1"/>
                </a:solidFill>
              </a:rPr>
              <a:t>Workfest</a:t>
            </a:r>
            <a:r>
              <a:rPr lang="en-US" b="1" dirty="0">
                <a:solidFill>
                  <a:schemeClr val="accent1"/>
                </a:solidFill>
              </a:rPr>
              <a:t>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16968-AB82-1655-E010-F8480707A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6004"/>
            <a:ext cx="10515600" cy="499095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Tuesday Morning: </a:t>
            </a:r>
          </a:p>
          <a:p>
            <a:pPr lvl="1"/>
            <a:r>
              <a:rPr lang="en-US" dirty="0"/>
              <a:t>SVT - Session 1</a:t>
            </a:r>
          </a:p>
          <a:p>
            <a:pPr lvl="1"/>
            <a:r>
              <a:rPr lang="en-US" dirty="0" err="1"/>
              <a:t>ePIC</a:t>
            </a:r>
            <a:r>
              <a:rPr lang="en-US" dirty="0"/>
              <a:t> Data: From Readout to Analysis – Session 1</a:t>
            </a:r>
          </a:p>
          <a:p>
            <a:pPr lvl="1"/>
            <a:endParaRPr lang="en-US" dirty="0"/>
          </a:p>
          <a:p>
            <a:r>
              <a:rPr lang="en-US" dirty="0"/>
              <a:t>Tuesday Afternoon:</a:t>
            </a:r>
          </a:p>
          <a:p>
            <a:pPr lvl="1"/>
            <a:r>
              <a:rPr lang="en-US" dirty="0"/>
              <a:t>Integration - Session I (With Engineers)</a:t>
            </a:r>
          </a:p>
          <a:p>
            <a:pPr lvl="1"/>
            <a:r>
              <a:rPr lang="en-US" dirty="0"/>
              <a:t>SVT – Session II</a:t>
            </a:r>
          </a:p>
          <a:p>
            <a:pPr lvl="1"/>
            <a:r>
              <a:rPr lang="en-US" dirty="0" err="1"/>
              <a:t>ePIC</a:t>
            </a:r>
            <a:r>
              <a:rPr lang="en-US" dirty="0"/>
              <a:t> Data: From Readout to Analysis – Session II</a:t>
            </a:r>
          </a:p>
          <a:p>
            <a:pPr lvl="1"/>
            <a:r>
              <a:rPr lang="en-US" dirty="0"/>
              <a:t>AI/ML Workflows Tutorial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Thursday Morning: </a:t>
            </a:r>
          </a:p>
          <a:p>
            <a:pPr lvl="1"/>
            <a:r>
              <a:rPr lang="en-US" dirty="0"/>
              <a:t>Integration - Session II (</a:t>
            </a:r>
            <a:r>
              <a:rPr lang="en-US"/>
              <a:t>Subsystem Grounding)</a:t>
            </a:r>
            <a:endParaRPr lang="en-US" dirty="0"/>
          </a:p>
          <a:p>
            <a:pPr lvl="1"/>
            <a:r>
              <a:rPr lang="en-US" dirty="0"/>
              <a:t>Tracking projections/resolution @ </a:t>
            </a:r>
            <a:r>
              <a:rPr lang="en-US" dirty="0" err="1"/>
              <a:t>hpDIRC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Friday Morning: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AI-Assisted Detector Design Optimization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MPGD’s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2CC35-6747-C83C-163F-1064C2952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11/8/2024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35522-B35C-A4CA-6588-7A67336E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Collab. Council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626F8-B07F-7C1E-1A50-26977B61C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43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ACB40-EC54-53C8-A5E1-84680F68A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5963"/>
          </a:xfrm>
        </p:spPr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</a:rPr>
              <a:t>preTDR</a:t>
            </a:r>
            <a:r>
              <a:rPr lang="en-US" b="1" dirty="0">
                <a:solidFill>
                  <a:schemeClr val="accent1"/>
                </a:solidFill>
              </a:rPr>
              <a:t> Version 0.1! – On to Version 1.0!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776359-5562-531F-72CB-AA2599A9B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11/8/2024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60DE7E-9C8F-DABD-A48F-A1229171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Collab. Council Meeting 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2C953FE1-BD90-48DD-ACE1-773C1E526B0F}"/>
              </a:ext>
            </a:extLst>
          </p:cNvPr>
          <p:cNvSpPr/>
          <p:nvPr/>
        </p:nvSpPr>
        <p:spPr>
          <a:xfrm>
            <a:off x="6514021" y="2979032"/>
            <a:ext cx="4484643" cy="899935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D293B939-20FE-19CC-286C-A2DCC10E25FC}"/>
              </a:ext>
            </a:extLst>
          </p:cNvPr>
          <p:cNvSpPr/>
          <p:nvPr/>
        </p:nvSpPr>
        <p:spPr>
          <a:xfrm>
            <a:off x="6699308" y="2150661"/>
            <a:ext cx="2112952" cy="899935"/>
          </a:xfrm>
          <a:prstGeom prst="chevr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65D52237-84ED-2BE2-509E-327541BC9696}"/>
              </a:ext>
            </a:extLst>
          </p:cNvPr>
          <p:cNvSpPr/>
          <p:nvPr/>
        </p:nvSpPr>
        <p:spPr>
          <a:xfrm>
            <a:off x="522689" y="2173944"/>
            <a:ext cx="1931451" cy="899936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6FC8302B-B8EA-C752-773B-683A9DF5A4CE}"/>
              </a:ext>
            </a:extLst>
          </p:cNvPr>
          <p:cNvSpPr/>
          <p:nvPr/>
        </p:nvSpPr>
        <p:spPr>
          <a:xfrm>
            <a:off x="1996310" y="2173944"/>
            <a:ext cx="2050691" cy="899937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125433EB-9137-5450-9FF3-D54C37873D11}"/>
              </a:ext>
            </a:extLst>
          </p:cNvPr>
          <p:cNvSpPr/>
          <p:nvPr/>
        </p:nvSpPr>
        <p:spPr>
          <a:xfrm>
            <a:off x="3145164" y="2907754"/>
            <a:ext cx="2923266" cy="899935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DA44B5F5-DCCB-10A5-24CA-2107E8ABBF6D}"/>
              </a:ext>
            </a:extLst>
          </p:cNvPr>
          <p:cNvSpPr/>
          <p:nvPr/>
        </p:nvSpPr>
        <p:spPr>
          <a:xfrm>
            <a:off x="4905637" y="2167663"/>
            <a:ext cx="2112952" cy="899935"/>
          </a:xfrm>
          <a:prstGeom prst="chevr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2554A2-B084-84B6-3E48-6946C4B0724E}"/>
              </a:ext>
            </a:extLst>
          </p:cNvPr>
          <p:cNvSpPr txBox="1"/>
          <p:nvPr/>
        </p:nvSpPr>
        <p:spPr>
          <a:xfrm>
            <a:off x="1124047" y="2225797"/>
            <a:ext cx="1323565" cy="796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process design phase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1B07A8-9E7B-D7F6-A6B2-9A9C16ED9F78}"/>
              </a:ext>
            </a:extLst>
          </p:cNvPr>
          <p:cNvSpPr txBox="1"/>
          <p:nvPr/>
        </p:nvSpPr>
        <p:spPr>
          <a:xfrm>
            <a:off x="2415735" y="2343757"/>
            <a:ext cx="1607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structuring the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effort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28DAF0-4179-2D53-B3A9-CDD79885AD76}"/>
              </a:ext>
            </a:extLst>
          </p:cNvPr>
          <p:cNvSpPr txBox="1"/>
          <p:nvPr/>
        </p:nvSpPr>
        <p:spPr>
          <a:xfrm>
            <a:off x="3716673" y="3020784"/>
            <a:ext cx="1607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writing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(TDR/notes)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0E6A66-A396-057D-1D08-2FE04E69808D}"/>
              </a:ext>
            </a:extLst>
          </p:cNvPr>
          <p:cNvSpPr txBox="1"/>
          <p:nvPr/>
        </p:nvSpPr>
        <p:spPr>
          <a:xfrm>
            <a:off x="5421713" y="2350535"/>
            <a:ext cx="1200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draft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ePIC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pre-TDR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328821-3068-E405-0DA1-95988B976258}"/>
              </a:ext>
            </a:extLst>
          </p:cNvPr>
          <p:cNvSpPr txBox="1"/>
          <p:nvPr/>
        </p:nvSpPr>
        <p:spPr>
          <a:xfrm>
            <a:off x="7800593" y="3030885"/>
            <a:ext cx="1607232" cy="796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Preparing papers for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publication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1A70F64-40E4-2AFD-E339-9C0C7228817E}"/>
              </a:ext>
            </a:extLst>
          </p:cNvPr>
          <p:cNvGrpSpPr/>
          <p:nvPr/>
        </p:nvGrpSpPr>
        <p:grpSpPr>
          <a:xfrm>
            <a:off x="1332935" y="3166844"/>
            <a:ext cx="1199925" cy="590641"/>
            <a:chOff x="2381475" y="5248468"/>
            <a:chExt cx="1199925" cy="61643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53E3571-459A-6DC6-9EBF-749BF9761EED}"/>
                </a:ext>
              </a:extLst>
            </p:cNvPr>
            <p:cNvSpPr txBox="1"/>
            <p:nvPr/>
          </p:nvSpPr>
          <p:spPr>
            <a:xfrm>
              <a:off x="2381475" y="5526347"/>
              <a:ext cx="11999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Mid Jan.24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00E24C2-C906-2109-5688-6334F18936F6}"/>
                </a:ext>
              </a:extLst>
            </p:cNvPr>
            <p:cNvCxnSpPr>
              <a:cxnSpLocks/>
              <a:stCxn id="19" idx="0"/>
            </p:cNvCxnSpPr>
            <p:nvPr/>
          </p:nvCxnSpPr>
          <p:spPr>
            <a:xfrm flipV="1">
              <a:off x="2981438" y="5248468"/>
              <a:ext cx="0" cy="2778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5CCB180-59A6-03F7-9029-9FB59D453A22}"/>
              </a:ext>
            </a:extLst>
          </p:cNvPr>
          <p:cNvSpPr txBox="1"/>
          <p:nvPr/>
        </p:nvSpPr>
        <p:spPr>
          <a:xfrm>
            <a:off x="6172336" y="4050330"/>
            <a:ext cx="1546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Dec. 1, 2024</a:t>
            </a:r>
            <a:endParaRPr kumimoji="0" lang="en-US" sz="1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C480D87-4CAF-5AB1-E7D7-9B2425607788}"/>
              </a:ext>
            </a:extLst>
          </p:cNvPr>
          <p:cNvGrpSpPr/>
          <p:nvPr/>
        </p:nvGrpSpPr>
        <p:grpSpPr>
          <a:xfrm>
            <a:off x="4364822" y="3050594"/>
            <a:ext cx="1671790" cy="1584510"/>
            <a:chOff x="5076617" y="4821134"/>
            <a:chExt cx="1671790" cy="60559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FCCEE2A-218B-F7AE-779E-C6AAF015291F}"/>
                </a:ext>
              </a:extLst>
            </p:cNvPr>
            <p:cNvSpPr txBox="1"/>
            <p:nvPr/>
          </p:nvSpPr>
          <p:spPr>
            <a:xfrm>
              <a:off x="5076617" y="5203229"/>
              <a:ext cx="1671790" cy="223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Version 0.1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Sept. 30, 2024</a:t>
              </a:r>
              <a:endPara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7DC9A56-5583-73CE-7D31-C6EAE1FEF0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960" y="4821134"/>
              <a:ext cx="0" cy="3931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1498B4D-D7B7-B622-E9C9-69A1B8812B9F}"/>
              </a:ext>
            </a:extLst>
          </p:cNvPr>
          <p:cNvGrpSpPr/>
          <p:nvPr/>
        </p:nvGrpSpPr>
        <p:grpSpPr>
          <a:xfrm>
            <a:off x="2947102" y="3512368"/>
            <a:ext cx="1199925" cy="590641"/>
            <a:chOff x="2381475" y="5248468"/>
            <a:chExt cx="1199925" cy="61643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20EB9A6-5CC8-55A1-E2B5-AC03D7B0349D}"/>
                </a:ext>
              </a:extLst>
            </p:cNvPr>
            <p:cNvSpPr txBox="1"/>
            <p:nvPr/>
          </p:nvSpPr>
          <p:spPr>
            <a:xfrm>
              <a:off x="2381475" y="5526347"/>
              <a:ext cx="11999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Mid Mar.24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5FB87FE-9C5E-3E38-FEFE-BF3EC4990469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V="1">
              <a:off x="2981438" y="5248468"/>
              <a:ext cx="0" cy="2778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Arrow: Chevron 27">
            <a:extLst>
              <a:ext uri="{FF2B5EF4-FFF2-40B4-BE49-F238E27FC236}">
                <a16:creationId xmlns:a16="http://schemas.microsoft.com/office/drawing/2014/main" id="{BB71DAFA-97E7-782B-D90B-3726A7A028E7}"/>
              </a:ext>
            </a:extLst>
          </p:cNvPr>
          <p:cNvSpPr/>
          <p:nvPr/>
        </p:nvSpPr>
        <p:spPr>
          <a:xfrm>
            <a:off x="8503673" y="2156964"/>
            <a:ext cx="2050691" cy="899935"/>
          </a:xfrm>
          <a:prstGeom prst="chevr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04810C5-54D5-0BCC-E8ED-E3831A6BB326}"/>
              </a:ext>
            </a:extLst>
          </p:cNvPr>
          <p:cNvGrpSpPr/>
          <p:nvPr/>
        </p:nvGrpSpPr>
        <p:grpSpPr>
          <a:xfrm>
            <a:off x="9039803" y="3673878"/>
            <a:ext cx="1654594" cy="574523"/>
            <a:chOff x="7314830" y="5112567"/>
            <a:chExt cx="1312835" cy="59961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56661C7-29D7-198E-168C-B35DDAA06323}"/>
                </a:ext>
              </a:extLst>
            </p:cNvPr>
            <p:cNvSpPr txBox="1"/>
            <p:nvPr/>
          </p:nvSpPr>
          <p:spPr>
            <a:xfrm>
              <a:off x="7314830" y="5358840"/>
              <a:ext cx="1312835" cy="353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Early 2025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5EC634CC-F7A9-D057-2E69-A6B52AA3DF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99158" y="5112567"/>
              <a:ext cx="0" cy="2778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6F55F10-AA6C-8C72-27D4-323B893B77E1}"/>
              </a:ext>
            </a:extLst>
          </p:cNvPr>
          <p:cNvSpPr txBox="1"/>
          <p:nvPr/>
        </p:nvSpPr>
        <p:spPr>
          <a:xfrm>
            <a:off x="8945980" y="2285790"/>
            <a:ext cx="1302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ePIC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pre-TDR (CD-2)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C892D09-2C1B-B677-2BF2-D6EA8B412BC0}"/>
              </a:ext>
            </a:extLst>
          </p:cNvPr>
          <p:cNvCxnSpPr/>
          <p:nvPr/>
        </p:nvCxnSpPr>
        <p:spPr>
          <a:xfrm>
            <a:off x="7322453" y="2606931"/>
            <a:ext cx="10558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6A5E535-66E5-6D91-B9EA-214DFA685258}"/>
              </a:ext>
            </a:extLst>
          </p:cNvPr>
          <p:cNvCxnSpPr>
            <a:cxnSpLocks/>
          </p:cNvCxnSpPr>
          <p:nvPr/>
        </p:nvCxnSpPr>
        <p:spPr>
          <a:xfrm flipV="1">
            <a:off x="6772940" y="3041274"/>
            <a:ext cx="2821" cy="1053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000B282B-76C8-75D0-CBD2-78F81D965D81}"/>
              </a:ext>
            </a:extLst>
          </p:cNvPr>
          <p:cNvSpPr/>
          <p:nvPr/>
        </p:nvSpPr>
        <p:spPr>
          <a:xfrm>
            <a:off x="5153102" y="2160158"/>
            <a:ext cx="1655887" cy="92750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A3A4D7-51D9-EC55-C4F0-5BCA20FB05D1}"/>
              </a:ext>
            </a:extLst>
          </p:cNvPr>
          <p:cNvSpPr txBox="1"/>
          <p:nvPr/>
        </p:nvSpPr>
        <p:spPr>
          <a:xfrm>
            <a:off x="1124047" y="1422776"/>
            <a:ext cx="696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Executing the plan from the Jan. 2024 Collaboration Meeting: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F165EF-6B68-682E-875C-C3255ABD058A}"/>
              </a:ext>
            </a:extLst>
          </p:cNvPr>
          <p:cNvSpPr/>
          <p:nvPr/>
        </p:nvSpPr>
        <p:spPr>
          <a:xfrm>
            <a:off x="6135311" y="4009827"/>
            <a:ext cx="1446375" cy="665777"/>
          </a:xfrm>
          <a:prstGeom prst="rect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DF2AD-5848-772F-EA32-0EC2758A0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38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E6E77-8408-419A-4EBF-A03B72338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021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Welcome new Institutions and Conveners!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B5F9D-A243-D1E8-79DD-9C2E2C872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7356"/>
            <a:ext cx="10515600" cy="474960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New institutions joining </a:t>
            </a:r>
            <a:r>
              <a:rPr lang="en-US" dirty="0" err="1"/>
              <a:t>ePIC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-Tohoku University, Japan </a:t>
            </a:r>
          </a:p>
          <a:p>
            <a:pPr lvl="2"/>
            <a:r>
              <a:rPr lang="en-US" dirty="0"/>
              <a:t>Institutional Representative: Prof. Masashi </a:t>
            </a:r>
            <a:r>
              <a:rPr lang="en-US" dirty="0" err="1"/>
              <a:t>Kaneta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- University of Petroleum and Energy Studies (UPES), India</a:t>
            </a:r>
          </a:p>
          <a:p>
            <a:pPr lvl="2"/>
            <a:r>
              <a:rPr lang="en-US" dirty="0"/>
              <a:t>Institutional Representative: Prof. Vipin Gaur </a:t>
            </a:r>
          </a:p>
          <a:p>
            <a:r>
              <a:rPr lang="en-US" dirty="0"/>
              <a:t>New conveners endorsed by CC vote: 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Stephen Kay (University of York) </a:t>
            </a:r>
            <a:r>
              <a:rPr lang="en-US" dirty="0"/>
              <a:t>- User Learning WG Convener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Jeff Landgraf (BNL) </a:t>
            </a:r>
            <a:r>
              <a:rPr lang="en-US" dirty="0"/>
              <a:t>- Third Streaming Computing WG Convener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Rongrong Ma (BNL) </a:t>
            </a:r>
            <a:r>
              <a:rPr lang="en-US" dirty="0"/>
              <a:t>- </a:t>
            </a:r>
            <a:r>
              <a:rPr lang="en-US" dirty="0" err="1"/>
              <a:t>Jets+HF</a:t>
            </a:r>
            <a:r>
              <a:rPr lang="en-US" dirty="0"/>
              <a:t> WG Convener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Juliette Mammei (University of Manitoba) </a:t>
            </a:r>
            <a:r>
              <a:rPr lang="en-US" dirty="0"/>
              <a:t>- BSM + Precision EW WG Convener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Stephen Maple (University of Birmingham) </a:t>
            </a:r>
            <a:r>
              <a:rPr lang="en-US" dirty="0"/>
              <a:t>- Inclusive Physics WG Convener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Ralf Seidl (RIKEN)</a:t>
            </a:r>
            <a:r>
              <a:rPr lang="en-US" dirty="0"/>
              <a:t> - SIDIS WG Convener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Zhoudunming (Kong) Tu (BNL) </a:t>
            </a:r>
            <a:r>
              <a:rPr lang="en-US" dirty="0"/>
              <a:t>- </a:t>
            </a:r>
            <a:r>
              <a:rPr lang="en-US" dirty="0" err="1"/>
              <a:t>Exclusive+Diffractive+Tagging</a:t>
            </a:r>
            <a:r>
              <a:rPr lang="en-US" dirty="0"/>
              <a:t> WG Convener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0F412-8F52-7ECD-62A9-2B2E8A571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11/8/2024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112BB-E17F-B250-C971-6FA3F6119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Collab. Council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8C0E3-CBC9-D887-1B9E-B4FBE79C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E304E1C3-51CC-D606-4760-7BE0E484D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340" y="1338146"/>
            <a:ext cx="775279" cy="979921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AEF13A3-0550-E951-B807-D16B50EAE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976" y="2447870"/>
            <a:ext cx="1932534" cy="68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55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ree Vectors | 3D Arrow Right Green">
            <a:extLst>
              <a:ext uri="{FF2B5EF4-FFF2-40B4-BE49-F238E27FC236}">
                <a16:creationId xmlns:a16="http://schemas.microsoft.com/office/drawing/2014/main" id="{EA86CB8E-9667-813F-6534-F5A668241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238" y="2091632"/>
            <a:ext cx="852487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758D90-69F9-4840-D220-8445B3268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585" y="258427"/>
            <a:ext cx="10515600" cy="1032919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News from the SP Office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0A67C-16C0-412A-289E-C666EA365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11/8/2024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0CFCC-4652-2695-9153-B8C2717FE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Collab. Council Meeting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F65D60-FF65-A57E-6384-53ED19785CCC}"/>
              </a:ext>
            </a:extLst>
          </p:cNvPr>
          <p:cNvGrpSpPr/>
          <p:nvPr/>
        </p:nvGrpSpPr>
        <p:grpSpPr>
          <a:xfrm>
            <a:off x="3124577" y="1334100"/>
            <a:ext cx="1237691" cy="2384858"/>
            <a:chOff x="7534031" y="1196286"/>
            <a:chExt cx="1237691" cy="2384858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3CC3DC5-294F-C15D-9B7C-184F7441BDB5}"/>
                </a:ext>
              </a:extLst>
            </p:cNvPr>
            <p:cNvCxnSpPr>
              <a:cxnSpLocks/>
            </p:cNvCxnSpPr>
            <p:nvPr/>
          </p:nvCxnSpPr>
          <p:spPr>
            <a:xfrm>
              <a:off x="7850350" y="1766799"/>
              <a:ext cx="0" cy="181434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5795986-B893-FFE2-60C1-92CAEB953B68}"/>
                </a:ext>
              </a:extLst>
            </p:cNvPr>
            <p:cNvSpPr txBox="1"/>
            <p:nvPr/>
          </p:nvSpPr>
          <p:spPr>
            <a:xfrm>
              <a:off x="7534031" y="1196286"/>
              <a:ext cx="1237691" cy="5770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50" dirty="0" err="1"/>
                <a:t>ePIC</a:t>
              </a:r>
              <a:r>
                <a:rPr lang="en-US" sz="1050" dirty="0"/>
                <a:t> Early Physics Workshop </a:t>
              </a:r>
              <a:br>
                <a:rPr lang="en-US" sz="1050" dirty="0"/>
              </a:br>
              <a:r>
                <a:rPr lang="en-US" sz="1050" dirty="0"/>
                <a:t>Sept. 13, 2024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0771473-F8D0-159C-23B3-AC3708EAF9AD}"/>
              </a:ext>
            </a:extLst>
          </p:cNvPr>
          <p:cNvGrpSpPr/>
          <p:nvPr/>
        </p:nvGrpSpPr>
        <p:grpSpPr>
          <a:xfrm>
            <a:off x="1545189" y="1312159"/>
            <a:ext cx="1220340" cy="2469690"/>
            <a:chOff x="5862095" y="1184997"/>
            <a:chExt cx="1220340" cy="246969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63243F8-4822-076D-14E9-29F621CB798A}"/>
                </a:ext>
              </a:extLst>
            </p:cNvPr>
            <p:cNvCxnSpPr>
              <a:cxnSpLocks/>
            </p:cNvCxnSpPr>
            <p:nvPr/>
          </p:nvCxnSpPr>
          <p:spPr>
            <a:xfrm>
              <a:off x="6560543" y="1584130"/>
              <a:ext cx="0" cy="20705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17F94C-E113-0252-1E18-06A44320216C}"/>
                </a:ext>
              </a:extLst>
            </p:cNvPr>
            <p:cNvSpPr txBox="1"/>
            <p:nvPr/>
          </p:nvSpPr>
          <p:spPr>
            <a:xfrm>
              <a:off x="5862095" y="1184997"/>
              <a:ext cx="122034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EIC Strategy Mtg</a:t>
              </a:r>
              <a:br>
                <a:rPr lang="en-US" sz="1050" dirty="0"/>
              </a:br>
              <a:r>
                <a:rPr lang="en-US" sz="1050" dirty="0"/>
                <a:t>August 21</a:t>
              </a:r>
              <a:r>
                <a:rPr lang="en-US" sz="1050" baseline="30000" dirty="0"/>
                <a:t>st</a:t>
              </a:r>
              <a:r>
                <a:rPr lang="en-US" sz="1050" dirty="0"/>
                <a:t> 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6ACF9A0-F867-4900-6AB0-6C581042E8FB}"/>
              </a:ext>
            </a:extLst>
          </p:cNvPr>
          <p:cNvCxnSpPr>
            <a:cxnSpLocks/>
          </p:cNvCxnSpPr>
          <p:nvPr/>
        </p:nvCxnSpPr>
        <p:spPr>
          <a:xfrm>
            <a:off x="1734584" y="3761602"/>
            <a:ext cx="7977643" cy="0"/>
          </a:xfrm>
          <a:prstGeom prst="line">
            <a:avLst/>
          </a:prstGeom>
          <a:ln w="158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078D79-2E79-BFE5-1FFF-B680745D5D9F}"/>
              </a:ext>
            </a:extLst>
          </p:cNvPr>
          <p:cNvGrpSpPr/>
          <p:nvPr/>
        </p:nvGrpSpPr>
        <p:grpSpPr>
          <a:xfrm>
            <a:off x="3242135" y="3793410"/>
            <a:ext cx="1556681" cy="1589845"/>
            <a:chOff x="1032688" y="1591073"/>
            <a:chExt cx="1556681" cy="158984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6A262C7-11E4-BCA1-821F-BB61D6FEB68D}"/>
                </a:ext>
              </a:extLst>
            </p:cNvPr>
            <p:cNvSpPr txBox="1"/>
            <p:nvPr/>
          </p:nvSpPr>
          <p:spPr>
            <a:xfrm>
              <a:off x="1032688" y="2765420"/>
              <a:ext cx="1556681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PDR2: Barrel </a:t>
              </a:r>
              <a:r>
                <a:rPr lang="en-US" sz="1050" dirty="0" err="1"/>
                <a:t>EMCal</a:t>
              </a:r>
              <a:endParaRPr lang="en-US" sz="1050" dirty="0"/>
            </a:p>
            <a:p>
              <a:r>
                <a:rPr lang="en-US" sz="1050" dirty="0"/>
                <a:t>September 19</a:t>
              </a:r>
              <a:r>
                <a:rPr lang="en-US" sz="1050" baseline="30000" dirty="0"/>
                <a:t>th</a:t>
              </a:r>
              <a:r>
                <a:rPr lang="en-US" sz="1050" dirty="0"/>
                <a:t> 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85AC4F9-4523-58A7-32FA-D05A4C9FD4F6}"/>
                </a:ext>
              </a:extLst>
            </p:cNvPr>
            <p:cNvCxnSpPr>
              <a:cxnSpLocks/>
            </p:cNvCxnSpPr>
            <p:nvPr/>
          </p:nvCxnSpPr>
          <p:spPr>
            <a:xfrm>
              <a:off x="1539281" y="1591073"/>
              <a:ext cx="0" cy="11378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430783E-5627-E6D5-6EC5-95B65DBC5B4C}"/>
              </a:ext>
            </a:extLst>
          </p:cNvPr>
          <p:cNvGrpSpPr/>
          <p:nvPr/>
        </p:nvGrpSpPr>
        <p:grpSpPr>
          <a:xfrm>
            <a:off x="3806673" y="2179308"/>
            <a:ext cx="1266104" cy="1520381"/>
            <a:chOff x="1814401" y="2470188"/>
            <a:chExt cx="787682" cy="127531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B02CA8-B607-1E93-B22B-5D6D446A9FB8}"/>
                </a:ext>
              </a:extLst>
            </p:cNvPr>
            <p:cNvSpPr txBox="1"/>
            <p:nvPr/>
          </p:nvSpPr>
          <p:spPr>
            <a:xfrm>
              <a:off x="1814401" y="2470188"/>
              <a:ext cx="787682" cy="4840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 err="1"/>
                <a:t>ePIC</a:t>
              </a:r>
              <a:r>
                <a:rPr lang="en-US" sz="1050" dirty="0"/>
                <a:t> Software and </a:t>
              </a:r>
              <a:br>
                <a:rPr lang="en-US" sz="1050" dirty="0"/>
              </a:br>
              <a:r>
                <a:rPr lang="en-US" sz="1050" dirty="0"/>
                <a:t>Computing Review</a:t>
              </a:r>
              <a:br>
                <a:rPr lang="en-US" sz="1050" dirty="0"/>
              </a:br>
              <a:r>
                <a:rPr lang="en-US" sz="1050" dirty="0"/>
                <a:t>Sept. 26-27</a:t>
              </a:r>
              <a:r>
                <a:rPr lang="en-US" sz="1050" baseline="30000" dirty="0"/>
                <a:t>th</a:t>
              </a:r>
              <a:r>
                <a:rPr lang="en-US" sz="1050" dirty="0"/>
                <a:t> 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08140A9-5213-5160-95F7-DF20AE808FD6}"/>
                </a:ext>
              </a:extLst>
            </p:cNvPr>
            <p:cNvCxnSpPr>
              <a:cxnSpLocks/>
            </p:cNvCxnSpPr>
            <p:nvPr/>
          </p:nvCxnSpPr>
          <p:spPr>
            <a:xfrm>
              <a:off x="2208242" y="2993309"/>
              <a:ext cx="0" cy="7521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9B33313-A679-FFE7-AFC1-214EB8F1DA05}"/>
              </a:ext>
            </a:extLst>
          </p:cNvPr>
          <p:cNvGrpSpPr/>
          <p:nvPr/>
        </p:nvGrpSpPr>
        <p:grpSpPr>
          <a:xfrm>
            <a:off x="2285778" y="1853052"/>
            <a:ext cx="2035278" cy="1876742"/>
            <a:chOff x="3369882" y="4618942"/>
            <a:chExt cx="2035278" cy="172189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62CBAA6-05D6-1B7C-E30C-A5F360110FB6}"/>
                </a:ext>
              </a:extLst>
            </p:cNvPr>
            <p:cNvSpPr txBox="1"/>
            <p:nvPr/>
          </p:nvSpPr>
          <p:spPr>
            <a:xfrm>
              <a:off x="3369882" y="4618942"/>
              <a:ext cx="2035278" cy="677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Detector Advisory </a:t>
              </a:r>
              <a:br>
                <a:rPr lang="en-US" sz="1050" dirty="0"/>
              </a:br>
              <a:r>
                <a:rPr lang="en-US" sz="1050" dirty="0"/>
                <a:t>Committee R&amp;D </a:t>
              </a:r>
              <a:br>
                <a:rPr lang="en-US" sz="1050" dirty="0"/>
              </a:br>
              <a:r>
                <a:rPr lang="en-US" sz="1050" dirty="0"/>
                <a:t>Meeting</a:t>
              </a:r>
            </a:p>
            <a:p>
              <a:r>
                <a:rPr lang="en-US" sz="1050" dirty="0"/>
                <a:t>August 28-28</a:t>
              </a:r>
              <a:r>
                <a:rPr lang="en-US" sz="1050" baseline="30000" dirty="0"/>
                <a:t>th</a:t>
              </a:r>
              <a:r>
                <a:rPr lang="en-US" sz="1050" dirty="0"/>
                <a:t>  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F287D76-299E-7248-21B0-3C597DB824A5}"/>
                </a:ext>
              </a:extLst>
            </p:cNvPr>
            <p:cNvCxnSpPr>
              <a:cxnSpLocks/>
            </p:cNvCxnSpPr>
            <p:nvPr/>
          </p:nvCxnSpPr>
          <p:spPr>
            <a:xfrm>
              <a:off x="3657690" y="5281388"/>
              <a:ext cx="0" cy="10594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D99355F-B7F9-CA3B-E76D-DB7EC103A150}"/>
              </a:ext>
            </a:extLst>
          </p:cNvPr>
          <p:cNvSpPr txBox="1"/>
          <p:nvPr/>
        </p:nvSpPr>
        <p:spPr>
          <a:xfrm>
            <a:off x="9684929" y="2141032"/>
            <a:ext cx="2217124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EIC Project CD-3B/Status Review</a:t>
            </a:r>
            <a:br>
              <a:rPr lang="en-US" sz="2000" b="1" dirty="0">
                <a:solidFill>
                  <a:schemeClr val="accent1"/>
                </a:solidFill>
              </a:rPr>
            </a:br>
            <a:r>
              <a:rPr lang="en-US" sz="2000" b="1" dirty="0">
                <a:solidFill>
                  <a:schemeClr val="accent1"/>
                </a:solidFill>
              </a:rPr>
              <a:t>January 7-9</a:t>
            </a:r>
            <a:r>
              <a:rPr lang="en-US" sz="2000" b="1" baseline="30000" dirty="0">
                <a:solidFill>
                  <a:schemeClr val="accent1"/>
                </a:solidFill>
              </a:rPr>
              <a:t>th</a:t>
            </a:r>
            <a:r>
              <a:rPr lang="en-US" sz="2000" b="1" dirty="0">
                <a:solidFill>
                  <a:schemeClr val="accent1"/>
                </a:solidFill>
              </a:rPr>
              <a:t>, 2025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C87443-332A-BD77-E89B-9D3C01E2CD12}"/>
              </a:ext>
            </a:extLst>
          </p:cNvPr>
          <p:cNvSpPr txBox="1"/>
          <p:nvPr/>
        </p:nvSpPr>
        <p:spPr>
          <a:xfrm>
            <a:off x="5226191" y="1321161"/>
            <a:ext cx="1140244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FDR: Magnet Flux Return Steel </a:t>
            </a:r>
          </a:p>
          <a:p>
            <a:r>
              <a:rPr lang="en-US" sz="1050" dirty="0"/>
              <a:t>(CD-3B scope)</a:t>
            </a:r>
            <a:br>
              <a:rPr lang="en-US" sz="1050" dirty="0"/>
            </a:br>
            <a:r>
              <a:rPr lang="en-US" sz="1050" dirty="0"/>
              <a:t>October 16, 2024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4DD8A6B-35D8-5BE5-E331-8FDAA282D8BB}"/>
              </a:ext>
            </a:extLst>
          </p:cNvPr>
          <p:cNvGrpSpPr/>
          <p:nvPr/>
        </p:nvGrpSpPr>
        <p:grpSpPr>
          <a:xfrm>
            <a:off x="4580778" y="3720162"/>
            <a:ext cx="1266104" cy="2215929"/>
            <a:chOff x="1681045" y="2262918"/>
            <a:chExt cx="787682" cy="124845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5072158-E392-AA6D-0D1E-AC7F4A12F9EA}"/>
                </a:ext>
              </a:extLst>
            </p:cNvPr>
            <p:cNvSpPr txBox="1"/>
            <p:nvPr/>
          </p:nvSpPr>
          <p:spPr>
            <a:xfrm>
              <a:off x="1681045" y="3186245"/>
              <a:ext cx="787682" cy="3251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 err="1"/>
                <a:t>ePIC</a:t>
              </a:r>
              <a:r>
                <a:rPr lang="en-US" sz="1050" dirty="0"/>
                <a:t> draft pre-TDR Version 0.1</a:t>
              </a:r>
              <a:br>
                <a:rPr lang="en-US" sz="1050" dirty="0"/>
              </a:br>
              <a:r>
                <a:rPr lang="en-US" sz="1050" dirty="0"/>
                <a:t>Sept. 30, 2024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A3CE011-206A-BED2-7BC5-D0753A1879A6}"/>
                </a:ext>
              </a:extLst>
            </p:cNvPr>
            <p:cNvCxnSpPr>
              <a:cxnSpLocks/>
            </p:cNvCxnSpPr>
            <p:nvPr/>
          </p:nvCxnSpPr>
          <p:spPr>
            <a:xfrm>
              <a:off x="2051618" y="2262918"/>
              <a:ext cx="4229" cy="9190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321EE819-0FF0-9036-0C8D-F93D9E5D21B8}"/>
              </a:ext>
            </a:extLst>
          </p:cNvPr>
          <p:cNvSpPr txBox="1"/>
          <p:nvPr/>
        </p:nvSpPr>
        <p:spPr>
          <a:xfrm>
            <a:off x="185051" y="2574162"/>
            <a:ext cx="1337187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Lehigh Collab. Mtg. July 2024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5F94952-285D-48A0-9825-AE654B5773C8}"/>
              </a:ext>
            </a:extLst>
          </p:cNvPr>
          <p:cNvGrpSpPr/>
          <p:nvPr/>
        </p:nvGrpSpPr>
        <p:grpSpPr>
          <a:xfrm>
            <a:off x="2085419" y="3746736"/>
            <a:ext cx="1220340" cy="2614600"/>
            <a:chOff x="5804376" y="2393518"/>
            <a:chExt cx="1220340" cy="261460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84353A4-6D27-F921-3D17-7C54BA11A1BC}"/>
                </a:ext>
              </a:extLst>
            </p:cNvPr>
            <p:cNvCxnSpPr>
              <a:cxnSpLocks/>
            </p:cNvCxnSpPr>
            <p:nvPr/>
          </p:nvCxnSpPr>
          <p:spPr>
            <a:xfrm>
              <a:off x="6178158" y="2393518"/>
              <a:ext cx="0" cy="18018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D765597-B9B3-0D38-5A8D-A5CA9E29C2A1}"/>
                </a:ext>
              </a:extLst>
            </p:cNvPr>
            <p:cNvSpPr txBox="1"/>
            <p:nvPr/>
          </p:nvSpPr>
          <p:spPr>
            <a:xfrm>
              <a:off x="5804376" y="4269454"/>
              <a:ext cx="12203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EIC “Host” Lab User Experience Workshop</a:t>
              </a:r>
            </a:p>
            <a:p>
              <a:r>
                <a:rPr lang="en-US" sz="1050" dirty="0"/>
                <a:t>August 26th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0A6558E-336E-F7B0-A3B3-110366CDE69D}"/>
              </a:ext>
            </a:extLst>
          </p:cNvPr>
          <p:cNvGrpSpPr/>
          <p:nvPr/>
        </p:nvGrpSpPr>
        <p:grpSpPr>
          <a:xfrm>
            <a:off x="6965810" y="1114996"/>
            <a:ext cx="1996572" cy="2646606"/>
            <a:chOff x="1653556" y="2287677"/>
            <a:chExt cx="1107891" cy="145782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A01AD7F-DDE1-F6FA-5384-A1FF51E96FB6}"/>
                </a:ext>
              </a:extLst>
            </p:cNvPr>
            <p:cNvSpPr txBox="1"/>
            <p:nvPr/>
          </p:nvSpPr>
          <p:spPr>
            <a:xfrm>
              <a:off x="1653556" y="2287677"/>
              <a:ext cx="1107891" cy="508597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1">
                  <a:shade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chemeClr val="accent1"/>
                  </a:solidFill>
                </a:rPr>
                <a:t>ePIC</a:t>
              </a:r>
              <a:r>
                <a:rPr lang="en-US" b="1" dirty="0">
                  <a:solidFill>
                    <a:schemeClr val="accent1"/>
                  </a:solidFill>
                </a:rPr>
                <a:t> draft pre-TDR Version 1</a:t>
              </a:r>
              <a:br>
                <a:rPr lang="en-US" b="1" dirty="0">
                  <a:solidFill>
                    <a:schemeClr val="accent1"/>
                  </a:solidFill>
                </a:rPr>
              </a:br>
              <a:r>
                <a:rPr lang="en-US" b="1" dirty="0">
                  <a:solidFill>
                    <a:schemeClr val="accent1"/>
                  </a:solidFill>
                </a:rPr>
                <a:t>December 1, 2024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9FBF5BE-C3C5-9760-3D1A-3304B9A9871B}"/>
                </a:ext>
              </a:extLst>
            </p:cNvPr>
            <p:cNvCxnSpPr>
              <a:cxnSpLocks/>
            </p:cNvCxnSpPr>
            <p:nvPr/>
          </p:nvCxnSpPr>
          <p:spPr>
            <a:xfrm>
              <a:off x="2071062" y="2826421"/>
              <a:ext cx="4229" cy="9190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5B91C24-9A8A-24D5-7911-F198CB536CF2}"/>
              </a:ext>
            </a:extLst>
          </p:cNvPr>
          <p:cNvGrpSpPr/>
          <p:nvPr/>
        </p:nvGrpSpPr>
        <p:grpSpPr>
          <a:xfrm>
            <a:off x="6034385" y="3765393"/>
            <a:ext cx="2031127" cy="2239012"/>
            <a:chOff x="1681044" y="2262918"/>
            <a:chExt cx="1263626" cy="126146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7779740-6F8E-ADDB-911D-406E9BBCFC59}"/>
                </a:ext>
              </a:extLst>
            </p:cNvPr>
            <p:cNvSpPr txBox="1"/>
            <p:nvPr/>
          </p:nvSpPr>
          <p:spPr>
            <a:xfrm>
              <a:off x="1681044" y="3186245"/>
              <a:ext cx="1263626" cy="3381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Directors Review for CD-3B/Status Review</a:t>
              </a:r>
            </a:p>
            <a:p>
              <a:r>
                <a:rPr lang="en-US" sz="1100" dirty="0"/>
                <a:t>October 22-24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76005E6-600E-449C-C9E3-CF17165F4FED}"/>
                </a:ext>
              </a:extLst>
            </p:cNvPr>
            <p:cNvCxnSpPr>
              <a:cxnSpLocks/>
            </p:cNvCxnSpPr>
            <p:nvPr/>
          </p:nvCxnSpPr>
          <p:spPr>
            <a:xfrm>
              <a:off x="2051618" y="2262918"/>
              <a:ext cx="4229" cy="9190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EA3D427B-E578-BF6F-0798-BDD3DC27A671}"/>
              </a:ext>
            </a:extLst>
          </p:cNvPr>
          <p:cNvSpPr/>
          <p:nvPr/>
        </p:nvSpPr>
        <p:spPr>
          <a:xfrm>
            <a:off x="6003241" y="5390016"/>
            <a:ext cx="1816283" cy="12145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058975-A478-213F-0F20-B35E68B1EC59}"/>
              </a:ext>
            </a:extLst>
          </p:cNvPr>
          <p:cNvSpPr/>
          <p:nvPr/>
        </p:nvSpPr>
        <p:spPr>
          <a:xfrm>
            <a:off x="3947727" y="2211115"/>
            <a:ext cx="1140244" cy="58430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EAE4B43-AD77-DAE4-4EAC-ECA61DE19D7A}"/>
              </a:ext>
            </a:extLst>
          </p:cNvPr>
          <p:cNvSpPr/>
          <p:nvPr/>
        </p:nvSpPr>
        <p:spPr>
          <a:xfrm>
            <a:off x="3124190" y="1330709"/>
            <a:ext cx="1140244" cy="58430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D0D92E5-ACE9-8689-5150-C5B0F4C05949}"/>
              </a:ext>
            </a:extLst>
          </p:cNvPr>
          <p:cNvSpPr/>
          <p:nvPr/>
        </p:nvSpPr>
        <p:spPr>
          <a:xfrm>
            <a:off x="3222795" y="4919420"/>
            <a:ext cx="1264449" cy="58430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 descr="A picture containing text, tree, outdoor, mountain&#10;&#10;Description automatically generated">
            <a:extLst>
              <a:ext uri="{FF2B5EF4-FFF2-40B4-BE49-F238E27FC236}">
                <a16:creationId xmlns:a16="http://schemas.microsoft.com/office/drawing/2014/main" id="{80C8D8F9-76E2-048E-FFEB-29BAFCC19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385" y="3429000"/>
            <a:ext cx="2689156" cy="110477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4F39B412-6948-6B08-7159-0DB26F0AD119}"/>
              </a:ext>
            </a:extLst>
          </p:cNvPr>
          <p:cNvSpPr txBox="1"/>
          <p:nvPr/>
        </p:nvSpPr>
        <p:spPr>
          <a:xfrm>
            <a:off x="9515357" y="4652095"/>
            <a:ext cx="2491211" cy="369332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Frascati, Jan 20-24,2025</a:t>
            </a:r>
          </a:p>
        </p:txBody>
      </p:sp>
      <p:pic>
        <p:nvPicPr>
          <p:cNvPr id="55" name="Picture 54" descr="A picture containing text&#10;&#10;Description automatically generated">
            <a:extLst>
              <a:ext uri="{FF2B5EF4-FFF2-40B4-BE49-F238E27FC236}">
                <a16:creationId xmlns:a16="http://schemas.microsoft.com/office/drawing/2014/main" id="{E7050AE6-64A8-2653-2DD3-B2B8558E1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50" y="3569178"/>
            <a:ext cx="1464624" cy="109846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9F7074-4BB2-9477-3D55-8D602B433184}"/>
              </a:ext>
            </a:extLst>
          </p:cNvPr>
          <p:cNvCxnSpPr>
            <a:cxnSpLocks/>
          </p:cNvCxnSpPr>
          <p:nvPr/>
        </p:nvCxnSpPr>
        <p:spPr>
          <a:xfrm>
            <a:off x="5739015" y="2179308"/>
            <a:ext cx="0" cy="15504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5DFCE-7D9F-F79F-65A2-9A7662E11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93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ED4631E0-4E52-0805-4C26-4C5A6B74CFB4}"/>
              </a:ext>
            </a:extLst>
          </p:cNvPr>
          <p:cNvSpPr/>
          <p:nvPr/>
        </p:nvSpPr>
        <p:spPr>
          <a:xfrm>
            <a:off x="6571513" y="5225943"/>
            <a:ext cx="4484643" cy="899935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Arrow: Chevron 43">
            <a:extLst>
              <a:ext uri="{FF2B5EF4-FFF2-40B4-BE49-F238E27FC236}">
                <a16:creationId xmlns:a16="http://schemas.microsoft.com/office/drawing/2014/main" id="{B02B9587-AE11-03DA-5324-4505F7AF501A}"/>
              </a:ext>
            </a:extLst>
          </p:cNvPr>
          <p:cNvSpPr/>
          <p:nvPr/>
        </p:nvSpPr>
        <p:spPr>
          <a:xfrm>
            <a:off x="6756800" y="4397572"/>
            <a:ext cx="2112952" cy="899935"/>
          </a:xfrm>
          <a:prstGeom prst="chevr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9C07FA0-5100-31BA-F374-6E686F384292}"/>
              </a:ext>
            </a:extLst>
          </p:cNvPr>
          <p:cNvSpPr txBox="1">
            <a:spLocks/>
          </p:cNvSpPr>
          <p:nvPr/>
        </p:nvSpPr>
        <p:spPr>
          <a:xfrm>
            <a:off x="645589" y="1188562"/>
            <a:ext cx="10900822" cy="33506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Execting</a:t>
            </a:r>
            <a:r>
              <a:rPr lang="en-US" dirty="0"/>
              <a:t> the plan from the ANL Collab. Meeting: </a:t>
            </a:r>
          </a:p>
          <a:p>
            <a:pPr lvl="1"/>
            <a:r>
              <a:rPr lang="en-US" dirty="0"/>
              <a:t>A draft of the ePIC contributions to the EIC TDR </a:t>
            </a:r>
          </a:p>
          <a:p>
            <a:pPr lvl="1"/>
            <a:r>
              <a:rPr lang="en-US" dirty="0"/>
              <a:t>Chapters on </a:t>
            </a:r>
            <a:r>
              <a:rPr lang="en-US" i="1" dirty="0"/>
              <a:t>Physics Goals and Requirements </a:t>
            </a:r>
            <a:r>
              <a:rPr lang="en-US" dirty="0"/>
              <a:t>and </a:t>
            </a:r>
            <a:r>
              <a:rPr lang="en-US" i="1" dirty="0"/>
              <a:t>Experimental Systems</a:t>
            </a:r>
          </a:p>
          <a:p>
            <a:pPr lvl="2"/>
            <a:r>
              <a:rPr lang="en-US" dirty="0"/>
              <a:t>Not just the document, but the simulations and detector R&amp;D that form the basis</a:t>
            </a:r>
          </a:p>
          <a:p>
            <a:pPr lvl="2"/>
            <a:r>
              <a:rPr lang="en-US" dirty="0"/>
              <a:t>Requires close cooperation between the collaboration and the project!</a:t>
            </a:r>
          </a:p>
          <a:p>
            <a:r>
              <a:rPr lang="en-US" dirty="0"/>
              <a:t>In 2025 the collaboration will produce:  </a:t>
            </a:r>
          </a:p>
          <a:p>
            <a:pPr lvl="1"/>
            <a:r>
              <a:rPr lang="en-US" dirty="0"/>
              <a:t>An ePIC Detector Design paper:</a:t>
            </a:r>
          </a:p>
          <a:p>
            <a:pPr lvl="3"/>
            <a:r>
              <a:rPr lang="en-US" sz="1600" dirty="0"/>
              <a:t>Derived and expanded from the </a:t>
            </a:r>
            <a:r>
              <a:rPr lang="en-US" sz="1600" i="1" dirty="0"/>
              <a:t>Experimental Systems </a:t>
            </a:r>
            <a:r>
              <a:rPr lang="en-US" sz="1600" dirty="0"/>
              <a:t>TDR chapter</a:t>
            </a:r>
          </a:p>
          <a:p>
            <a:pPr lvl="1"/>
            <a:r>
              <a:rPr lang="en-US" dirty="0"/>
              <a:t>An ePIC Physics Performance paper: </a:t>
            </a:r>
          </a:p>
          <a:p>
            <a:pPr lvl="3"/>
            <a:r>
              <a:rPr lang="en-US" sz="1600" dirty="0"/>
              <a:t>Derived and expanded from the </a:t>
            </a:r>
            <a:r>
              <a:rPr lang="en-US" sz="1600" i="1" dirty="0"/>
              <a:t>Physics Goals and Requirements </a:t>
            </a:r>
            <a:r>
              <a:rPr lang="en-US" sz="1600" dirty="0"/>
              <a:t>TDR chapter</a:t>
            </a:r>
          </a:p>
          <a:p>
            <a:pPr lvl="1"/>
            <a:r>
              <a:rPr lang="en-US" dirty="0"/>
              <a:t>An ePIC Streaming Computing Model paper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122F8-E724-1FD3-BDCD-146F2AF57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3641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TDR and </a:t>
            </a:r>
            <a:r>
              <a:rPr lang="en-US" b="1">
                <a:solidFill>
                  <a:schemeClr val="accent1"/>
                </a:solidFill>
              </a:rPr>
              <a:t>Publication Strategy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986F7A-3636-E9F2-8962-3F64B3802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11/8/2024</a:t>
            </a: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002D19E1-8267-E436-F7D8-70C66C246947}"/>
              </a:ext>
            </a:extLst>
          </p:cNvPr>
          <p:cNvSpPr/>
          <p:nvPr/>
        </p:nvSpPr>
        <p:spPr>
          <a:xfrm>
            <a:off x="580181" y="4420855"/>
            <a:ext cx="1931451" cy="899936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02198229-3C17-CD9D-3113-B7528B054CC7}"/>
              </a:ext>
            </a:extLst>
          </p:cNvPr>
          <p:cNvSpPr/>
          <p:nvPr/>
        </p:nvSpPr>
        <p:spPr>
          <a:xfrm>
            <a:off x="2053802" y="4420855"/>
            <a:ext cx="2050691" cy="899937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F9E958D7-8F9F-9EC0-DAFE-AC1F2FB2E234}"/>
              </a:ext>
            </a:extLst>
          </p:cNvPr>
          <p:cNvSpPr/>
          <p:nvPr/>
        </p:nvSpPr>
        <p:spPr>
          <a:xfrm>
            <a:off x="3202656" y="5154665"/>
            <a:ext cx="2923266" cy="899935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17904BE9-9C85-1A46-4A99-3023BE8BC03B}"/>
              </a:ext>
            </a:extLst>
          </p:cNvPr>
          <p:cNvSpPr/>
          <p:nvPr/>
        </p:nvSpPr>
        <p:spPr>
          <a:xfrm>
            <a:off x="4963129" y="4414574"/>
            <a:ext cx="2112952" cy="899935"/>
          </a:xfrm>
          <a:prstGeom prst="chevr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E1A5B3-3FA9-0DC8-7FB1-AADB966A3C12}"/>
              </a:ext>
            </a:extLst>
          </p:cNvPr>
          <p:cNvSpPr txBox="1"/>
          <p:nvPr/>
        </p:nvSpPr>
        <p:spPr>
          <a:xfrm>
            <a:off x="1181539" y="4472708"/>
            <a:ext cx="1323565" cy="796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process design phase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9A6581-75A0-D09F-C73E-7B61455F01FB}"/>
              </a:ext>
            </a:extLst>
          </p:cNvPr>
          <p:cNvSpPr txBox="1"/>
          <p:nvPr/>
        </p:nvSpPr>
        <p:spPr>
          <a:xfrm>
            <a:off x="2473227" y="4590668"/>
            <a:ext cx="1607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structuring the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effort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843B46-D548-C76C-34C2-382B1C68464F}"/>
              </a:ext>
            </a:extLst>
          </p:cNvPr>
          <p:cNvSpPr txBox="1"/>
          <p:nvPr/>
        </p:nvSpPr>
        <p:spPr>
          <a:xfrm>
            <a:off x="3774165" y="5267695"/>
            <a:ext cx="1607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writing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(TDR/notes)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FE8F21-3831-52AA-EEDC-15BAF922ECBF}"/>
              </a:ext>
            </a:extLst>
          </p:cNvPr>
          <p:cNvSpPr txBox="1"/>
          <p:nvPr/>
        </p:nvSpPr>
        <p:spPr>
          <a:xfrm>
            <a:off x="5479205" y="4597446"/>
            <a:ext cx="1200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draft ePIC pre-TDR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52AF4A-7E4A-4733-EDA7-F5112AE833D1}"/>
              </a:ext>
            </a:extLst>
          </p:cNvPr>
          <p:cNvSpPr txBox="1"/>
          <p:nvPr/>
        </p:nvSpPr>
        <p:spPr>
          <a:xfrm>
            <a:off x="7858085" y="5277796"/>
            <a:ext cx="1607232" cy="796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Preparing papers for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publication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2A60BB2-BAD9-973D-7303-907D60BCCE57}"/>
              </a:ext>
            </a:extLst>
          </p:cNvPr>
          <p:cNvGrpSpPr/>
          <p:nvPr/>
        </p:nvGrpSpPr>
        <p:grpSpPr>
          <a:xfrm>
            <a:off x="1390427" y="5413755"/>
            <a:ext cx="1199925" cy="590641"/>
            <a:chOff x="2381475" y="5248468"/>
            <a:chExt cx="1199925" cy="61643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1C346C0-39BD-7924-794A-2DA48943AD30}"/>
                </a:ext>
              </a:extLst>
            </p:cNvPr>
            <p:cNvSpPr txBox="1"/>
            <p:nvPr/>
          </p:nvSpPr>
          <p:spPr>
            <a:xfrm>
              <a:off x="2381475" y="5526347"/>
              <a:ext cx="11999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Mid Jan.24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02AFC22-9FEB-51E3-46F3-93638CA41E18}"/>
                </a:ext>
              </a:extLst>
            </p:cNvPr>
            <p:cNvCxnSpPr>
              <a:cxnSpLocks/>
              <a:stCxn id="34" idx="0"/>
            </p:cNvCxnSpPr>
            <p:nvPr/>
          </p:nvCxnSpPr>
          <p:spPr>
            <a:xfrm flipV="1">
              <a:off x="2981438" y="5248468"/>
              <a:ext cx="0" cy="2778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DB427A2-36F9-2EF3-506C-A484E334AB4B}"/>
              </a:ext>
            </a:extLst>
          </p:cNvPr>
          <p:cNvGrpSpPr/>
          <p:nvPr/>
        </p:nvGrpSpPr>
        <p:grpSpPr>
          <a:xfrm>
            <a:off x="3004594" y="5759279"/>
            <a:ext cx="1199925" cy="590641"/>
            <a:chOff x="2381475" y="5248468"/>
            <a:chExt cx="1199925" cy="61643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8D35FD9-586F-5588-5D4A-553DCBA7A167}"/>
                </a:ext>
              </a:extLst>
            </p:cNvPr>
            <p:cNvSpPr txBox="1"/>
            <p:nvPr/>
          </p:nvSpPr>
          <p:spPr>
            <a:xfrm>
              <a:off x="2381475" y="5526347"/>
              <a:ext cx="11999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Mid Mar.24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67EE011-C2F0-EECB-35AA-163DA6ED5A1C}"/>
                </a:ext>
              </a:extLst>
            </p:cNvPr>
            <p:cNvCxnSpPr>
              <a:cxnSpLocks/>
              <a:stCxn id="28" idx="0"/>
            </p:cNvCxnSpPr>
            <p:nvPr/>
          </p:nvCxnSpPr>
          <p:spPr>
            <a:xfrm flipV="1">
              <a:off x="2981438" y="5248468"/>
              <a:ext cx="0" cy="2778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156FE96-4AB0-E6F3-4F42-6CC46D587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3018" y="220009"/>
            <a:ext cx="2050691" cy="1476161"/>
          </a:xfrm>
          <a:prstGeom prst="rect">
            <a:avLst/>
          </a:prstGeom>
        </p:spPr>
      </p:pic>
      <p:sp>
        <p:nvSpPr>
          <p:cNvPr id="36" name="Arrow: Chevron 35">
            <a:extLst>
              <a:ext uri="{FF2B5EF4-FFF2-40B4-BE49-F238E27FC236}">
                <a16:creationId xmlns:a16="http://schemas.microsoft.com/office/drawing/2014/main" id="{03969CD1-952B-921A-6EA9-CBB48498D8C0}"/>
              </a:ext>
            </a:extLst>
          </p:cNvPr>
          <p:cNvSpPr/>
          <p:nvPr/>
        </p:nvSpPr>
        <p:spPr>
          <a:xfrm>
            <a:off x="8561165" y="4403875"/>
            <a:ext cx="2050691" cy="899935"/>
          </a:xfrm>
          <a:prstGeom prst="chevr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EE13728-7CD7-5130-3F4C-9E13213857A9}"/>
              </a:ext>
            </a:extLst>
          </p:cNvPr>
          <p:cNvGrpSpPr/>
          <p:nvPr/>
        </p:nvGrpSpPr>
        <p:grpSpPr>
          <a:xfrm>
            <a:off x="9097295" y="5920789"/>
            <a:ext cx="1654594" cy="574523"/>
            <a:chOff x="7314830" y="5112567"/>
            <a:chExt cx="1312835" cy="59961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7B964D8-78BA-FDD8-B021-483C42824503}"/>
                </a:ext>
              </a:extLst>
            </p:cNvPr>
            <p:cNvSpPr txBox="1"/>
            <p:nvPr/>
          </p:nvSpPr>
          <p:spPr>
            <a:xfrm>
              <a:off x="7314830" y="5358840"/>
              <a:ext cx="1312835" cy="353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Early 2025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E5FC7733-4ADA-4109-E592-5FB5534601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99158" y="5112567"/>
              <a:ext cx="0" cy="2778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F09A78E2-E4C1-67C1-3801-BF0F8FC4D9D8}"/>
              </a:ext>
            </a:extLst>
          </p:cNvPr>
          <p:cNvSpPr txBox="1"/>
          <p:nvPr/>
        </p:nvSpPr>
        <p:spPr>
          <a:xfrm>
            <a:off x="9003472" y="4532701"/>
            <a:ext cx="1302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ePIC pre-TDR (CD-2)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96B5F10-C41F-5D55-2A29-40FBA0520702}"/>
              </a:ext>
            </a:extLst>
          </p:cNvPr>
          <p:cNvCxnSpPr/>
          <p:nvPr/>
        </p:nvCxnSpPr>
        <p:spPr>
          <a:xfrm>
            <a:off x="7379945" y="4853842"/>
            <a:ext cx="10558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234700A-AE5E-14FD-A27B-52CAF9CED161}"/>
              </a:ext>
            </a:extLst>
          </p:cNvPr>
          <p:cNvSpPr/>
          <p:nvPr/>
        </p:nvSpPr>
        <p:spPr>
          <a:xfrm>
            <a:off x="5210594" y="4407069"/>
            <a:ext cx="1655887" cy="92750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50D39A-C972-F80D-7446-BCBC55EDE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Collab. Council Meeting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A9950F0-140C-7D80-5B9A-6211DCC41276}"/>
              </a:ext>
            </a:extLst>
          </p:cNvPr>
          <p:cNvGrpSpPr/>
          <p:nvPr/>
        </p:nvGrpSpPr>
        <p:grpSpPr>
          <a:xfrm>
            <a:off x="4670874" y="5100150"/>
            <a:ext cx="1671790" cy="1584510"/>
            <a:chOff x="5076617" y="4821134"/>
            <a:chExt cx="1671790" cy="605594"/>
          </a:xfrm>
          <a:solidFill>
            <a:schemeClr val="bg1"/>
          </a:solidFill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23F279C-05AD-A0C6-0ACD-4FE35B262818}"/>
                </a:ext>
              </a:extLst>
            </p:cNvPr>
            <p:cNvSpPr txBox="1"/>
            <p:nvPr/>
          </p:nvSpPr>
          <p:spPr>
            <a:xfrm>
              <a:off x="5076617" y="5203229"/>
              <a:ext cx="1671790" cy="2234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Version 0.1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Sept. 30, 2024</a:t>
              </a:r>
              <a:endPara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1728677-79B8-93A4-1B98-D900AC6428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960" y="4821134"/>
              <a:ext cx="0" cy="39310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250B68D-1A4C-A65D-D3C4-90AA08C35CCB}"/>
              </a:ext>
            </a:extLst>
          </p:cNvPr>
          <p:cNvCxnSpPr>
            <a:cxnSpLocks/>
          </p:cNvCxnSpPr>
          <p:nvPr/>
        </p:nvCxnSpPr>
        <p:spPr>
          <a:xfrm flipV="1">
            <a:off x="6979316" y="4978978"/>
            <a:ext cx="2821" cy="1053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F0FCA4CB-62AB-A502-C715-CDFCB0690FC4}"/>
              </a:ext>
            </a:extLst>
          </p:cNvPr>
          <p:cNvSpPr/>
          <p:nvPr/>
        </p:nvSpPr>
        <p:spPr>
          <a:xfrm>
            <a:off x="6341687" y="5947531"/>
            <a:ext cx="1446375" cy="665777"/>
          </a:xfrm>
          <a:prstGeom prst="rect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367F221-B658-DD42-17CB-BC8699167328}"/>
              </a:ext>
            </a:extLst>
          </p:cNvPr>
          <p:cNvSpPr txBox="1"/>
          <p:nvPr/>
        </p:nvSpPr>
        <p:spPr>
          <a:xfrm>
            <a:off x="6401408" y="6009307"/>
            <a:ext cx="1546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Dec. 1, 2024</a:t>
            </a:r>
            <a:endParaRPr kumimoji="0" lang="en-US" sz="1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FF5B2EE-2E26-C306-AC9D-1E5E522E027B}"/>
              </a:ext>
            </a:extLst>
          </p:cNvPr>
          <p:cNvSpPr txBox="1"/>
          <p:nvPr/>
        </p:nvSpPr>
        <p:spPr>
          <a:xfrm>
            <a:off x="8525338" y="3043568"/>
            <a:ext cx="3298371" cy="646331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 coordinated activity pushing all parts of </a:t>
            </a:r>
            <a:r>
              <a:rPr lang="en-US" dirty="0" err="1"/>
              <a:t>ePIC</a:t>
            </a:r>
            <a:r>
              <a:rPr lang="en-US" dirty="0"/>
              <a:t> forward!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A4E05-4DD8-3EDC-4820-906022B71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31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B5BD7-DA5F-47EF-D610-23D945020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Software and Computing Review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AE067-F830-F654-9F46-3B1C70EC1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11/8/2024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B03C6-5F31-DFAC-EEA1-F935B87DC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Collab. Council Meeting </a:t>
            </a:r>
          </a:p>
        </p:txBody>
      </p:sp>
      <p:pic>
        <p:nvPicPr>
          <p:cNvPr id="8" name="Picture 7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2B6FFC64-C417-2A20-9CEE-62B405D77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15" y="1526866"/>
            <a:ext cx="6935168" cy="442021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E775CAFC-75E7-FD7D-58D0-7CAF68B1F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451" y="2121499"/>
            <a:ext cx="3934374" cy="28578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5DB5F0-86F4-197B-7B50-AF3753917B7F}"/>
              </a:ext>
            </a:extLst>
          </p:cNvPr>
          <p:cNvSpPr txBox="1"/>
          <p:nvPr/>
        </p:nvSpPr>
        <p:spPr>
          <a:xfrm>
            <a:off x="7807381" y="1296384"/>
            <a:ext cx="3752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i="0" dirty="0">
                <a:solidFill>
                  <a:srgbClr val="24425A"/>
                </a:solidFill>
                <a:effectLst/>
                <a:latin typeface="Liberation Sans"/>
              </a:rPr>
              <a:t>Sep 26 – 27, 2024</a:t>
            </a:r>
          </a:p>
          <a:p>
            <a:pPr algn="l"/>
            <a:r>
              <a:rPr lang="en-US" b="0" i="0" dirty="0">
                <a:solidFill>
                  <a:srgbClr val="24425A"/>
                </a:solidFill>
                <a:effectLst/>
                <a:latin typeface="Liberation Sans"/>
              </a:rPr>
              <a:t>Catholic University of America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1734D2-04A3-020E-2AE1-DD1D9FA4E20F}"/>
              </a:ext>
            </a:extLst>
          </p:cNvPr>
          <p:cNvSpPr txBox="1"/>
          <p:nvPr/>
        </p:nvSpPr>
        <p:spPr>
          <a:xfrm>
            <a:off x="7495953" y="5234362"/>
            <a:ext cx="4210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very </a:t>
            </a:r>
            <a:r>
              <a:rPr lang="en-US" b="1" dirty="0"/>
              <a:t>successful</a:t>
            </a:r>
            <a:r>
              <a:rPr lang="en-US" dirty="0"/>
              <a:t> and productive review!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E8323-7D1C-B8D4-D318-1AACA0090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29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E5B2F-E18B-3162-9094-26478FF70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8491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Jan 2025 Collaboration Meeting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5F6B7-0966-C576-A7AC-151BCE4C1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211" y="1649986"/>
            <a:ext cx="6304708" cy="147732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University of Rome Tor </a:t>
            </a:r>
            <a:br>
              <a:rPr lang="en-US" dirty="0"/>
            </a:br>
            <a:r>
              <a:rPr lang="en-US" dirty="0" err="1"/>
              <a:t>Vergata</a:t>
            </a:r>
            <a:r>
              <a:rPr lang="en-US" dirty="0"/>
              <a:t> &amp; INFN</a:t>
            </a:r>
          </a:p>
          <a:p>
            <a:pPr lvl="1"/>
            <a:r>
              <a:rPr lang="en-US" dirty="0"/>
              <a:t>January 20-24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pPr lvl="1"/>
            <a:r>
              <a:rPr lang="en-US" dirty="0"/>
              <a:t>Via Frascati (Roman Hills)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3B702-23A4-7AA9-3973-713D5619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11/8/2024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03EEC-48C1-6697-3D68-94B4C1050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Collab. Council Meeting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593088-5782-4D86-A510-B368B429CF0F}"/>
              </a:ext>
            </a:extLst>
          </p:cNvPr>
          <p:cNvSpPr txBox="1"/>
          <p:nvPr/>
        </p:nvSpPr>
        <p:spPr>
          <a:xfrm>
            <a:off x="619900" y="4432652"/>
            <a:ext cx="3855098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Registration is available now!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US National Lab folks – register early!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0FE241A9-AA97-7DF5-C104-7551D6AB8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211" y="3530632"/>
            <a:ext cx="41131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https://agenda.infn.it/event/43344/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3C41283D-664B-902C-3FFB-0F8A1B366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595" y="1383944"/>
            <a:ext cx="6235194" cy="5973736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F88EA-CC24-25E1-C319-5F02243EE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94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BF275-43AC-A02E-D9AB-47107108D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466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Proposed </a:t>
            </a:r>
            <a:r>
              <a:rPr lang="en-US" sz="4000" b="1" dirty="0" err="1">
                <a:solidFill>
                  <a:schemeClr val="accent1"/>
                </a:solidFill>
              </a:rPr>
              <a:t>Workfests</a:t>
            </a:r>
            <a:r>
              <a:rPr lang="en-US" sz="4000" b="1">
                <a:solidFill>
                  <a:schemeClr val="accent1"/>
                </a:solidFill>
              </a:rPr>
              <a:t> @ Jan 2025 Collaboration </a:t>
            </a:r>
            <a:r>
              <a:rPr lang="en-US" sz="4000" b="1" dirty="0">
                <a:solidFill>
                  <a:schemeClr val="accent1"/>
                </a:solidFill>
              </a:rPr>
              <a:t>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0D92B-9409-859D-3D43-D2A0D2C9A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3700"/>
            <a:ext cx="10515600" cy="4873264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SVT</a:t>
            </a:r>
          </a:p>
          <a:p>
            <a:pPr lvl="1"/>
            <a:r>
              <a:rPr lang="en-US" dirty="0"/>
              <a:t>Organized by </a:t>
            </a:r>
            <a:r>
              <a:rPr lang="en-US" dirty="0">
                <a:solidFill>
                  <a:srgbClr val="00B0F0"/>
                </a:solidFill>
              </a:rPr>
              <a:t>Laura Gonella, Ernst Sichtermann, Georg </a:t>
            </a:r>
            <a:r>
              <a:rPr lang="en-US" dirty="0" err="1">
                <a:solidFill>
                  <a:srgbClr val="00B0F0"/>
                </a:solidFill>
              </a:rPr>
              <a:t>Viehhauser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b="1" dirty="0" err="1"/>
              <a:t>ePIC</a:t>
            </a:r>
            <a:r>
              <a:rPr lang="en-US" b="1" dirty="0"/>
              <a:t> Data: From Readout to Analysis</a:t>
            </a:r>
          </a:p>
          <a:p>
            <a:pPr lvl="1"/>
            <a:r>
              <a:rPr lang="en-US" dirty="0"/>
              <a:t>Organized by </a:t>
            </a:r>
            <a:r>
              <a:rPr lang="en-US" dirty="0">
                <a:solidFill>
                  <a:srgbClr val="00B0F0"/>
                </a:solidFill>
              </a:rPr>
              <a:t>Marco Battaglieri, Fernando Barbosa, Markus Diefenthaler, Jin Huang, Jeff Landgraf, Torre Wenaus </a:t>
            </a:r>
          </a:p>
          <a:p>
            <a:r>
              <a:rPr lang="en-US" b="1" dirty="0"/>
              <a:t>Integration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Organized by </a:t>
            </a:r>
            <a:r>
              <a:rPr lang="en-US" dirty="0">
                <a:solidFill>
                  <a:srgbClr val="00B0F0"/>
                </a:solidFill>
              </a:rPr>
              <a:t>Prakhar Garg</a:t>
            </a:r>
          </a:p>
          <a:p>
            <a:r>
              <a:rPr lang="en-US" b="1" dirty="0"/>
              <a:t>AI/ML Workflows Tutorial </a:t>
            </a:r>
          </a:p>
          <a:p>
            <a:pPr lvl="1"/>
            <a:r>
              <a:rPr lang="en-US" dirty="0"/>
              <a:t>Organized by </a:t>
            </a:r>
            <a:r>
              <a:rPr lang="en-US" dirty="0">
                <a:solidFill>
                  <a:srgbClr val="00B0F0"/>
                </a:solidFill>
              </a:rPr>
              <a:t>S&amp;C</a:t>
            </a:r>
            <a:r>
              <a:rPr lang="en-US" dirty="0"/>
              <a:t> </a:t>
            </a:r>
          </a:p>
          <a:p>
            <a:r>
              <a:rPr lang="en-US" b="1" dirty="0"/>
              <a:t>Tracking Projections/Resolution @ </a:t>
            </a:r>
            <a:r>
              <a:rPr lang="en-US" b="1" dirty="0" err="1"/>
              <a:t>hpDIRC</a:t>
            </a:r>
            <a:endParaRPr lang="en-US" b="1" dirty="0"/>
          </a:p>
          <a:p>
            <a:pPr lvl="1"/>
            <a:r>
              <a:rPr lang="en-US" dirty="0"/>
              <a:t>Organized by </a:t>
            </a:r>
            <a:r>
              <a:rPr lang="en-US" dirty="0">
                <a:solidFill>
                  <a:srgbClr val="00B0F0"/>
                </a:solidFill>
              </a:rPr>
              <a:t>Matt Posik</a:t>
            </a:r>
          </a:p>
          <a:p>
            <a:r>
              <a:rPr lang="en-US" sz="2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AI-Assisted Detector Design Optimization </a:t>
            </a:r>
          </a:p>
          <a:p>
            <a:pPr lvl="1"/>
            <a:r>
              <a:rPr lang="en-US" dirty="0"/>
              <a:t>Organized by </a:t>
            </a:r>
            <a:r>
              <a:rPr lang="en-US" dirty="0">
                <a:solidFill>
                  <a:srgbClr val="00B0F0"/>
                </a:solidFill>
              </a:rPr>
              <a:t>Cristiano Fanelli, Karthik Suresh, Wen Guan </a:t>
            </a:r>
          </a:p>
          <a:p>
            <a:r>
              <a:rPr lang="en-US" b="1" dirty="0"/>
              <a:t>MPGD’s</a:t>
            </a:r>
          </a:p>
          <a:p>
            <a:pPr lvl="1"/>
            <a:r>
              <a:rPr lang="en-US" dirty="0"/>
              <a:t>Organized by </a:t>
            </a:r>
            <a:r>
              <a:rPr lang="en-US" dirty="0">
                <a:solidFill>
                  <a:srgbClr val="00B0F0"/>
                </a:solidFill>
              </a:rPr>
              <a:t>Kondo Gnanvo, Annalisa D’Angelo, Matt Posik, Francesco </a:t>
            </a:r>
            <a:r>
              <a:rPr lang="en-US" dirty="0" err="1">
                <a:solidFill>
                  <a:srgbClr val="00B0F0"/>
                </a:solidFill>
              </a:rPr>
              <a:t>Bossu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b="1" dirty="0"/>
              <a:t>Exclusive, Diffraction and Tagging WG</a:t>
            </a:r>
          </a:p>
          <a:p>
            <a:pPr lvl="1"/>
            <a:r>
              <a:rPr lang="en-US" dirty="0"/>
              <a:t>Organized by </a:t>
            </a:r>
            <a:r>
              <a:rPr lang="en-US" dirty="0">
                <a:solidFill>
                  <a:srgbClr val="00B0F0"/>
                </a:solidFill>
              </a:rPr>
              <a:t>Raphael Dupre, Kong Tu</a:t>
            </a:r>
          </a:p>
          <a:p>
            <a:r>
              <a:rPr lang="en-US" b="1" dirty="0"/>
              <a:t>TOF</a:t>
            </a:r>
          </a:p>
          <a:p>
            <a:pPr lvl="1"/>
            <a:r>
              <a:rPr lang="en-US" dirty="0"/>
              <a:t>Organized by </a:t>
            </a:r>
            <a:r>
              <a:rPr lang="en-US" dirty="0">
                <a:solidFill>
                  <a:srgbClr val="00B0F0"/>
                </a:solidFill>
              </a:rPr>
              <a:t>Zhangbu Xu and Satoshi Yano</a:t>
            </a:r>
          </a:p>
          <a:p>
            <a:r>
              <a:rPr lang="en-US" b="1" dirty="0"/>
              <a:t>TBD - PID CC WG </a:t>
            </a:r>
            <a:endParaRPr lang="en-US" dirty="0">
              <a:solidFill>
                <a:srgbClr val="00B0F0"/>
              </a:solidFill>
            </a:endParaRP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238D3-FA70-9234-0162-7E0FBA040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11/8/2024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98892-045F-19D1-040D-39F80C73D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Collab. Council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56A13-CBAE-658A-B8AD-AC9C2A1D8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CFD95D-73B0-C08A-DD79-9111AF03ACAA}"/>
              </a:ext>
            </a:extLst>
          </p:cNvPr>
          <p:cNvSpPr txBox="1"/>
          <p:nvPr/>
        </p:nvSpPr>
        <p:spPr>
          <a:xfrm>
            <a:off x="7600951" y="3848100"/>
            <a:ext cx="333375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Look for the final schedule on the collaboration meeting Indico early next week. </a:t>
            </a:r>
          </a:p>
        </p:txBody>
      </p:sp>
    </p:spTree>
    <p:extLst>
      <p:ext uri="{BB962C8B-B14F-4D97-AF65-F5344CB8AC3E}">
        <p14:creationId xmlns:p14="http://schemas.microsoft.com/office/powerpoint/2010/main" val="3841858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4C4C6-90F6-F934-89D9-825E31BAE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Looking Forward…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39F57-9BCE-BB77-E354-33CCF55F3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220"/>
            <a:ext cx="10515600" cy="4646743"/>
          </a:xfrm>
        </p:spPr>
        <p:txBody>
          <a:bodyPr/>
          <a:lstStyle/>
          <a:p>
            <a:r>
              <a:rPr lang="en-US" dirty="0"/>
              <a:t>The Jan 2024 meeting at ANL established the goals and priorities for the collaboration for the coming year. </a:t>
            </a:r>
          </a:p>
          <a:p>
            <a:r>
              <a:rPr lang="en-US" dirty="0"/>
              <a:t>At the Summer 2024 meeting at Lehigh we took stock of where we were on the roadmap, made adjustments, and began the early science discussions.</a:t>
            </a:r>
          </a:p>
          <a:p>
            <a:endParaRPr lang="en-US" dirty="0"/>
          </a:p>
          <a:p>
            <a:r>
              <a:rPr lang="en-US" dirty="0"/>
              <a:t>The meeting in Frascati in Jan 2025 will come immediately after the EIC Project CD-3B review. We will again discuss the goals and priorities for the collaboration in the coming year.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43E84-EAD5-799F-FC4F-D0EF97A8C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11/8/2024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A8B84-0B7C-92A9-6568-0E67DB53B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Collab. Council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4FCE9-3417-9FE8-9DC6-9D731377E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75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DB211-C6E4-9184-96A5-59790271B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814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Future Collaboration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208A0-78CE-0166-0782-54F770156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992" y="1290340"/>
            <a:ext cx="6182816" cy="5202533"/>
          </a:xfrm>
        </p:spPr>
        <p:txBody>
          <a:bodyPr>
            <a:normAutofit/>
          </a:bodyPr>
          <a:lstStyle/>
          <a:p>
            <a:r>
              <a:rPr lang="en-US" dirty="0"/>
              <a:t>After consultation with the coordinators and EICUG SC, we </a:t>
            </a:r>
            <a:br>
              <a:rPr lang="en-US" dirty="0"/>
            </a:br>
            <a:r>
              <a:rPr lang="en-US" dirty="0"/>
              <a:t>agreed on:</a:t>
            </a:r>
          </a:p>
          <a:p>
            <a:pPr lvl="1"/>
            <a:r>
              <a:rPr lang="en-US" dirty="0"/>
              <a:t>Jan 2025 (</a:t>
            </a:r>
            <a:r>
              <a:rPr lang="en-US" dirty="0" err="1"/>
              <a:t>ePIC</a:t>
            </a:r>
            <a:r>
              <a:rPr lang="en-US" dirty="0"/>
              <a:t>) – Frascati</a:t>
            </a:r>
          </a:p>
          <a:p>
            <a:pPr lvl="1"/>
            <a:r>
              <a:rPr lang="en-US" dirty="0"/>
              <a:t>Summer 2025 (EICUG/</a:t>
            </a:r>
            <a:r>
              <a:rPr lang="en-US" dirty="0" err="1"/>
              <a:t>ePIC</a:t>
            </a:r>
            <a:r>
              <a:rPr lang="en-US" dirty="0"/>
              <a:t>) – U.S.</a:t>
            </a:r>
          </a:p>
          <a:p>
            <a:pPr lvl="1"/>
            <a:r>
              <a:rPr lang="en-US" dirty="0"/>
              <a:t>Jan 2026 (</a:t>
            </a:r>
            <a:r>
              <a:rPr lang="en-US" dirty="0" err="1"/>
              <a:t>ePIC</a:t>
            </a:r>
            <a:r>
              <a:rPr lang="en-US" dirty="0"/>
              <a:t>) – U.S. </a:t>
            </a:r>
          </a:p>
          <a:p>
            <a:pPr lvl="1"/>
            <a:r>
              <a:rPr lang="en-US" dirty="0"/>
              <a:t>Summer 2026 (EICUG/</a:t>
            </a:r>
            <a:r>
              <a:rPr lang="en-US" dirty="0" err="1"/>
              <a:t>ePIC</a:t>
            </a:r>
            <a:r>
              <a:rPr lang="en-US" dirty="0"/>
              <a:t>) – Intl. </a:t>
            </a:r>
          </a:p>
          <a:p>
            <a:r>
              <a:rPr lang="en-US" dirty="0"/>
              <a:t>A joint call has been issued for the Summer 2025/26 joint meetings</a:t>
            </a:r>
          </a:p>
          <a:p>
            <a:r>
              <a:rPr lang="en-US" dirty="0"/>
              <a:t>A call for the Jan 2026 </a:t>
            </a:r>
            <a:r>
              <a:rPr lang="en-US" dirty="0" err="1"/>
              <a:t>ePIC</a:t>
            </a:r>
            <a:r>
              <a:rPr lang="en-US" dirty="0"/>
              <a:t> meeting</a:t>
            </a:r>
            <a:br>
              <a:rPr lang="en-US" dirty="0"/>
            </a:br>
            <a:r>
              <a:rPr lang="en-US" dirty="0"/>
              <a:t>has also been sent out. 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9609D-F100-9BB3-7AF2-92EBC24C3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11/8/2024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9858E-BB58-060F-624D-6FEF45F89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Collab. Council Meeting </a:t>
            </a:r>
            <a:endParaRPr lang="en-US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BF30F2F6-E7F0-2E65-3453-06FEE290E8B0}"/>
              </a:ext>
            </a:extLst>
          </p:cNvPr>
          <p:cNvSpPr/>
          <p:nvPr/>
        </p:nvSpPr>
        <p:spPr>
          <a:xfrm rot="10800000">
            <a:off x="608522" y="2975188"/>
            <a:ext cx="226389" cy="654831"/>
          </a:xfrm>
          <a:prstGeom prst="righ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241031-606E-3D10-1344-3F063E61419F}"/>
              </a:ext>
            </a:extLst>
          </p:cNvPr>
          <p:cNvSpPr txBox="1"/>
          <p:nvPr/>
        </p:nvSpPr>
        <p:spPr>
          <a:xfrm>
            <a:off x="0" y="3102548"/>
            <a:ext cx="1145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Note the </a:t>
            </a:r>
            <a:br>
              <a:rPr lang="en-US" sz="1000" dirty="0">
                <a:solidFill>
                  <a:schemeClr val="accent1"/>
                </a:solidFill>
              </a:rPr>
            </a:br>
            <a:r>
              <a:rPr lang="en-US" sz="1000" dirty="0">
                <a:solidFill>
                  <a:schemeClr val="accent1"/>
                </a:solidFill>
              </a:rPr>
              <a:t>“double”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931B5BE-A1AD-4866-FA4F-20D0CC79BC53}"/>
              </a:ext>
            </a:extLst>
          </p:cNvPr>
          <p:cNvGrpSpPr/>
          <p:nvPr/>
        </p:nvGrpSpPr>
        <p:grpSpPr>
          <a:xfrm>
            <a:off x="5966206" y="1109847"/>
            <a:ext cx="5726551" cy="5078455"/>
            <a:chOff x="6372808" y="1194754"/>
            <a:chExt cx="5726551" cy="5078455"/>
          </a:xfrm>
        </p:grpSpPr>
        <p:pic>
          <p:nvPicPr>
            <p:cNvPr id="12" name="Picture 11" descr="A white text with black text&#10;&#10;Description automatically generated">
              <a:extLst>
                <a:ext uri="{FF2B5EF4-FFF2-40B4-BE49-F238E27FC236}">
                  <a16:creationId xmlns:a16="http://schemas.microsoft.com/office/drawing/2014/main" id="{3070244E-D3FB-91F3-2B1D-D49B2C26B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72808" y="1911929"/>
              <a:ext cx="5726551" cy="43612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2CE3482-1FC2-DC79-1592-F269C31A6AB5}"/>
                </a:ext>
              </a:extLst>
            </p:cNvPr>
            <p:cNvSpPr txBox="1"/>
            <p:nvPr/>
          </p:nvSpPr>
          <p:spPr>
            <a:xfrm>
              <a:off x="6801172" y="1194754"/>
              <a:ext cx="4455042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Sent to </a:t>
              </a:r>
              <a:r>
                <a:rPr lang="en-US" dirty="0" err="1"/>
                <a:t>ePIC</a:t>
              </a:r>
              <a:r>
                <a:rPr lang="en-US" dirty="0"/>
                <a:t> Collaboration and EICUG Users</a:t>
              </a:r>
              <a:br>
                <a:rPr lang="en-US" dirty="0"/>
              </a:br>
              <a:r>
                <a:rPr lang="en-US" dirty="0"/>
                <a:t>Sept 27, 2024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BCB1A9E-365E-6530-A7E9-9F97CA5CBD5C}"/>
                </a:ext>
              </a:extLst>
            </p:cNvPr>
            <p:cNvSpPr/>
            <p:nvPr/>
          </p:nvSpPr>
          <p:spPr>
            <a:xfrm>
              <a:off x="9558779" y="2422689"/>
              <a:ext cx="1102936" cy="25452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B8356C9-D76A-F601-A077-FDFBCEBE129A}"/>
              </a:ext>
            </a:extLst>
          </p:cNvPr>
          <p:cNvGrpSpPr/>
          <p:nvPr/>
        </p:nvGrpSpPr>
        <p:grpSpPr>
          <a:xfrm>
            <a:off x="6216536" y="2036502"/>
            <a:ext cx="5955211" cy="4709399"/>
            <a:chOff x="6216536" y="2036502"/>
            <a:chExt cx="5955211" cy="4709399"/>
          </a:xfrm>
        </p:grpSpPr>
        <p:pic>
          <p:nvPicPr>
            <p:cNvPr id="14" name="Picture 13" descr="Text, letter&#10;&#10;Description automatically generated">
              <a:extLst>
                <a:ext uri="{FF2B5EF4-FFF2-40B4-BE49-F238E27FC236}">
                  <a16:creationId xmlns:a16="http://schemas.microsoft.com/office/drawing/2014/main" id="{8595196C-CFA1-1330-A552-833067FED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6536" y="2430260"/>
              <a:ext cx="5906008" cy="431564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9D4427F-1C2B-DF5B-BAAE-3EE5721619FE}"/>
                </a:ext>
              </a:extLst>
            </p:cNvPr>
            <p:cNvSpPr txBox="1"/>
            <p:nvPr/>
          </p:nvSpPr>
          <p:spPr>
            <a:xfrm>
              <a:off x="7112140" y="2036502"/>
              <a:ext cx="445504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Sent to </a:t>
              </a:r>
              <a:r>
                <a:rPr lang="en-US" dirty="0" err="1"/>
                <a:t>ePIC</a:t>
              </a:r>
              <a:r>
                <a:rPr lang="en-US" dirty="0"/>
                <a:t> Collaboration Oct 10, 2024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2335BD3-2443-2AB6-9B96-CB849D657502}"/>
                </a:ext>
              </a:extLst>
            </p:cNvPr>
            <p:cNvSpPr/>
            <p:nvPr/>
          </p:nvSpPr>
          <p:spPr>
            <a:xfrm>
              <a:off x="11234057" y="3243943"/>
              <a:ext cx="937690" cy="217714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9946E-2AB0-B4EF-3325-22AED1FD3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7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5160</TotalTime>
  <Words>1512</Words>
  <Application>Microsoft Office PowerPoint</Application>
  <PresentationFormat>Widescreen</PresentationFormat>
  <Paragraphs>251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Liberation Sans</vt:lpstr>
      <vt:lpstr>Office Theme</vt:lpstr>
      <vt:lpstr>Report from the SP Office</vt:lpstr>
      <vt:lpstr>Welcome new Institutions and Conveners!</vt:lpstr>
      <vt:lpstr>News from the SP Office</vt:lpstr>
      <vt:lpstr>TDR and Publication Strategy</vt:lpstr>
      <vt:lpstr>Software and Computing Review</vt:lpstr>
      <vt:lpstr>Jan 2025 Collaboration Meeting </vt:lpstr>
      <vt:lpstr>Proposed Workfests @ Jan 2025 Collaboration Meeting</vt:lpstr>
      <vt:lpstr>Looking Forward…</vt:lpstr>
      <vt:lpstr>Future Collaboration Meetings</vt:lpstr>
      <vt:lpstr>EIC RRB Meeting</vt:lpstr>
      <vt:lpstr>CERN Recognized Experiment</vt:lpstr>
      <vt:lpstr>Summary</vt:lpstr>
      <vt:lpstr>PowerPoint Presentation</vt:lpstr>
      <vt:lpstr>ePIC Resources</vt:lpstr>
      <vt:lpstr>EICUG Membership</vt:lpstr>
      <vt:lpstr>Death and Taxes</vt:lpstr>
      <vt:lpstr>Draft Workfest Schedule</vt:lpstr>
      <vt:lpstr>preTDR Version 0.1! – On to Version 1.0!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ePIC Collaboration Status</dc:title>
  <dc:creator>Lajoie, John G [PHYSA]</dc:creator>
  <cp:lastModifiedBy>Lajoie, John</cp:lastModifiedBy>
  <cp:revision>1700</cp:revision>
  <dcterms:created xsi:type="dcterms:W3CDTF">2023-04-13T13:35:08Z</dcterms:created>
  <dcterms:modified xsi:type="dcterms:W3CDTF">2024-11-08T12:52:04Z</dcterms:modified>
</cp:coreProperties>
</file>