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35"/>
  </p:notesMasterIdLst>
  <p:sldIdLst>
    <p:sldId id="256" r:id="rId5"/>
    <p:sldId id="273" r:id="rId6"/>
    <p:sldId id="275" r:id="rId7"/>
    <p:sldId id="288" r:id="rId8"/>
    <p:sldId id="284" r:id="rId9"/>
    <p:sldId id="267" r:id="rId10"/>
    <p:sldId id="276" r:id="rId11"/>
    <p:sldId id="283" r:id="rId12"/>
    <p:sldId id="281" r:id="rId13"/>
    <p:sldId id="278" r:id="rId14"/>
    <p:sldId id="295" r:id="rId15"/>
    <p:sldId id="298" r:id="rId16"/>
    <p:sldId id="270" r:id="rId17"/>
    <p:sldId id="286" r:id="rId18"/>
    <p:sldId id="257" r:id="rId19"/>
    <p:sldId id="290" r:id="rId20"/>
    <p:sldId id="258" r:id="rId21"/>
    <p:sldId id="296" r:id="rId22"/>
    <p:sldId id="293" r:id="rId23"/>
    <p:sldId id="292" r:id="rId24"/>
    <p:sldId id="279" r:id="rId25"/>
    <p:sldId id="274" r:id="rId26"/>
    <p:sldId id="259" r:id="rId27"/>
    <p:sldId id="262" r:id="rId28"/>
    <p:sldId id="272" r:id="rId29"/>
    <p:sldId id="277" r:id="rId30"/>
    <p:sldId id="269" r:id="rId31"/>
    <p:sldId id="294" r:id="rId32"/>
    <p:sldId id="289" r:id="rId33"/>
    <p:sldId id="29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771292-0EF4-64DB-5CFA-A840E8D784E1}" v="4" dt="2024-11-14T22:49:17.340"/>
    <p1510:client id="{7BB77F50-A1ED-46B7-97D1-240288455ED4}" v="5" dt="2024-11-14T20:15:39.347"/>
    <p1510:client id="{A770CFB6-07A9-8403-E9EE-BA48FFAC9E69}" v="459" dt="2024-11-15T03:58:37.4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55" autoAdjust="0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1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ysClr val="windowText" lastClr="000000"/>
                </a:solidFill>
              </a:rPr>
              <a:t>RHIC</a:t>
            </a:r>
            <a:r>
              <a:rPr lang="en-US" baseline="0">
                <a:solidFill>
                  <a:sysClr val="windowText" lastClr="000000"/>
                </a:solidFill>
              </a:rPr>
              <a:t> Operations  </a:t>
            </a:r>
            <a:r>
              <a:rPr lang="en-US" baseline="0">
                <a:solidFill>
                  <a:srgbClr val="FF0000"/>
                </a:solidFill>
              </a:rPr>
              <a:t>All FY22</a:t>
            </a:r>
            <a:endParaRPr lang="en-US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40774040473201717"/>
          <c:y val="4.08694980716276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7D6-4171-8417-8297FE8E7016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D6-4171-8417-8297FE8E7016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7D6-4171-8417-8297FE8E7016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7D6-4171-8417-8297FE8E7016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7D6-4171-8417-8297FE8E7016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7D6-4171-8417-8297FE8E7016}"/>
              </c:ext>
            </c:extLst>
          </c:dPt>
          <c:dLbls>
            <c:dLbl>
              <c:idx val="0"/>
              <c:layout>
                <c:manualLayout>
                  <c:x val="-9.8791795047358216E-2"/>
                  <c:y val="-3.4472155461201317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D6-4171-8417-8297FE8E7016}"/>
                </c:ext>
              </c:extLst>
            </c:dLbl>
            <c:dLbl>
              <c:idx val="1"/>
              <c:layout>
                <c:manualLayout>
                  <c:x val="1.2684209933177881E-2"/>
                  <c:y val="-9.5799422867522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D6-4171-8417-8297FE8E7016}"/>
                </c:ext>
              </c:extLst>
            </c:dLbl>
            <c:dLbl>
              <c:idx val="2"/>
              <c:layout>
                <c:manualLayout>
                  <c:x val="4.2679447677735933E-4"/>
                  <c:y val="3.722992789803964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D6-4171-8417-8297FE8E7016}"/>
                </c:ext>
              </c:extLst>
            </c:dLbl>
            <c:dLbl>
              <c:idx val="3"/>
              <c:layout>
                <c:manualLayout>
                  <c:x val="7.721480467115524E-2"/>
                  <c:y val="-9.557634915972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7D6-4171-8417-8297FE8E7016}"/>
                </c:ext>
              </c:extLst>
            </c:dLbl>
            <c:dLbl>
              <c:idx val="4"/>
              <c:layout>
                <c:manualLayout>
                  <c:x val="-1.2929362090608239E-3"/>
                  <c:y val="4.8339154531318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7D6-4171-8417-8297FE8E7016}"/>
                </c:ext>
              </c:extLst>
            </c:dLbl>
            <c:dLbl>
              <c:idx val="5"/>
              <c:layout>
                <c:manualLayout>
                  <c:x val="4.4800296702042677E-2"/>
                  <c:y val="0.122435903623207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7D6-4171-8417-8297FE8E70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[fy22yearlysummary.xlsx]RHIC_FY22!$A$4:$A$9</c:f>
              <c:strCache>
                <c:ptCount val="6"/>
                <c:pt idx="0">
                  <c:v>physics</c:v>
                </c:pt>
                <c:pt idx="1">
                  <c:v>machine development</c:v>
                </c:pt>
                <c:pt idx="2">
                  <c:v>beam studies</c:v>
                </c:pt>
                <c:pt idx="3">
                  <c:v>machine setup</c:v>
                </c:pt>
                <c:pt idx="4">
                  <c:v>experimenter setup</c:v>
                </c:pt>
                <c:pt idx="5">
                  <c:v>failure</c:v>
                </c:pt>
              </c:strCache>
            </c:strRef>
          </c:cat>
          <c:val>
            <c:numRef>
              <c:f>[fy22yearlysummary.xlsx]RHIC_FY22!$AV$4:$AV$9</c:f>
              <c:numCache>
                <c:formatCode>0.0%</c:formatCode>
                <c:ptCount val="6"/>
                <c:pt idx="0">
                  <c:v>0.47844972083184023</c:v>
                </c:pt>
                <c:pt idx="1">
                  <c:v>6.7974267978313893E-2</c:v>
                </c:pt>
                <c:pt idx="2">
                  <c:v>1.3357300565272175E-2</c:v>
                </c:pt>
                <c:pt idx="3">
                  <c:v>0.26017836706856101</c:v>
                </c:pt>
                <c:pt idx="4">
                  <c:v>2.087981319430798E-2</c:v>
                </c:pt>
                <c:pt idx="5">
                  <c:v>0.15916053036170486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7D6-4171-8417-8297FE8E70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576968503937004"/>
          <c:y val="5.7520861874206075E-2"/>
          <c:w val="0.23208544262808231"/>
          <c:h val="0.765845449203154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RHIC Run22 </a:t>
            </a:r>
            <a:r>
              <a:rPr lang="en-US" baseline="0"/>
              <a:t>  </a:t>
            </a:r>
            <a:r>
              <a:rPr lang="en-US"/>
              <a:t>Failure Hours ( &gt; 1 hr.) by System/Group </a:t>
            </a:r>
          </a:p>
        </c:rich>
      </c:tx>
      <c:layout>
        <c:manualLayout>
          <c:xMode val="edge"/>
          <c:yMode val="edge"/>
          <c:x val="0.22801511134263433"/>
          <c:y val="4.2184105055607816E-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754772383731962"/>
          <c:y val="0.1163637396695132"/>
          <c:w val="0.87058831386534696"/>
          <c:h val="0.593095781194290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[fy22yearlysummary.xlsx]Run22Failure!$K$4</c:f>
              <c:strCache>
                <c:ptCount val="1"/>
                <c:pt idx="0">
                  <c:v>% Scheduled operations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  <a:effectLst/>
          </c:spPr>
          <c:invertIfNegative val="0"/>
          <c:cat>
            <c:strRef>
              <c:f>[fy22yearlysummary.xlsx]Run22Failure!$I$5:$I$45</c:f>
              <c:strCache>
                <c:ptCount val="41"/>
                <c:pt idx="0">
                  <c:v>PS_RHIC</c:v>
                </c:pt>
                <c:pt idx="1">
                  <c:v>PPS_RHIC</c:v>
                </c:pt>
                <c:pt idx="2">
                  <c:v>ElecRHIC</c:v>
                </c:pt>
                <c:pt idx="3">
                  <c:v>QuenchDetect</c:v>
                </c:pt>
                <c:pt idx="4">
                  <c:v>ES&amp;FD_Exp</c:v>
                </c:pt>
                <c:pt idx="5">
                  <c:v>RfRHIC</c:v>
                </c:pt>
                <c:pt idx="6">
                  <c:v>PS_AGS</c:v>
                </c:pt>
                <c:pt idx="7">
                  <c:v>WaterAGS</c:v>
                </c:pt>
                <c:pt idx="8">
                  <c:v>WaterRHIC</c:v>
                </c:pt>
                <c:pt idx="9">
                  <c:v>PS_Experiment</c:v>
                </c:pt>
                <c:pt idx="10">
                  <c:v>RfAGS</c:v>
                </c:pt>
                <c:pt idx="11">
                  <c:v>InstRHIC</c:v>
                </c:pt>
                <c:pt idx="12">
                  <c:v>WaterLinac</c:v>
                </c:pt>
                <c:pt idx="13">
                  <c:v>LinacRf</c:v>
                </c:pt>
                <c:pt idx="14">
                  <c:v>WaterBoost/BtA</c:v>
                </c:pt>
                <c:pt idx="15">
                  <c:v>RadMonIntlk</c:v>
                </c:pt>
                <c:pt idx="16">
                  <c:v>QuenchProtect</c:v>
                </c:pt>
                <c:pt idx="17">
                  <c:v>RfBooster</c:v>
                </c:pt>
                <c:pt idx="18">
                  <c:v>QLI</c:v>
                </c:pt>
                <c:pt idx="19">
                  <c:v>CntrlsSftwr</c:v>
                </c:pt>
                <c:pt idx="20">
                  <c:v>ElecAGS</c:v>
                </c:pt>
                <c:pt idx="21">
                  <c:v>InstAGS</c:v>
                </c:pt>
                <c:pt idx="22">
                  <c:v>HumanError</c:v>
                </c:pt>
                <c:pt idx="23">
                  <c:v>CryoRHIC</c:v>
                </c:pt>
                <c:pt idx="24">
                  <c:v>PS_Bstr/BtA/LtB</c:v>
                </c:pt>
                <c:pt idx="25">
                  <c:v>EBIS</c:v>
                </c:pt>
                <c:pt idx="26">
                  <c:v>InjPerformance</c:v>
                </c:pt>
                <c:pt idx="27">
                  <c:v>ES&amp;FD_AtR</c:v>
                </c:pt>
                <c:pt idx="28">
                  <c:v>InstLinac</c:v>
                </c:pt>
                <c:pt idx="29">
                  <c:v>ACG_RHIC</c:v>
                </c:pt>
                <c:pt idx="30">
                  <c:v>P^Source</c:v>
                </c:pt>
                <c:pt idx="31">
                  <c:v>ACG_AGS</c:v>
                </c:pt>
                <c:pt idx="32">
                  <c:v>CntrlsHdAGS</c:v>
                </c:pt>
                <c:pt idx="33">
                  <c:v>ESHQ</c:v>
                </c:pt>
                <c:pt idx="34">
                  <c:v>PPS_Booster</c:v>
                </c:pt>
                <c:pt idx="35">
                  <c:v>ACG_AtR/V</c:v>
                </c:pt>
                <c:pt idx="36">
                  <c:v>CntrlsHdRHIC</c:v>
                </c:pt>
                <c:pt idx="37">
                  <c:v>Weather</c:v>
                </c:pt>
                <c:pt idx="38">
                  <c:v>LinacSource</c:v>
                </c:pt>
                <c:pt idx="39">
                  <c:v>VacRHIC</c:v>
                </c:pt>
                <c:pt idx="40">
                  <c:v>CoolACAGS</c:v>
                </c:pt>
              </c:strCache>
            </c:strRef>
          </c:cat>
          <c:val>
            <c:numRef>
              <c:f>[fy22yearlysummary.xlsx]Run22Failure!$K$5:$K$45</c:f>
              <c:numCache>
                <c:formatCode>0.00%</c:formatCode>
                <c:ptCount val="41"/>
                <c:pt idx="0">
                  <c:v>2.2551045510455107E-2</c:v>
                </c:pt>
                <c:pt idx="1">
                  <c:v>1.4888068880688807E-2</c:v>
                </c:pt>
                <c:pt idx="2">
                  <c:v>1.1948339483394833E-2</c:v>
                </c:pt>
                <c:pt idx="3">
                  <c:v>1.0974169741697418E-2</c:v>
                </c:pt>
                <c:pt idx="4">
                  <c:v>7.0356703567035677E-3</c:v>
                </c:pt>
                <c:pt idx="5">
                  <c:v>7.0012300123001216E-3</c:v>
                </c:pt>
                <c:pt idx="6">
                  <c:v>6.6814268142681424E-3</c:v>
                </c:pt>
                <c:pt idx="7">
                  <c:v>4.7527675276752765E-3</c:v>
                </c:pt>
                <c:pt idx="8">
                  <c:v>4.341943419434194E-3</c:v>
                </c:pt>
                <c:pt idx="9">
                  <c:v>3.5719557195571959E-3</c:v>
                </c:pt>
                <c:pt idx="10">
                  <c:v>3.4760147601476015E-3</c:v>
                </c:pt>
                <c:pt idx="11">
                  <c:v>3.4046740467404669E-3</c:v>
                </c:pt>
                <c:pt idx="12">
                  <c:v>3.2349323493234927E-3</c:v>
                </c:pt>
                <c:pt idx="13">
                  <c:v>2.7429274292742924E-3</c:v>
                </c:pt>
                <c:pt idx="14">
                  <c:v>2.7035670356703569E-3</c:v>
                </c:pt>
                <c:pt idx="15">
                  <c:v>2.5239852398523991E-3</c:v>
                </c:pt>
                <c:pt idx="16">
                  <c:v>2.0885608856088559E-3</c:v>
                </c:pt>
                <c:pt idx="17">
                  <c:v>2.0442804428044276E-3</c:v>
                </c:pt>
                <c:pt idx="18">
                  <c:v>1.4637146371463715E-3</c:v>
                </c:pt>
                <c:pt idx="19">
                  <c:v>1.4317343173431735E-3</c:v>
                </c:pt>
                <c:pt idx="20">
                  <c:v>1.4317343173431735E-3</c:v>
                </c:pt>
                <c:pt idx="21">
                  <c:v>1.3161131611316111E-3</c:v>
                </c:pt>
                <c:pt idx="22">
                  <c:v>1.1660516605166049E-3</c:v>
                </c:pt>
                <c:pt idx="23">
                  <c:v>1.129151291512915E-3</c:v>
                </c:pt>
                <c:pt idx="24">
                  <c:v>9.0774907749077488E-4</c:v>
                </c:pt>
                <c:pt idx="25">
                  <c:v>8.5116851168511682E-4</c:v>
                </c:pt>
                <c:pt idx="26">
                  <c:v>8.4870848708487091E-4</c:v>
                </c:pt>
                <c:pt idx="27">
                  <c:v>8.3886838868388683E-4</c:v>
                </c:pt>
                <c:pt idx="28">
                  <c:v>8.1918819188191887E-4</c:v>
                </c:pt>
                <c:pt idx="29">
                  <c:v>7.5522755227552276E-4</c:v>
                </c:pt>
                <c:pt idx="30">
                  <c:v>7.5030750307503071E-4</c:v>
                </c:pt>
                <c:pt idx="31">
                  <c:v>6.5682656826568267E-4</c:v>
                </c:pt>
                <c:pt idx="32">
                  <c:v>6.1500615006150063E-4</c:v>
                </c:pt>
                <c:pt idx="33">
                  <c:v>5.854858548585486E-4</c:v>
                </c:pt>
                <c:pt idx="34">
                  <c:v>5.6088560885608849E-4</c:v>
                </c:pt>
                <c:pt idx="35">
                  <c:v>4.9938499384993851E-4</c:v>
                </c:pt>
                <c:pt idx="36">
                  <c:v>4.3542435424354244E-4</c:v>
                </c:pt>
                <c:pt idx="37">
                  <c:v>4.2804428044280443E-4</c:v>
                </c:pt>
                <c:pt idx="38">
                  <c:v>3.1980319803198031E-4</c:v>
                </c:pt>
                <c:pt idx="39">
                  <c:v>2.9520295202952026E-4</c:v>
                </c:pt>
                <c:pt idx="40">
                  <c:v>2.5584255842558425E-4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65-443C-B186-EC92E7302D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854848"/>
        <c:axId val="83882752"/>
      </c:barChart>
      <c:catAx>
        <c:axId val="83854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 b="1"/>
                  <a:t>System/Group</a:t>
                </a:r>
              </a:p>
            </c:rich>
          </c:tx>
          <c:layout>
            <c:manualLayout>
              <c:xMode val="edge"/>
              <c:yMode val="edge"/>
              <c:x val="0.47710444591372642"/>
              <c:y val="0.91599847073125684"/>
            </c:manualLayout>
          </c:layout>
          <c:overlay val="0"/>
          <c:spPr>
            <a:noFill/>
            <a:ln w="25400"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3882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3882752"/>
        <c:scaling>
          <c:orientation val="minMax"/>
          <c:max val="2.5000000000000005E-2"/>
        </c:scaling>
        <c:delete val="0"/>
        <c:axPos val="l"/>
        <c:majorGridlines>
          <c:spPr>
            <a:ln w="3175" cap="flat" cmpd="sng" algn="ctr">
              <a:solidFill>
                <a:srgbClr val="000000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b="1"/>
                  <a:t>Failure</a:t>
                </a:r>
                <a:r>
                  <a:rPr lang="en-US" sz="1600" b="1" baseline="0"/>
                  <a:t> [</a:t>
                </a:r>
                <a:r>
                  <a:rPr lang="en-US" sz="1600" b="1"/>
                  <a:t>%Scheduled Operations]</a:t>
                </a:r>
              </a:p>
            </c:rich>
          </c:tx>
          <c:layout>
            <c:manualLayout>
              <c:xMode val="edge"/>
              <c:yMode val="edge"/>
              <c:x val="3.0717076395984852E-2"/>
              <c:y val="6.043481062412207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3854848"/>
        <c:crosses val="autoZero"/>
        <c:crossBetween val="between"/>
        <c:majorUnit val="5.000000000000001E-3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  <a:effectLst/>
      </c:spPr>
    </c:plotArea>
    <c:plotVisOnly val="1"/>
    <c:dispBlanksAs val="gap"/>
    <c:showDLblsOverMax val="0"/>
  </c:chart>
  <c:spPr>
    <a:solidFill>
      <a:schemeClr val="bg1"/>
    </a:solidFill>
    <a:ln w="3175" cap="flat" cmpd="sng" algn="ctr">
      <a:solidFill>
        <a:srgbClr val="000000"/>
      </a:solidFill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1">
  <a:schemeClr val="dk1">
    <a:tint val="88000"/>
  </a:schemeClr>
  <a:schemeClr val="dk1">
    <a:tint val="55000"/>
  </a:schemeClr>
  <a:schemeClr val="dk1">
    <a:tint val="78000"/>
  </a:schemeClr>
  <a:schemeClr val="dk1">
    <a:tint val="92000"/>
  </a:schemeClr>
  <a:schemeClr val="dk1">
    <a:tint val="70000"/>
  </a:schemeClr>
  <a:schemeClr val="dk1">
    <a:tint val="30000"/>
  </a:schemeClr>
</cs:colorStyle>
</file>

<file path=ppt/charts/colors2.xml><?xml version="1.0" encoding="utf-8"?>
<cs:colorStyle xmlns:cs="http://schemas.microsoft.com/office/drawing/2012/chartStyle" xmlns:a="http://schemas.openxmlformats.org/drawingml/2006/main" meth="acrossLinear" id="1">
  <a:schemeClr val="dk1">
    <a:tint val="88000"/>
  </a:schemeClr>
  <a:schemeClr val="dk1">
    <a:tint val="55000"/>
  </a:schemeClr>
  <a:schemeClr val="dk1">
    <a:tint val="78000"/>
  </a:schemeClr>
  <a:schemeClr val="dk1">
    <a:tint val="92000"/>
  </a:schemeClr>
  <a:schemeClr val="dk1">
    <a:tint val="70000"/>
  </a:schemeClr>
  <a:schemeClr val="dk1">
    <a:tint val="30000"/>
  </a:schemeClr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0.34464</cdr:x>
      <cdr:y>0.85984</cdr:y>
    </cdr:from>
    <cdr:to>
      <cdr:x>0.52464</cdr:x>
      <cdr:y>0.93031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F7B720D-FCC9-8BD7-9C5A-2E272A1DC20D}"/>
            </a:ext>
          </a:extLst>
        </cdr:cNvPr>
        <cdr:cNvSpPr txBox="1"/>
      </cdr:nvSpPr>
      <cdr:spPr>
        <a:xfrm xmlns:a="http://schemas.openxmlformats.org/drawingml/2006/main">
          <a:off x="2100943" y="4657723"/>
          <a:ext cx="1097280" cy="3817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kern="1200" dirty="0"/>
            <a:t>RHIC Availability: </a:t>
          </a:r>
          <a:r>
            <a:rPr lang="en-US" sz="1400" kern="1200" dirty="0">
              <a:solidFill>
                <a:srgbClr val="FF0000"/>
              </a:solidFill>
            </a:rPr>
            <a:t>84.1%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57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</a:blip>
          <a:srcRect/>
          <a:stretch/>
        </p:blipFill>
        <p:spPr>
          <a:xfrm>
            <a:off x="8418740" y="5755088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18740" y="5742910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Operations Perspective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2024 November 15th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Eric Herbert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B1502-8CDE-77A2-7DF3-B09070D31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97BDD9-6D3B-575E-C42F-20CEB4E483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6" r="-1"/>
          <a:stretch/>
        </p:blipFill>
        <p:spPr>
          <a:xfrm>
            <a:off x="232980" y="125196"/>
            <a:ext cx="11959020" cy="65565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89FCC2-E646-FA7D-CB19-83DAC2697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2B66A71-D9BD-FB91-C0D8-69F91EF5D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F277D-64E2-E5B1-5106-7C539F975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781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B439A-6BBD-C446-5BE3-01E823EF8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4B86C-5E94-302B-8DBA-6B2062CB1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75C4D7D2-490B-BCC3-0E2F-D3F338FE5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648" y="0"/>
            <a:ext cx="11884351" cy="6858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CF18A-877E-76D8-E453-B8E2267E7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495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061E1-1269-D298-9C35-9D4FFFCAA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DB116-7DFF-1BDD-7F74-ADEA078CEE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38F747-110C-3CFC-2B79-1E4FD7D999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Memorable Failures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F30BE-5BF1-2EEE-99C6-199FBD6CEB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30210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FA19F-528F-097C-4612-53BD133CE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94899-86BA-4E6B-61B9-67A8BF395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Cryogenic systems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06F502-84A8-3F57-749A-80DF6D596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Arial"/>
              </a:rPr>
              <a:t>Regular lead flow controller faults</a:t>
            </a:r>
            <a:endParaRPr lang="en-US" dirty="0"/>
          </a:p>
          <a:p>
            <a:pPr marL="457200" lvl="1" indent="0"/>
            <a:r>
              <a:rPr lang="en-US" dirty="0">
                <a:cs typeface="Arial"/>
              </a:rPr>
              <a:t> Correlated to new lead flow rates?</a:t>
            </a:r>
          </a:p>
          <a:p>
            <a:r>
              <a:rPr lang="en-US" dirty="0">
                <a:cs typeface="Arial"/>
              </a:rPr>
              <a:t>AGS cold snake needed regular He refills</a:t>
            </a:r>
          </a:p>
          <a:p>
            <a:pPr marL="457200" lvl="1" indent="0"/>
            <a:r>
              <a:rPr lang="en-US" dirty="0"/>
              <a:t> Stopped polarization tuning</a:t>
            </a: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F358A-291C-AED4-4D5D-62A5FAF44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812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396AE-ECA7-B7CC-7B29-7696A71C5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08E58-B90D-8689-E200-572355496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BtA</a:t>
            </a:r>
            <a:r>
              <a:rPr lang="en-US" dirty="0"/>
              <a:t> Vacuum and Instrumentation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406F647-7D05-6334-714B-EA27D5FC6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Arial"/>
              </a:rPr>
              <a:t>Lost many </a:t>
            </a:r>
            <a:r>
              <a:rPr lang="en-US" dirty="0" err="1">
                <a:cs typeface="Arial"/>
              </a:rPr>
              <a:t>BtA</a:t>
            </a:r>
            <a:r>
              <a:rPr lang="en-US" dirty="0">
                <a:cs typeface="Arial"/>
              </a:rPr>
              <a:t> gauges</a:t>
            </a:r>
          </a:p>
          <a:p>
            <a:pPr marL="457200" lvl="1" indent="0"/>
            <a:r>
              <a:rPr lang="en-US" dirty="0"/>
              <a:t> Vacuum permit needed many configuration changes</a:t>
            </a:r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Lost </a:t>
            </a:r>
            <a:r>
              <a:rPr lang="en-US" dirty="0" err="1">
                <a:cs typeface="Arial"/>
              </a:rPr>
              <a:t>BtA</a:t>
            </a:r>
            <a:r>
              <a:rPr lang="en-US" dirty="0">
                <a:cs typeface="Arial"/>
              </a:rPr>
              <a:t> pneumatic air</a:t>
            </a:r>
          </a:p>
          <a:p>
            <a:pPr marL="457200" lvl="1" indent="0"/>
            <a:r>
              <a:rPr lang="en-US" dirty="0"/>
              <a:t> Poorly documented </a:t>
            </a:r>
            <a:r>
              <a:rPr lang="en-US" dirty="0" err="1"/>
              <a:t>BtA</a:t>
            </a:r>
            <a:r>
              <a:rPr lang="en-US" dirty="0"/>
              <a:t> flag left in beamline after pneumatic repair</a:t>
            </a:r>
            <a:endParaRPr lang="en-US" dirty="0">
              <a:cs typeface="Arial"/>
            </a:endParaRPr>
          </a:p>
          <a:p>
            <a:pPr marL="0" indent="0"/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EA799-F8BF-5189-36CA-FA84EDE2D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67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Planning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Arial"/>
              </a:rPr>
              <a:t>Highly reliant on core work control coordinators</a:t>
            </a:r>
            <a:endParaRPr lang="en-US" dirty="0"/>
          </a:p>
          <a:p>
            <a:pPr marL="457200" lvl="1" indent="0"/>
            <a:r>
              <a:rPr lang="en-US" dirty="0"/>
              <a:t> Disconnect switches required work plans</a:t>
            </a:r>
          </a:p>
          <a:p>
            <a:pPr marL="457200" lvl="1" indent="0"/>
            <a:r>
              <a:rPr lang="en-US" dirty="0"/>
              <a:t> Two work control coordinators and ECP required for work &gt;50V</a:t>
            </a:r>
          </a:p>
          <a:p>
            <a:r>
              <a:rPr lang="en-US" dirty="0">
                <a:cs typeface="Arial"/>
              </a:rPr>
              <a:t>Reliant on Paul Sampson for Lockout of booster/AGS</a:t>
            </a:r>
          </a:p>
          <a:p>
            <a:r>
              <a:rPr lang="en-US" dirty="0">
                <a:cs typeface="Arial"/>
              </a:rPr>
              <a:t>Linac RF was extremely limited on core work control coordinators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44FB0-5EEC-B5CE-D577-A4C320D87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A4640-9C02-19E6-7016-1EF13102A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Gripes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9E1EF6-14C6-51E3-EA14-8B1D116ED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Arial"/>
              </a:rPr>
              <a:t>Struggling operating system</a:t>
            </a:r>
          </a:p>
          <a:p>
            <a:pPr marL="457200" lvl="1" indent="0"/>
            <a:r>
              <a:rPr lang="en-US" dirty="0"/>
              <a:t> Web browser may not open</a:t>
            </a:r>
          </a:p>
          <a:p>
            <a:pPr marL="457200" lvl="1" indent="0"/>
            <a:r>
              <a:rPr lang="en-US" dirty="0">
                <a:cs typeface="Arial"/>
              </a:rPr>
              <a:t> “</a:t>
            </a:r>
            <a:r>
              <a:rPr lang="en-US" dirty="0" err="1">
                <a:cs typeface="Arial"/>
              </a:rPr>
              <a:t>numlock</a:t>
            </a:r>
            <a:r>
              <a:rPr lang="en-US" dirty="0">
                <a:cs typeface="Arial"/>
              </a:rPr>
              <a:t>” command needed to have full functional applications</a:t>
            </a:r>
          </a:p>
          <a:p>
            <a:pPr marL="457200" lvl="1" indent="0"/>
            <a:r>
              <a:rPr lang="en-US" dirty="0">
                <a:cs typeface="Arial"/>
              </a:rPr>
              <a:t> Terminal crashes</a:t>
            </a:r>
          </a:p>
          <a:p>
            <a:pPr marL="457200" lvl="1" indent="0"/>
            <a:r>
              <a:rPr lang="en-US" dirty="0">
                <a:cs typeface="Arial"/>
              </a:rPr>
              <a:t> Hard drives running low on space</a:t>
            </a:r>
          </a:p>
          <a:p>
            <a:pPr marL="457200" lvl="1" indent="0"/>
            <a:r>
              <a:rPr lang="en-US" dirty="0">
                <a:cs typeface="Arial"/>
              </a:rPr>
              <a:t> Computer slows beyond two workspaces</a:t>
            </a:r>
          </a:p>
          <a:p>
            <a:pPr marL="0" indent="0"/>
            <a:r>
              <a:rPr lang="en-US" dirty="0">
                <a:cs typeface="Arial"/>
              </a:rPr>
              <a:t>Schottky not setup at start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91B274-CA53-3282-346F-59131B73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70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47A3-EBAC-5C4E-8CD3-74DAF0B9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D80E2-64A8-2746-84CE-DAC7C5339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Special Thank You - Controls group for their availability and overall help!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709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144D6-E91A-9FFC-83B3-BAD0098A0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BF4A6-FB08-48CD-CCAD-F8E3AB830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Template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53C5F5-BA95-28ED-D19B-68F1A8E75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Arial"/>
              </a:rPr>
              <a:t>Template</a:t>
            </a:r>
          </a:p>
          <a:p>
            <a:pPr marL="457200" lvl="1" indent="0"/>
            <a:r>
              <a:rPr lang="en-US"/>
              <a:t> Bullet1</a:t>
            </a:r>
            <a:endParaRPr lang="en-US">
              <a:cs typeface="Arial"/>
            </a:endParaRPr>
          </a:p>
          <a:p>
            <a:pPr marL="914400" lvl="2" indent="0"/>
            <a:r>
              <a:rPr lang="en-US"/>
              <a:t> Bullet2</a:t>
            </a:r>
            <a:endParaRPr lang="en-US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EE28F-790B-3EF7-5787-A4DDBCACA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A picture containing text, writing implement, pencil, stationary&#10;&#10;Description automatically generated">
            <a:extLst>
              <a:ext uri="{FF2B5EF4-FFF2-40B4-BE49-F238E27FC236}">
                <a16:creationId xmlns:a16="http://schemas.microsoft.com/office/drawing/2014/main" id="{C4142700-92E9-3AD9-25C2-05977A340E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09" t="7330" r="12596" b="8100"/>
          <a:stretch/>
        </p:blipFill>
        <p:spPr>
          <a:xfrm>
            <a:off x="254977" y="0"/>
            <a:ext cx="11937023" cy="620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31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D8441-3F26-8EA4-C3B4-5D662B539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917FA5C4-E233-6B0B-6FF5-4EB926980B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399" t="6002" r="25075" b="4542"/>
          <a:stretch/>
        </p:blipFill>
        <p:spPr>
          <a:xfrm>
            <a:off x="1512380" y="1441061"/>
            <a:ext cx="4012120" cy="51099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B0EA92-571E-4ACC-37BA-340C78829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Run22 Polarized Protons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166658-B2D6-A8C7-A9CF-F50B3B47C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19</a:t>
            </a:fld>
            <a:endParaRPr lang="en-US" sz="1000"/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8B323392-6464-E3B7-73F9-94E62FDC43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6580996"/>
              </p:ext>
            </p:extLst>
          </p:nvPr>
        </p:nvGraphicFramePr>
        <p:xfrm>
          <a:off x="5819502" y="1441061"/>
          <a:ext cx="6152605" cy="5416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4875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6A842-7F03-266F-C455-0E09C2FB3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89EBF-A8C4-8044-9B64-11EF03F7F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E7CD34-E8AC-5585-76E5-C6711448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Arial"/>
              </a:rPr>
              <a:t>RHIC 4 O'clock DX magnet</a:t>
            </a:r>
          </a:p>
          <a:p>
            <a:pPr marL="457200" lvl="1" indent="0"/>
            <a:r>
              <a:rPr lang="en-US" dirty="0"/>
              <a:t> Congratulations to RHIC Power Supply group on a successful repair</a:t>
            </a:r>
            <a:endParaRPr lang="en-US" dirty="0">
              <a:cs typeface="Arial"/>
            </a:endParaRPr>
          </a:p>
          <a:p>
            <a:pPr marL="0" indent="0"/>
            <a:r>
              <a:rPr lang="en-US" dirty="0">
                <a:cs typeface="Arial"/>
              </a:rPr>
              <a:t>Valve Box Repair</a:t>
            </a:r>
          </a:p>
          <a:p>
            <a:pPr marL="457200" lvl="1" indent="0"/>
            <a:r>
              <a:rPr lang="en-US" dirty="0">
                <a:cs typeface="Arial"/>
              </a:rPr>
              <a:t> New lead flow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736DE-D1F0-921C-555D-5DF8FAD01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42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FB762-D0DA-C8A4-5540-FF894D5AB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875B042B-BD77-5148-A67C-34EBB5643A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1999005"/>
              </p:ext>
            </p:extLst>
          </p:nvPr>
        </p:nvGraphicFramePr>
        <p:xfrm>
          <a:off x="260185" y="1224305"/>
          <a:ext cx="11931815" cy="5633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D998AC2-774B-0806-49EB-4C012780F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Run22 Polarized Protons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77F6D3-048C-082E-C379-65E8B7E4F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20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954317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C8D94-196A-07CE-CF92-1AF39F069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hart, bar chart&#10;&#10;Description automatically generated">
            <a:extLst>
              <a:ext uri="{FF2B5EF4-FFF2-40B4-BE49-F238E27FC236}">
                <a16:creationId xmlns:a16="http://schemas.microsoft.com/office/drawing/2014/main" id="{6851A12F-93D9-A9C9-5DC8-67FEEF837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40" y="0"/>
            <a:ext cx="11953460" cy="686229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F2107-35FA-B36F-EC28-72B8B092E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350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F32B6-1078-C8B3-2135-C94E14A95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47676098-F787-19E0-617B-527D2878A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807" y="1358676"/>
            <a:ext cx="7556386" cy="54993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77F3E8-77DC-0869-B550-82D703EE7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Mean Failure Timing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5C590B-9289-CCB4-AD24-9A8DE686E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22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66826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17A8F5E3-C76C-3C0A-29A1-B34ABDB44C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9" t="7347" r="58237" b="14558"/>
          <a:stretch/>
        </p:blipFill>
        <p:spPr>
          <a:xfrm>
            <a:off x="7192170" y="0"/>
            <a:ext cx="4999304" cy="50582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B2AE46-B3D2-054A-9F92-273948CEE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RHIC Development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D2EBA-591D-0D41-9C46-2E17C4922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23</a:t>
            </a:fld>
            <a:endParaRPr lang="en-US" sz="1000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1EE98FA3-AFE8-A21E-D397-03647483F7C8}"/>
              </a:ext>
            </a:extLst>
          </p:cNvPr>
          <p:cNvSpPr txBox="1">
            <a:spLocks/>
          </p:cNvSpPr>
          <p:nvPr/>
        </p:nvSpPr>
        <p:spPr>
          <a:xfrm>
            <a:off x="571500" y="1825625"/>
            <a:ext cx="11056188" cy="46672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cs typeface="Arial"/>
              </a:rPr>
              <a:t>New configuration every week</a:t>
            </a:r>
            <a:endParaRPr lang="en-US" dirty="0"/>
          </a:p>
          <a:p>
            <a:pPr marL="457200" lvl="1"/>
            <a:r>
              <a:rPr lang="en-US" dirty="0"/>
              <a:t>Commendable dedication by specialist staff</a:t>
            </a:r>
            <a:endParaRPr lang="en-US" dirty="0">
              <a:cs typeface="Arial"/>
            </a:endParaRPr>
          </a:p>
          <a:p>
            <a:pPr marL="0" indent="0">
              <a:buNone/>
            </a:pPr>
            <a:r>
              <a:rPr lang="en-US" dirty="0">
                <a:cs typeface="Arial"/>
              </a:rPr>
              <a:t>New lattices and ramps</a:t>
            </a:r>
          </a:p>
          <a:p>
            <a:pPr marL="457200" lvl="1"/>
            <a:r>
              <a:rPr lang="en-US" dirty="0">
                <a:cs typeface="Arial"/>
              </a:rPr>
              <a:t>Guillaume and Brendan</a:t>
            </a:r>
          </a:p>
          <a:p>
            <a:pPr marL="457200" lvl="1"/>
            <a:r>
              <a:rPr lang="en-US" dirty="0">
                <a:cs typeface="Arial"/>
              </a:rPr>
              <a:t>Emittance blowup from lattice at year start</a:t>
            </a:r>
          </a:p>
          <a:p>
            <a:pPr marL="457200" lvl="1"/>
            <a:r>
              <a:rPr lang="en-US" dirty="0">
                <a:cs typeface="Arial"/>
              </a:rPr>
              <a:t>Rotator ramp implemented</a:t>
            </a:r>
          </a:p>
          <a:p>
            <a:pPr marL="457200" lvl="1"/>
            <a:r>
              <a:rPr lang="en-US" dirty="0">
                <a:cs typeface="Arial"/>
              </a:rPr>
              <a:t>Collapsing interaction points independently</a:t>
            </a:r>
            <a:endParaRPr lang="en-US" dirty="0"/>
          </a:p>
          <a:p>
            <a:pPr marL="914400" lvl="2"/>
            <a:r>
              <a:rPr lang="en-US" dirty="0">
                <a:cs typeface="Arial"/>
              </a:rPr>
              <a:t>Watching coherent beam-beam tune shift </a:t>
            </a:r>
          </a:p>
          <a:p>
            <a:pPr marL="457200" lvl="1"/>
            <a:r>
              <a:rPr lang="en-US" dirty="0">
                <a:cs typeface="Arial"/>
              </a:rPr>
              <a:t>Adjusting crossing angles and flipping DX leads</a:t>
            </a:r>
          </a:p>
          <a:p>
            <a:pPr marL="0" indent="0">
              <a:buNone/>
            </a:pPr>
            <a:r>
              <a:rPr lang="en-US" dirty="0">
                <a:cs typeface="Arial"/>
              </a:rPr>
              <a:t>Losses at rebucketing</a:t>
            </a:r>
          </a:p>
          <a:p>
            <a:pPr marL="457200" lvl="1"/>
            <a:r>
              <a:rPr lang="en-US" dirty="0"/>
              <a:t>Worked around with manual tune change for every ramp during consistent running</a:t>
            </a:r>
          </a:p>
          <a:p>
            <a:pPr marL="0" indent="0">
              <a:buNone/>
            </a:pPr>
            <a:r>
              <a:rPr lang="en-US" dirty="0" err="1">
                <a:cs typeface="Arial"/>
              </a:rPr>
              <a:t>sPHENIX</a:t>
            </a:r>
            <a:r>
              <a:rPr lang="en-US" dirty="0">
                <a:cs typeface="Arial"/>
              </a:rPr>
              <a:t> access between most stores</a:t>
            </a:r>
          </a:p>
        </p:txBody>
      </p:sp>
    </p:spTree>
    <p:extLst>
      <p:ext uri="{BB962C8B-B14F-4D97-AF65-F5344CB8AC3E}">
        <p14:creationId xmlns:p14="http://schemas.microsoft.com/office/powerpoint/2010/main" val="1387988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 Served Systems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Arial"/>
              </a:rPr>
              <a:t>OPPIS</a:t>
            </a:r>
          </a:p>
          <a:p>
            <a:r>
              <a:rPr lang="en-US" dirty="0">
                <a:cs typeface="Arial"/>
              </a:rPr>
              <a:t>RHIC mains</a:t>
            </a:r>
          </a:p>
          <a:p>
            <a:pPr marL="457200" lvl="1" indent="0"/>
            <a:r>
              <a:rPr lang="en-US" dirty="0">
                <a:cs typeface="Arial"/>
              </a:rPr>
              <a:t>Uncertainty for 100GeV Au ramp</a:t>
            </a:r>
          </a:p>
          <a:p>
            <a:r>
              <a:rPr lang="en-US" dirty="0" err="1">
                <a:cs typeface="Arial" panose="020B0604020202020204"/>
              </a:rPr>
              <a:t>BtA</a:t>
            </a:r>
            <a:r>
              <a:rPr lang="en-US" dirty="0">
                <a:cs typeface="Arial" panose="020B0604020202020204"/>
              </a:rPr>
              <a:t> vacuum</a:t>
            </a:r>
            <a:endParaRPr lang="en-US" dirty="0"/>
          </a:p>
          <a:p>
            <a:pPr lvl="1"/>
            <a:r>
              <a:rPr lang="en-US" dirty="0">
                <a:cs typeface="Arial" panose="020B0604020202020204"/>
              </a:rPr>
              <a:t>Most vacuum gauges lost</a:t>
            </a:r>
          </a:p>
          <a:p>
            <a:pPr lvl="1"/>
            <a:r>
              <a:rPr lang="en-US" dirty="0">
                <a:cs typeface="Arial" panose="020B0604020202020204"/>
              </a:rPr>
              <a:t>Failed components suspended by air</a:t>
            </a:r>
          </a:p>
          <a:p>
            <a:pPr lvl="1"/>
            <a:endParaRPr lang="en-US" dirty="0">
              <a:cs typeface="Arial" panose="020B0604020202020204"/>
            </a:endParaRPr>
          </a:p>
          <a:p>
            <a:pPr lvl="1"/>
            <a:endParaRPr lang="en-US" dirty="0">
              <a:cs typeface="Arial" panose="020B0604020202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620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5E537-9872-308E-C04A-983C711A0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D8628-8083-64C5-94A5-A19E4BCBF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Positives of Run24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3FD77A0-C86B-0940-19A3-D41C215BE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Arial"/>
              </a:rPr>
              <a:t>VHS skew </a:t>
            </a:r>
            <a:r>
              <a:rPr lang="en-US" dirty="0" err="1">
                <a:cs typeface="Arial"/>
              </a:rPr>
              <a:t>quadrupoless</a:t>
            </a:r>
            <a:r>
              <a:rPr lang="en-US" dirty="0">
                <a:cs typeface="Arial"/>
              </a:rPr>
              <a:t> successfully applied</a:t>
            </a:r>
          </a:p>
          <a:p>
            <a:pPr marL="457200" lvl="1" indent="0"/>
            <a:r>
              <a:rPr lang="en-US" dirty="0"/>
              <a:t> </a:t>
            </a:r>
            <a:endParaRPr lang="en-US" dirty="0">
              <a:cs typeface="Arial"/>
            </a:endParaRPr>
          </a:p>
          <a:p>
            <a:pPr marL="914400" lvl="2" indent="0"/>
            <a:r>
              <a:rPr lang="en-US" dirty="0"/>
              <a:t> </a:t>
            </a:r>
          </a:p>
          <a:p>
            <a:pPr marL="457200" lvl="1" indent="0"/>
            <a:endParaRPr lang="en-US" dirty="0"/>
          </a:p>
          <a:p>
            <a:pPr marL="457200" lvl="1" indent="0"/>
            <a:endParaRPr lang="en-US" dirty="0"/>
          </a:p>
          <a:p>
            <a:pPr marL="457200" lvl="1" indent="0"/>
            <a:endParaRPr lang="en-US" dirty="0"/>
          </a:p>
          <a:p>
            <a:pPr marL="457200" lvl="1" indent="0"/>
            <a:endParaRPr lang="en-US" dirty="0"/>
          </a:p>
          <a:p>
            <a:pPr marL="457200" lvl="1" indent="0"/>
            <a:endParaRPr lang="en-US" dirty="0"/>
          </a:p>
          <a:p>
            <a:pPr marL="457200" lvl="1" indent="0"/>
            <a:endParaRPr lang="en-US" dirty="0"/>
          </a:p>
          <a:p>
            <a:pPr marL="457200" lvl="1" indent="0"/>
            <a:endParaRPr lang="en-US" dirty="0"/>
          </a:p>
          <a:p>
            <a:pPr marL="457200" lvl="1" indent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5A41A-A5F3-C2C8-A6D3-D5DA64017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66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4AE5D-CFA6-CC17-9675-C39C1075C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C7C54-3B94-545E-395A-5F3E21664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Pulsed Power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7EE6824-1C06-44D5-2C30-50F7F8800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Many supplies failed at once</a:t>
            </a:r>
          </a:p>
          <a:p>
            <a:pPr marL="457200" lvl="1" indent="0"/>
            <a:r>
              <a:rPr lang="en-US" dirty="0"/>
              <a:t> Bullet Tier 2</a:t>
            </a:r>
            <a:br>
              <a:rPr lang="en-US" dirty="0"/>
            </a:br>
            <a:r>
              <a:rPr lang="en-US" dirty="0" err="1">
                <a:cs typeface="Arial"/>
              </a:rPr>
              <a:t>mosfet</a:t>
            </a:r>
            <a:r>
              <a:rPr lang="en-US" dirty="0">
                <a:cs typeface="Arial"/>
              </a:rPr>
              <a:t>?</a:t>
            </a:r>
          </a:p>
          <a:p>
            <a:pPr marL="0" indent="0"/>
            <a:r>
              <a:rPr lang="en-US" dirty="0">
                <a:cs typeface="Arial"/>
              </a:rPr>
              <a:t>Vincent achieved AGS extraction with G09 very well below nominal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CABCE-0E81-7B18-6BF9-753BDF9FD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80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B93D2-A05A-7F51-1DB7-02E1FDC16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E30BD-6A53-33F1-6C60-E6E831756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3C82308-04C4-1B45-0DFD-4FA995E4A792}"/>
              </a:ext>
            </a:extLst>
          </p:cNvPr>
          <p:cNvSpPr txBox="1">
            <a:spLocks/>
          </p:cNvSpPr>
          <p:nvPr/>
        </p:nvSpPr>
        <p:spPr>
          <a:xfrm>
            <a:off x="813175" y="415636"/>
            <a:ext cx="10591082" cy="8690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>
                <a:solidFill>
                  <a:schemeClr val="tx1"/>
                </a:solidFill>
              </a:rPr>
              <a:t>Focus for Shutdown</a:t>
            </a:r>
          </a:p>
          <a:p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053FBBD9-37B1-6BE1-0C54-8A3DEF921EDD}"/>
              </a:ext>
            </a:extLst>
          </p:cNvPr>
          <p:cNvSpPr txBox="1">
            <a:spLocks/>
          </p:cNvSpPr>
          <p:nvPr/>
        </p:nvSpPr>
        <p:spPr>
          <a:xfrm>
            <a:off x="571500" y="1825625"/>
            <a:ext cx="11056188" cy="400839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Pulsed Power</a:t>
            </a:r>
          </a:p>
          <a:p>
            <a:pPr marL="457200" lvl="1" indent="0"/>
            <a:r>
              <a:rPr lang="en-US" dirty="0">
                <a:solidFill>
                  <a:schemeClr val="bg1"/>
                </a:solidFill>
              </a:rPr>
              <a:t> Reliability, Repairability, Replaceability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Procedure Based Work not work planned work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</a:rPr>
              <a:t>BtA</a:t>
            </a:r>
            <a:r>
              <a:rPr lang="en-US" dirty="0">
                <a:solidFill>
                  <a:schemeClr val="bg1"/>
                </a:solidFill>
              </a:rPr>
              <a:t> Vacuum</a:t>
            </a:r>
          </a:p>
        </p:txBody>
      </p:sp>
    </p:spTree>
    <p:extLst>
      <p:ext uri="{BB962C8B-B14F-4D97-AF65-F5344CB8AC3E}">
        <p14:creationId xmlns:p14="http://schemas.microsoft.com/office/powerpoint/2010/main" val="710610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2E29C-93F2-753C-4297-71D7E35DA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123DC-46EC-E0F3-DBAB-6876493DA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Template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CF656E-F3B7-AA9F-5CFA-FDC1D8782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Arial"/>
              </a:rPr>
              <a:t>Template</a:t>
            </a:r>
          </a:p>
          <a:p>
            <a:pPr marL="457200" lvl="1" indent="0"/>
            <a:r>
              <a:rPr lang="en-US" dirty="0"/>
              <a:t> Bullet1</a:t>
            </a:r>
            <a:endParaRPr lang="en-US" dirty="0">
              <a:cs typeface="Arial"/>
            </a:endParaRPr>
          </a:p>
          <a:p>
            <a:pPr marL="914400" lvl="2" indent="0"/>
            <a:r>
              <a:rPr lang="en-US" dirty="0"/>
              <a:t> Bullet2</a:t>
            </a: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D2270-9E93-71AA-88A7-9CA253A6F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68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44CB8-42AD-A442-89C2-EBF87E4B3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C1A94-549E-73E1-5E37-20DE73D95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7D32A8-D4AF-9759-ABC2-1704FB05F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29</a:t>
            </a:fld>
            <a:endParaRPr lang="en-US" sz="100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252464A1-3947-220C-CC77-B709D81BF3C9}"/>
              </a:ext>
            </a:extLst>
          </p:cNvPr>
          <p:cNvSpPr txBox="1">
            <a:spLocks/>
          </p:cNvSpPr>
          <p:nvPr/>
        </p:nvSpPr>
        <p:spPr>
          <a:xfrm>
            <a:off x="571500" y="1825625"/>
            <a:ext cx="11056188" cy="46672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cs typeface="Arial"/>
              </a:rPr>
              <a:t>Template</a:t>
            </a:r>
            <a:endParaRPr lang="en-US" dirty="0"/>
          </a:p>
          <a:p>
            <a:pPr marL="457200" lvl="1"/>
            <a:r>
              <a:rPr lang="en-US" dirty="0"/>
              <a:t>Bullet 1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3184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3FFC4-8BB3-4253-183C-348CA587B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17E9AE50-D82D-9824-D222-CAFD43121C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7" t="5669" r="4299" b="5775"/>
          <a:stretch/>
        </p:blipFill>
        <p:spPr>
          <a:xfrm>
            <a:off x="293914" y="1816789"/>
            <a:ext cx="11898086" cy="44370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34A85F-46C9-21F2-6DEC-59F5CE17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RHIC Operations:</a:t>
            </a:r>
            <a:br>
              <a:rPr lang="en-US" dirty="0"/>
            </a:br>
            <a:r>
              <a:rPr lang="en-US" dirty="0"/>
              <a:t>April 21</a:t>
            </a:r>
            <a:r>
              <a:rPr lang="en-US" baseline="30000" dirty="0"/>
              <a:t>st</a:t>
            </a:r>
            <a:r>
              <a:rPr lang="en-US" dirty="0"/>
              <a:t> – October 21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EAE064F-CE14-8A6E-28BF-A30DCC912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959429"/>
            <a:ext cx="11620500" cy="40733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Arial"/>
              </a:rPr>
              <a:t>Increasing intensity			               Consistent running	        Au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9A492-056F-F865-6560-2E9D80FEA5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81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061E1-1269-D298-9C35-9D4FFFCAA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DB116-7DFF-1BDD-7F74-ADEA078CEE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30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38F747-110C-3CFC-2B79-1E4FD7D999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Section Break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F30BE-5BF1-2EEE-99C6-199FBD6CEB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037066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B7188-5A69-2A63-9E32-CD69918BB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7B856DC-0358-64E7-E615-D87C389511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86" t="21944" r="2699" b="7231"/>
          <a:stretch/>
        </p:blipFill>
        <p:spPr>
          <a:xfrm>
            <a:off x="7696435" y="3701860"/>
            <a:ext cx="4495566" cy="1961635"/>
          </a:xfrm>
          <a:prstGeom prst="rect">
            <a:avLst/>
          </a:prstGeom>
        </p:spPr>
      </p:pic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129DAE47-418C-A2C3-4304-DB6E63832E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85" t="9404" r="41179" b="11941"/>
          <a:stretch/>
        </p:blipFill>
        <p:spPr>
          <a:xfrm>
            <a:off x="8443215" y="1523633"/>
            <a:ext cx="3748786" cy="17753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16A390-6EE9-2ED0-27A3-DA836BC37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Intensity </a:t>
            </a:r>
            <a:br>
              <a:rPr lang="en-US" dirty="0"/>
            </a:br>
            <a:r>
              <a:rPr lang="en-US" dirty="0"/>
              <a:t>April 21</a:t>
            </a:r>
            <a:r>
              <a:rPr lang="en-US" baseline="30000" dirty="0"/>
              <a:t>st</a:t>
            </a:r>
            <a:r>
              <a:rPr lang="en-US" dirty="0"/>
              <a:t> – August 21</a:t>
            </a:r>
            <a:r>
              <a:rPr lang="en-US" baseline="30000" dirty="0"/>
              <a:t>st</a:t>
            </a:r>
            <a:r>
              <a:rPr lang="en-US" dirty="0"/>
              <a:t> (~16 Weeks)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915AC4-26A9-9ED9-F0F5-AF0E81BA0D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71B70264-7ACF-437A-F1D8-4F2FD0D1D83B}"/>
              </a:ext>
            </a:extLst>
          </p:cNvPr>
          <p:cNvSpPr txBox="1">
            <a:spLocks/>
          </p:cNvSpPr>
          <p:nvPr/>
        </p:nvSpPr>
        <p:spPr>
          <a:xfrm>
            <a:off x="571500" y="1825624"/>
            <a:ext cx="11056188" cy="50323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cs typeface="Arial"/>
              </a:rPr>
              <a:t>New configuration every week</a:t>
            </a:r>
            <a:endParaRPr lang="en-US" dirty="0"/>
          </a:p>
          <a:p>
            <a:pPr marL="457200" lvl="1"/>
            <a:r>
              <a:rPr lang="en-US" dirty="0"/>
              <a:t>Commendable dedication by specialist staff</a:t>
            </a:r>
            <a:endParaRPr lang="en-US" dirty="0">
              <a:cs typeface="Arial"/>
            </a:endParaRPr>
          </a:p>
          <a:p>
            <a:pPr marL="0" indent="0">
              <a:buNone/>
            </a:pPr>
            <a:r>
              <a:rPr lang="en-US" dirty="0">
                <a:cs typeface="Arial"/>
              </a:rPr>
              <a:t>VODH suspended from May 30</a:t>
            </a:r>
            <a:r>
              <a:rPr lang="en-US" baseline="30000" dirty="0">
                <a:cs typeface="Arial"/>
              </a:rPr>
              <a:t>th</a:t>
            </a:r>
            <a:r>
              <a:rPr lang="en-US" dirty="0">
                <a:cs typeface="Arial"/>
              </a:rPr>
              <a:t> – July 12</a:t>
            </a:r>
            <a:r>
              <a:rPr lang="en-US" baseline="30000" dirty="0">
                <a:cs typeface="Arial"/>
              </a:rPr>
              <a:t>th</a:t>
            </a:r>
            <a:endParaRPr lang="en-US" dirty="0">
              <a:cs typeface="Arial"/>
            </a:endParaRPr>
          </a:p>
          <a:p>
            <a:pPr marL="457200" lvl="1"/>
            <a:r>
              <a:rPr lang="en-US" dirty="0">
                <a:cs typeface="Arial"/>
              </a:rPr>
              <a:t>Personal oxygen monitor and escape pack required for every access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cs typeface="Arial"/>
              </a:rPr>
              <a:t>New lattices and ramps</a:t>
            </a:r>
          </a:p>
          <a:p>
            <a:pPr marL="457200" lvl="1"/>
            <a:r>
              <a:rPr lang="en-US" dirty="0">
                <a:cs typeface="Arial"/>
              </a:rPr>
              <a:t>Emittance growth at year start</a:t>
            </a:r>
          </a:p>
          <a:p>
            <a:pPr marL="914400" lvl="2"/>
            <a:r>
              <a:rPr lang="en-US" dirty="0">
                <a:cs typeface="Arial"/>
              </a:rPr>
              <a:t>Lattice</a:t>
            </a:r>
          </a:p>
          <a:p>
            <a:pPr marL="914400" lvl="2"/>
            <a:r>
              <a:rPr lang="en-US" dirty="0">
                <a:cs typeface="Arial"/>
              </a:rPr>
              <a:t>56 MHz fundamental damper</a:t>
            </a:r>
          </a:p>
          <a:p>
            <a:pPr marL="457200" lvl="1"/>
            <a:r>
              <a:rPr lang="en-US" dirty="0">
                <a:cs typeface="Arial"/>
              </a:rPr>
              <a:t>Adjusting crossing angles and flipping DX leads</a:t>
            </a:r>
          </a:p>
          <a:p>
            <a:pPr marL="457200" lvl="1"/>
            <a:r>
              <a:rPr lang="en-US" dirty="0">
                <a:cs typeface="Arial"/>
              </a:rPr>
              <a:t>Collapsing interaction points independently during zero crossing angle</a:t>
            </a:r>
            <a:endParaRPr lang="en-US" dirty="0"/>
          </a:p>
          <a:p>
            <a:pPr marL="914400" lvl="2"/>
            <a:r>
              <a:rPr lang="en-US" dirty="0">
                <a:cs typeface="Arial"/>
              </a:rPr>
              <a:t>Watching coherent beam-beam tune shift </a:t>
            </a:r>
          </a:p>
          <a:p>
            <a:pPr marL="0" indent="0">
              <a:buNone/>
            </a:pPr>
            <a:endParaRPr lang="en-US" baseline="30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7683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466C2-2EEA-6C61-44C5-B27AC00FD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61AB5F1E-7334-B986-2DFF-774B053792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308" t="9671" r="14767" b="11674"/>
          <a:stretch/>
        </p:blipFill>
        <p:spPr>
          <a:xfrm>
            <a:off x="7295606" y="3010989"/>
            <a:ext cx="3892408" cy="38470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381092-ED5A-3B17-46E2-EA3DBDD9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Running</a:t>
            </a:r>
            <a:br>
              <a:rPr lang="en-US" dirty="0"/>
            </a:br>
            <a:r>
              <a:rPr lang="en-US" dirty="0"/>
              <a:t>August 21</a:t>
            </a:r>
            <a:r>
              <a:rPr lang="en-US" baseline="30000" dirty="0"/>
              <a:t>st</a:t>
            </a:r>
            <a:r>
              <a:rPr lang="en-US" dirty="0"/>
              <a:t> – September 30</a:t>
            </a:r>
            <a:r>
              <a:rPr lang="en-US" baseline="30000" dirty="0"/>
              <a:t>th</a:t>
            </a:r>
            <a:r>
              <a:rPr lang="en-US" dirty="0"/>
              <a:t> (~6 weeks)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B926BF-8E4F-3303-9C12-8B98760AE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Arial"/>
              </a:rPr>
              <a:t>Limited by Forward power limit of Blue 9 MHz at max </a:t>
            </a:r>
            <a:r>
              <a:rPr lang="en-US" dirty="0" err="1">
                <a:cs typeface="Arial"/>
              </a:rPr>
              <a:t>Bdot</a:t>
            </a:r>
            <a:endParaRPr lang="en-US" dirty="0">
              <a:cs typeface="Arial"/>
            </a:endParaRPr>
          </a:p>
          <a:p>
            <a:pPr marL="0" indent="0">
              <a:buNone/>
            </a:pPr>
            <a:r>
              <a:rPr lang="en-US" dirty="0">
                <a:cs typeface="Arial"/>
              </a:rPr>
              <a:t>Limited by Losses at rebucketing</a:t>
            </a:r>
          </a:p>
          <a:p>
            <a:pPr marL="457200" lvl="1"/>
            <a:r>
              <a:rPr lang="en-US" dirty="0"/>
              <a:t>Manual tune change every ramp </a:t>
            </a:r>
          </a:p>
          <a:p>
            <a:pPr marL="457200" lvl="1"/>
            <a:r>
              <a:rPr lang="en-US" dirty="0"/>
              <a:t>Disabled loss monitor at STAR</a:t>
            </a:r>
          </a:p>
          <a:p>
            <a:pPr marL="0" indent="0">
              <a:buNone/>
            </a:pPr>
            <a:r>
              <a:rPr lang="en-US" dirty="0" err="1">
                <a:cs typeface="Arial"/>
              </a:rPr>
              <a:t>sPHENIX</a:t>
            </a:r>
            <a:r>
              <a:rPr lang="en-US" dirty="0">
                <a:cs typeface="Arial"/>
              </a:rPr>
              <a:t> access between many stores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A83D9-FAE0-1264-0849-FBD59A8F1E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6E1D67-56D1-D386-E1EC-C52E82444D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036" b="9872"/>
          <a:stretch/>
        </p:blipFill>
        <p:spPr>
          <a:xfrm>
            <a:off x="2517720" y="4070839"/>
            <a:ext cx="4030540" cy="26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74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CA42-D0FC-FF38-0A41-B459B1480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AA116-E036-CED1-AB8B-2AF5E7F6A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Injector Operation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1EEE54-6357-D46F-C710-CBC1DEB55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4BDFE87-511F-902F-B80E-A68EA354FA05}"/>
              </a:ext>
            </a:extLst>
          </p:cNvPr>
          <p:cNvSpPr txBox="1">
            <a:spLocks/>
          </p:cNvSpPr>
          <p:nvPr/>
        </p:nvSpPr>
        <p:spPr>
          <a:xfrm>
            <a:off x="571500" y="1825625"/>
            <a:ext cx="11056188" cy="46672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cs typeface="Arial"/>
              </a:rPr>
              <a:t>New injector configurations</a:t>
            </a:r>
          </a:p>
          <a:p>
            <a:pPr marL="457200" lvl="1"/>
            <a:r>
              <a:rPr lang="en-US" dirty="0"/>
              <a:t>Commendable dedication by specialist staff</a:t>
            </a:r>
            <a:endParaRPr lang="en-US" dirty="0">
              <a:cs typeface="Arial"/>
            </a:endParaRPr>
          </a:p>
          <a:p>
            <a:pPr marL="0" indent="0">
              <a:buNone/>
            </a:pPr>
            <a:r>
              <a:rPr lang="en-US" dirty="0">
                <a:cs typeface="Arial"/>
              </a:rPr>
              <a:t>Fast injection loss</a:t>
            </a:r>
          </a:p>
          <a:p>
            <a:pPr marL="457200" lvl="1"/>
            <a:r>
              <a:rPr lang="en-US" dirty="0">
                <a:cs typeface="Arial"/>
              </a:rPr>
              <a:t>Turbulent Bunch Lengthening in RHIC</a:t>
            </a:r>
          </a:p>
          <a:p>
            <a:pPr marL="457200" lvl="1"/>
            <a:r>
              <a:rPr lang="en-US" err="1">
                <a:cs typeface="Arial"/>
              </a:rPr>
              <a:t>BtA</a:t>
            </a:r>
            <a:r>
              <a:rPr lang="en-US" dirty="0">
                <a:cs typeface="Arial"/>
              </a:rPr>
              <a:t> longitudinal mismatch to lengthen bunches</a:t>
            </a:r>
          </a:p>
          <a:p>
            <a:pPr marL="0" indent="0">
              <a:buNone/>
            </a:pPr>
            <a:r>
              <a:rPr lang="en-US" dirty="0">
                <a:cs typeface="Arial" panose="020B0604020202020204"/>
              </a:rPr>
              <a:t>Injector Development</a:t>
            </a:r>
          </a:p>
          <a:p>
            <a:pPr marL="457200" lvl="1"/>
            <a:r>
              <a:rPr lang="en-US" dirty="0">
                <a:cs typeface="Arial" panose="020B0604020202020204"/>
              </a:rPr>
              <a:t>Vincent </a:t>
            </a:r>
            <a:r>
              <a:rPr lang="en-US" dirty="0" err="1">
                <a:cs typeface="Arial" panose="020B0604020202020204"/>
              </a:rPr>
              <a:t>Schoefer</a:t>
            </a:r>
            <a:r>
              <a:rPr lang="en-US" dirty="0">
                <a:cs typeface="Arial" panose="020B0604020202020204"/>
              </a:rPr>
              <a:t> Skew quadrupoles success</a:t>
            </a:r>
          </a:p>
          <a:p>
            <a:pPr marL="457200" lvl="1"/>
            <a:r>
              <a:rPr lang="en-US" dirty="0">
                <a:cs typeface="Arial" panose="020B0604020202020204"/>
              </a:rPr>
              <a:t>Keith Zeno Simultaneous development of tandem Au while PP and NSRL were running</a:t>
            </a:r>
            <a:endParaRPr lang="en-US" dirty="0"/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BE5634C6-6FEC-8DB4-37BB-B1CAEFDA4C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769" t="50359" r="40825" b="19845"/>
          <a:stretch/>
        </p:blipFill>
        <p:spPr>
          <a:xfrm>
            <a:off x="7890860" y="614091"/>
            <a:ext cx="2021818" cy="4103245"/>
          </a:xfrm>
          <a:prstGeom prst="rect">
            <a:avLst/>
          </a:prstGeom>
        </p:spPr>
      </p:pic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83BAB707-D868-6068-2B57-91EF69CA1F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14" t="46411" r="37390" b="23792"/>
          <a:stretch/>
        </p:blipFill>
        <p:spPr>
          <a:xfrm>
            <a:off x="10033626" y="550955"/>
            <a:ext cx="2157150" cy="43409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519BEC-9D3A-CE18-3E80-B0CB92FBB761}"/>
              </a:ext>
            </a:extLst>
          </p:cNvPr>
          <p:cNvSpPr txBox="1"/>
          <p:nvPr/>
        </p:nvSpPr>
        <p:spPr>
          <a:xfrm>
            <a:off x="8172712" y="180843"/>
            <a:ext cx="106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Nominal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0FEC3B-0627-086F-C6B9-3FB6A3D3D024}"/>
              </a:ext>
            </a:extLst>
          </p:cNvPr>
          <p:cNvSpPr txBox="1"/>
          <p:nvPr/>
        </p:nvSpPr>
        <p:spPr>
          <a:xfrm>
            <a:off x="10647206" y="180843"/>
            <a:ext cx="1458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Mismatched</a:t>
            </a:r>
          </a:p>
        </p:txBody>
      </p:sp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8DD1CC3-AD2E-DDFC-584F-F70F896F15F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28" t="12961" r="4610" b="7451"/>
          <a:stretch/>
        </p:blipFill>
        <p:spPr>
          <a:xfrm>
            <a:off x="3048747" y="5230011"/>
            <a:ext cx="3592087" cy="1638771"/>
          </a:xfrm>
          <a:prstGeom prst="rect">
            <a:avLst/>
          </a:prstGeom>
          <a:noFill/>
        </p:spPr>
      </p:pic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8ADCF06A-E127-1D1F-D513-B3B0F59613D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230" t="15727" r="13831" b="21639"/>
          <a:stretch/>
        </p:blipFill>
        <p:spPr>
          <a:xfrm>
            <a:off x="7026885" y="5230011"/>
            <a:ext cx="2450640" cy="163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24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53003-9044-C0CA-8CD0-58FF12AA9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4256D-8CCF-60FE-882A-9CAC45361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APEX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A10B96-9B08-6B99-EAC6-9D5E5DA4B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New Configurations for many APEX</a:t>
            </a:r>
          </a:p>
          <a:p>
            <a:pPr lvl="1">
              <a:buFont typeface="Arial"/>
              <a:buChar char="•"/>
            </a:pPr>
            <a:r>
              <a:rPr lang="en-US" dirty="0">
                <a:cs typeface="Arial"/>
              </a:rPr>
              <a:t>No rest for specialists</a:t>
            </a:r>
          </a:p>
          <a:p>
            <a:pPr>
              <a:buFont typeface="Arial"/>
            </a:pPr>
            <a:r>
              <a:rPr lang="en-US" dirty="0">
                <a:cs typeface="Arial"/>
              </a:rPr>
              <a:t>Some APEX prevented due RHIC mains</a:t>
            </a:r>
          </a:p>
          <a:p>
            <a:pPr>
              <a:buFont typeface="Arial"/>
            </a:pPr>
            <a:r>
              <a:rPr lang="en-US" dirty="0">
                <a:cs typeface="Arial"/>
              </a:rPr>
              <a:t>Some operators still left out of the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70267-315F-7A2F-26FC-47CC0D329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584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EACC6-90D2-2481-9F97-55C899FCB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044C4415-99FA-6F78-0670-62021AD6D2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386" t="9558" r="4355" b="12209"/>
          <a:stretch/>
        </p:blipFill>
        <p:spPr>
          <a:xfrm>
            <a:off x="8810378" y="1687094"/>
            <a:ext cx="2444270" cy="51533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366CE5-7D59-AE89-7024-D0DFCE1D5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Gold Running</a:t>
            </a:r>
            <a:br>
              <a:rPr lang="en-US" dirty="0"/>
            </a:br>
            <a:r>
              <a:rPr lang="en-US" dirty="0"/>
              <a:t>September 30</a:t>
            </a:r>
            <a:r>
              <a:rPr lang="en-US" baseline="30000" dirty="0"/>
              <a:t>th</a:t>
            </a:r>
            <a:r>
              <a:rPr lang="en-US" dirty="0"/>
              <a:t> – October 21</a:t>
            </a:r>
            <a:r>
              <a:rPr lang="en-US" baseline="30000" dirty="0"/>
              <a:t>st</a:t>
            </a:r>
            <a:r>
              <a:rPr lang="en-US" dirty="0"/>
              <a:t> (3 Weeks)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872291-4727-4F26-387A-C2257FFB0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25625"/>
            <a:ext cx="11049000" cy="43013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dirty="0">
                <a:cs typeface="Arial"/>
              </a:rPr>
              <a:t>EBIS unable to deliver</a:t>
            </a:r>
            <a:endParaRPr lang="en-US" dirty="0"/>
          </a:p>
          <a:p>
            <a:r>
              <a:rPr lang="en-US" dirty="0">
                <a:cs typeface="Arial"/>
              </a:rPr>
              <a:t>Pulsed power trouble to start</a:t>
            </a:r>
          </a:p>
          <a:p>
            <a:pPr marL="457200" lvl="1"/>
            <a:r>
              <a:rPr lang="en-US" dirty="0">
                <a:cs typeface="Arial"/>
              </a:rPr>
              <a:t>Yellow abort kicker </a:t>
            </a:r>
            <a:r>
              <a:rPr lang="en-US" dirty="0" err="1">
                <a:cs typeface="Arial"/>
              </a:rPr>
              <a:t>ps</a:t>
            </a:r>
            <a:endParaRPr lang="en-US" dirty="0">
              <a:cs typeface="Arial"/>
            </a:endParaRPr>
          </a:p>
          <a:p>
            <a:pPr marL="457200" lvl="1"/>
            <a:r>
              <a:rPr lang="en-US" dirty="0">
                <a:cs typeface="Arial"/>
              </a:rPr>
              <a:t>AGS G09-blw-ps</a:t>
            </a:r>
          </a:p>
          <a:p>
            <a:pPr marL="914400" lvl="2"/>
            <a:r>
              <a:rPr lang="en-US" dirty="0">
                <a:cs typeface="Arial"/>
              </a:rPr>
              <a:t>H11-blw-ps used for both G09-blw and H11-blw</a:t>
            </a:r>
          </a:p>
          <a:p>
            <a:pPr marL="914400" lvl="2"/>
            <a:r>
              <a:rPr lang="en-US" dirty="0">
                <a:cs typeface="Arial"/>
              </a:rPr>
              <a:t>Impressive AGS extraction by Vincent in this setup</a:t>
            </a:r>
          </a:p>
          <a:p>
            <a:r>
              <a:rPr lang="en-US" dirty="0">
                <a:cs typeface="Arial"/>
              </a:rPr>
              <a:t>Late nights for operations specialists</a:t>
            </a:r>
          </a:p>
          <a:p>
            <a:r>
              <a:rPr lang="en-US" dirty="0">
                <a:cs typeface="Arial"/>
              </a:rPr>
              <a:t>Kevin and Feddy prepare 56 MHz operations</a:t>
            </a:r>
          </a:p>
          <a:p>
            <a:r>
              <a:rPr lang="en-US" dirty="0">
                <a:cs typeface="Arial"/>
              </a:rPr>
              <a:t>MVTX studies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9BB90-6703-1D63-C525-929451B00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892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EE7EC-8E4B-FF69-D498-A4A0F65C4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9D46-8E0D-19F7-EFB1-B17BAFC72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Operations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3FF5BB-3190-4C42-C3DD-10D7995D3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Improved air conditioning (A/C)</a:t>
            </a:r>
          </a:p>
          <a:p>
            <a:pPr marL="457200" lvl="1" indent="0"/>
            <a:r>
              <a:rPr lang="en-US" dirty="0"/>
              <a:t>Less building temperature alarms</a:t>
            </a:r>
          </a:p>
          <a:p>
            <a:pPr marL="457200" lvl="1" indent="0"/>
            <a:r>
              <a:rPr lang="en-US" dirty="0"/>
              <a:t>Less reliant on simple fans</a:t>
            </a:r>
          </a:p>
          <a:p>
            <a:pPr marL="0" indent="0">
              <a:buNone/>
            </a:pPr>
            <a:r>
              <a:rPr lang="en-US" dirty="0"/>
              <a:t>Improved response by A/C technicians</a:t>
            </a:r>
          </a:p>
          <a:p>
            <a:pPr marL="457200" lvl="1" indent="0"/>
            <a:r>
              <a:rPr lang="en-US" dirty="0"/>
              <a:t>A/C technicians were well supplied</a:t>
            </a:r>
          </a:p>
          <a:p>
            <a:pPr marL="457200" lvl="1" indent="0"/>
            <a:r>
              <a:rPr lang="en-US" dirty="0"/>
              <a:t>Prior years they were lacking parts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F0ECC-ED6A-D26F-1004-4B5D2F7E0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515997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ECCEAC7-2BD5-154F-89BF-1DE392180226}" vid="{F5489EC1-D52B-024E-BD1B-70D63703CF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6678EF5D549E42A7613A9950115BFA" ma:contentTypeVersion="15" ma:contentTypeDescription="Create a new document." ma:contentTypeScope="" ma:versionID="6a415d0c130e72ef0a15c963c50c0672">
  <xsd:schema xmlns:xsd="http://www.w3.org/2001/XMLSchema" xmlns:xs="http://www.w3.org/2001/XMLSchema" xmlns:p="http://schemas.microsoft.com/office/2006/metadata/properties" xmlns:ns3="b48e1b9e-51ea-481e-8a33-65f91b493dd8" xmlns:ns4="e2c7d10d-a816-4220-b3c6-b1d53d414e4e" targetNamespace="http://schemas.microsoft.com/office/2006/metadata/properties" ma:root="true" ma:fieldsID="8b08de9cae4262c9b2c1aa17df67efd9" ns3:_="" ns4:_="">
    <xsd:import namespace="b48e1b9e-51ea-481e-8a33-65f91b493dd8"/>
    <xsd:import namespace="e2c7d10d-a816-4220-b3c6-b1d53d414e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e1b9e-51ea-481e-8a33-65f91b493d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c7d10d-a816-4220-b3c6-b1d53d414e4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48e1b9e-51ea-481e-8a33-65f91b493dd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B07733-8A1F-45B6-B34D-3F1C924AFE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8e1b9e-51ea-481e-8a33-65f91b493dd8"/>
    <ds:schemaRef ds:uri="e2c7d10d-a816-4220-b3c6-b1d53d414e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96ACEB-4A36-4488-8CAD-CA97CD444AF5}">
  <ds:schemaRefs>
    <ds:schemaRef ds:uri="http://schemas.microsoft.com/office/2006/metadata/properties"/>
    <ds:schemaRef ds:uri="b48e1b9e-51ea-481e-8a33-65f91b493dd8"/>
    <ds:schemaRef ds:uri="http://purl.org/dc/terms/"/>
    <ds:schemaRef ds:uri="http://schemas.microsoft.com/office/2006/documentManagement/types"/>
    <ds:schemaRef ds:uri="e2c7d10d-a816-4220-b3c6-b1d53d414e4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C6D9B2F-3F6B-42ED-90E8-545E2020F9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9102</TotalTime>
  <Words>736</Words>
  <Application>Microsoft Office PowerPoint</Application>
  <PresentationFormat>Widescreen</PresentationFormat>
  <Paragraphs>188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BNL</vt:lpstr>
      <vt:lpstr>Operations Perspective</vt:lpstr>
      <vt:lpstr>Context</vt:lpstr>
      <vt:lpstr>RHIC Operations: April 21st – October 21st </vt:lpstr>
      <vt:lpstr>Increasing Intensity  April 21st – August 21st (~16 Weeks)</vt:lpstr>
      <vt:lpstr>Consistent Running August 21st – September 30th (~6 weeks)</vt:lpstr>
      <vt:lpstr>Injector Operation</vt:lpstr>
      <vt:lpstr>APEX</vt:lpstr>
      <vt:lpstr>Gold Running September 30th – October 21st (3 Weeks)</vt:lpstr>
      <vt:lpstr>Summer Operations</vt:lpstr>
      <vt:lpstr>PowerPoint Presentation</vt:lpstr>
      <vt:lpstr>PowerPoint Presentation</vt:lpstr>
      <vt:lpstr>Memorable Failures</vt:lpstr>
      <vt:lpstr>Cryogenic systems</vt:lpstr>
      <vt:lpstr>BtA Vacuum and Instrumentation</vt:lpstr>
      <vt:lpstr>Work Planning</vt:lpstr>
      <vt:lpstr>Additional Gripes</vt:lpstr>
      <vt:lpstr>The End</vt:lpstr>
      <vt:lpstr>Template</vt:lpstr>
      <vt:lpstr>Comparison to Run22 Polarized Protons</vt:lpstr>
      <vt:lpstr>Comparison to Run22 Polarized Protons</vt:lpstr>
      <vt:lpstr>PowerPoint Presentation</vt:lpstr>
      <vt:lpstr>Historical Mean Failure Timing</vt:lpstr>
      <vt:lpstr>RHIC Development </vt:lpstr>
      <vt:lpstr>Under Served Systems</vt:lpstr>
      <vt:lpstr>Positives of Run24</vt:lpstr>
      <vt:lpstr>Pulsed Power</vt:lpstr>
      <vt:lpstr>PowerPoint Presentation</vt:lpstr>
      <vt:lpstr>Template</vt:lpstr>
      <vt:lpstr>Template</vt:lpstr>
      <vt:lpstr>Section Break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Abramowitz, Jennifer</dc:creator>
  <cp:keywords/>
  <dc:description/>
  <cp:lastModifiedBy>Herbert, Eric</cp:lastModifiedBy>
  <cp:revision>501</cp:revision>
  <dcterms:created xsi:type="dcterms:W3CDTF">2024-10-24T14:53:14Z</dcterms:created>
  <dcterms:modified xsi:type="dcterms:W3CDTF">2024-11-15T03:59:24Z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0x0101008E6678EF5D549E42A7613A9950115BFA</vt:lpwstr>
  </property>
</Properties>
</file>