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61" r:id="rId4"/>
    <p:sldId id="262" r:id="rId5"/>
    <p:sldId id="263" r:id="rId6"/>
    <p:sldId id="264" r:id="rId7"/>
    <p:sldId id="268" r:id="rId8"/>
    <p:sldId id="269" r:id="rId9"/>
    <p:sldId id="495" r:id="rId10"/>
    <p:sldId id="496" r:id="rId11"/>
    <p:sldId id="292" r:id="rId12"/>
    <p:sldId id="296" r:id="rId13"/>
    <p:sldId id="293" r:id="rId14"/>
    <p:sldId id="492" r:id="rId15"/>
    <p:sldId id="497" r:id="rId16"/>
    <p:sldId id="265" r:id="rId17"/>
    <p:sldId id="500" r:id="rId18"/>
    <p:sldId id="267" r:id="rId19"/>
    <p:sldId id="490" r:id="rId20"/>
    <p:sldId id="489" r:id="rId21"/>
    <p:sldId id="493" r:id="rId22"/>
    <p:sldId id="498" r:id="rId23"/>
    <p:sldId id="494" r:id="rId24"/>
    <p:sldId id="4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-my.sharepoint.com/personal/zeno_bnl_gov/Documents/IntensityScanAU3AU4ipm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-my.sharepoint.com/personal/zeno_bnl_gov/Documents/IntensityScanAU3AU4ipm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95% Normalized Emittance vs. Intensity for AU4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Horizontal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38304960652705028"/>
                  <c:y val="-0.1159875738565423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Horizontal Fit: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 y= 1.4404x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- 1.3894x + 10.611</a:t>
                    </a:r>
                    <a:br>
                      <a:rPr lang="en-US" baseline="0"/>
                    </a:br>
                    <a:r>
                      <a:rPr lang="en-US" baseline="0"/>
                      <a:t>R² = 0.987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'AU4'!$F$99:$F$217</c:f>
              <c:numCache>
                <c:formatCode>General</c:formatCode>
                <c:ptCount val="119"/>
                <c:pt idx="0">
                  <c:v>3.01</c:v>
                </c:pt>
                <c:pt idx="1">
                  <c:v>3.06</c:v>
                </c:pt>
                <c:pt idx="2">
                  <c:v>2.98</c:v>
                </c:pt>
                <c:pt idx="3">
                  <c:v>2.96</c:v>
                </c:pt>
                <c:pt idx="4">
                  <c:v>3.06</c:v>
                </c:pt>
                <c:pt idx="5">
                  <c:v>3.02</c:v>
                </c:pt>
                <c:pt idx="6">
                  <c:v>3.1</c:v>
                </c:pt>
                <c:pt idx="7">
                  <c:v>2.99</c:v>
                </c:pt>
                <c:pt idx="8">
                  <c:v>3</c:v>
                </c:pt>
                <c:pt idx="9">
                  <c:v>3.01</c:v>
                </c:pt>
                <c:pt idx="10">
                  <c:v>2.75</c:v>
                </c:pt>
                <c:pt idx="11">
                  <c:v>2.77</c:v>
                </c:pt>
                <c:pt idx="12">
                  <c:v>2.76</c:v>
                </c:pt>
                <c:pt idx="13">
                  <c:v>2.78</c:v>
                </c:pt>
                <c:pt idx="14">
                  <c:v>2.78</c:v>
                </c:pt>
                <c:pt idx="15">
                  <c:v>2.81</c:v>
                </c:pt>
                <c:pt idx="16">
                  <c:v>2.85</c:v>
                </c:pt>
                <c:pt idx="17">
                  <c:v>2.8</c:v>
                </c:pt>
                <c:pt idx="18">
                  <c:v>2.86</c:v>
                </c:pt>
                <c:pt idx="19">
                  <c:v>2.82</c:v>
                </c:pt>
                <c:pt idx="20">
                  <c:v>2.64</c:v>
                </c:pt>
                <c:pt idx="21">
                  <c:v>2.59</c:v>
                </c:pt>
                <c:pt idx="22">
                  <c:v>2.61</c:v>
                </c:pt>
                <c:pt idx="23">
                  <c:v>2.56</c:v>
                </c:pt>
                <c:pt idx="24">
                  <c:v>2.6</c:v>
                </c:pt>
                <c:pt idx="25">
                  <c:v>2.63</c:v>
                </c:pt>
                <c:pt idx="26">
                  <c:v>2.65</c:v>
                </c:pt>
                <c:pt idx="27">
                  <c:v>2.65</c:v>
                </c:pt>
                <c:pt idx="28">
                  <c:v>2.6</c:v>
                </c:pt>
                <c:pt idx="29">
                  <c:v>2.62</c:v>
                </c:pt>
                <c:pt idx="30">
                  <c:v>2.39</c:v>
                </c:pt>
                <c:pt idx="31">
                  <c:v>2.48</c:v>
                </c:pt>
                <c:pt idx="32">
                  <c:v>2.4</c:v>
                </c:pt>
                <c:pt idx="33">
                  <c:v>2.41</c:v>
                </c:pt>
                <c:pt idx="34">
                  <c:v>2.41</c:v>
                </c:pt>
                <c:pt idx="35">
                  <c:v>2.36</c:v>
                </c:pt>
                <c:pt idx="36">
                  <c:v>2.41</c:v>
                </c:pt>
                <c:pt idx="37">
                  <c:v>2.42</c:v>
                </c:pt>
                <c:pt idx="38">
                  <c:v>2.38</c:v>
                </c:pt>
                <c:pt idx="39">
                  <c:v>2.37</c:v>
                </c:pt>
                <c:pt idx="40">
                  <c:v>2.14</c:v>
                </c:pt>
                <c:pt idx="41">
                  <c:v>2.14</c:v>
                </c:pt>
                <c:pt idx="42">
                  <c:v>2.2000000000000002</c:v>
                </c:pt>
                <c:pt idx="43">
                  <c:v>2.15</c:v>
                </c:pt>
                <c:pt idx="44">
                  <c:v>2.15</c:v>
                </c:pt>
                <c:pt idx="45">
                  <c:v>2.15</c:v>
                </c:pt>
                <c:pt idx="46">
                  <c:v>2.13</c:v>
                </c:pt>
                <c:pt idx="47">
                  <c:v>2.17</c:v>
                </c:pt>
                <c:pt idx="48">
                  <c:v>2.16</c:v>
                </c:pt>
                <c:pt idx="49">
                  <c:v>2.16</c:v>
                </c:pt>
                <c:pt idx="50">
                  <c:v>1.99</c:v>
                </c:pt>
                <c:pt idx="51">
                  <c:v>1.98</c:v>
                </c:pt>
                <c:pt idx="52">
                  <c:v>1.96</c:v>
                </c:pt>
                <c:pt idx="53">
                  <c:v>2.02</c:v>
                </c:pt>
                <c:pt idx="54">
                  <c:v>1.91</c:v>
                </c:pt>
                <c:pt idx="55">
                  <c:v>1.99</c:v>
                </c:pt>
                <c:pt idx="56">
                  <c:v>1.96</c:v>
                </c:pt>
                <c:pt idx="57">
                  <c:v>1.97</c:v>
                </c:pt>
                <c:pt idx="58">
                  <c:v>1.97</c:v>
                </c:pt>
                <c:pt idx="59">
                  <c:v>1.92</c:v>
                </c:pt>
                <c:pt idx="60">
                  <c:v>1.81</c:v>
                </c:pt>
                <c:pt idx="61">
                  <c:v>1.8</c:v>
                </c:pt>
                <c:pt idx="62">
                  <c:v>1.85</c:v>
                </c:pt>
                <c:pt idx="63">
                  <c:v>1.78</c:v>
                </c:pt>
                <c:pt idx="64">
                  <c:v>1.84</c:v>
                </c:pt>
                <c:pt idx="65">
                  <c:v>1.82</c:v>
                </c:pt>
                <c:pt idx="66">
                  <c:v>1.85</c:v>
                </c:pt>
                <c:pt idx="67">
                  <c:v>1.85</c:v>
                </c:pt>
                <c:pt idx="68">
                  <c:v>1.82</c:v>
                </c:pt>
                <c:pt idx="69">
                  <c:v>1.82</c:v>
                </c:pt>
                <c:pt idx="70">
                  <c:v>1.59</c:v>
                </c:pt>
                <c:pt idx="71">
                  <c:v>1.54</c:v>
                </c:pt>
                <c:pt idx="72">
                  <c:v>1.56</c:v>
                </c:pt>
                <c:pt idx="73">
                  <c:v>1.57</c:v>
                </c:pt>
                <c:pt idx="74">
                  <c:v>1.54</c:v>
                </c:pt>
                <c:pt idx="75">
                  <c:v>1.57</c:v>
                </c:pt>
                <c:pt idx="76">
                  <c:v>1.54</c:v>
                </c:pt>
                <c:pt idx="77">
                  <c:v>1.55</c:v>
                </c:pt>
                <c:pt idx="78">
                  <c:v>1.58</c:v>
                </c:pt>
                <c:pt idx="79">
                  <c:v>1.56</c:v>
                </c:pt>
                <c:pt idx="80">
                  <c:v>1.42</c:v>
                </c:pt>
                <c:pt idx="81">
                  <c:v>1.4</c:v>
                </c:pt>
                <c:pt idx="82">
                  <c:v>1.39</c:v>
                </c:pt>
                <c:pt idx="83">
                  <c:v>1.43</c:v>
                </c:pt>
                <c:pt idx="84">
                  <c:v>1.38</c:v>
                </c:pt>
                <c:pt idx="85">
                  <c:v>1.41</c:v>
                </c:pt>
                <c:pt idx="86">
                  <c:v>1.41</c:v>
                </c:pt>
                <c:pt idx="87">
                  <c:v>1.41</c:v>
                </c:pt>
                <c:pt idx="88">
                  <c:v>1.38</c:v>
                </c:pt>
                <c:pt idx="89">
                  <c:v>1.41</c:v>
                </c:pt>
                <c:pt idx="90">
                  <c:v>1.17</c:v>
                </c:pt>
                <c:pt idx="91">
                  <c:v>1.18</c:v>
                </c:pt>
                <c:pt idx="92">
                  <c:v>1.1499999999999999</c:v>
                </c:pt>
                <c:pt idx="93">
                  <c:v>1.18</c:v>
                </c:pt>
                <c:pt idx="94">
                  <c:v>1.2</c:v>
                </c:pt>
                <c:pt idx="95">
                  <c:v>1.17</c:v>
                </c:pt>
                <c:pt idx="96">
                  <c:v>1.1299999999999999</c:v>
                </c:pt>
                <c:pt idx="97">
                  <c:v>1.18</c:v>
                </c:pt>
                <c:pt idx="98">
                  <c:v>1.17</c:v>
                </c:pt>
                <c:pt idx="99">
                  <c:v>0.96</c:v>
                </c:pt>
                <c:pt idx="100">
                  <c:v>1.01</c:v>
                </c:pt>
                <c:pt idx="101">
                  <c:v>0.96</c:v>
                </c:pt>
                <c:pt idx="102">
                  <c:v>1.02</c:v>
                </c:pt>
                <c:pt idx="103">
                  <c:v>0.97</c:v>
                </c:pt>
                <c:pt idx="104">
                  <c:v>1.02</c:v>
                </c:pt>
                <c:pt idx="105">
                  <c:v>0.99</c:v>
                </c:pt>
                <c:pt idx="106">
                  <c:v>0.99</c:v>
                </c:pt>
                <c:pt idx="107">
                  <c:v>1</c:v>
                </c:pt>
                <c:pt idx="108">
                  <c:v>0.96</c:v>
                </c:pt>
                <c:pt idx="109">
                  <c:v>0.81</c:v>
                </c:pt>
                <c:pt idx="110">
                  <c:v>0.82</c:v>
                </c:pt>
                <c:pt idx="111">
                  <c:v>0.79</c:v>
                </c:pt>
                <c:pt idx="112">
                  <c:v>0.83</c:v>
                </c:pt>
                <c:pt idx="113">
                  <c:v>0.8</c:v>
                </c:pt>
                <c:pt idx="114">
                  <c:v>0.8</c:v>
                </c:pt>
                <c:pt idx="115">
                  <c:v>0.81</c:v>
                </c:pt>
                <c:pt idx="116">
                  <c:v>0.86</c:v>
                </c:pt>
                <c:pt idx="117">
                  <c:v>0.8</c:v>
                </c:pt>
                <c:pt idx="118">
                  <c:v>0.81</c:v>
                </c:pt>
              </c:numCache>
            </c:numRef>
          </c:xVal>
          <c:yVal>
            <c:numRef>
              <c:f>'AU4'!$D$99:$D$217</c:f>
              <c:numCache>
                <c:formatCode>General</c:formatCode>
                <c:ptCount val="119"/>
                <c:pt idx="0">
                  <c:v>19.956666666666667</c:v>
                </c:pt>
                <c:pt idx="1">
                  <c:v>19.213333333333335</c:v>
                </c:pt>
                <c:pt idx="2">
                  <c:v>19.053333333333331</c:v>
                </c:pt>
                <c:pt idx="3">
                  <c:v>19.846666666666668</c:v>
                </c:pt>
                <c:pt idx="4">
                  <c:v>19.503333333333334</c:v>
                </c:pt>
                <c:pt idx="5">
                  <c:v>20.286666666666665</c:v>
                </c:pt>
                <c:pt idx="6">
                  <c:v>19.546666666666667</c:v>
                </c:pt>
                <c:pt idx="7">
                  <c:v>19.14</c:v>
                </c:pt>
                <c:pt idx="8">
                  <c:v>20.133333333333336</c:v>
                </c:pt>
                <c:pt idx="9">
                  <c:v>19.526666666666667</c:v>
                </c:pt>
                <c:pt idx="10">
                  <c:v>18.419999999999998</c:v>
                </c:pt>
                <c:pt idx="11">
                  <c:v>17.803333333333331</c:v>
                </c:pt>
                <c:pt idx="12">
                  <c:v>18.150000000000002</c:v>
                </c:pt>
                <c:pt idx="13">
                  <c:v>18.47</c:v>
                </c:pt>
                <c:pt idx="14">
                  <c:v>17.786666666666665</c:v>
                </c:pt>
                <c:pt idx="15">
                  <c:v>18.296666666666667</c:v>
                </c:pt>
                <c:pt idx="16">
                  <c:v>18.323333333333334</c:v>
                </c:pt>
                <c:pt idx="17">
                  <c:v>17.43</c:v>
                </c:pt>
                <c:pt idx="18">
                  <c:v>18.786666666666665</c:v>
                </c:pt>
                <c:pt idx="19">
                  <c:v>17.760000000000002</c:v>
                </c:pt>
                <c:pt idx="20">
                  <c:v>16.64</c:v>
                </c:pt>
                <c:pt idx="21">
                  <c:v>16.959999999999997</c:v>
                </c:pt>
                <c:pt idx="22">
                  <c:v>16.333333333333332</c:v>
                </c:pt>
                <c:pt idx="23">
                  <c:v>16.753333333333334</c:v>
                </c:pt>
                <c:pt idx="24">
                  <c:v>16.64</c:v>
                </c:pt>
                <c:pt idx="25">
                  <c:v>16.826666666666668</c:v>
                </c:pt>
                <c:pt idx="26">
                  <c:v>16.543333333333333</c:v>
                </c:pt>
                <c:pt idx="27">
                  <c:v>16.8</c:v>
                </c:pt>
                <c:pt idx="28">
                  <c:v>16.236666666666668</c:v>
                </c:pt>
                <c:pt idx="29">
                  <c:v>16.733333333333334</c:v>
                </c:pt>
                <c:pt idx="30">
                  <c:v>15.51</c:v>
                </c:pt>
                <c:pt idx="31">
                  <c:v>15.476666666666665</c:v>
                </c:pt>
                <c:pt idx="32">
                  <c:v>14.983333333333334</c:v>
                </c:pt>
                <c:pt idx="33">
                  <c:v>15.156666666666666</c:v>
                </c:pt>
                <c:pt idx="34">
                  <c:v>15.296666666666667</c:v>
                </c:pt>
                <c:pt idx="35">
                  <c:v>16.133333333333336</c:v>
                </c:pt>
                <c:pt idx="36">
                  <c:v>16.133333333333336</c:v>
                </c:pt>
                <c:pt idx="37">
                  <c:v>15.94</c:v>
                </c:pt>
                <c:pt idx="38">
                  <c:v>15.556666666666667</c:v>
                </c:pt>
                <c:pt idx="39">
                  <c:v>15.616666666666667</c:v>
                </c:pt>
                <c:pt idx="40">
                  <c:v>14.36</c:v>
                </c:pt>
                <c:pt idx="41">
                  <c:v>14.550000000000002</c:v>
                </c:pt>
                <c:pt idx="42">
                  <c:v>14.543333333333331</c:v>
                </c:pt>
                <c:pt idx="43">
                  <c:v>14.216666666666667</c:v>
                </c:pt>
                <c:pt idx="44">
                  <c:v>14.450000000000001</c:v>
                </c:pt>
                <c:pt idx="45">
                  <c:v>14.203333333333333</c:v>
                </c:pt>
                <c:pt idx="46">
                  <c:v>14.5</c:v>
                </c:pt>
                <c:pt idx="47">
                  <c:v>14.08</c:v>
                </c:pt>
                <c:pt idx="48">
                  <c:v>14.54</c:v>
                </c:pt>
                <c:pt idx="49">
                  <c:v>14.433333333333332</c:v>
                </c:pt>
                <c:pt idx="50">
                  <c:v>13.43</c:v>
                </c:pt>
                <c:pt idx="51">
                  <c:v>13.036666666666667</c:v>
                </c:pt>
                <c:pt idx="52">
                  <c:v>13.436666666666667</c:v>
                </c:pt>
                <c:pt idx="53">
                  <c:v>13.446666666666665</c:v>
                </c:pt>
                <c:pt idx="54">
                  <c:v>13.283333333333333</c:v>
                </c:pt>
                <c:pt idx="55">
                  <c:v>13.086666666666666</c:v>
                </c:pt>
                <c:pt idx="56">
                  <c:v>13.17</c:v>
                </c:pt>
                <c:pt idx="57">
                  <c:v>13.323333333333332</c:v>
                </c:pt>
                <c:pt idx="58">
                  <c:v>13.313333333333333</c:v>
                </c:pt>
                <c:pt idx="59">
                  <c:v>13.143333333333333</c:v>
                </c:pt>
                <c:pt idx="60">
                  <c:v>12.68</c:v>
                </c:pt>
                <c:pt idx="61">
                  <c:v>12.729999999999999</c:v>
                </c:pt>
                <c:pt idx="62">
                  <c:v>12.966666666666667</c:v>
                </c:pt>
                <c:pt idx="63">
                  <c:v>12.613333333333332</c:v>
                </c:pt>
                <c:pt idx="64">
                  <c:v>12.676666666666668</c:v>
                </c:pt>
                <c:pt idx="65">
                  <c:v>13.07</c:v>
                </c:pt>
                <c:pt idx="66">
                  <c:v>12.86</c:v>
                </c:pt>
                <c:pt idx="67">
                  <c:v>12.85</c:v>
                </c:pt>
                <c:pt idx="68">
                  <c:v>12.770000000000001</c:v>
                </c:pt>
                <c:pt idx="69">
                  <c:v>12.686666666666666</c:v>
                </c:pt>
                <c:pt idx="70">
                  <c:v>11.986666666666666</c:v>
                </c:pt>
                <c:pt idx="71">
                  <c:v>12.066666666666665</c:v>
                </c:pt>
                <c:pt idx="72">
                  <c:v>12.566666666666668</c:v>
                </c:pt>
                <c:pt idx="73">
                  <c:v>11.616666666666667</c:v>
                </c:pt>
                <c:pt idx="74">
                  <c:v>12.013333333333334</c:v>
                </c:pt>
                <c:pt idx="75">
                  <c:v>11.466666666666667</c:v>
                </c:pt>
                <c:pt idx="76">
                  <c:v>12.603333333333333</c:v>
                </c:pt>
                <c:pt idx="77">
                  <c:v>12</c:v>
                </c:pt>
                <c:pt idx="78">
                  <c:v>12.273333333333333</c:v>
                </c:pt>
                <c:pt idx="79">
                  <c:v>11.816666666666668</c:v>
                </c:pt>
                <c:pt idx="80">
                  <c:v>11.646666666666667</c:v>
                </c:pt>
                <c:pt idx="81">
                  <c:v>11.659999999999998</c:v>
                </c:pt>
                <c:pt idx="82">
                  <c:v>11.530000000000001</c:v>
                </c:pt>
                <c:pt idx="83">
                  <c:v>11.469999999999999</c:v>
                </c:pt>
                <c:pt idx="84">
                  <c:v>11.469999999999999</c:v>
                </c:pt>
                <c:pt idx="85">
                  <c:v>11.82</c:v>
                </c:pt>
                <c:pt idx="86">
                  <c:v>12.056666666666667</c:v>
                </c:pt>
                <c:pt idx="87">
                  <c:v>11.816666666666668</c:v>
                </c:pt>
                <c:pt idx="88">
                  <c:v>11.443333333333333</c:v>
                </c:pt>
                <c:pt idx="89">
                  <c:v>11.783333333333333</c:v>
                </c:pt>
                <c:pt idx="90">
                  <c:v>11.136666666666665</c:v>
                </c:pt>
                <c:pt idx="91">
                  <c:v>10.863333333333335</c:v>
                </c:pt>
                <c:pt idx="92">
                  <c:v>11.196666666666667</c:v>
                </c:pt>
                <c:pt idx="93">
                  <c:v>11.363333333333335</c:v>
                </c:pt>
                <c:pt idx="94">
                  <c:v>10.913333333333334</c:v>
                </c:pt>
                <c:pt idx="95">
                  <c:v>10.706666666666665</c:v>
                </c:pt>
                <c:pt idx="96">
                  <c:v>10.839999999999998</c:v>
                </c:pt>
                <c:pt idx="97">
                  <c:v>10.716666666666667</c:v>
                </c:pt>
                <c:pt idx="98">
                  <c:v>10.986666666666666</c:v>
                </c:pt>
                <c:pt idx="99">
                  <c:v>10.096666666666666</c:v>
                </c:pt>
                <c:pt idx="100">
                  <c:v>10.763333333333334</c:v>
                </c:pt>
                <c:pt idx="101">
                  <c:v>10.516666666666667</c:v>
                </c:pt>
                <c:pt idx="102">
                  <c:v>10.89</c:v>
                </c:pt>
                <c:pt idx="103">
                  <c:v>11.126666666666665</c:v>
                </c:pt>
                <c:pt idx="104">
                  <c:v>10.926666666666668</c:v>
                </c:pt>
                <c:pt idx="105">
                  <c:v>10.366666666666667</c:v>
                </c:pt>
                <c:pt idx="106">
                  <c:v>10.733333333333334</c:v>
                </c:pt>
                <c:pt idx="107">
                  <c:v>10.45</c:v>
                </c:pt>
                <c:pt idx="108">
                  <c:v>10.586666666666666</c:v>
                </c:pt>
                <c:pt idx="109">
                  <c:v>10.326666666666666</c:v>
                </c:pt>
                <c:pt idx="110">
                  <c:v>10.01</c:v>
                </c:pt>
                <c:pt idx="111">
                  <c:v>10.26</c:v>
                </c:pt>
                <c:pt idx="112">
                  <c:v>10.433333333333334</c:v>
                </c:pt>
                <c:pt idx="113">
                  <c:v>10.643333333333333</c:v>
                </c:pt>
                <c:pt idx="114">
                  <c:v>10.57</c:v>
                </c:pt>
                <c:pt idx="115">
                  <c:v>10.366666666666665</c:v>
                </c:pt>
                <c:pt idx="116">
                  <c:v>10.153333333333334</c:v>
                </c:pt>
                <c:pt idx="117">
                  <c:v>10.043333333333335</c:v>
                </c:pt>
                <c:pt idx="118">
                  <c:v>10.68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DB-8941-B849-AEEBCE6B6BFC}"/>
            </c:ext>
          </c:extLst>
        </c:ser>
        <c:ser>
          <c:idx val="1"/>
          <c:order val="1"/>
          <c:tx>
            <c:v>Vertical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0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37659693975927488"/>
                  <c:y val="0.1742080761363705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Vertical Fit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 y= 1.6767x</a:t>
                    </a:r>
                    <a:r>
                      <a:rPr lang="en-US" baseline="30000" dirty="0"/>
                      <a:t>2</a:t>
                    </a:r>
                    <a:r>
                      <a:rPr lang="en-US" baseline="0" dirty="0"/>
                      <a:t> - 2.3782x + 10.597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0.945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'AU4'!$F$99:$F$217</c:f>
              <c:numCache>
                <c:formatCode>General</c:formatCode>
                <c:ptCount val="119"/>
                <c:pt idx="0">
                  <c:v>3.01</c:v>
                </c:pt>
                <c:pt idx="1">
                  <c:v>3.06</c:v>
                </c:pt>
                <c:pt idx="2">
                  <c:v>2.98</c:v>
                </c:pt>
                <c:pt idx="3">
                  <c:v>2.96</c:v>
                </c:pt>
                <c:pt idx="4">
                  <c:v>3.06</c:v>
                </c:pt>
                <c:pt idx="5">
                  <c:v>3.02</c:v>
                </c:pt>
                <c:pt idx="6">
                  <c:v>3.1</c:v>
                </c:pt>
                <c:pt idx="7">
                  <c:v>2.99</c:v>
                </c:pt>
                <c:pt idx="8">
                  <c:v>3</c:v>
                </c:pt>
                <c:pt idx="9">
                  <c:v>3.01</c:v>
                </c:pt>
                <c:pt idx="10">
                  <c:v>2.75</c:v>
                </c:pt>
                <c:pt idx="11">
                  <c:v>2.77</c:v>
                </c:pt>
                <c:pt idx="12">
                  <c:v>2.76</c:v>
                </c:pt>
                <c:pt idx="13">
                  <c:v>2.78</c:v>
                </c:pt>
                <c:pt idx="14">
                  <c:v>2.78</c:v>
                </c:pt>
                <c:pt idx="15">
                  <c:v>2.81</c:v>
                </c:pt>
                <c:pt idx="16">
                  <c:v>2.85</c:v>
                </c:pt>
                <c:pt idx="17">
                  <c:v>2.8</c:v>
                </c:pt>
                <c:pt idx="18">
                  <c:v>2.86</c:v>
                </c:pt>
                <c:pt idx="19">
                  <c:v>2.82</c:v>
                </c:pt>
                <c:pt idx="20">
                  <c:v>2.64</c:v>
                </c:pt>
                <c:pt idx="21">
                  <c:v>2.59</c:v>
                </c:pt>
                <c:pt idx="22">
                  <c:v>2.61</c:v>
                </c:pt>
                <c:pt idx="23">
                  <c:v>2.56</c:v>
                </c:pt>
                <c:pt idx="24">
                  <c:v>2.6</c:v>
                </c:pt>
                <c:pt idx="25">
                  <c:v>2.63</c:v>
                </c:pt>
                <c:pt idx="26">
                  <c:v>2.65</c:v>
                </c:pt>
                <c:pt idx="27">
                  <c:v>2.65</c:v>
                </c:pt>
                <c:pt idx="28">
                  <c:v>2.6</c:v>
                </c:pt>
                <c:pt idx="29">
                  <c:v>2.62</c:v>
                </c:pt>
                <c:pt idx="30">
                  <c:v>2.39</c:v>
                </c:pt>
                <c:pt idx="31">
                  <c:v>2.48</c:v>
                </c:pt>
                <c:pt idx="32">
                  <c:v>2.4</c:v>
                </c:pt>
                <c:pt idx="33">
                  <c:v>2.41</c:v>
                </c:pt>
                <c:pt idx="34">
                  <c:v>2.41</c:v>
                </c:pt>
                <c:pt idx="35">
                  <c:v>2.36</c:v>
                </c:pt>
                <c:pt idx="36">
                  <c:v>2.41</c:v>
                </c:pt>
                <c:pt idx="37">
                  <c:v>2.42</c:v>
                </c:pt>
                <c:pt idx="38">
                  <c:v>2.38</c:v>
                </c:pt>
                <c:pt idx="39">
                  <c:v>2.37</c:v>
                </c:pt>
                <c:pt idx="40">
                  <c:v>2.14</c:v>
                </c:pt>
                <c:pt idx="41">
                  <c:v>2.14</c:v>
                </c:pt>
                <c:pt idx="42">
                  <c:v>2.2000000000000002</c:v>
                </c:pt>
                <c:pt idx="43">
                  <c:v>2.15</c:v>
                </c:pt>
                <c:pt idx="44">
                  <c:v>2.15</c:v>
                </c:pt>
                <c:pt idx="45">
                  <c:v>2.15</c:v>
                </c:pt>
                <c:pt idx="46">
                  <c:v>2.13</c:v>
                </c:pt>
                <c:pt idx="47">
                  <c:v>2.17</c:v>
                </c:pt>
                <c:pt idx="48">
                  <c:v>2.16</c:v>
                </c:pt>
                <c:pt idx="49">
                  <c:v>2.16</c:v>
                </c:pt>
                <c:pt idx="50">
                  <c:v>1.99</c:v>
                </c:pt>
                <c:pt idx="51">
                  <c:v>1.98</c:v>
                </c:pt>
                <c:pt idx="52">
                  <c:v>1.96</c:v>
                </c:pt>
                <c:pt idx="53">
                  <c:v>2.02</c:v>
                </c:pt>
                <c:pt idx="54">
                  <c:v>1.91</c:v>
                </c:pt>
                <c:pt idx="55">
                  <c:v>1.99</c:v>
                </c:pt>
                <c:pt idx="56">
                  <c:v>1.96</c:v>
                </c:pt>
                <c:pt idx="57">
                  <c:v>1.97</c:v>
                </c:pt>
                <c:pt idx="58">
                  <c:v>1.97</c:v>
                </c:pt>
                <c:pt idx="59">
                  <c:v>1.92</c:v>
                </c:pt>
                <c:pt idx="60">
                  <c:v>1.81</c:v>
                </c:pt>
                <c:pt idx="61">
                  <c:v>1.8</c:v>
                </c:pt>
                <c:pt idx="62">
                  <c:v>1.85</c:v>
                </c:pt>
                <c:pt idx="63">
                  <c:v>1.78</c:v>
                </c:pt>
                <c:pt idx="64">
                  <c:v>1.84</c:v>
                </c:pt>
                <c:pt idx="65">
                  <c:v>1.82</c:v>
                </c:pt>
                <c:pt idx="66">
                  <c:v>1.85</c:v>
                </c:pt>
                <c:pt idx="67">
                  <c:v>1.85</c:v>
                </c:pt>
                <c:pt idx="68">
                  <c:v>1.82</c:v>
                </c:pt>
                <c:pt idx="69">
                  <c:v>1.82</c:v>
                </c:pt>
                <c:pt idx="70">
                  <c:v>1.59</c:v>
                </c:pt>
                <c:pt idx="71">
                  <c:v>1.54</c:v>
                </c:pt>
                <c:pt idx="72">
                  <c:v>1.56</c:v>
                </c:pt>
                <c:pt idx="73">
                  <c:v>1.57</c:v>
                </c:pt>
                <c:pt idx="74">
                  <c:v>1.54</c:v>
                </c:pt>
                <c:pt idx="75">
                  <c:v>1.57</c:v>
                </c:pt>
                <c:pt idx="76">
                  <c:v>1.54</c:v>
                </c:pt>
                <c:pt idx="77">
                  <c:v>1.55</c:v>
                </c:pt>
                <c:pt idx="78">
                  <c:v>1.58</c:v>
                </c:pt>
                <c:pt idx="79">
                  <c:v>1.56</c:v>
                </c:pt>
                <c:pt idx="80">
                  <c:v>1.42</c:v>
                </c:pt>
                <c:pt idx="81">
                  <c:v>1.4</c:v>
                </c:pt>
                <c:pt idx="82">
                  <c:v>1.39</c:v>
                </c:pt>
                <c:pt idx="83">
                  <c:v>1.43</c:v>
                </c:pt>
                <c:pt idx="84">
                  <c:v>1.38</c:v>
                </c:pt>
                <c:pt idx="85">
                  <c:v>1.41</c:v>
                </c:pt>
                <c:pt idx="86">
                  <c:v>1.41</c:v>
                </c:pt>
                <c:pt idx="87">
                  <c:v>1.41</c:v>
                </c:pt>
                <c:pt idx="88">
                  <c:v>1.38</c:v>
                </c:pt>
                <c:pt idx="89">
                  <c:v>1.41</c:v>
                </c:pt>
                <c:pt idx="90">
                  <c:v>1.17</c:v>
                </c:pt>
                <c:pt idx="91">
                  <c:v>1.18</c:v>
                </c:pt>
                <c:pt idx="92">
                  <c:v>1.1499999999999999</c:v>
                </c:pt>
                <c:pt idx="93">
                  <c:v>1.18</c:v>
                </c:pt>
                <c:pt idx="94">
                  <c:v>1.2</c:v>
                </c:pt>
                <c:pt idx="95">
                  <c:v>1.17</c:v>
                </c:pt>
                <c:pt idx="96">
                  <c:v>1.1299999999999999</c:v>
                </c:pt>
                <c:pt idx="97">
                  <c:v>1.18</c:v>
                </c:pt>
                <c:pt idx="98">
                  <c:v>1.17</c:v>
                </c:pt>
                <c:pt idx="99">
                  <c:v>0.96</c:v>
                </c:pt>
                <c:pt idx="100">
                  <c:v>1.01</c:v>
                </c:pt>
                <c:pt idx="101">
                  <c:v>0.96</c:v>
                </c:pt>
                <c:pt idx="102">
                  <c:v>1.02</c:v>
                </c:pt>
                <c:pt idx="103">
                  <c:v>0.97</c:v>
                </c:pt>
                <c:pt idx="104">
                  <c:v>1.02</c:v>
                </c:pt>
                <c:pt idx="105">
                  <c:v>0.99</c:v>
                </c:pt>
                <c:pt idx="106">
                  <c:v>0.99</c:v>
                </c:pt>
                <c:pt idx="107">
                  <c:v>1</c:v>
                </c:pt>
                <c:pt idx="108">
                  <c:v>0.96</c:v>
                </c:pt>
                <c:pt idx="109">
                  <c:v>0.81</c:v>
                </c:pt>
                <c:pt idx="110">
                  <c:v>0.82</c:v>
                </c:pt>
                <c:pt idx="111">
                  <c:v>0.79</c:v>
                </c:pt>
                <c:pt idx="112">
                  <c:v>0.83</c:v>
                </c:pt>
                <c:pt idx="113">
                  <c:v>0.8</c:v>
                </c:pt>
                <c:pt idx="114">
                  <c:v>0.8</c:v>
                </c:pt>
                <c:pt idx="115">
                  <c:v>0.81</c:v>
                </c:pt>
                <c:pt idx="116">
                  <c:v>0.86</c:v>
                </c:pt>
                <c:pt idx="117">
                  <c:v>0.8</c:v>
                </c:pt>
                <c:pt idx="118">
                  <c:v>0.81</c:v>
                </c:pt>
              </c:numCache>
            </c:numRef>
          </c:xVal>
          <c:yVal>
            <c:numRef>
              <c:f>'AU4'!$E$99:$E$217</c:f>
              <c:numCache>
                <c:formatCode>General</c:formatCode>
                <c:ptCount val="119"/>
                <c:pt idx="0">
                  <c:v>19.976666666666667</c:v>
                </c:pt>
                <c:pt idx="1">
                  <c:v>18.329999999999998</c:v>
                </c:pt>
                <c:pt idx="2">
                  <c:v>17.766666666666669</c:v>
                </c:pt>
                <c:pt idx="3">
                  <c:v>19.556666666666668</c:v>
                </c:pt>
                <c:pt idx="4">
                  <c:v>18.37</c:v>
                </c:pt>
                <c:pt idx="5">
                  <c:v>19.636666666666667</c:v>
                </c:pt>
                <c:pt idx="6">
                  <c:v>18.866666666666667</c:v>
                </c:pt>
                <c:pt idx="7">
                  <c:v>19.206666666666663</c:v>
                </c:pt>
                <c:pt idx="8">
                  <c:v>18.473333333333333</c:v>
                </c:pt>
                <c:pt idx="9">
                  <c:v>18.183333333333334</c:v>
                </c:pt>
                <c:pt idx="10">
                  <c:v>15.973333333333334</c:v>
                </c:pt>
                <c:pt idx="11">
                  <c:v>18.233333333333334</c:v>
                </c:pt>
                <c:pt idx="12">
                  <c:v>17.186666666666664</c:v>
                </c:pt>
                <c:pt idx="13">
                  <c:v>18.210000000000004</c:v>
                </c:pt>
                <c:pt idx="14">
                  <c:v>17.200000000000003</c:v>
                </c:pt>
                <c:pt idx="15">
                  <c:v>16.796666666666667</c:v>
                </c:pt>
                <c:pt idx="16">
                  <c:v>16.560000000000002</c:v>
                </c:pt>
                <c:pt idx="17">
                  <c:v>15.69</c:v>
                </c:pt>
                <c:pt idx="18">
                  <c:v>18.063333333333333</c:v>
                </c:pt>
                <c:pt idx="19">
                  <c:v>17.170000000000002</c:v>
                </c:pt>
                <c:pt idx="20">
                  <c:v>14.68</c:v>
                </c:pt>
                <c:pt idx="21">
                  <c:v>15.14</c:v>
                </c:pt>
                <c:pt idx="22">
                  <c:v>14.876666666666667</c:v>
                </c:pt>
                <c:pt idx="23">
                  <c:v>16.273333333333333</c:v>
                </c:pt>
                <c:pt idx="24">
                  <c:v>15.65</c:v>
                </c:pt>
                <c:pt idx="25">
                  <c:v>15.033333333333331</c:v>
                </c:pt>
                <c:pt idx="26">
                  <c:v>15.783333333333331</c:v>
                </c:pt>
                <c:pt idx="27">
                  <c:v>16.11</c:v>
                </c:pt>
                <c:pt idx="28">
                  <c:v>15.126666666666667</c:v>
                </c:pt>
                <c:pt idx="29">
                  <c:v>14.996666666666668</c:v>
                </c:pt>
                <c:pt idx="30">
                  <c:v>13.783333333333333</c:v>
                </c:pt>
                <c:pt idx="31">
                  <c:v>14.566666666666668</c:v>
                </c:pt>
                <c:pt idx="32">
                  <c:v>14.01</c:v>
                </c:pt>
                <c:pt idx="33">
                  <c:v>14.436666666666667</c:v>
                </c:pt>
                <c:pt idx="34">
                  <c:v>14.589999999999998</c:v>
                </c:pt>
                <c:pt idx="35">
                  <c:v>15.26</c:v>
                </c:pt>
                <c:pt idx="36">
                  <c:v>15.26</c:v>
                </c:pt>
                <c:pt idx="37">
                  <c:v>15.456666666666669</c:v>
                </c:pt>
                <c:pt idx="38">
                  <c:v>14.94</c:v>
                </c:pt>
                <c:pt idx="39">
                  <c:v>15.226666666666667</c:v>
                </c:pt>
                <c:pt idx="40">
                  <c:v>13.513333333333334</c:v>
                </c:pt>
                <c:pt idx="41">
                  <c:v>14.253333333333336</c:v>
                </c:pt>
                <c:pt idx="42">
                  <c:v>13.72</c:v>
                </c:pt>
                <c:pt idx="43">
                  <c:v>13.543333333333335</c:v>
                </c:pt>
                <c:pt idx="44">
                  <c:v>12.843333333333334</c:v>
                </c:pt>
                <c:pt idx="45">
                  <c:v>12.996666666666668</c:v>
                </c:pt>
                <c:pt idx="46">
                  <c:v>12.923333333333332</c:v>
                </c:pt>
                <c:pt idx="47">
                  <c:v>13.573333333333332</c:v>
                </c:pt>
                <c:pt idx="48">
                  <c:v>14.233333333333334</c:v>
                </c:pt>
                <c:pt idx="49">
                  <c:v>13.569999999999999</c:v>
                </c:pt>
                <c:pt idx="50">
                  <c:v>12.386666666666665</c:v>
                </c:pt>
                <c:pt idx="51">
                  <c:v>11.953333333333333</c:v>
                </c:pt>
                <c:pt idx="52">
                  <c:v>13.346666666666666</c:v>
                </c:pt>
                <c:pt idx="53">
                  <c:v>12.866666666666665</c:v>
                </c:pt>
                <c:pt idx="54">
                  <c:v>11.933333333333332</c:v>
                </c:pt>
                <c:pt idx="55">
                  <c:v>12.339999999999998</c:v>
                </c:pt>
                <c:pt idx="56">
                  <c:v>12.13</c:v>
                </c:pt>
                <c:pt idx="57">
                  <c:v>13.076666666666668</c:v>
                </c:pt>
                <c:pt idx="58">
                  <c:v>13.333333333333334</c:v>
                </c:pt>
                <c:pt idx="59">
                  <c:v>11.686666666666667</c:v>
                </c:pt>
                <c:pt idx="60">
                  <c:v>11.553333333333335</c:v>
                </c:pt>
                <c:pt idx="61">
                  <c:v>11.956666666666669</c:v>
                </c:pt>
                <c:pt idx="62">
                  <c:v>11.13</c:v>
                </c:pt>
                <c:pt idx="63">
                  <c:v>12.206666666666665</c:v>
                </c:pt>
                <c:pt idx="64">
                  <c:v>11.173333333333334</c:v>
                </c:pt>
                <c:pt idx="65">
                  <c:v>11.906666666666666</c:v>
                </c:pt>
                <c:pt idx="66">
                  <c:v>10.790000000000001</c:v>
                </c:pt>
                <c:pt idx="67">
                  <c:v>12.416666666666666</c:v>
                </c:pt>
                <c:pt idx="68">
                  <c:v>11.266666666666666</c:v>
                </c:pt>
                <c:pt idx="69">
                  <c:v>12.286666666666667</c:v>
                </c:pt>
                <c:pt idx="70">
                  <c:v>10.573333333333332</c:v>
                </c:pt>
                <c:pt idx="71">
                  <c:v>11.773333333333333</c:v>
                </c:pt>
                <c:pt idx="72">
                  <c:v>11.246666666666668</c:v>
                </c:pt>
                <c:pt idx="73">
                  <c:v>10.793333333333335</c:v>
                </c:pt>
                <c:pt idx="74">
                  <c:v>11.030000000000001</c:v>
                </c:pt>
                <c:pt idx="75">
                  <c:v>11.286666666666667</c:v>
                </c:pt>
                <c:pt idx="76">
                  <c:v>11.166666666666666</c:v>
                </c:pt>
                <c:pt idx="77">
                  <c:v>10.456666666666665</c:v>
                </c:pt>
                <c:pt idx="78">
                  <c:v>11.556666666666667</c:v>
                </c:pt>
                <c:pt idx="79">
                  <c:v>10.913333333333332</c:v>
                </c:pt>
                <c:pt idx="80">
                  <c:v>10.046666666666667</c:v>
                </c:pt>
                <c:pt idx="81">
                  <c:v>10.423333333333332</c:v>
                </c:pt>
                <c:pt idx="82">
                  <c:v>10.466666666666667</c:v>
                </c:pt>
                <c:pt idx="83">
                  <c:v>10.863333333333332</c:v>
                </c:pt>
                <c:pt idx="84">
                  <c:v>10.973333333333334</c:v>
                </c:pt>
                <c:pt idx="85">
                  <c:v>11.51</c:v>
                </c:pt>
                <c:pt idx="86">
                  <c:v>10.583333333333334</c:v>
                </c:pt>
                <c:pt idx="87">
                  <c:v>9.8166666666666647</c:v>
                </c:pt>
                <c:pt idx="88">
                  <c:v>10.45</c:v>
                </c:pt>
                <c:pt idx="89">
                  <c:v>10.626666666666667</c:v>
                </c:pt>
                <c:pt idx="90">
                  <c:v>9.1333333333333346</c:v>
                </c:pt>
                <c:pt idx="91">
                  <c:v>9.5933333333333337</c:v>
                </c:pt>
                <c:pt idx="92">
                  <c:v>10.906666666666666</c:v>
                </c:pt>
                <c:pt idx="93">
                  <c:v>9.7766666666666655</c:v>
                </c:pt>
                <c:pt idx="94">
                  <c:v>9.6766666666666676</c:v>
                </c:pt>
                <c:pt idx="95">
                  <c:v>9.8433333333333337</c:v>
                </c:pt>
                <c:pt idx="96">
                  <c:v>9.5633333333333326</c:v>
                </c:pt>
                <c:pt idx="97">
                  <c:v>10.409999999999998</c:v>
                </c:pt>
                <c:pt idx="98">
                  <c:v>9.7033333333333331</c:v>
                </c:pt>
                <c:pt idx="99">
                  <c:v>9.6866666666666656</c:v>
                </c:pt>
                <c:pt idx="100">
                  <c:v>10.573333333333332</c:v>
                </c:pt>
                <c:pt idx="101">
                  <c:v>10.173333333333334</c:v>
                </c:pt>
                <c:pt idx="102">
                  <c:v>9.6433333333333326</c:v>
                </c:pt>
                <c:pt idx="103">
                  <c:v>9.586666666666666</c:v>
                </c:pt>
                <c:pt idx="104">
                  <c:v>8.5266666666666655</c:v>
                </c:pt>
                <c:pt idx="105">
                  <c:v>10.99</c:v>
                </c:pt>
                <c:pt idx="106">
                  <c:v>9.92</c:v>
                </c:pt>
                <c:pt idx="107">
                  <c:v>7.6266666666666678</c:v>
                </c:pt>
                <c:pt idx="108">
                  <c:v>9.7566666666666677</c:v>
                </c:pt>
                <c:pt idx="109">
                  <c:v>8.8866666666666667</c:v>
                </c:pt>
                <c:pt idx="110">
                  <c:v>11.343333333333334</c:v>
                </c:pt>
                <c:pt idx="111">
                  <c:v>11.623333333333335</c:v>
                </c:pt>
                <c:pt idx="112">
                  <c:v>9.6666666666666661</c:v>
                </c:pt>
                <c:pt idx="113">
                  <c:v>9.2466666666666679</c:v>
                </c:pt>
                <c:pt idx="114">
                  <c:v>10.203333333333333</c:v>
                </c:pt>
                <c:pt idx="115">
                  <c:v>10.293333333333335</c:v>
                </c:pt>
                <c:pt idx="116">
                  <c:v>10.113333333333333</c:v>
                </c:pt>
                <c:pt idx="117">
                  <c:v>10.17</c:v>
                </c:pt>
                <c:pt idx="118">
                  <c:v>9.0400000000000009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8DB-8941-B849-AEEBCE6B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450472"/>
        <c:axId val="1183459832"/>
      </c:scatterChart>
      <c:valAx>
        <c:axId val="1183450472"/>
        <c:scaling>
          <c:orientation val="minMax"/>
          <c:max val="3.1"/>
          <c:min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AGS Late Intensity x10^11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459832"/>
        <c:crosses val="autoZero"/>
        <c:crossBetween val="midCat"/>
        <c:majorUnit val="0.2"/>
      </c:valAx>
      <c:valAx>
        <c:axId val="1183459832"/>
        <c:scaling>
          <c:orientation val="minMax"/>
          <c:max val="22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95%  Transverse Emittance  with RF off and Refit 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45047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50645635037674"/>
          <c:y val="0.71534263116197161"/>
          <c:w val="0.32268287657852174"/>
          <c:h val="0.18407572792586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95% Normalized Emittance vs. Intensity for AU3 (Split-Merge)</a:t>
            </a:r>
          </a:p>
        </c:rich>
      </c:tx>
      <c:layout>
        <c:manualLayout>
          <c:xMode val="edge"/>
          <c:yMode val="edge"/>
          <c:x val="9.0341880341880343E-2"/>
          <c:y val="1.873536299765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Horizontal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38738330898340778"/>
                  <c:y val="-0.1423132138835749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Horizontal Fit </a:t>
                    </a:r>
                  </a:p>
                  <a:p>
                    <a:pPr>
                      <a:defRPr/>
                    </a:pPr>
                    <a:r>
                      <a:rPr lang="en-US" baseline="0"/>
                      <a:t>Y = 1.149x</a:t>
                    </a:r>
                    <a:r>
                      <a:rPr lang="en-US" baseline="30000"/>
                      <a:t>2</a:t>
                    </a:r>
                    <a:r>
                      <a:rPr lang="en-US" baseline="0"/>
                      <a:t> - 0.8197x + 8.6146</a:t>
                    </a:r>
                    <a:br>
                      <a:rPr lang="en-US" baseline="0"/>
                    </a:br>
                    <a:r>
                      <a:rPr lang="en-US" baseline="0"/>
                      <a:t>R² = 0.9943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'AU3'!$K$80:$K$199</c:f>
              <c:numCache>
                <c:formatCode>General</c:formatCode>
                <c:ptCount val="120"/>
                <c:pt idx="0">
                  <c:v>2.98</c:v>
                </c:pt>
                <c:pt idx="1">
                  <c:v>2.98</c:v>
                </c:pt>
                <c:pt idx="2">
                  <c:v>2.99</c:v>
                </c:pt>
                <c:pt idx="3">
                  <c:v>3.02</c:v>
                </c:pt>
                <c:pt idx="4">
                  <c:v>2.98</c:v>
                </c:pt>
                <c:pt idx="5">
                  <c:v>2.98</c:v>
                </c:pt>
                <c:pt idx="6">
                  <c:v>2.99</c:v>
                </c:pt>
                <c:pt idx="7">
                  <c:v>2.99</c:v>
                </c:pt>
                <c:pt idx="8">
                  <c:v>2.96</c:v>
                </c:pt>
                <c:pt idx="9">
                  <c:v>2.94</c:v>
                </c:pt>
                <c:pt idx="10">
                  <c:v>2.71</c:v>
                </c:pt>
                <c:pt idx="11">
                  <c:v>2.77</c:v>
                </c:pt>
                <c:pt idx="12">
                  <c:v>2.77</c:v>
                </c:pt>
                <c:pt idx="13">
                  <c:v>2.8</c:v>
                </c:pt>
                <c:pt idx="14">
                  <c:v>2.81</c:v>
                </c:pt>
                <c:pt idx="15">
                  <c:v>2.81</c:v>
                </c:pt>
                <c:pt idx="16">
                  <c:v>2.75</c:v>
                </c:pt>
                <c:pt idx="17">
                  <c:v>2.79</c:v>
                </c:pt>
                <c:pt idx="18">
                  <c:v>2.84</c:v>
                </c:pt>
                <c:pt idx="19">
                  <c:v>2.78</c:v>
                </c:pt>
                <c:pt idx="20">
                  <c:v>2.6</c:v>
                </c:pt>
                <c:pt idx="21">
                  <c:v>2.62</c:v>
                </c:pt>
                <c:pt idx="22">
                  <c:v>2.64</c:v>
                </c:pt>
                <c:pt idx="23">
                  <c:v>2.66</c:v>
                </c:pt>
                <c:pt idx="24">
                  <c:v>2.61</c:v>
                </c:pt>
                <c:pt idx="25">
                  <c:v>2.66</c:v>
                </c:pt>
                <c:pt idx="26">
                  <c:v>2.61</c:v>
                </c:pt>
                <c:pt idx="27">
                  <c:v>2.61</c:v>
                </c:pt>
                <c:pt idx="28">
                  <c:v>2.61</c:v>
                </c:pt>
                <c:pt idx="29">
                  <c:v>2.6</c:v>
                </c:pt>
                <c:pt idx="30">
                  <c:v>2.4300000000000002</c:v>
                </c:pt>
                <c:pt idx="31">
                  <c:v>2.35</c:v>
                </c:pt>
                <c:pt idx="32">
                  <c:v>2.3199999999999998</c:v>
                </c:pt>
                <c:pt idx="33">
                  <c:v>2.36</c:v>
                </c:pt>
                <c:pt idx="34">
                  <c:v>2.4300000000000002</c:v>
                </c:pt>
                <c:pt idx="35">
                  <c:v>2.36</c:v>
                </c:pt>
                <c:pt idx="36">
                  <c:v>2.37</c:v>
                </c:pt>
                <c:pt idx="37">
                  <c:v>2.4500000000000002</c:v>
                </c:pt>
                <c:pt idx="38">
                  <c:v>2.35</c:v>
                </c:pt>
                <c:pt idx="39">
                  <c:v>2.39</c:v>
                </c:pt>
                <c:pt idx="40">
                  <c:v>2.21</c:v>
                </c:pt>
                <c:pt idx="41">
                  <c:v>2.2599999999999998</c:v>
                </c:pt>
                <c:pt idx="42">
                  <c:v>2.2599999999999998</c:v>
                </c:pt>
                <c:pt idx="43">
                  <c:v>2.2599999999999998</c:v>
                </c:pt>
                <c:pt idx="44">
                  <c:v>2.19</c:v>
                </c:pt>
                <c:pt idx="45">
                  <c:v>2.23</c:v>
                </c:pt>
                <c:pt idx="46">
                  <c:v>2.25</c:v>
                </c:pt>
                <c:pt idx="47">
                  <c:v>2.2599999999999998</c:v>
                </c:pt>
                <c:pt idx="48">
                  <c:v>2.25</c:v>
                </c:pt>
                <c:pt idx="49">
                  <c:v>2.2200000000000002</c:v>
                </c:pt>
                <c:pt idx="50">
                  <c:v>2.02</c:v>
                </c:pt>
                <c:pt idx="51">
                  <c:v>2.0299999999999998</c:v>
                </c:pt>
                <c:pt idx="52">
                  <c:v>2</c:v>
                </c:pt>
                <c:pt idx="53">
                  <c:v>2.02</c:v>
                </c:pt>
                <c:pt idx="54">
                  <c:v>1.97</c:v>
                </c:pt>
                <c:pt idx="55">
                  <c:v>1.97</c:v>
                </c:pt>
                <c:pt idx="56">
                  <c:v>1.93</c:v>
                </c:pt>
                <c:pt idx="57">
                  <c:v>1.99</c:v>
                </c:pt>
                <c:pt idx="58">
                  <c:v>1.95</c:v>
                </c:pt>
                <c:pt idx="59">
                  <c:v>2</c:v>
                </c:pt>
                <c:pt idx="60">
                  <c:v>1.8</c:v>
                </c:pt>
                <c:pt idx="61">
                  <c:v>1.8</c:v>
                </c:pt>
                <c:pt idx="62">
                  <c:v>1.74</c:v>
                </c:pt>
                <c:pt idx="63">
                  <c:v>1.82</c:v>
                </c:pt>
                <c:pt idx="64">
                  <c:v>1.79</c:v>
                </c:pt>
                <c:pt idx="65">
                  <c:v>1.77</c:v>
                </c:pt>
                <c:pt idx="66">
                  <c:v>1.82</c:v>
                </c:pt>
                <c:pt idx="67">
                  <c:v>1.76</c:v>
                </c:pt>
                <c:pt idx="68">
                  <c:v>1.8</c:v>
                </c:pt>
                <c:pt idx="69">
                  <c:v>1.77</c:v>
                </c:pt>
                <c:pt idx="70">
                  <c:v>1.56</c:v>
                </c:pt>
                <c:pt idx="71">
                  <c:v>1.59</c:v>
                </c:pt>
                <c:pt idx="72">
                  <c:v>1.56</c:v>
                </c:pt>
                <c:pt idx="73">
                  <c:v>1.58</c:v>
                </c:pt>
                <c:pt idx="74">
                  <c:v>1.59</c:v>
                </c:pt>
                <c:pt idx="75">
                  <c:v>1.56</c:v>
                </c:pt>
                <c:pt idx="76">
                  <c:v>1.56</c:v>
                </c:pt>
                <c:pt idx="77">
                  <c:v>1.56</c:v>
                </c:pt>
                <c:pt idx="78">
                  <c:v>1.54</c:v>
                </c:pt>
                <c:pt idx="79">
                  <c:v>1.56</c:v>
                </c:pt>
                <c:pt idx="80">
                  <c:v>1.32</c:v>
                </c:pt>
                <c:pt idx="81">
                  <c:v>1.39</c:v>
                </c:pt>
                <c:pt idx="82">
                  <c:v>1.38</c:v>
                </c:pt>
                <c:pt idx="83">
                  <c:v>1.38</c:v>
                </c:pt>
                <c:pt idx="84">
                  <c:v>1.41</c:v>
                </c:pt>
                <c:pt idx="85">
                  <c:v>1.42</c:v>
                </c:pt>
                <c:pt idx="86">
                  <c:v>1.41</c:v>
                </c:pt>
                <c:pt idx="87">
                  <c:v>1.38</c:v>
                </c:pt>
                <c:pt idx="88">
                  <c:v>1.37</c:v>
                </c:pt>
                <c:pt idx="89">
                  <c:v>1.38</c:v>
                </c:pt>
                <c:pt idx="90">
                  <c:v>1.17</c:v>
                </c:pt>
                <c:pt idx="91">
                  <c:v>1.21</c:v>
                </c:pt>
                <c:pt idx="92">
                  <c:v>1.18</c:v>
                </c:pt>
                <c:pt idx="93">
                  <c:v>1.21</c:v>
                </c:pt>
                <c:pt idx="94">
                  <c:v>1.2</c:v>
                </c:pt>
                <c:pt idx="95">
                  <c:v>1.2</c:v>
                </c:pt>
                <c:pt idx="96">
                  <c:v>1.19</c:v>
                </c:pt>
                <c:pt idx="97">
                  <c:v>1.2</c:v>
                </c:pt>
                <c:pt idx="98">
                  <c:v>1.2</c:v>
                </c:pt>
                <c:pt idx="99">
                  <c:v>1.22</c:v>
                </c:pt>
                <c:pt idx="100">
                  <c:v>1.01</c:v>
                </c:pt>
                <c:pt idx="101">
                  <c:v>0.98</c:v>
                </c:pt>
                <c:pt idx="102">
                  <c:v>1.01</c:v>
                </c:pt>
                <c:pt idx="103">
                  <c:v>1</c:v>
                </c:pt>
                <c:pt idx="104">
                  <c:v>1.01</c:v>
                </c:pt>
                <c:pt idx="105">
                  <c:v>0.95</c:v>
                </c:pt>
                <c:pt idx="106">
                  <c:v>0.99</c:v>
                </c:pt>
                <c:pt idx="107">
                  <c:v>1</c:v>
                </c:pt>
                <c:pt idx="108">
                  <c:v>1.01</c:v>
                </c:pt>
                <c:pt idx="109">
                  <c:v>1.02</c:v>
                </c:pt>
                <c:pt idx="110">
                  <c:v>0.81</c:v>
                </c:pt>
                <c:pt idx="111">
                  <c:v>0.79</c:v>
                </c:pt>
                <c:pt idx="112">
                  <c:v>0.82</c:v>
                </c:pt>
                <c:pt idx="113">
                  <c:v>0.85</c:v>
                </c:pt>
                <c:pt idx="114">
                  <c:v>0.8</c:v>
                </c:pt>
                <c:pt idx="115">
                  <c:v>0.79</c:v>
                </c:pt>
                <c:pt idx="116">
                  <c:v>0.83</c:v>
                </c:pt>
                <c:pt idx="117">
                  <c:v>0.84</c:v>
                </c:pt>
                <c:pt idx="118">
                  <c:v>0.82</c:v>
                </c:pt>
                <c:pt idx="119">
                  <c:v>0.82</c:v>
                </c:pt>
              </c:numCache>
            </c:numRef>
          </c:xVal>
          <c:yVal>
            <c:numRef>
              <c:f>'AU3'!$I$80:$I$199</c:f>
              <c:numCache>
                <c:formatCode>General</c:formatCode>
                <c:ptCount val="120"/>
                <c:pt idx="0">
                  <c:v>16.133333333333333</c:v>
                </c:pt>
                <c:pt idx="1">
                  <c:v>16.096666666666668</c:v>
                </c:pt>
                <c:pt idx="2">
                  <c:v>16.115000000000002</c:v>
                </c:pt>
                <c:pt idx="3">
                  <c:v>16.34</c:v>
                </c:pt>
                <c:pt idx="4">
                  <c:v>16.236666666666668</c:v>
                </c:pt>
                <c:pt idx="5">
                  <c:v>16.39</c:v>
                </c:pt>
                <c:pt idx="6">
                  <c:v>16.386666666666667</c:v>
                </c:pt>
                <c:pt idx="7">
                  <c:v>16.136666666666667</c:v>
                </c:pt>
                <c:pt idx="8">
                  <c:v>16.053333333333331</c:v>
                </c:pt>
                <c:pt idx="9">
                  <c:v>16.303333333333335</c:v>
                </c:pt>
                <c:pt idx="10">
                  <c:v>15.246666666666664</c:v>
                </c:pt>
                <c:pt idx="11">
                  <c:v>15.143333333333333</c:v>
                </c:pt>
                <c:pt idx="12">
                  <c:v>15.194999999999999</c:v>
                </c:pt>
                <c:pt idx="13">
                  <c:v>15.226666666666668</c:v>
                </c:pt>
                <c:pt idx="14">
                  <c:v>15.693333333333333</c:v>
                </c:pt>
                <c:pt idx="15">
                  <c:v>15.323333333333332</c:v>
                </c:pt>
                <c:pt idx="16">
                  <c:v>15.293333333333335</c:v>
                </c:pt>
                <c:pt idx="17">
                  <c:v>15.226666666666667</c:v>
                </c:pt>
                <c:pt idx="18">
                  <c:v>15.213333333333333</c:v>
                </c:pt>
                <c:pt idx="19">
                  <c:v>15.293333333333331</c:v>
                </c:pt>
                <c:pt idx="20">
                  <c:v>14.853333333333333</c:v>
                </c:pt>
                <c:pt idx="21">
                  <c:v>14.46</c:v>
                </c:pt>
                <c:pt idx="22">
                  <c:v>14.656666666666666</c:v>
                </c:pt>
                <c:pt idx="23">
                  <c:v>14.576666666666666</c:v>
                </c:pt>
                <c:pt idx="24">
                  <c:v>14.606666666666667</c:v>
                </c:pt>
                <c:pt idx="25">
                  <c:v>14.593333333333334</c:v>
                </c:pt>
                <c:pt idx="26">
                  <c:v>14.376666666666667</c:v>
                </c:pt>
                <c:pt idx="27">
                  <c:v>14.513333333333334</c:v>
                </c:pt>
                <c:pt idx="28">
                  <c:v>14.603333333333333</c:v>
                </c:pt>
                <c:pt idx="29">
                  <c:v>13.973333333333334</c:v>
                </c:pt>
                <c:pt idx="30">
                  <c:v>13.306666666666667</c:v>
                </c:pt>
                <c:pt idx="31">
                  <c:v>13.123333333333333</c:v>
                </c:pt>
                <c:pt idx="32">
                  <c:v>13.215</c:v>
                </c:pt>
                <c:pt idx="33">
                  <c:v>13.053333333333333</c:v>
                </c:pt>
                <c:pt idx="34">
                  <c:v>13.176666666666668</c:v>
                </c:pt>
                <c:pt idx="35">
                  <c:v>13.159999999999998</c:v>
                </c:pt>
                <c:pt idx="36">
                  <c:v>13.17</c:v>
                </c:pt>
                <c:pt idx="37">
                  <c:v>13.25</c:v>
                </c:pt>
                <c:pt idx="38">
                  <c:v>13.4</c:v>
                </c:pt>
                <c:pt idx="39">
                  <c:v>13.17</c:v>
                </c:pt>
                <c:pt idx="40">
                  <c:v>12.543333333333335</c:v>
                </c:pt>
                <c:pt idx="41">
                  <c:v>12.813333333333334</c:v>
                </c:pt>
                <c:pt idx="42">
                  <c:v>12.678333333333335</c:v>
                </c:pt>
                <c:pt idx="43">
                  <c:v>12.589999999999998</c:v>
                </c:pt>
                <c:pt idx="44">
                  <c:v>12.293333333333335</c:v>
                </c:pt>
                <c:pt idx="45">
                  <c:v>12.69</c:v>
                </c:pt>
                <c:pt idx="46">
                  <c:v>12.566666666666668</c:v>
                </c:pt>
                <c:pt idx="47">
                  <c:v>12.816666666666668</c:v>
                </c:pt>
                <c:pt idx="48">
                  <c:v>12.799999999999999</c:v>
                </c:pt>
                <c:pt idx="49">
                  <c:v>12.626666666666665</c:v>
                </c:pt>
                <c:pt idx="50">
                  <c:v>11.496666666666668</c:v>
                </c:pt>
                <c:pt idx="51">
                  <c:v>11.436666666666667</c:v>
                </c:pt>
                <c:pt idx="52">
                  <c:v>11.466666666666669</c:v>
                </c:pt>
                <c:pt idx="53">
                  <c:v>11.540000000000001</c:v>
                </c:pt>
                <c:pt idx="54">
                  <c:v>11.293333333333335</c:v>
                </c:pt>
                <c:pt idx="55">
                  <c:v>11.770000000000001</c:v>
                </c:pt>
                <c:pt idx="56">
                  <c:v>11.453333333333333</c:v>
                </c:pt>
                <c:pt idx="57">
                  <c:v>11.476666666666667</c:v>
                </c:pt>
                <c:pt idx="58">
                  <c:v>11.583333333333334</c:v>
                </c:pt>
                <c:pt idx="59">
                  <c:v>11.556666666666667</c:v>
                </c:pt>
                <c:pt idx="60">
                  <c:v>10.829999999999998</c:v>
                </c:pt>
                <c:pt idx="61">
                  <c:v>10.706666666666665</c:v>
                </c:pt>
                <c:pt idx="62">
                  <c:v>10.768333333333331</c:v>
                </c:pt>
                <c:pt idx="63">
                  <c:v>10.743333333333334</c:v>
                </c:pt>
                <c:pt idx="64">
                  <c:v>10.766666666666666</c:v>
                </c:pt>
                <c:pt idx="65">
                  <c:v>10.653333333333334</c:v>
                </c:pt>
                <c:pt idx="66">
                  <c:v>10.733333333333334</c:v>
                </c:pt>
                <c:pt idx="67">
                  <c:v>10.966666666666667</c:v>
                </c:pt>
                <c:pt idx="68">
                  <c:v>10.719999999999999</c:v>
                </c:pt>
                <c:pt idx="69">
                  <c:v>10.683333333333332</c:v>
                </c:pt>
                <c:pt idx="70">
                  <c:v>10.326666666666666</c:v>
                </c:pt>
                <c:pt idx="71">
                  <c:v>9.9933333333333341</c:v>
                </c:pt>
                <c:pt idx="72">
                  <c:v>10.16</c:v>
                </c:pt>
                <c:pt idx="73">
                  <c:v>10.353333333333333</c:v>
                </c:pt>
                <c:pt idx="74">
                  <c:v>10.153333333333334</c:v>
                </c:pt>
                <c:pt idx="75">
                  <c:v>10.106666666666667</c:v>
                </c:pt>
                <c:pt idx="76">
                  <c:v>10.063333333333333</c:v>
                </c:pt>
                <c:pt idx="77">
                  <c:v>10.156666666666666</c:v>
                </c:pt>
                <c:pt idx="78">
                  <c:v>10.07</c:v>
                </c:pt>
                <c:pt idx="79">
                  <c:v>10.153333333333334</c:v>
                </c:pt>
                <c:pt idx="80">
                  <c:v>9.43</c:v>
                </c:pt>
                <c:pt idx="81">
                  <c:v>9.43</c:v>
                </c:pt>
                <c:pt idx="82">
                  <c:v>9.43</c:v>
                </c:pt>
                <c:pt idx="83">
                  <c:v>9.6033333333333335</c:v>
                </c:pt>
                <c:pt idx="84">
                  <c:v>9.6066666666666674</c:v>
                </c:pt>
                <c:pt idx="85">
                  <c:v>9.6033333333333335</c:v>
                </c:pt>
                <c:pt idx="86">
                  <c:v>9.6433333333333326</c:v>
                </c:pt>
                <c:pt idx="87">
                  <c:v>9.7966666666666669</c:v>
                </c:pt>
                <c:pt idx="88">
                  <c:v>9.7066666666666688</c:v>
                </c:pt>
                <c:pt idx="89">
                  <c:v>9.4566666666666688</c:v>
                </c:pt>
                <c:pt idx="90">
                  <c:v>9.2866666666666671</c:v>
                </c:pt>
                <c:pt idx="91">
                  <c:v>9.2299999999999986</c:v>
                </c:pt>
                <c:pt idx="92">
                  <c:v>9.2583333333333329</c:v>
                </c:pt>
                <c:pt idx="93">
                  <c:v>9.1333333333333329</c:v>
                </c:pt>
                <c:pt idx="94">
                  <c:v>9.1133333333333315</c:v>
                </c:pt>
                <c:pt idx="95">
                  <c:v>9.1133333333333333</c:v>
                </c:pt>
                <c:pt idx="96">
                  <c:v>9.2166666666666668</c:v>
                </c:pt>
                <c:pt idx="97">
                  <c:v>9.0900000000000016</c:v>
                </c:pt>
                <c:pt idx="98">
                  <c:v>9.1433333333333326</c:v>
                </c:pt>
                <c:pt idx="99">
                  <c:v>9.1233333333333348</c:v>
                </c:pt>
                <c:pt idx="100">
                  <c:v>8.8966666666666665</c:v>
                </c:pt>
                <c:pt idx="101">
                  <c:v>9.2366666666666664</c:v>
                </c:pt>
                <c:pt idx="102">
                  <c:v>9.16</c:v>
                </c:pt>
                <c:pt idx="103">
                  <c:v>8.9966666666666679</c:v>
                </c:pt>
                <c:pt idx="104">
                  <c:v>8.8766666666666669</c:v>
                </c:pt>
                <c:pt idx="105">
                  <c:v>8.6566666666666681</c:v>
                </c:pt>
                <c:pt idx="106">
                  <c:v>8.9366666666666674</c:v>
                </c:pt>
                <c:pt idx="107">
                  <c:v>9.0366666666666671</c:v>
                </c:pt>
                <c:pt idx="108">
                  <c:v>8.74</c:v>
                </c:pt>
                <c:pt idx="109">
                  <c:v>8.8966666666666665</c:v>
                </c:pt>
                <c:pt idx="110">
                  <c:v>8.84</c:v>
                </c:pt>
                <c:pt idx="111">
                  <c:v>9.34</c:v>
                </c:pt>
                <c:pt idx="112">
                  <c:v>8.5466666666666669</c:v>
                </c:pt>
                <c:pt idx="113">
                  <c:v>8.9366666666666674</c:v>
                </c:pt>
                <c:pt idx="114">
                  <c:v>8.8166666666666664</c:v>
                </c:pt>
                <c:pt idx="115">
                  <c:v>8.8566666666666674</c:v>
                </c:pt>
                <c:pt idx="116">
                  <c:v>8.7533333333333356</c:v>
                </c:pt>
                <c:pt idx="117">
                  <c:v>8.8233333333333324</c:v>
                </c:pt>
                <c:pt idx="118">
                  <c:v>8.6433333333333326</c:v>
                </c:pt>
                <c:pt idx="119">
                  <c:v>8.8566666666666674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55-6B4C-B668-0334107570F5}"/>
            </c:ext>
          </c:extLst>
        </c:ser>
        <c:ser>
          <c:idx val="1"/>
          <c:order val="1"/>
          <c:tx>
            <c:v>Vertical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0">
                <a:solidFill>
                  <a:schemeClr val="accent2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0.40682209464233043"/>
                  <c:y val="5.985568168444874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Vertical Fit: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 y= 1.296x</a:t>
                    </a:r>
                    <a:r>
                      <a:rPr lang="en-US" baseline="30000" dirty="0"/>
                      <a:t>2</a:t>
                    </a:r>
                    <a:r>
                      <a:rPr lang="en-US" baseline="0" dirty="0"/>
                      <a:t> - 2.7806x + 12.464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0.923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'AU3'!$K$80:$K$199</c:f>
              <c:numCache>
                <c:formatCode>General</c:formatCode>
                <c:ptCount val="120"/>
                <c:pt idx="0">
                  <c:v>2.98</c:v>
                </c:pt>
                <c:pt idx="1">
                  <c:v>2.98</c:v>
                </c:pt>
                <c:pt idx="2">
                  <c:v>2.99</c:v>
                </c:pt>
                <c:pt idx="3">
                  <c:v>3.02</c:v>
                </c:pt>
                <c:pt idx="4">
                  <c:v>2.98</c:v>
                </c:pt>
                <c:pt idx="5">
                  <c:v>2.98</c:v>
                </c:pt>
                <c:pt idx="6">
                  <c:v>2.99</c:v>
                </c:pt>
                <c:pt idx="7">
                  <c:v>2.99</c:v>
                </c:pt>
                <c:pt idx="8">
                  <c:v>2.96</c:v>
                </c:pt>
                <c:pt idx="9">
                  <c:v>2.94</c:v>
                </c:pt>
                <c:pt idx="10">
                  <c:v>2.71</c:v>
                </c:pt>
                <c:pt idx="11">
                  <c:v>2.77</c:v>
                </c:pt>
                <c:pt idx="12">
                  <c:v>2.77</c:v>
                </c:pt>
                <c:pt idx="13">
                  <c:v>2.8</c:v>
                </c:pt>
                <c:pt idx="14">
                  <c:v>2.81</c:v>
                </c:pt>
                <c:pt idx="15">
                  <c:v>2.81</c:v>
                </c:pt>
                <c:pt idx="16">
                  <c:v>2.75</c:v>
                </c:pt>
                <c:pt idx="17">
                  <c:v>2.79</c:v>
                </c:pt>
                <c:pt idx="18">
                  <c:v>2.84</c:v>
                </c:pt>
                <c:pt idx="19">
                  <c:v>2.78</c:v>
                </c:pt>
                <c:pt idx="20">
                  <c:v>2.6</c:v>
                </c:pt>
                <c:pt idx="21">
                  <c:v>2.62</c:v>
                </c:pt>
                <c:pt idx="22">
                  <c:v>2.64</c:v>
                </c:pt>
                <c:pt idx="23">
                  <c:v>2.66</c:v>
                </c:pt>
                <c:pt idx="24">
                  <c:v>2.61</c:v>
                </c:pt>
                <c:pt idx="25">
                  <c:v>2.66</c:v>
                </c:pt>
                <c:pt idx="26">
                  <c:v>2.61</c:v>
                </c:pt>
                <c:pt idx="27">
                  <c:v>2.61</c:v>
                </c:pt>
                <c:pt idx="28">
                  <c:v>2.61</c:v>
                </c:pt>
                <c:pt idx="29">
                  <c:v>2.6</c:v>
                </c:pt>
                <c:pt idx="30">
                  <c:v>2.4300000000000002</c:v>
                </c:pt>
                <c:pt idx="31">
                  <c:v>2.35</c:v>
                </c:pt>
                <c:pt idx="32">
                  <c:v>2.3199999999999998</c:v>
                </c:pt>
                <c:pt idx="33">
                  <c:v>2.36</c:v>
                </c:pt>
                <c:pt idx="34">
                  <c:v>2.4300000000000002</c:v>
                </c:pt>
                <c:pt idx="35">
                  <c:v>2.36</c:v>
                </c:pt>
                <c:pt idx="36">
                  <c:v>2.37</c:v>
                </c:pt>
                <c:pt idx="37">
                  <c:v>2.4500000000000002</c:v>
                </c:pt>
                <c:pt idx="38">
                  <c:v>2.35</c:v>
                </c:pt>
                <c:pt idx="39">
                  <c:v>2.39</c:v>
                </c:pt>
                <c:pt idx="40">
                  <c:v>2.21</c:v>
                </c:pt>
                <c:pt idx="41">
                  <c:v>2.2599999999999998</c:v>
                </c:pt>
                <c:pt idx="42">
                  <c:v>2.2599999999999998</c:v>
                </c:pt>
                <c:pt idx="43">
                  <c:v>2.2599999999999998</c:v>
                </c:pt>
                <c:pt idx="44">
                  <c:v>2.19</c:v>
                </c:pt>
                <c:pt idx="45">
                  <c:v>2.23</c:v>
                </c:pt>
                <c:pt idx="46">
                  <c:v>2.25</c:v>
                </c:pt>
                <c:pt idx="47">
                  <c:v>2.2599999999999998</c:v>
                </c:pt>
                <c:pt idx="48">
                  <c:v>2.25</c:v>
                </c:pt>
                <c:pt idx="49">
                  <c:v>2.2200000000000002</c:v>
                </c:pt>
                <c:pt idx="50">
                  <c:v>2.02</c:v>
                </c:pt>
                <c:pt idx="51">
                  <c:v>2.0299999999999998</c:v>
                </c:pt>
                <c:pt idx="52">
                  <c:v>2</c:v>
                </c:pt>
                <c:pt idx="53">
                  <c:v>2.02</c:v>
                </c:pt>
                <c:pt idx="54">
                  <c:v>1.97</c:v>
                </c:pt>
                <c:pt idx="55">
                  <c:v>1.97</c:v>
                </c:pt>
                <c:pt idx="56">
                  <c:v>1.93</c:v>
                </c:pt>
                <c:pt idx="57">
                  <c:v>1.99</c:v>
                </c:pt>
                <c:pt idx="58">
                  <c:v>1.95</c:v>
                </c:pt>
                <c:pt idx="59">
                  <c:v>2</c:v>
                </c:pt>
                <c:pt idx="60">
                  <c:v>1.8</c:v>
                </c:pt>
                <c:pt idx="61">
                  <c:v>1.8</c:v>
                </c:pt>
                <c:pt idx="62">
                  <c:v>1.74</c:v>
                </c:pt>
                <c:pt idx="63">
                  <c:v>1.82</c:v>
                </c:pt>
                <c:pt idx="64">
                  <c:v>1.79</c:v>
                </c:pt>
                <c:pt idx="65">
                  <c:v>1.77</c:v>
                </c:pt>
                <c:pt idx="66">
                  <c:v>1.82</c:v>
                </c:pt>
                <c:pt idx="67">
                  <c:v>1.76</c:v>
                </c:pt>
                <c:pt idx="68">
                  <c:v>1.8</c:v>
                </c:pt>
                <c:pt idx="69">
                  <c:v>1.77</c:v>
                </c:pt>
                <c:pt idx="70">
                  <c:v>1.56</c:v>
                </c:pt>
                <c:pt idx="71">
                  <c:v>1.59</c:v>
                </c:pt>
                <c:pt idx="72">
                  <c:v>1.56</c:v>
                </c:pt>
                <c:pt idx="73">
                  <c:v>1.58</c:v>
                </c:pt>
                <c:pt idx="74">
                  <c:v>1.59</c:v>
                </c:pt>
                <c:pt idx="75">
                  <c:v>1.56</c:v>
                </c:pt>
                <c:pt idx="76">
                  <c:v>1.56</c:v>
                </c:pt>
                <c:pt idx="77">
                  <c:v>1.56</c:v>
                </c:pt>
                <c:pt idx="78">
                  <c:v>1.54</c:v>
                </c:pt>
                <c:pt idx="79">
                  <c:v>1.56</c:v>
                </c:pt>
                <c:pt idx="80">
                  <c:v>1.32</c:v>
                </c:pt>
                <c:pt idx="81">
                  <c:v>1.39</c:v>
                </c:pt>
                <c:pt idx="82">
                  <c:v>1.38</c:v>
                </c:pt>
                <c:pt idx="83">
                  <c:v>1.38</c:v>
                </c:pt>
                <c:pt idx="84">
                  <c:v>1.41</c:v>
                </c:pt>
                <c:pt idx="85">
                  <c:v>1.42</c:v>
                </c:pt>
                <c:pt idx="86">
                  <c:v>1.41</c:v>
                </c:pt>
                <c:pt idx="87">
                  <c:v>1.38</c:v>
                </c:pt>
                <c:pt idx="88">
                  <c:v>1.37</c:v>
                </c:pt>
                <c:pt idx="89">
                  <c:v>1.38</c:v>
                </c:pt>
                <c:pt idx="90">
                  <c:v>1.17</c:v>
                </c:pt>
                <c:pt idx="91">
                  <c:v>1.21</c:v>
                </c:pt>
                <c:pt idx="92">
                  <c:v>1.18</c:v>
                </c:pt>
                <c:pt idx="93">
                  <c:v>1.21</c:v>
                </c:pt>
                <c:pt idx="94">
                  <c:v>1.2</c:v>
                </c:pt>
                <c:pt idx="95">
                  <c:v>1.2</c:v>
                </c:pt>
                <c:pt idx="96">
                  <c:v>1.19</c:v>
                </c:pt>
                <c:pt idx="97">
                  <c:v>1.2</c:v>
                </c:pt>
                <c:pt idx="98">
                  <c:v>1.2</c:v>
                </c:pt>
                <c:pt idx="99">
                  <c:v>1.22</c:v>
                </c:pt>
                <c:pt idx="100">
                  <c:v>1.01</c:v>
                </c:pt>
                <c:pt idx="101">
                  <c:v>0.98</c:v>
                </c:pt>
                <c:pt idx="102">
                  <c:v>1.01</c:v>
                </c:pt>
                <c:pt idx="103">
                  <c:v>1</c:v>
                </c:pt>
                <c:pt idx="104">
                  <c:v>1.01</c:v>
                </c:pt>
                <c:pt idx="105">
                  <c:v>0.95</c:v>
                </c:pt>
                <c:pt idx="106">
                  <c:v>0.99</c:v>
                </c:pt>
                <c:pt idx="107">
                  <c:v>1</c:v>
                </c:pt>
                <c:pt idx="108">
                  <c:v>1.01</c:v>
                </c:pt>
                <c:pt idx="109">
                  <c:v>1.02</c:v>
                </c:pt>
                <c:pt idx="110">
                  <c:v>0.81</c:v>
                </c:pt>
                <c:pt idx="111">
                  <c:v>0.79</c:v>
                </c:pt>
                <c:pt idx="112">
                  <c:v>0.82</c:v>
                </c:pt>
                <c:pt idx="113">
                  <c:v>0.85</c:v>
                </c:pt>
                <c:pt idx="114">
                  <c:v>0.8</c:v>
                </c:pt>
                <c:pt idx="115">
                  <c:v>0.79</c:v>
                </c:pt>
                <c:pt idx="116">
                  <c:v>0.83</c:v>
                </c:pt>
                <c:pt idx="117">
                  <c:v>0.84</c:v>
                </c:pt>
                <c:pt idx="118">
                  <c:v>0.82</c:v>
                </c:pt>
                <c:pt idx="119">
                  <c:v>0.82</c:v>
                </c:pt>
              </c:numCache>
            </c:numRef>
          </c:xVal>
          <c:yVal>
            <c:numRef>
              <c:f>'AU3'!$J$80:$J$189</c:f>
              <c:numCache>
                <c:formatCode>General</c:formatCode>
                <c:ptCount val="110"/>
                <c:pt idx="0">
                  <c:v>14.856666666666667</c:v>
                </c:pt>
                <c:pt idx="1">
                  <c:v>16.506666666666668</c:v>
                </c:pt>
                <c:pt idx="2">
                  <c:v>15.681666666666668</c:v>
                </c:pt>
                <c:pt idx="3">
                  <c:v>15.026666666666666</c:v>
                </c:pt>
                <c:pt idx="4">
                  <c:v>15.13</c:v>
                </c:pt>
                <c:pt idx="5">
                  <c:v>16.003333333333334</c:v>
                </c:pt>
                <c:pt idx="6">
                  <c:v>15.933333333333332</c:v>
                </c:pt>
                <c:pt idx="7">
                  <c:v>15.413333333333334</c:v>
                </c:pt>
                <c:pt idx="8">
                  <c:v>15.726666666666667</c:v>
                </c:pt>
                <c:pt idx="9">
                  <c:v>15.573333333333332</c:v>
                </c:pt>
                <c:pt idx="10">
                  <c:v>15.126666666666665</c:v>
                </c:pt>
                <c:pt idx="11">
                  <c:v>15.63</c:v>
                </c:pt>
                <c:pt idx="12">
                  <c:v>15.378333333333334</c:v>
                </c:pt>
                <c:pt idx="13">
                  <c:v>14.85</c:v>
                </c:pt>
                <c:pt idx="14">
                  <c:v>15.103333333333333</c:v>
                </c:pt>
                <c:pt idx="15">
                  <c:v>14.549999999999999</c:v>
                </c:pt>
                <c:pt idx="16">
                  <c:v>14.5</c:v>
                </c:pt>
                <c:pt idx="17">
                  <c:v>14.920000000000002</c:v>
                </c:pt>
                <c:pt idx="18">
                  <c:v>15.546666666666667</c:v>
                </c:pt>
                <c:pt idx="19">
                  <c:v>15.316666666666668</c:v>
                </c:pt>
                <c:pt idx="20">
                  <c:v>14.683333333333335</c:v>
                </c:pt>
                <c:pt idx="21">
                  <c:v>13.79</c:v>
                </c:pt>
                <c:pt idx="22">
                  <c:v>14.236666666666668</c:v>
                </c:pt>
                <c:pt idx="23">
                  <c:v>13.806666666666667</c:v>
                </c:pt>
                <c:pt idx="24">
                  <c:v>13.253333333333332</c:v>
                </c:pt>
                <c:pt idx="25">
                  <c:v>14.159999999999998</c:v>
                </c:pt>
                <c:pt idx="26">
                  <c:v>13.866666666666665</c:v>
                </c:pt>
                <c:pt idx="27">
                  <c:v>14.563333333333333</c:v>
                </c:pt>
                <c:pt idx="28">
                  <c:v>13.88</c:v>
                </c:pt>
                <c:pt idx="29">
                  <c:v>13.469999999999999</c:v>
                </c:pt>
                <c:pt idx="30">
                  <c:v>13.096666666666666</c:v>
                </c:pt>
                <c:pt idx="31">
                  <c:v>12.676666666666668</c:v>
                </c:pt>
                <c:pt idx="32">
                  <c:v>12.886666666666667</c:v>
                </c:pt>
                <c:pt idx="33">
                  <c:v>13.020000000000001</c:v>
                </c:pt>
                <c:pt idx="34">
                  <c:v>13.410000000000002</c:v>
                </c:pt>
                <c:pt idx="35">
                  <c:v>12.616666666666667</c:v>
                </c:pt>
                <c:pt idx="36">
                  <c:v>13.153333333333334</c:v>
                </c:pt>
                <c:pt idx="37">
                  <c:v>12.81</c:v>
                </c:pt>
                <c:pt idx="38">
                  <c:v>12.26</c:v>
                </c:pt>
                <c:pt idx="39">
                  <c:v>12.626666666666667</c:v>
                </c:pt>
                <c:pt idx="40">
                  <c:v>12.436666666666667</c:v>
                </c:pt>
                <c:pt idx="41">
                  <c:v>13.12</c:v>
                </c:pt>
                <c:pt idx="42">
                  <c:v>12.778333333333332</c:v>
                </c:pt>
                <c:pt idx="43">
                  <c:v>12.476666666666668</c:v>
                </c:pt>
                <c:pt idx="44">
                  <c:v>12.63</c:v>
                </c:pt>
                <c:pt idx="45">
                  <c:v>12.86</c:v>
                </c:pt>
                <c:pt idx="46">
                  <c:v>13.4</c:v>
                </c:pt>
                <c:pt idx="47">
                  <c:v>12.85</c:v>
                </c:pt>
                <c:pt idx="48">
                  <c:v>12.276666666666666</c:v>
                </c:pt>
                <c:pt idx="49">
                  <c:v>13.01</c:v>
                </c:pt>
                <c:pt idx="50">
                  <c:v>12.263333333333334</c:v>
                </c:pt>
                <c:pt idx="51">
                  <c:v>12.883333333333333</c:v>
                </c:pt>
                <c:pt idx="52">
                  <c:v>12.573333333333334</c:v>
                </c:pt>
                <c:pt idx="53">
                  <c:v>12.593333333333334</c:v>
                </c:pt>
                <c:pt idx="54">
                  <c:v>12.593333333333334</c:v>
                </c:pt>
                <c:pt idx="55">
                  <c:v>12.193333333333333</c:v>
                </c:pt>
                <c:pt idx="56">
                  <c:v>11.883333333333335</c:v>
                </c:pt>
                <c:pt idx="57">
                  <c:v>11.863333333333332</c:v>
                </c:pt>
                <c:pt idx="58">
                  <c:v>12.36</c:v>
                </c:pt>
                <c:pt idx="59">
                  <c:v>12.083333333333334</c:v>
                </c:pt>
                <c:pt idx="60">
                  <c:v>11.566666666666668</c:v>
                </c:pt>
                <c:pt idx="61">
                  <c:v>11.090000000000002</c:v>
                </c:pt>
                <c:pt idx="62">
                  <c:v>11.328333333333335</c:v>
                </c:pt>
                <c:pt idx="63">
                  <c:v>12.526666666666666</c:v>
                </c:pt>
                <c:pt idx="64">
                  <c:v>11.726666666666667</c:v>
                </c:pt>
                <c:pt idx="65">
                  <c:v>11.76</c:v>
                </c:pt>
                <c:pt idx="66">
                  <c:v>11.796666666666667</c:v>
                </c:pt>
                <c:pt idx="67">
                  <c:v>11.943333333333333</c:v>
                </c:pt>
                <c:pt idx="68">
                  <c:v>11.866666666666665</c:v>
                </c:pt>
                <c:pt idx="69">
                  <c:v>11.829999999999998</c:v>
                </c:pt>
                <c:pt idx="70">
                  <c:v>11.173333333333334</c:v>
                </c:pt>
                <c:pt idx="71">
                  <c:v>11.373333333333335</c:v>
                </c:pt>
                <c:pt idx="72">
                  <c:v>11.273333333333333</c:v>
                </c:pt>
                <c:pt idx="73">
                  <c:v>11.606666666666667</c:v>
                </c:pt>
                <c:pt idx="74">
                  <c:v>11.466666666666667</c:v>
                </c:pt>
                <c:pt idx="75">
                  <c:v>11.463333333333333</c:v>
                </c:pt>
                <c:pt idx="76">
                  <c:v>11.516666666666666</c:v>
                </c:pt>
                <c:pt idx="77">
                  <c:v>11.32</c:v>
                </c:pt>
                <c:pt idx="78">
                  <c:v>10.31</c:v>
                </c:pt>
                <c:pt idx="79">
                  <c:v>10.906666666666666</c:v>
                </c:pt>
                <c:pt idx="80">
                  <c:v>10.549999999999999</c:v>
                </c:pt>
                <c:pt idx="81">
                  <c:v>10.549999999999999</c:v>
                </c:pt>
                <c:pt idx="82">
                  <c:v>10.549999999999999</c:v>
                </c:pt>
                <c:pt idx="83">
                  <c:v>12.193333333333333</c:v>
                </c:pt>
                <c:pt idx="84">
                  <c:v>10.403333333333334</c:v>
                </c:pt>
                <c:pt idx="85">
                  <c:v>10.93</c:v>
                </c:pt>
                <c:pt idx="86">
                  <c:v>10.799999999999999</c:v>
                </c:pt>
                <c:pt idx="87">
                  <c:v>10.216666666666667</c:v>
                </c:pt>
                <c:pt idx="88">
                  <c:v>11.163333333333332</c:v>
                </c:pt>
                <c:pt idx="89">
                  <c:v>11.506666666666666</c:v>
                </c:pt>
                <c:pt idx="90">
                  <c:v>11.613333333333335</c:v>
                </c:pt>
                <c:pt idx="91">
                  <c:v>10.63</c:v>
                </c:pt>
                <c:pt idx="92">
                  <c:v>11.121666666666668</c:v>
                </c:pt>
                <c:pt idx="93">
                  <c:v>11.333333333333334</c:v>
                </c:pt>
                <c:pt idx="94">
                  <c:v>11.003333333333332</c:v>
                </c:pt>
                <c:pt idx="95">
                  <c:v>10.266666666666666</c:v>
                </c:pt>
                <c:pt idx="96">
                  <c:v>10.363333333333332</c:v>
                </c:pt>
                <c:pt idx="97">
                  <c:v>10.656666666666666</c:v>
                </c:pt>
                <c:pt idx="98">
                  <c:v>11.656666666666666</c:v>
                </c:pt>
                <c:pt idx="99">
                  <c:v>10.466666666666667</c:v>
                </c:pt>
                <c:pt idx="100">
                  <c:v>11.116666666666667</c:v>
                </c:pt>
                <c:pt idx="101">
                  <c:v>10.693333333333333</c:v>
                </c:pt>
                <c:pt idx="102">
                  <c:v>11.19</c:v>
                </c:pt>
                <c:pt idx="103">
                  <c:v>11.1</c:v>
                </c:pt>
                <c:pt idx="104">
                  <c:v>10.94</c:v>
                </c:pt>
                <c:pt idx="105">
                  <c:v>11.159999999999998</c:v>
                </c:pt>
                <c:pt idx="106">
                  <c:v>11.336666666666666</c:v>
                </c:pt>
                <c:pt idx="107">
                  <c:v>10.236666666666666</c:v>
                </c:pt>
                <c:pt idx="108">
                  <c:v>11.68</c:v>
                </c:pt>
                <c:pt idx="109">
                  <c:v>11.863333333333335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55-6B4C-B668-0334107570F5}"/>
            </c:ext>
          </c:extLst>
        </c:ser>
        <c:ser>
          <c:idx val="2"/>
          <c:order val="2"/>
          <c:tx>
            <c:v>Vertical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">
                <a:solidFill>
                  <a:schemeClr val="accent2"/>
                </a:solidFill>
              </a:ln>
              <a:effectLst/>
            </c:spPr>
          </c:marker>
          <c:xVal>
            <c:numRef>
              <c:f>'AU3'!$K$190:$K$199</c:f>
              <c:numCache>
                <c:formatCode>General</c:formatCode>
                <c:ptCount val="10"/>
                <c:pt idx="0">
                  <c:v>0.81</c:v>
                </c:pt>
                <c:pt idx="1">
                  <c:v>0.79</c:v>
                </c:pt>
                <c:pt idx="2">
                  <c:v>0.82</c:v>
                </c:pt>
                <c:pt idx="3">
                  <c:v>0.85</c:v>
                </c:pt>
                <c:pt idx="4">
                  <c:v>0.8</c:v>
                </c:pt>
                <c:pt idx="5">
                  <c:v>0.79</c:v>
                </c:pt>
                <c:pt idx="6">
                  <c:v>0.83</c:v>
                </c:pt>
                <c:pt idx="7">
                  <c:v>0.84</c:v>
                </c:pt>
                <c:pt idx="8">
                  <c:v>0.82</c:v>
                </c:pt>
                <c:pt idx="9">
                  <c:v>0.82</c:v>
                </c:pt>
              </c:numCache>
            </c:numRef>
          </c:xVal>
          <c:yVal>
            <c:numRef>
              <c:f>'AU3'!$J$190:$J$199</c:f>
              <c:numCache>
                <c:formatCode>General</c:formatCode>
                <c:ptCount val="10"/>
                <c:pt idx="0">
                  <c:v>15.299999999999999</c:v>
                </c:pt>
                <c:pt idx="1">
                  <c:v>20.253333333333334</c:v>
                </c:pt>
                <c:pt idx="2">
                  <c:v>16.920000000000002</c:v>
                </c:pt>
                <c:pt idx="3">
                  <c:v>14.593333333333334</c:v>
                </c:pt>
                <c:pt idx="4">
                  <c:v>11.876666666666665</c:v>
                </c:pt>
                <c:pt idx="5">
                  <c:v>14.906666666666666</c:v>
                </c:pt>
                <c:pt idx="6">
                  <c:v>12.943333333333333</c:v>
                </c:pt>
                <c:pt idx="7">
                  <c:v>17.48</c:v>
                </c:pt>
                <c:pt idx="8">
                  <c:v>12.873333333333333</c:v>
                </c:pt>
                <c:pt idx="9">
                  <c:v>14.813333333333333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55-6B4C-B668-033410757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450472"/>
        <c:axId val="1183459832"/>
      </c:scatterChart>
      <c:valAx>
        <c:axId val="1183450472"/>
        <c:scaling>
          <c:orientation val="minMax"/>
          <c:max val="3.1"/>
          <c:min val="0.7000000000000000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AGS Late Intensity ( x10^11)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459832"/>
        <c:crosses val="autoZero"/>
        <c:crossBetween val="midCat"/>
        <c:majorUnit val="0.2"/>
      </c:valAx>
      <c:valAx>
        <c:axId val="1183459832"/>
        <c:scaling>
          <c:orientation val="minMax"/>
          <c:max val="22"/>
          <c:min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95%  Transverse Emittance  with RF off and Refit on</a:t>
                </a:r>
              </a:p>
            </c:rich>
          </c:tx>
          <c:layout>
            <c:manualLayout>
              <c:xMode val="edge"/>
              <c:yMode val="edge"/>
              <c:x val="1.3213708863315162E-2"/>
              <c:y val="0.11562841530054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45047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182745619871373"/>
          <c:y val="0.66262317490641809"/>
          <c:w val="0.32268287657852174"/>
          <c:h val="0.23855252523640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“Injectors”</a:t>
            </a:r>
            <a:br>
              <a:rPr lang="en-US" dirty="0"/>
            </a:br>
            <a:r>
              <a:rPr lang="en-US" dirty="0"/>
              <a:t>RHIC Retreat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11/15/2024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V. Schoefer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3CF0-3313-868A-6904-358B4A785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7F4D-10DD-D29C-4807-E13707C6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2" y="16617"/>
            <a:ext cx="11049000" cy="807459"/>
          </a:xfrm>
        </p:spPr>
        <p:txBody>
          <a:bodyPr/>
          <a:lstStyle/>
          <a:p>
            <a:r>
              <a:rPr lang="en-US" dirty="0"/>
              <a:t>Skew quad commissioning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5B2A93-26CB-4A3E-D6FD-92B492FE9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8E6E0C-2F86-DDDD-3584-126D4EC44422}"/>
              </a:ext>
            </a:extLst>
          </p:cNvPr>
          <p:cNvGrpSpPr/>
          <p:nvPr/>
        </p:nvGrpSpPr>
        <p:grpSpPr>
          <a:xfrm>
            <a:off x="6925141" y="1269403"/>
            <a:ext cx="5191027" cy="3552706"/>
            <a:chOff x="4548789" y="962265"/>
            <a:chExt cx="7588895" cy="5193792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BB9C0CE0-195C-B3E2-598E-6274F7628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789" y="962265"/>
              <a:ext cx="6501581" cy="5193792"/>
            </a:xfrm>
            <a:prstGeom prst="rect">
              <a:avLst/>
            </a:prstGeom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A85500E3-6FA7-3D0B-50C0-7743BEE1F029}"/>
                </a:ext>
              </a:extLst>
            </p:cNvPr>
            <p:cNvSpPr/>
            <p:nvPr/>
          </p:nvSpPr>
          <p:spPr>
            <a:xfrm>
              <a:off x="10923370" y="1181312"/>
              <a:ext cx="254000" cy="36933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E9EF92-5B55-129A-21C9-9BA3AFBAEB4E}"/>
                </a:ext>
              </a:extLst>
            </p:cNvPr>
            <p:cNvSpPr txBox="1"/>
            <p:nvPr/>
          </p:nvSpPr>
          <p:spPr>
            <a:xfrm>
              <a:off x="11245195" y="1202326"/>
              <a:ext cx="892489" cy="8099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Spin tune gap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415171-F713-D687-E782-EFC08598CEA5}"/>
                </a:ext>
              </a:extLst>
            </p:cNvPr>
            <p:cNvSpPr txBox="1"/>
            <p:nvPr/>
          </p:nvSpPr>
          <p:spPr>
            <a:xfrm>
              <a:off x="8787790" y="2607315"/>
              <a:ext cx="2874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Hor</a:t>
              </a:r>
              <a:r>
                <a:rPr lang="en-US" sz="1000" dirty="0"/>
                <a:t> resonance crossings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EE22D8F-9DB6-1C1B-A405-8313A36B94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6590" y="2985170"/>
              <a:ext cx="1488472" cy="660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5A4A1EFC-96C4-EA0D-4616-59A97D5DAF2D}"/>
                </a:ext>
              </a:extLst>
            </p:cNvPr>
            <p:cNvSpPr/>
            <p:nvPr/>
          </p:nvSpPr>
          <p:spPr>
            <a:xfrm>
              <a:off x="10923370" y="3357621"/>
              <a:ext cx="254000" cy="37060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175E1E-48A6-D362-419E-F7F741F117D6}"/>
                </a:ext>
              </a:extLst>
            </p:cNvPr>
            <p:cNvSpPr txBox="1"/>
            <p:nvPr/>
          </p:nvSpPr>
          <p:spPr>
            <a:xfrm>
              <a:off x="11177370" y="3235996"/>
              <a:ext cx="892489" cy="5849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Tune</a:t>
              </a:r>
            </a:p>
            <a:p>
              <a:pPr algn="ctr"/>
              <a:r>
                <a:rPr lang="en-US" sz="1000" dirty="0"/>
                <a:t>jump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619942-530C-A17E-B319-EB99E31BB923}"/>
                </a:ext>
              </a:extLst>
            </p:cNvPr>
            <p:cNvSpPr txBox="1"/>
            <p:nvPr/>
          </p:nvSpPr>
          <p:spPr>
            <a:xfrm>
              <a:off x="6096000" y="3916950"/>
              <a:ext cx="1204209" cy="1034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(pause tune jump</a:t>
              </a:r>
              <a:br>
                <a:rPr lang="en-US" sz="1000" dirty="0"/>
              </a:br>
              <a:r>
                <a:rPr lang="en-US" sz="1000" dirty="0"/>
                <a:t>near transition)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25815C4-D44D-7B83-3FF6-ACD92426F77B}"/>
              </a:ext>
            </a:extLst>
          </p:cNvPr>
          <p:cNvSpPr txBox="1"/>
          <p:nvPr/>
        </p:nvSpPr>
        <p:spPr>
          <a:xfrm>
            <a:off x="376519" y="992420"/>
            <a:ext cx="61300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skew quads in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to replace and improve upon the tune jump for correction of horizontal depolarizing resonances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 2023: Magnets #13,14 installed.  Final magnet held at power supply vendor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Nov-Apr 8</a:t>
            </a:r>
            <a:r>
              <a:rPr lang="en-US" baseline="30000" dirty="0"/>
              <a:t>th</a:t>
            </a:r>
            <a:r>
              <a:rPr lang="en-US" dirty="0"/>
              <a:t>: Power supplies delivered and connected in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Significant ”after market” modifications to each one, mostly to improve p.s.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 5</a:t>
            </a:r>
            <a:r>
              <a:rPr lang="en-US" baseline="30000" dirty="0"/>
              <a:t>th</a:t>
            </a:r>
            <a:r>
              <a:rPr lang="en-US" dirty="0"/>
              <a:t> : First 6 magnets powered, ready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Mar-Apr: Beam based polarity checks, orbit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4</a:t>
            </a:r>
            <a:r>
              <a:rPr lang="en-US" baseline="30000" dirty="0"/>
              <a:t>th</a:t>
            </a:r>
            <a:r>
              <a:rPr lang="en-US" dirty="0"/>
              <a:t>: Proof of principle test!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May-Jun: beam-based tests, interleaved with </a:t>
            </a:r>
            <a:r>
              <a:rPr lang="en-US" i="1" dirty="0"/>
              <a:t>a lot</a:t>
            </a:r>
            <a:r>
              <a:rPr lang="en-US" dirty="0"/>
              <a:t> of RHIC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July 29</a:t>
            </a:r>
            <a:r>
              <a:rPr lang="en-US" baseline="30000" dirty="0"/>
              <a:t>th</a:t>
            </a:r>
            <a:r>
              <a:rPr lang="en-US" dirty="0"/>
              <a:t>: First demonstration of ramp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 9</a:t>
            </a:r>
            <a:r>
              <a:rPr lang="en-US" baseline="30000" dirty="0"/>
              <a:t>th</a:t>
            </a:r>
            <a:r>
              <a:rPr lang="en-US" dirty="0"/>
              <a:t>: RHIC operations with skew quad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DF67F40-9132-6334-9F49-EA366E6580B1}"/>
              </a:ext>
            </a:extLst>
          </p:cNvPr>
          <p:cNvSpPr/>
          <p:nvPr/>
        </p:nvSpPr>
        <p:spPr>
          <a:xfrm>
            <a:off x="1129553" y="3506993"/>
            <a:ext cx="4966447" cy="6024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539274-7432-7C5E-A14F-F9E1995902B5}"/>
              </a:ext>
            </a:extLst>
          </p:cNvPr>
          <p:cNvCxnSpPr>
            <a:cxnSpLocks/>
          </p:cNvCxnSpPr>
          <p:nvPr/>
        </p:nvCxnSpPr>
        <p:spPr>
          <a:xfrm flipH="1" flipV="1">
            <a:off x="6174889" y="4163209"/>
            <a:ext cx="750252" cy="658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55B7BD3-6B04-891A-D91E-AE23F388F7AD}"/>
              </a:ext>
            </a:extLst>
          </p:cNvPr>
          <p:cNvSpPr txBox="1"/>
          <p:nvPr/>
        </p:nvSpPr>
        <p:spPr>
          <a:xfrm>
            <a:off x="6834974" y="4813159"/>
            <a:ext cx="49560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Many thanks to Ioannis, Ed, Chirag and others</a:t>
            </a:r>
          </a:p>
          <a:p>
            <a:r>
              <a:rPr lang="en-US" dirty="0"/>
              <a:t>Fast development and implementation of changes to the p.s. switching.</a:t>
            </a:r>
          </a:p>
          <a:p>
            <a:r>
              <a:rPr lang="en-US" dirty="0"/>
              <a:t>ZERO problems operating even in August.</a:t>
            </a:r>
          </a:p>
        </p:txBody>
      </p:sp>
    </p:spTree>
    <p:extLst>
      <p:ext uri="{BB962C8B-B14F-4D97-AF65-F5344CB8AC3E}">
        <p14:creationId xmlns:p14="http://schemas.microsoft.com/office/powerpoint/2010/main" val="163540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6C04-1C0E-A90E-4812-EC86A0DCE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B800-19DC-E708-A4D6-215A640D6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373BB-B427-69CE-FF03-C258A4C0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3000" dirty="0"/>
              <a:t>Commissioning: Proof of principle single resonance crossing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B4CC09-F6CE-E5F0-ECDA-BF20F8F0A49D}"/>
              </a:ext>
            </a:extLst>
          </p:cNvPr>
          <p:cNvSpPr txBox="1">
            <a:spLocks/>
          </p:cNvSpPr>
          <p:nvPr/>
        </p:nvSpPr>
        <p:spPr>
          <a:xfrm>
            <a:off x="271833" y="828929"/>
            <a:ext cx="6511887" cy="42071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/>
              <a:t>At nominal acceleration rate (</a:t>
            </a:r>
            <a:r>
              <a:rPr lang="en-US" sz="2000" dirty="0" err="1"/>
              <a:t>dGɣ</a:t>
            </a:r>
            <a:r>
              <a:rPr lang="en-US" sz="2000" dirty="0"/>
              <a:t>/</a:t>
            </a:r>
            <a:r>
              <a:rPr lang="en-US" sz="2000" dirty="0" err="1"/>
              <a:t>dθ</a:t>
            </a:r>
            <a:r>
              <a:rPr lang="en-US" sz="2000" dirty="0"/>
              <a:t> =4.7 x 10</a:t>
            </a:r>
            <a:r>
              <a:rPr lang="en-US" sz="2000" baseline="30000" dirty="0"/>
              <a:t>-5</a:t>
            </a:r>
            <a:r>
              <a:rPr lang="en-US" sz="2000" dirty="0"/>
              <a:t>), max polarization loss from a single resonance is 0.1-0.5% </a:t>
            </a:r>
          </a:p>
          <a:p>
            <a:pPr marL="914400" lvl="1" indent="-457200"/>
            <a:r>
              <a:rPr lang="en-US" sz="1600" dirty="0">
                <a:solidFill>
                  <a:srgbClr val="FF0000"/>
                </a:solidFill>
              </a:rPr>
              <a:t>too small to to measure individually</a:t>
            </a:r>
          </a:p>
          <a:p>
            <a:pPr marL="457200" indent="-457200"/>
            <a:r>
              <a:rPr lang="en-US" sz="2000" dirty="0"/>
              <a:t>Configure a crossing at fixed energy: just above nominal extraction, with ramped horizontal tune and </a:t>
            </a:r>
            <a:r>
              <a:rPr lang="en-US" sz="2000" i="1" dirty="0"/>
              <a:t>very slow ramp rate </a:t>
            </a:r>
            <a:r>
              <a:rPr lang="en-US" sz="2000" dirty="0"/>
              <a:t>(&gt;100x longer)</a:t>
            </a:r>
          </a:p>
          <a:p>
            <a:pPr marL="457200" indent="-457200"/>
            <a:endParaRPr lang="en-US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7FAD2C3-A8E3-070B-9191-C259A33F73C1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DEB6BD-4199-5630-B592-11E824EE42B4}"/>
              </a:ext>
            </a:extLst>
          </p:cNvPr>
          <p:cNvGraphicFramePr>
            <a:graphicFrameLocks noGrp="1"/>
          </p:cNvGraphicFramePr>
          <p:nvPr/>
        </p:nvGraphicFramePr>
        <p:xfrm>
          <a:off x="845990" y="3292054"/>
          <a:ext cx="3398632" cy="283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16">
                  <a:extLst>
                    <a:ext uri="{9D8B030D-6E8A-4147-A177-3AD203B41FA5}">
                      <a16:colId xmlns:a16="http://schemas.microsoft.com/office/drawing/2014/main" val="836308471"/>
                    </a:ext>
                  </a:extLst>
                </a:gridCol>
                <a:gridCol w="1699316">
                  <a:extLst>
                    <a:ext uri="{9D8B030D-6E8A-4147-A177-3AD203B41FA5}">
                      <a16:colId xmlns:a16="http://schemas.microsoft.com/office/drawing/2014/main" val="2354417919"/>
                    </a:ext>
                  </a:extLst>
                </a:gridCol>
              </a:tblGrid>
              <a:tr h="325354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521372"/>
                  </a:ext>
                </a:extLst>
              </a:tr>
              <a:tr h="325354">
                <a:tc>
                  <a:txBody>
                    <a:bodyPr/>
                    <a:lstStyle/>
                    <a:p>
                      <a:r>
                        <a:rPr lang="en-US" sz="1400" dirty="0" err="1"/>
                        <a:t>Gɣ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45.74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52183"/>
                  </a:ext>
                </a:extLst>
              </a:tr>
              <a:tr h="325354">
                <a:tc>
                  <a:txBody>
                    <a:bodyPr/>
                    <a:lstStyle/>
                    <a:p>
                      <a:r>
                        <a:rPr lang="en-US" sz="1400" dirty="0" err="1"/>
                        <a:t>dp</a:t>
                      </a:r>
                      <a:r>
                        <a:rPr lang="en-US" sz="1400" dirty="0"/>
                        <a:t>/p (full base)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1x10</a:t>
                      </a:r>
                      <a:r>
                        <a:rPr lang="en-US" sz="1400" baseline="30000" dirty="0"/>
                        <a:t>-3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343974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Chrom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ξ</a:t>
                      </a:r>
                      <a:r>
                        <a:rPr lang="en-US" sz="1400" baseline="-25000" dirty="0" err="1"/>
                        <a:t>x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60873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ΔQx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333347"/>
                  </a:ext>
                </a:extLst>
              </a:tr>
              <a:tr h="542257">
                <a:tc>
                  <a:txBody>
                    <a:bodyPr/>
                    <a:lstStyle/>
                    <a:p>
                      <a:r>
                        <a:rPr lang="en-US" sz="1400" dirty="0"/>
                        <a:t>Tune ramp length [</a:t>
                      </a:r>
                      <a:r>
                        <a:rPr lang="en-US" sz="1400" dirty="0" err="1"/>
                        <a:t>ms</a:t>
                      </a:r>
                      <a:r>
                        <a:rPr lang="en-US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531255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r>
                        <a:rPr lang="en-US" sz="1400" dirty="0"/>
                        <a:t>Crossing rate (⍺)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1.7 x 10</a:t>
                      </a:r>
                      <a:r>
                        <a:rPr lang="en-US" sz="1400" baseline="30000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763778"/>
                  </a:ext>
                </a:extLst>
              </a:tr>
            </a:tbl>
          </a:graphicData>
        </a:graphic>
      </p:graphicFrame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E972E87C-965E-5F73-B7C7-F3039150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91" y="1086648"/>
            <a:ext cx="5089804" cy="3723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36264-E703-BD1F-FDD2-74A7D4775082}"/>
              </a:ext>
            </a:extLst>
          </p:cNvPr>
          <p:cNvSpPr txBox="1"/>
          <p:nvPr/>
        </p:nvSpPr>
        <p:spPr>
          <a:xfrm>
            <a:off x="6986591" y="834898"/>
            <a:ext cx="22749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Resonance crossing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47633F-56D9-3C5C-2DF3-B4101D2941FD}"/>
              </a:ext>
            </a:extLst>
          </p:cNvPr>
          <p:cNvSpPr/>
          <p:nvPr/>
        </p:nvSpPr>
        <p:spPr>
          <a:xfrm>
            <a:off x="2551286" y="5703188"/>
            <a:ext cx="891822" cy="324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58B2D64-05B9-C439-114A-D908E5942F02}"/>
              </a:ext>
            </a:extLst>
          </p:cNvPr>
          <p:cNvSpPr/>
          <p:nvPr/>
        </p:nvSpPr>
        <p:spPr>
          <a:xfrm>
            <a:off x="4380089" y="3680178"/>
            <a:ext cx="157716" cy="2449687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E69BA-4F2C-01DB-B842-9A5C53A4982E}"/>
              </a:ext>
            </a:extLst>
          </p:cNvPr>
          <p:cNvSpPr txBox="1"/>
          <p:nvPr/>
        </p:nvSpPr>
        <p:spPr>
          <a:xfrm>
            <a:off x="4537805" y="4633504"/>
            <a:ext cx="237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Slow crossing gives measurable 20-25% relative polarization loss</a:t>
            </a:r>
          </a:p>
        </p:txBody>
      </p:sp>
    </p:spTree>
    <p:extLst>
      <p:ext uri="{BB962C8B-B14F-4D97-AF65-F5344CB8AC3E}">
        <p14:creationId xmlns:p14="http://schemas.microsoft.com/office/powerpoint/2010/main" val="251847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DF82C-D4BF-8182-F0A3-CB44EE54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729C3E0-DCE5-FCB0-3F5E-EA721C106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3214" y="6097812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D223F64-ABE9-0241-38B5-E22FE56CC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18313" r="6849" b="1832"/>
          <a:stretch/>
        </p:blipFill>
        <p:spPr bwMode="auto">
          <a:xfrm>
            <a:off x="6216300" y="938533"/>
            <a:ext cx="5215467" cy="3867222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102DDB-A96C-C836-26D3-39A4A8E22797}"/>
              </a:ext>
            </a:extLst>
          </p:cNvPr>
          <p:cNvSpPr txBox="1"/>
          <p:nvPr/>
        </p:nvSpPr>
        <p:spPr>
          <a:xfrm>
            <a:off x="1140638" y="4497374"/>
            <a:ext cx="44360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three skew quads with good relative 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K07 in phase with snakes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E05 180</a:t>
            </a:r>
            <a:r>
              <a:rPr lang="en-US" sz="1400" baseline="30000" dirty="0"/>
              <a:t>o</a:t>
            </a:r>
            <a:r>
              <a:rPr lang="en-US" sz="1400" dirty="0"/>
              <a:t> from K07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B07 orthogonal to snake drives</a:t>
            </a:r>
          </a:p>
          <a:p>
            <a:endParaRPr lang="en-US" sz="1400" dirty="0"/>
          </a:p>
          <a:p>
            <a:r>
              <a:rPr lang="en-US" sz="1400" dirty="0"/>
              <a:t>Skew quad arrow length is full current range of supply (arrow head is positive)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D914A2-6CCC-FDB3-5F11-14C64BAA7A57}"/>
              </a:ext>
            </a:extLst>
          </p:cNvPr>
          <p:cNvGrpSpPr/>
          <p:nvPr/>
        </p:nvGrpSpPr>
        <p:grpSpPr>
          <a:xfrm>
            <a:off x="1298684" y="985939"/>
            <a:ext cx="3494036" cy="3344900"/>
            <a:chOff x="3630168" y="879627"/>
            <a:chExt cx="3494036" cy="33449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2F73A5-CCF2-205A-1338-D8FC5156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630168" y="879627"/>
              <a:ext cx="3494036" cy="33449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DED0A6-4419-25CB-D2A2-CABAD9DD8D8F}"/>
                </a:ext>
              </a:extLst>
            </p:cNvPr>
            <p:cNvSpPr txBox="1"/>
            <p:nvPr/>
          </p:nvSpPr>
          <p:spPr>
            <a:xfrm>
              <a:off x="5547452" y="996696"/>
              <a:ext cx="503664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B07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A3C950-644D-23B0-F158-5FD36DE0A47C}"/>
                </a:ext>
              </a:extLst>
            </p:cNvPr>
            <p:cNvSpPr txBox="1"/>
            <p:nvPr/>
          </p:nvSpPr>
          <p:spPr>
            <a:xfrm>
              <a:off x="4454053" y="2547155"/>
              <a:ext cx="50366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K07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59BE9F-30A5-AED3-9205-E58289C5DF5F}"/>
                </a:ext>
              </a:extLst>
            </p:cNvPr>
            <p:cNvSpPr txBox="1"/>
            <p:nvPr/>
          </p:nvSpPr>
          <p:spPr>
            <a:xfrm>
              <a:off x="6325525" y="2854932"/>
              <a:ext cx="503664" cy="30777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E05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328FFE-AC73-5D2B-8AAF-664A09B9445F}"/>
                </a:ext>
              </a:extLst>
            </p:cNvPr>
            <p:cNvSpPr txBox="1"/>
            <p:nvPr/>
          </p:nvSpPr>
          <p:spPr>
            <a:xfrm>
              <a:off x="6051116" y="1946628"/>
              <a:ext cx="857927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Snake drive</a:t>
              </a: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E91FE6C2-A4D7-52D5-093D-E211B7AD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3000" dirty="0"/>
              <a:t>Commissioning: Proof of principle single resonance crossing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49DBB-72C3-C824-9FAB-7ABCD1C865C4}"/>
              </a:ext>
            </a:extLst>
          </p:cNvPr>
          <p:cNvSpPr txBox="1"/>
          <p:nvPr/>
        </p:nvSpPr>
        <p:spPr>
          <a:xfrm>
            <a:off x="760233" y="654753"/>
            <a:ext cx="36834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Resonance ‘portrait’ at </a:t>
            </a:r>
            <a:r>
              <a:rPr lang="en-US" dirty="0" err="1"/>
              <a:t>G</a:t>
            </a:r>
            <a:r>
              <a:rPr lang="en-US" sz="1800" dirty="0" err="1"/>
              <a:t>ɣ</a:t>
            </a:r>
            <a:r>
              <a:rPr lang="en-US" sz="1800" dirty="0"/>
              <a:t> = 45.74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451171-EBF1-1C34-C448-907510D0369F}"/>
              </a:ext>
            </a:extLst>
          </p:cNvPr>
          <p:cNvSpPr txBox="1"/>
          <p:nvPr/>
        </p:nvSpPr>
        <p:spPr>
          <a:xfrm>
            <a:off x="5576710" y="616607"/>
            <a:ext cx="41472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Polarization response to skew strength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89ADE1-5F3B-E6E0-DFB0-3ABD23CF53BD}"/>
              </a:ext>
            </a:extLst>
          </p:cNvPr>
          <p:cNvSpPr txBox="1"/>
          <p:nvPr/>
        </p:nvSpPr>
        <p:spPr>
          <a:xfrm>
            <a:off x="6615292" y="4765305"/>
            <a:ext cx="4763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Phasing of skew quads is as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Demonstration of total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anti-correcting phase, expect </a:t>
            </a:r>
            <a:r>
              <a:rPr lang="en-US" sz="1600" i="1" dirty="0"/>
              <a:t>more </a:t>
            </a:r>
            <a:r>
              <a:rPr lang="en-US" sz="1600" dirty="0"/>
              <a:t>loss from simple Froissart-</a:t>
            </a:r>
            <a:r>
              <a:rPr lang="en-US" sz="1600" dirty="0" err="1"/>
              <a:t>Stora</a:t>
            </a:r>
            <a:r>
              <a:rPr lang="en-US" sz="1600" dirty="0"/>
              <a:t> estimate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be multiple crossings from </a:t>
            </a:r>
            <a:r>
              <a:rPr lang="en-US" sz="1600" dirty="0" err="1"/>
              <a:t>synchtron</a:t>
            </a:r>
            <a:r>
              <a:rPr lang="en-US" sz="1600" dirty="0"/>
              <a:t> motion during long crossing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 be investigated in simulation</a:t>
            </a:r>
          </a:p>
        </p:txBody>
      </p:sp>
    </p:spTree>
    <p:extLst>
      <p:ext uri="{BB962C8B-B14F-4D97-AF65-F5344CB8AC3E}">
        <p14:creationId xmlns:p14="http://schemas.microsoft.com/office/powerpoint/2010/main" val="318196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ABD37-0DAB-1978-02B4-301B6DBF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338297F5-74DF-5C02-4E07-41778CE10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414" y="404152"/>
            <a:ext cx="2868721" cy="2122938"/>
          </a:xfrm>
          <a:prstGeom prst="rect">
            <a:avLst/>
          </a:prstGeom>
        </p:spPr>
      </p:pic>
      <p:pic>
        <p:nvPicPr>
          <p:cNvPr id="18" name="Picture 1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21B2433C-E915-E720-DA96-CF871181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538" y="420464"/>
            <a:ext cx="2868721" cy="21229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FFD29D-F2DC-5524-3373-77CDFA7E069B}"/>
              </a:ext>
            </a:extLst>
          </p:cNvPr>
          <p:cNvSpPr/>
          <p:nvPr/>
        </p:nvSpPr>
        <p:spPr>
          <a:xfrm>
            <a:off x="6096000" y="231941"/>
            <a:ext cx="5862828" cy="23246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96C00-AF99-0A20-1383-BF284C256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4F05E-7CB2-DEC5-EA29-1E5EB57D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2000" dirty="0"/>
              <a:t>Skew quad during acceleration: Orbit effects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5DEAC2-0FA2-4342-D6ED-ED7C120EF1A5}"/>
              </a:ext>
            </a:extLst>
          </p:cNvPr>
          <p:cNvSpPr txBox="1">
            <a:spLocks/>
          </p:cNvSpPr>
          <p:nvPr/>
        </p:nvSpPr>
        <p:spPr>
          <a:xfrm>
            <a:off x="251460" y="691768"/>
            <a:ext cx="5554980" cy="19365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800" dirty="0"/>
              <a:t>Large horizontal orbit excursions in AGS </a:t>
            </a:r>
          </a:p>
          <a:p>
            <a:pPr marL="457200" indent="-457200"/>
            <a:r>
              <a:rPr lang="en-US" sz="1800" dirty="0"/>
              <a:t>High vertical tune (8.985 – 8.991)</a:t>
            </a:r>
          </a:p>
          <a:p>
            <a:pPr marL="457200" indent="-457200"/>
            <a:r>
              <a:rPr lang="en-US" sz="1800" dirty="0"/>
              <a:t>Horizontal off-centering in skew quads leads to large vertical orbit changes and beam loss. </a:t>
            </a:r>
          </a:p>
          <a:p>
            <a:pPr marL="457200" indent="-457200"/>
            <a:r>
              <a:rPr lang="en-US" sz="1800" dirty="0"/>
              <a:t>Beam-based orbit offsets measured and corrected</a:t>
            </a:r>
          </a:p>
          <a:p>
            <a:pPr marL="914400" lvl="1" indent="-457200"/>
            <a:r>
              <a:rPr lang="en-US" sz="1400" dirty="0"/>
              <a:t>Skew quads pulsed, infer offset from vertical orbit change + model</a:t>
            </a:r>
          </a:p>
          <a:p>
            <a:pPr marL="914400" lvl="1" indent="-457200"/>
            <a:r>
              <a:rPr lang="en-US" sz="1400" dirty="0"/>
              <a:t>Correction limited by weak steering dipoles</a:t>
            </a:r>
          </a:p>
          <a:p>
            <a:pPr marL="457200" indent="-457200"/>
            <a:endParaRPr lang="en-US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34B15E-0006-00DC-17A8-91ADD2695B49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9C43D-D358-9CF5-D1F2-7FEEC6B62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73" y="2719787"/>
            <a:ext cx="5268924" cy="3688247"/>
          </a:xfrm>
          <a:prstGeom prst="rect">
            <a:avLst/>
          </a:prstGeom>
        </p:spPr>
      </p:pic>
      <p:pic>
        <p:nvPicPr>
          <p:cNvPr id="7" name="Picture 6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83D41FAE-65F5-A72D-57EC-797EE2335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797" y="2747220"/>
            <a:ext cx="5268924" cy="368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7BB11-FF2D-F3B7-CB74-5FCBF5266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233" y="6190010"/>
            <a:ext cx="3206242" cy="436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6591CF-BA40-9D29-841F-14EA8373E25D}"/>
              </a:ext>
            </a:extLst>
          </p:cNvPr>
          <p:cNvSpPr txBox="1"/>
          <p:nvPr/>
        </p:nvSpPr>
        <p:spPr>
          <a:xfrm>
            <a:off x="7782179" y="91725"/>
            <a:ext cx="3159839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Sample horizontal orbits (at BPMs)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228A4-E27C-1B0C-6CEF-9DC266249D7C}"/>
              </a:ext>
            </a:extLst>
          </p:cNvPr>
          <p:cNvSpPr txBox="1"/>
          <p:nvPr/>
        </p:nvSpPr>
        <p:spPr>
          <a:xfrm>
            <a:off x="3390227" y="2802600"/>
            <a:ext cx="5673091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Horizontal position at skew quads, inferred from orbit differences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BA691-C62C-F145-0F68-B5A09417C6A3}"/>
              </a:ext>
            </a:extLst>
          </p:cNvPr>
          <p:cNvSpPr txBox="1"/>
          <p:nvPr/>
        </p:nvSpPr>
        <p:spPr>
          <a:xfrm>
            <a:off x="4196458" y="3258576"/>
            <a:ext cx="1651414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Before correction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BEEE28-E330-8D05-1736-579E14EA7D19}"/>
              </a:ext>
            </a:extLst>
          </p:cNvPr>
          <p:cNvSpPr txBox="1"/>
          <p:nvPr/>
        </p:nvSpPr>
        <p:spPr>
          <a:xfrm>
            <a:off x="9584005" y="3267417"/>
            <a:ext cx="148951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After correction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B37CB-CF68-09E9-6C5F-5451BC69813C}"/>
              </a:ext>
            </a:extLst>
          </p:cNvPr>
          <p:cNvSpPr txBox="1"/>
          <p:nvPr/>
        </p:nvSpPr>
        <p:spPr>
          <a:xfrm>
            <a:off x="6516529" y="1919429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4512E-48C2-19D6-30D0-7A5039097CE7}"/>
              </a:ext>
            </a:extLst>
          </p:cNvPr>
          <p:cNvSpPr txBox="1"/>
          <p:nvPr/>
        </p:nvSpPr>
        <p:spPr>
          <a:xfrm>
            <a:off x="9447943" y="1919429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energy</a:t>
            </a:r>
          </a:p>
        </p:txBody>
      </p:sp>
    </p:spTree>
    <p:extLst>
      <p:ext uri="{BB962C8B-B14F-4D97-AF65-F5344CB8AC3E}">
        <p14:creationId xmlns:p14="http://schemas.microsoft.com/office/powerpoint/2010/main" val="390707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7EE31-F572-D56A-6D32-51F70B686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DE80F2DA-2778-58DD-15C0-161D89AB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414" y="404152"/>
            <a:ext cx="2868721" cy="2122938"/>
          </a:xfrm>
          <a:prstGeom prst="rect">
            <a:avLst/>
          </a:prstGeom>
        </p:spPr>
      </p:pic>
      <p:pic>
        <p:nvPicPr>
          <p:cNvPr id="18" name="Picture 1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AA0C409-7867-0132-D665-93884E90C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538" y="420464"/>
            <a:ext cx="2868721" cy="21229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CB44D9-56E5-AB75-7923-4A757CDEDEBD}"/>
              </a:ext>
            </a:extLst>
          </p:cNvPr>
          <p:cNvSpPr/>
          <p:nvPr/>
        </p:nvSpPr>
        <p:spPr>
          <a:xfrm>
            <a:off x="6096000" y="231941"/>
            <a:ext cx="5862828" cy="232468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BC749-4B1E-2C90-4B5B-67BEF9F0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CC254-7B5E-7A40-0528-7FC00CE7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7433"/>
            <a:ext cx="12019788" cy="493776"/>
          </a:xfrm>
        </p:spPr>
        <p:txBody>
          <a:bodyPr>
            <a:noAutofit/>
          </a:bodyPr>
          <a:lstStyle/>
          <a:p>
            <a:r>
              <a:rPr lang="en-US" sz="2000" dirty="0"/>
              <a:t>Skew quad during acceleration: Orbit effects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2D037E-01F8-05FB-6E95-D5A0FD1E3319}"/>
              </a:ext>
            </a:extLst>
          </p:cNvPr>
          <p:cNvSpPr txBox="1">
            <a:spLocks/>
          </p:cNvSpPr>
          <p:nvPr/>
        </p:nvSpPr>
        <p:spPr>
          <a:xfrm>
            <a:off x="251460" y="691768"/>
            <a:ext cx="5554980" cy="193657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1800" dirty="0"/>
              <a:t>Large horizontal orbit excursions in AGS </a:t>
            </a:r>
          </a:p>
          <a:p>
            <a:pPr marL="457200" indent="-457200"/>
            <a:r>
              <a:rPr lang="en-US" sz="1800" dirty="0"/>
              <a:t>High vertical tune (8.985 – 8.991)</a:t>
            </a:r>
          </a:p>
          <a:p>
            <a:pPr marL="457200" indent="-457200"/>
            <a:r>
              <a:rPr lang="en-US" sz="1800" dirty="0"/>
              <a:t>Horizontal off-centering in skew quads leads to large vertical orbit changes and beam loss. </a:t>
            </a:r>
          </a:p>
          <a:p>
            <a:pPr marL="457200" indent="-457200"/>
            <a:r>
              <a:rPr lang="en-US" sz="1800" dirty="0"/>
              <a:t>Beam-based orbit offsets measured and corrected</a:t>
            </a:r>
          </a:p>
          <a:p>
            <a:pPr marL="914400" lvl="1" indent="-457200"/>
            <a:r>
              <a:rPr lang="en-US" sz="1400" dirty="0"/>
              <a:t>Skew quads pulsed, infer offset from vertical orbit change + model</a:t>
            </a:r>
          </a:p>
          <a:p>
            <a:pPr marL="914400" lvl="1" indent="-457200"/>
            <a:r>
              <a:rPr lang="en-US" sz="1400" dirty="0"/>
              <a:t>Correction limited by weak steering dipoles</a:t>
            </a:r>
          </a:p>
          <a:p>
            <a:pPr marL="457200" indent="-457200"/>
            <a:endParaRPr lang="en-US" sz="1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72850C2-75C4-F2A8-1B21-97AD4AD5E901}"/>
              </a:ext>
            </a:extLst>
          </p:cNvPr>
          <p:cNvSpPr txBox="1">
            <a:spLocks/>
          </p:cNvSpPr>
          <p:nvPr/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737E7-0B96-AF79-9C64-505B6D78B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73" y="2719787"/>
            <a:ext cx="5268924" cy="3688247"/>
          </a:xfrm>
          <a:prstGeom prst="rect">
            <a:avLst/>
          </a:prstGeom>
        </p:spPr>
      </p:pic>
      <p:pic>
        <p:nvPicPr>
          <p:cNvPr id="7" name="Picture 6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03A476EC-4DD1-157D-E288-A51162821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797" y="2747220"/>
            <a:ext cx="5268924" cy="368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AC22C-FAB3-4BDA-4107-DF295EAD2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233" y="6190010"/>
            <a:ext cx="3206242" cy="436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093AAE-8258-79DC-FA00-9FEDEFB1EA87}"/>
              </a:ext>
            </a:extLst>
          </p:cNvPr>
          <p:cNvSpPr txBox="1"/>
          <p:nvPr/>
        </p:nvSpPr>
        <p:spPr>
          <a:xfrm>
            <a:off x="7782179" y="91725"/>
            <a:ext cx="3159839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Sample horizontal orbits (at BPMs)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FA40E-8062-4A37-BFA3-A0BCE9A9A00B}"/>
              </a:ext>
            </a:extLst>
          </p:cNvPr>
          <p:cNvSpPr txBox="1"/>
          <p:nvPr/>
        </p:nvSpPr>
        <p:spPr>
          <a:xfrm>
            <a:off x="3390227" y="2802600"/>
            <a:ext cx="5673091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Horizontal position at skew quads, inferred from orbit differences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1AF22-2CA4-BCEB-CB3D-AE0C7DCA806B}"/>
              </a:ext>
            </a:extLst>
          </p:cNvPr>
          <p:cNvSpPr txBox="1"/>
          <p:nvPr/>
        </p:nvSpPr>
        <p:spPr>
          <a:xfrm>
            <a:off x="4196458" y="3258576"/>
            <a:ext cx="1651414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Before correction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FD99E-2BEB-A321-54B0-D7666B09444B}"/>
              </a:ext>
            </a:extLst>
          </p:cNvPr>
          <p:cNvSpPr txBox="1"/>
          <p:nvPr/>
        </p:nvSpPr>
        <p:spPr>
          <a:xfrm>
            <a:off x="9584005" y="3267417"/>
            <a:ext cx="148951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/>
              <a:t>After correction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65532-4F0D-4FD2-E6BF-DD61E8CAEF4D}"/>
              </a:ext>
            </a:extLst>
          </p:cNvPr>
          <p:cNvSpPr txBox="1"/>
          <p:nvPr/>
        </p:nvSpPr>
        <p:spPr>
          <a:xfrm>
            <a:off x="6516529" y="1919429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Low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5C1077-2581-A5F6-C01F-09F5C079F634}"/>
              </a:ext>
            </a:extLst>
          </p:cNvPr>
          <p:cNvSpPr txBox="1"/>
          <p:nvPr/>
        </p:nvSpPr>
        <p:spPr>
          <a:xfrm>
            <a:off x="9447943" y="1919429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4D628-DB03-6EE9-D2C1-39BFA95408FB}"/>
              </a:ext>
            </a:extLst>
          </p:cNvPr>
          <p:cNvSpPr txBox="1"/>
          <p:nvPr/>
        </p:nvSpPr>
        <p:spPr>
          <a:xfrm>
            <a:off x="3918626" y="5325654"/>
            <a:ext cx="617348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First generalized orbit correction in AGS</a:t>
            </a:r>
          </a:p>
          <a:p>
            <a:r>
              <a:rPr lang="en-US" dirty="0"/>
              <a:t>Thanks to Jon Laster and Leve Hajdu for Controls support!</a:t>
            </a:r>
          </a:p>
        </p:txBody>
      </p:sp>
    </p:spTree>
    <p:extLst>
      <p:ext uri="{BB962C8B-B14F-4D97-AF65-F5344CB8AC3E}">
        <p14:creationId xmlns:p14="http://schemas.microsoft.com/office/powerpoint/2010/main" val="420201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2DD0-9512-DE4B-C624-9D2D96E5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76280"/>
            <a:ext cx="11049000" cy="888727"/>
          </a:xfrm>
        </p:spPr>
        <p:txBody>
          <a:bodyPr/>
          <a:lstStyle/>
          <a:p>
            <a:r>
              <a:rPr lang="en-US" dirty="0"/>
              <a:t>Orbit corrector currents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E58E7E-BCDA-A183-A37B-978CB31D0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60EBB48-5264-D4E1-6FDB-A4F5E607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63" y="1226372"/>
            <a:ext cx="4955140" cy="3583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57F3A-58E2-15C3-7207-D1E3C25826F6}"/>
              </a:ext>
            </a:extLst>
          </p:cNvPr>
          <p:cNvSpPr txBox="1"/>
          <p:nvPr/>
        </p:nvSpPr>
        <p:spPr>
          <a:xfrm>
            <a:off x="527124" y="1307403"/>
            <a:ext cx="6002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Centering in skew quads requires maxing out some orbit correctors and nearly maxing others</a:t>
            </a:r>
          </a:p>
          <a:p>
            <a:endParaRPr lang="en-US" dirty="0"/>
          </a:p>
          <a:p>
            <a:r>
              <a:rPr lang="en-US" dirty="0"/>
              <a:t>Global correction would require more than factor of 2 higher currents</a:t>
            </a:r>
          </a:p>
          <a:p>
            <a:endParaRPr lang="en-US" dirty="0"/>
          </a:p>
          <a:p>
            <a:r>
              <a:rPr lang="en-US" dirty="0"/>
              <a:t>High currents make each corrector less reliable, more likely to be single point failure.</a:t>
            </a:r>
          </a:p>
          <a:p>
            <a:endParaRPr lang="en-US" dirty="0"/>
          </a:p>
          <a:p>
            <a:r>
              <a:rPr lang="en-US" dirty="0"/>
              <a:t>Motivates: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realignment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Investigating possibility of upgrades: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correctors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correctors (possibly 50% more if adding on at each remaining PUE location is possible)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Model/controls work toward global orbit correction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502FA-8FE2-128C-BD63-1C5380448904}"/>
              </a:ext>
            </a:extLst>
          </p:cNvPr>
          <p:cNvSpPr txBox="1"/>
          <p:nvPr/>
        </p:nvSpPr>
        <p:spPr>
          <a:xfrm>
            <a:off x="7550131" y="1237130"/>
            <a:ext cx="36471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Hor Orbit Corrector Currents</a:t>
            </a:r>
          </a:p>
        </p:txBody>
      </p:sp>
    </p:spTree>
    <p:extLst>
      <p:ext uri="{BB962C8B-B14F-4D97-AF65-F5344CB8AC3E}">
        <p14:creationId xmlns:p14="http://schemas.microsoft.com/office/powerpoint/2010/main" val="407664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E1EA-AC1C-7A05-1D0D-87C87DD3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9" y="1"/>
            <a:ext cx="11049000" cy="578734"/>
          </a:xfrm>
        </p:spPr>
        <p:txBody>
          <a:bodyPr>
            <a:normAutofit/>
          </a:bodyPr>
          <a:lstStyle/>
          <a:p>
            <a:r>
              <a:rPr lang="en-US" sz="3000" dirty="0"/>
              <a:t>Skew quadrupole commissioning: ramp and polarization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71B06-6A64-E294-FA45-ECB36A45A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0BCB1-FB18-E86B-E697-DBB21A5292D1}"/>
              </a:ext>
            </a:extLst>
          </p:cNvPr>
          <p:cNvSpPr txBox="1"/>
          <p:nvPr/>
        </p:nvSpPr>
        <p:spPr>
          <a:xfrm>
            <a:off x="324091" y="798653"/>
            <a:ext cx="5771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Enabling more pulses via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Incremental orbit improvements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Fixing bug in resonance calculation for low energy resonances when </a:t>
            </a:r>
            <a:r>
              <a:rPr lang="en-US" dirty="0" err="1"/>
              <a:t>Qy</a:t>
            </a:r>
            <a:r>
              <a:rPr lang="en-US" dirty="0"/>
              <a:t> not in spin tune gap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Included model-predicted orbit response of the skew quads in the optimization to minimize resulting vertical rms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Resonance strength, |</a:t>
            </a:r>
            <a:r>
              <a:rPr lang="en-US" dirty="0" err="1"/>
              <a:t>ε</a:t>
            </a:r>
            <a:r>
              <a:rPr lang="en-US" dirty="0"/>
              <a:t>| = 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Tune shift from coupling, </a:t>
            </a:r>
            <a:r>
              <a:rPr lang="en-US" dirty="0" err="1"/>
              <a:t>ΔQ</a:t>
            </a:r>
            <a:r>
              <a:rPr lang="en-US" baseline="-25000" dirty="0" err="1"/>
              <a:t>y</a:t>
            </a:r>
            <a:r>
              <a:rPr lang="en-US" dirty="0"/>
              <a:t>&lt; 0.005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Vertical  |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baseline="-25000" dirty="0" err="1">
                <a:solidFill>
                  <a:srgbClr val="FF0000"/>
                </a:solidFill>
              </a:rPr>
              <a:t>orm</a:t>
            </a:r>
            <a:r>
              <a:rPr lang="en-US" dirty="0">
                <a:solidFill>
                  <a:srgbClr val="FF0000"/>
                </a:solidFill>
              </a:rPr>
              <a:t>*(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skew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baseline="-25000" dirty="0" err="1">
                <a:solidFill>
                  <a:srgbClr val="FF0000"/>
                </a:solidFill>
              </a:rPr>
              <a:t>skew</a:t>
            </a:r>
            <a:r>
              <a:rPr lang="en-US" dirty="0">
                <a:solidFill>
                  <a:srgbClr val="FF0000"/>
                </a:solidFill>
              </a:rPr>
              <a:t>)|</a:t>
            </a:r>
            <a:r>
              <a:rPr lang="en-US" baseline="-25000" dirty="0">
                <a:solidFill>
                  <a:srgbClr val="FF0000"/>
                </a:solidFill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 &lt; 1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DAE9C-452A-36F4-3BAB-609C62DD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06961" y="3960564"/>
            <a:ext cx="3204428" cy="1441146"/>
          </a:xfrm>
          <a:prstGeom prst="rect">
            <a:avLst/>
          </a:prstGeom>
        </p:spPr>
      </p:pic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EA95619-20FC-28E6-48BD-DFB0B0360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36" y="5256079"/>
            <a:ext cx="3207429" cy="1442494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B1CDDD60-F650-AC1D-FF50-6401548AEB2D}"/>
              </a:ext>
            </a:extLst>
          </p:cNvPr>
          <p:cNvSpPr/>
          <p:nvPr/>
        </p:nvSpPr>
        <p:spPr>
          <a:xfrm>
            <a:off x="3428930" y="5065821"/>
            <a:ext cx="244588" cy="4487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3D6F1-E3F2-689F-2293-9FE0A0B3ED40}"/>
              </a:ext>
            </a:extLst>
          </p:cNvPr>
          <p:cNvSpPr txBox="1"/>
          <p:nvPr/>
        </p:nvSpPr>
        <p:spPr>
          <a:xfrm rot="16200000">
            <a:off x="424804" y="5034497"/>
            <a:ext cx="22236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Skew quad currents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8D10EF7-00B0-FF47-8445-1FB52A697234}"/>
              </a:ext>
            </a:extLst>
          </p:cNvPr>
          <p:cNvSpPr txBox="1">
            <a:spLocks/>
          </p:cNvSpPr>
          <p:nvPr/>
        </p:nvSpPr>
        <p:spPr>
          <a:xfrm>
            <a:off x="11713214" y="640261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591395-48FB-A742-AE21-3852B4FE4B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66278" y="775533"/>
            <a:ext cx="3944649" cy="33757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148AA2-7A27-04FE-471D-6A48D353AB5E}"/>
              </a:ext>
            </a:extLst>
          </p:cNvPr>
          <p:cNvSpPr/>
          <p:nvPr/>
        </p:nvSpPr>
        <p:spPr>
          <a:xfrm>
            <a:off x="6971113" y="3391383"/>
            <a:ext cx="3703898" cy="787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8D879-F886-C403-3FAB-EFE3FA6362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31" b="4531"/>
          <a:stretch/>
        </p:blipFill>
        <p:spPr>
          <a:xfrm>
            <a:off x="6404740" y="3521599"/>
            <a:ext cx="4296428" cy="31561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B87DF0-6B5D-51E0-9883-B256A90603B5}"/>
              </a:ext>
            </a:extLst>
          </p:cNvPr>
          <p:cNvSpPr txBox="1"/>
          <p:nvPr/>
        </p:nvSpPr>
        <p:spPr>
          <a:xfrm>
            <a:off x="7119431" y="2578673"/>
            <a:ext cx="19672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3EEE"/>
                </a:solidFill>
              </a:rPr>
              <a:t>Skew quads ON</a:t>
            </a:r>
          </a:p>
          <a:p>
            <a:r>
              <a:rPr lang="en-US" dirty="0">
                <a:solidFill>
                  <a:srgbClr val="FF0000"/>
                </a:solidFill>
              </a:rPr>
              <a:t>Skew quads OFF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FC101-7687-2C40-4F95-A8EAA479848B}"/>
              </a:ext>
            </a:extLst>
          </p:cNvPr>
          <p:cNvSpPr txBox="1"/>
          <p:nvPr/>
        </p:nvSpPr>
        <p:spPr>
          <a:xfrm>
            <a:off x="8220955" y="5256079"/>
            <a:ext cx="228043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Polarization ratio 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Skew Quads ON/OFF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1CA5A-1A6C-B80E-E8B6-3F430D7B1303}"/>
              </a:ext>
            </a:extLst>
          </p:cNvPr>
          <p:cNvSpPr txBox="1"/>
          <p:nvPr/>
        </p:nvSpPr>
        <p:spPr>
          <a:xfrm>
            <a:off x="7499623" y="507678"/>
            <a:ext cx="2646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Polarization comparison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27DDBD-D21D-3304-05CE-2B88127CA0EF}"/>
              </a:ext>
            </a:extLst>
          </p:cNvPr>
          <p:cNvCxnSpPr>
            <a:cxnSpLocks/>
          </p:cNvCxnSpPr>
          <p:nvPr/>
        </p:nvCxnSpPr>
        <p:spPr>
          <a:xfrm flipH="1">
            <a:off x="9387068" y="1885244"/>
            <a:ext cx="1427688" cy="44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23520F-4EF4-D58A-CFC2-223B0E97B318}"/>
              </a:ext>
            </a:extLst>
          </p:cNvPr>
          <p:cNvSpPr txBox="1"/>
          <p:nvPr/>
        </p:nvSpPr>
        <p:spPr>
          <a:xfrm>
            <a:off x="10768456" y="1626266"/>
            <a:ext cx="1377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Mysterious decline in base polarization</a:t>
            </a:r>
          </a:p>
        </p:txBody>
      </p:sp>
    </p:spTree>
    <p:extLst>
      <p:ext uri="{BB962C8B-B14F-4D97-AF65-F5344CB8AC3E}">
        <p14:creationId xmlns:p14="http://schemas.microsoft.com/office/powerpoint/2010/main" val="171435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3952-C056-99B8-F2F7-6812833D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50" y="43578"/>
            <a:ext cx="11049000" cy="659807"/>
          </a:xfrm>
        </p:spPr>
        <p:txBody>
          <a:bodyPr>
            <a:normAutofit fontScale="90000"/>
          </a:bodyPr>
          <a:lstStyle/>
          <a:p>
            <a:r>
              <a:rPr lang="en-US" dirty="0"/>
              <a:t>Correction scaling measurements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F7FD0-2523-D109-74BD-02CCCCBEE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4D2F8E2-972B-604C-F591-B507252E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56" y="1641677"/>
            <a:ext cx="3140787" cy="2623949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7CBE670-E1AA-0333-0581-8A3BA818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390" y="1717140"/>
            <a:ext cx="3800608" cy="2548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E94605-F48C-BB4A-7E25-6C023B85D831}"/>
              </a:ext>
            </a:extLst>
          </p:cNvPr>
          <p:cNvSpPr txBox="1"/>
          <p:nvPr/>
        </p:nvSpPr>
        <p:spPr>
          <a:xfrm>
            <a:off x="422031" y="1457011"/>
            <a:ext cx="31407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scaling of the correction currents from zero to full correction</a:t>
            </a:r>
          </a:p>
          <a:p>
            <a:endParaRPr lang="en-US" dirty="0"/>
          </a:p>
          <a:p>
            <a:r>
              <a:rPr lang="en-US" dirty="0"/>
              <a:t>Agreement with the model is </a:t>
            </a:r>
            <a:r>
              <a:rPr lang="en-US" i="1" dirty="0"/>
              <a:t>better</a:t>
            </a:r>
            <a:r>
              <a:rPr lang="en-US" dirty="0"/>
              <a:t> if only the higher energy (after transition) resonances are corrected</a:t>
            </a:r>
          </a:p>
          <a:p>
            <a:endParaRPr lang="en-US" dirty="0"/>
          </a:p>
          <a:p>
            <a:r>
              <a:rPr lang="en-US" dirty="0"/>
              <a:t>Implies errors in resonance calculation at low energy are still significant</a:t>
            </a:r>
          </a:p>
          <a:p>
            <a:endParaRPr lang="en-US" dirty="0"/>
          </a:p>
          <a:p>
            <a:r>
              <a:rPr lang="en-US" dirty="0"/>
              <a:t>Near 0+ easier to do more harm than good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2D95C0-A30C-3B78-2064-11397338146B}"/>
              </a:ext>
            </a:extLst>
          </p:cNvPr>
          <p:cNvSpPr txBox="1"/>
          <p:nvPr/>
        </p:nvSpPr>
        <p:spPr>
          <a:xfrm>
            <a:off x="4355693" y="1133845"/>
            <a:ext cx="287771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Correcting only resonance</a:t>
            </a:r>
          </a:p>
          <a:p>
            <a:r>
              <a:rPr lang="en-US" dirty="0"/>
              <a:t>above 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B0624-2527-1EC7-D3A1-E3D36520CFA8}"/>
              </a:ext>
            </a:extLst>
          </p:cNvPr>
          <p:cNvSpPr txBox="1"/>
          <p:nvPr/>
        </p:nvSpPr>
        <p:spPr>
          <a:xfrm>
            <a:off x="7828236" y="1133845"/>
            <a:ext cx="295465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Correcting only resonance</a:t>
            </a:r>
          </a:p>
          <a:p>
            <a:r>
              <a:rPr lang="en-US" dirty="0"/>
              <a:t>above and below transition</a:t>
            </a:r>
          </a:p>
        </p:txBody>
      </p:sp>
    </p:spTree>
    <p:extLst>
      <p:ext uri="{BB962C8B-B14F-4D97-AF65-F5344CB8AC3E}">
        <p14:creationId xmlns:p14="http://schemas.microsoft.com/office/powerpoint/2010/main" val="194366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8D0E-0AF2-04EF-C3F5-1445C6F7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4" y="52609"/>
            <a:ext cx="11049000" cy="560849"/>
          </a:xfrm>
        </p:spPr>
        <p:txBody>
          <a:bodyPr>
            <a:normAutofit fontScale="90000"/>
          </a:bodyPr>
          <a:lstStyle/>
          <a:p>
            <a:r>
              <a:rPr lang="en-US" dirty="0"/>
              <a:t>Skew quad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4AC0A-1A6A-39DA-7896-0F84C19F5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33FBBE-C54E-FB86-8F0A-953C48D4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651" y="892850"/>
            <a:ext cx="5814349" cy="4070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F9ECA-A924-DE45-8048-DB8699E09D65}"/>
              </a:ext>
            </a:extLst>
          </p:cNvPr>
          <p:cNvSpPr txBox="1"/>
          <p:nvPr/>
        </p:nvSpPr>
        <p:spPr>
          <a:xfrm>
            <a:off x="386269" y="684284"/>
            <a:ext cx="58143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Commissioning tasks all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demonstration of principle and practical implementation on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gain over base is 12-15%.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 be compared to 8-10% from the tune jump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Operation is robust enough to replace the tune jump as the default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is the rest of the polarization from the skew quads (goal gain factor is 15-20% over base)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1% in the transition ‘gap’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Beta beat likely a small 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Next likely culprit is residual coupling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Survey, realignment of AGS magnets planned for next two shutdowns (no alignment before Run 25)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Main magnet roll and vertical </a:t>
            </a:r>
            <a:r>
              <a:rPr lang="en-US" dirty="0" err="1"/>
              <a:t>sextupole</a:t>
            </a:r>
            <a:r>
              <a:rPr lang="en-US" dirty="0"/>
              <a:t> offsets of principal concern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E778D-8D9D-25A3-F0E7-645716B5B9B2}"/>
              </a:ext>
            </a:extLst>
          </p:cNvPr>
          <p:cNvSpPr txBox="1"/>
          <p:nvPr/>
        </p:nvSpPr>
        <p:spPr>
          <a:xfrm>
            <a:off x="6531507" y="950796"/>
            <a:ext cx="55066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Resonance calculations with 2010 main magnet rolls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A0287-935E-C53A-1687-E10DA7E37EC5}"/>
              </a:ext>
            </a:extLst>
          </p:cNvPr>
          <p:cNvSpPr txBox="1"/>
          <p:nvPr/>
        </p:nvSpPr>
        <p:spPr>
          <a:xfrm>
            <a:off x="7768078" y="4962894"/>
            <a:ext cx="3604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impact at high energy</a:t>
            </a:r>
          </a:p>
          <a:p>
            <a:r>
              <a:rPr lang="en-US" dirty="0"/>
              <a:t>Working on the low energy model</a:t>
            </a:r>
          </a:p>
        </p:txBody>
      </p:sp>
    </p:spTree>
    <p:extLst>
      <p:ext uri="{BB962C8B-B14F-4D97-AF65-F5344CB8AC3E}">
        <p14:creationId xmlns:p14="http://schemas.microsoft.com/office/powerpoint/2010/main" val="210267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23D4-F29B-F9A2-7C4D-C2234EF3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9" y="0"/>
            <a:ext cx="11049000" cy="567159"/>
          </a:xfrm>
        </p:spPr>
        <p:txBody>
          <a:bodyPr>
            <a:normAutofit fontScale="90000"/>
          </a:bodyPr>
          <a:lstStyle/>
          <a:p>
            <a:r>
              <a:rPr lang="en-US" dirty="0"/>
              <a:t>Split/merge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B163D-EF94-D8A5-E80F-C45E393F4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C09FC-99D1-F760-4B39-74F9ACE63952}"/>
              </a:ext>
            </a:extLst>
          </p:cNvPr>
          <p:cNvSpPr txBox="1"/>
          <p:nvPr/>
        </p:nvSpPr>
        <p:spPr>
          <a:xfrm>
            <a:off x="247409" y="654837"/>
            <a:ext cx="4877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Aimed at reducing space charge at AGS injection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60056E2-3523-3F5F-10CD-EC292E95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407" y="816015"/>
            <a:ext cx="3034121" cy="2274794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9F085F7-F5C8-84DE-37CE-EF552C73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342" y="816015"/>
            <a:ext cx="3173158" cy="227479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4D219C-A404-4097-A040-CDD08CF36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28416"/>
              </p:ext>
            </p:extLst>
          </p:nvPr>
        </p:nvGraphicFramePr>
        <p:xfrm>
          <a:off x="4476971" y="3589930"/>
          <a:ext cx="3936357" cy="2800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ACC3C7-4B2C-4977-8FF3-638E45249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456918"/>
              </p:ext>
            </p:extLst>
          </p:nvPr>
        </p:nvGraphicFramePr>
        <p:xfrm>
          <a:off x="8170762" y="3592997"/>
          <a:ext cx="3936357" cy="269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8150A03-0FBF-6F25-6613-74EF60545174}"/>
              </a:ext>
            </a:extLst>
          </p:cNvPr>
          <p:cNvSpPr/>
          <p:nvPr/>
        </p:nvSpPr>
        <p:spPr>
          <a:xfrm>
            <a:off x="5266480" y="2245490"/>
            <a:ext cx="1312058" cy="634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893839-ECFD-CF36-1996-630080F42765}"/>
              </a:ext>
            </a:extLst>
          </p:cNvPr>
          <p:cNvSpPr/>
          <p:nvPr/>
        </p:nvSpPr>
        <p:spPr>
          <a:xfrm>
            <a:off x="8846107" y="2289075"/>
            <a:ext cx="1312058" cy="5908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515BC7-E89D-4C7F-5E5C-E5B377401A67}"/>
              </a:ext>
            </a:extLst>
          </p:cNvPr>
          <p:cNvSpPr/>
          <p:nvPr/>
        </p:nvSpPr>
        <p:spPr>
          <a:xfrm>
            <a:off x="10440596" y="1495853"/>
            <a:ext cx="1312058" cy="4575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E4E3C8E-CF96-1E08-CE39-318CB39AD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71845"/>
              </p:ext>
            </p:extLst>
          </p:nvPr>
        </p:nvGraphicFramePr>
        <p:xfrm>
          <a:off x="571500" y="1388846"/>
          <a:ext cx="3936357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86">
                  <a:extLst>
                    <a:ext uri="{9D8B030D-6E8A-4147-A177-3AD203B41FA5}">
                      <a16:colId xmlns:a16="http://schemas.microsoft.com/office/drawing/2014/main" val="2374086123"/>
                    </a:ext>
                  </a:extLst>
                </a:gridCol>
                <a:gridCol w="909580">
                  <a:extLst>
                    <a:ext uri="{9D8B030D-6E8A-4147-A177-3AD203B41FA5}">
                      <a16:colId xmlns:a16="http://schemas.microsoft.com/office/drawing/2014/main" val="3701405941"/>
                    </a:ext>
                  </a:extLst>
                </a:gridCol>
                <a:gridCol w="1636491">
                  <a:extLst>
                    <a:ext uri="{9D8B030D-6E8A-4147-A177-3AD203B41FA5}">
                      <a16:colId xmlns:a16="http://schemas.microsoft.com/office/drawing/2014/main" val="2413780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Value @ 3x10</a:t>
                      </a:r>
                      <a:r>
                        <a:rPr lang="en-US" sz="1500" baseline="30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Split/</a:t>
                      </a:r>
                    </a:p>
                    <a:p>
                      <a:r>
                        <a:rPr lang="en-US" sz="1500" dirty="0"/>
                        <a:t>merge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4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Pol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67.3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5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Emit </a:t>
                      </a:r>
                      <a:r>
                        <a:rPr lang="en-US" sz="1500" dirty="0" err="1"/>
                        <a:t>hor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0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/>
                        <a:t>Emit 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17011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8D4DBED-ADA9-FC4D-0B0F-E400B6B0C2FE}"/>
              </a:ext>
            </a:extLst>
          </p:cNvPr>
          <p:cNvSpPr txBox="1"/>
          <p:nvPr/>
        </p:nvSpPr>
        <p:spPr>
          <a:xfrm>
            <a:off x="1333948" y="3275111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(emit is rms, norm, urad)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6D7C04-D93E-8501-A562-3C54EDECAB09}"/>
              </a:ext>
            </a:extLst>
          </p:cNvPr>
          <p:cNvSpPr txBox="1"/>
          <p:nvPr/>
        </p:nvSpPr>
        <p:spPr>
          <a:xfrm>
            <a:off x="434340" y="3680460"/>
            <a:ext cx="37629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Slope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dI</a:t>
            </a:r>
            <a:r>
              <a:rPr lang="en-US" dirty="0"/>
              <a:t> is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Emittance is 15%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is only slightly changed (?!)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Seem associated with the P(0) offset: normally associated with Booster or source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Not so sure this interpretation holds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emit is ~1.2 eVs (+20% from nominal)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144833-7181-A7FB-52A7-BD384D5D7813}"/>
              </a:ext>
            </a:extLst>
          </p:cNvPr>
          <p:cNvCxnSpPr/>
          <p:nvPr/>
        </p:nvCxnSpPr>
        <p:spPr>
          <a:xfrm>
            <a:off x="8239902" y="473336"/>
            <a:ext cx="0" cy="62559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BAF2EC-C05F-25B0-C987-6073C3128B10}"/>
              </a:ext>
            </a:extLst>
          </p:cNvPr>
          <p:cNvSpPr txBox="1"/>
          <p:nvPr/>
        </p:nvSpPr>
        <p:spPr>
          <a:xfrm>
            <a:off x="4975216" y="322255"/>
            <a:ext cx="30572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Nominal user (single bunch)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60A86D-7EDA-537B-207D-AA8DC9A3E02B}"/>
              </a:ext>
            </a:extLst>
          </p:cNvPr>
          <p:cNvSpPr txBox="1"/>
          <p:nvPr/>
        </p:nvSpPr>
        <p:spPr>
          <a:xfrm>
            <a:off x="8629541" y="313827"/>
            <a:ext cx="13516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Split/merge</a:t>
            </a:r>
          </a:p>
        </p:txBody>
      </p:sp>
    </p:spTree>
    <p:extLst>
      <p:ext uri="{BB962C8B-B14F-4D97-AF65-F5344CB8AC3E}">
        <p14:creationId xmlns:p14="http://schemas.microsoft.com/office/powerpoint/2010/main" val="311074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2" y="176282"/>
            <a:ext cx="3165612" cy="728180"/>
          </a:xfrm>
        </p:spPr>
        <p:txBody>
          <a:bodyPr/>
          <a:lstStyle/>
          <a:p>
            <a:r>
              <a:rPr lang="en-US" dirty="0"/>
              <a:t>Talk that 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E5FF8B-9EC1-66B9-18DE-69D765EE8E96}"/>
              </a:ext>
            </a:extLst>
          </p:cNvPr>
          <p:cNvSpPr txBox="1">
            <a:spLocks/>
          </p:cNvSpPr>
          <p:nvPr/>
        </p:nvSpPr>
        <p:spPr>
          <a:xfrm>
            <a:off x="6096000" y="176282"/>
            <a:ext cx="4593534" cy="728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Talks that are 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F41F4-502E-293A-93C3-8A2CB46BB894}"/>
              </a:ext>
            </a:extLst>
          </p:cNvPr>
          <p:cNvSpPr txBox="1"/>
          <p:nvPr/>
        </p:nvSpPr>
        <p:spPr>
          <a:xfrm>
            <a:off x="665922" y="1120676"/>
            <a:ext cx="52776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Polarized protons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Polarization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Skew quad resonance correction commissioning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Split/merge user commissioning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Comments about operation in the injectors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0639E-F68A-4168-D50C-41D1A9255F7C}"/>
              </a:ext>
            </a:extLst>
          </p:cNvPr>
          <p:cNvSpPr txBox="1"/>
          <p:nvPr/>
        </p:nvSpPr>
        <p:spPr>
          <a:xfrm>
            <a:off x="5943600" y="1120676"/>
            <a:ext cx="52776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dedicated talks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Separated discussion of proton/heavy ion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OPPIS status/performance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Skew quads (a major new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Substantial reliability “challenges”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CE9FE-2690-D7B3-30BA-58A4741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7" y="0"/>
            <a:ext cx="11272669" cy="652351"/>
          </a:xfrm>
        </p:spPr>
        <p:txBody>
          <a:bodyPr>
            <a:normAutofit/>
          </a:bodyPr>
          <a:lstStyle/>
          <a:p>
            <a:r>
              <a:rPr lang="en-US" sz="3600" dirty="0" err="1"/>
              <a:t>LtB</a:t>
            </a:r>
            <a:r>
              <a:rPr lang="en-US" sz="3600" dirty="0"/>
              <a:t> Injection Optimization with ML </a:t>
            </a:r>
            <a:r>
              <a:rPr lang="en-US" sz="3600" b="0" dirty="0"/>
              <a:t>(Lucy Lin)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2BE20E1-DF8A-A738-0ABF-92F97187527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20891" y="793453"/>
                <a:ext cx="7124701" cy="2153542"/>
              </a:xfrm>
            </p:spPr>
            <p:txBody>
              <a:bodyPr>
                <a:normAutofit fontScale="62500" lnSpcReduction="20000"/>
              </a:bodyPr>
              <a:lstStyle/>
              <a:p>
                <a:pPr marL="457200" indent="-457200"/>
                <a:r>
                  <a:rPr lang="en-US" sz="2000" dirty="0"/>
                  <a:t>Demo on intentionally detuned </a:t>
                </a:r>
                <a:r>
                  <a:rPr lang="en-US" sz="2000" dirty="0" err="1"/>
                  <a:t>LtB</a:t>
                </a:r>
                <a:endParaRPr lang="en-US" sz="2000" dirty="0"/>
              </a:p>
              <a:p>
                <a:pPr marL="457200" indent="-457200"/>
                <a:r>
                  <a:rPr lang="en-US" sz="2000" dirty="0"/>
                  <a:t>Bayesian Optimization algorithm automatically maximizes Booster beam intensity using LtB optics</a:t>
                </a:r>
              </a:p>
              <a:p>
                <a:pPr marL="457200" indent="-457200"/>
                <a:r>
                  <a:rPr lang="en-US" sz="2000" dirty="0"/>
                  <a:t>Higher intensity after fixed scrapers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smaller beam size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higher luminosity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Beam size decrease observed in both planes in the BtA line corresponds to intensity increase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Similar algorithm under development for AGS injection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Minimal model inputs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Likely to help better maintain previously achieved optimum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2BE20E1-DF8A-A738-0ABF-92F971875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20891" y="793453"/>
                <a:ext cx="7124701" cy="2153542"/>
              </a:xfrm>
              <a:blipFill>
                <a:blip r:embed="rId2"/>
                <a:stretch>
                  <a:fillRect l="-178" t="-3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257F45A7-685C-5F9C-64BC-CB9F971D0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7"/>
          <a:stretch/>
        </p:blipFill>
        <p:spPr>
          <a:xfrm>
            <a:off x="816197" y="3931919"/>
            <a:ext cx="10290881" cy="2926081"/>
          </a:xfrm>
          <a:prstGeom prst="rect">
            <a:avLst/>
          </a:prstGeom>
        </p:spPr>
      </p:pic>
      <p:pic>
        <p:nvPicPr>
          <p:cNvPr id="6" name="Picture 5" descr="A graph of 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FADDB1B-2F88-D7F1-7057-2AE5F94FD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237" y="675952"/>
            <a:ext cx="4526477" cy="2945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33213D-3837-8DB0-4B9C-5F3153E272AC}"/>
                  </a:ext>
                </a:extLst>
              </p:cNvPr>
              <p:cNvSpPr txBox="1"/>
              <p:nvPr/>
            </p:nvSpPr>
            <p:spPr>
              <a:xfrm>
                <a:off x="1953876" y="3368906"/>
                <a:ext cx="3895056" cy="602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𝑠𝑖𝑧𝑒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33213D-3837-8DB0-4B9C-5F3153E27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76" y="3368906"/>
                <a:ext cx="3895056" cy="602473"/>
              </a:xfrm>
              <a:prstGeom prst="rect">
                <a:avLst/>
              </a:prstGeom>
              <a:blipFill>
                <a:blip r:embed="rId5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D843020-1667-E2F2-7BE9-9E8DC282C7BD}"/>
              </a:ext>
            </a:extLst>
          </p:cNvPr>
          <p:cNvSpPr txBox="1"/>
          <p:nvPr/>
        </p:nvSpPr>
        <p:spPr>
          <a:xfrm>
            <a:off x="6783595" y="3794596"/>
            <a:ext cx="35329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Intensity Booster extraction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9B78A-7154-6804-535C-07297672B41B}"/>
              </a:ext>
            </a:extLst>
          </p:cNvPr>
          <p:cNvSpPr txBox="1"/>
          <p:nvPr/>
        </p:nvSpPr>
        <p:spPr>
          <a:xfrm>
            <a:off x="8244517" y="643686"/>
            <a:ext cx="281850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 sigma (</a:t>
            </a:r>
            <a:r>
              <a:rPr lang="en-US" dirty="0" err="1"/>
              <a:t>BtA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2F4A7F-EB12-87BE-2511-85F2624594E2}"/>
              </a:ext>
            </a:extLst>
          </p:cNvPr>
          <p:cNvSpPr txBox="1"/>
          <p:nvPr/>
        </p:nvSpPr>
        <p:spPr>
          <a:xfrm>
            <a:off x="5318760" y="2602915"/>
            <a:ext cx="22268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Not an explicit objective, consequence of improving scrape efficiency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C7BFA5-D9A7-092D-8B31-D87B71CD5878}"/>
              </a:ext>
            </a:extLst>
          </p:cNvPr>
          <p:cNvCxnSpPr/>
          <p:nvPr/>
        </p:nvCxnSpPr>
        <p:spPr>
          <a:xfrm flipV="1">
            <a:off x="7545592" y="2474259"/>
            <a:ext cx="1068145" cy="416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52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42E5-41B5-FDEC-CF38-EA4B6E0B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9" y="41034"/>
            <a:ext cx="11049000" cy="688171"/>
          </a:xfrm>
        </p:spPr>
        <p:txBody>
          <a:bodyPr>
            <a:normAutofit fontScale="90000"/>
          </a:bodyPr>
          <a:lstStyle/>
          <a:p>
            <a:r>
              <a:rPr lang="en-US" dirty="0"/>
              <a:t>Injector physics and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EF04FB-3FDD-83DB-F403-B8E6F0E18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B1B40-F66F-6C46-1701-7BA94263CBD1}"/>
              </a:ext>
            </a:extLst>
          </p:cNvPr>
          <p:cNvSpPr txBox="1"/>
          <p:nvPr/>
        </p:nvSpPr>
        <p:spPr>
          <a:xfrm>
            <a:off x="451413" y="700035"/>
            <a:ext cx="885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 of people who can work independently with beam in the injectors is small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DF66A-CF0B-29F4-A8ED-6FEC801DE2DD}"/>
              </a:ext>
            </a:extLst>
          </p:cNvPr>
          <p:cNvSpPr txBox="1"/>
          <p:nvPr/>
        </p:nvSpPr>
        <p:spPr>
          <a:xfrm>
            <a:off x="464917" y="1275130"/>
            <a:ext cx="10230429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Run 11/12: Commissioning of the </a:t>
            </a:r>
            <a:r>
              <a:rPr lang="en-US" sz="1600" dirty="0">
                <a:solidFill>
                  <a:srgbClr val="00B050"/>
                </a:solidFill>
              </a:rPr>
              <a:t>tune jump</a:t>
            </a:r>
            <a:r>
              <a:rPr lang="en-US" sz="1600" dirty="0"/>
              <a:t> (last major commissioning effort)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Leif (</a:t>
            </a:r>
            <a:r>
              <a:rPr lang="en-US" sz="1600" dirty="0">
                <a:solidFill>
                  <a:srgbClr val="00B050"/>
                </a:solidFill>
              </a:rPr>
              <a:t>Gg-meter</a:t>
            </a:r>
            <a:r>
              <a:rPr lang="en-US" sz="1600" dirty="0"/>
              <a:t>), Woody (</a:t>
            </a:r>
            <a:r>
              <a:rPr lang="en-US" sz="1600" dirty="0">
                <a:solidFill>
                  <a:srgbClr val="00B050"/>
                </a:solidFill>
              </a:rPr>
              <a:t>power supplies</a:t>
            </a:r>
            <a:r>
              <a:rPr lang="en-US" sz="1600" dirty="0"/>
              <a:t>), Yann (</a:t>
            </a:r>
            <a:r>
              <a:rPr lang="en-US" sz="1600" dirty="0">
                <a:solidFill>
                  <a:srgbClr val="00B050"/>
                </a:solidFill>
              </a:rPr>
              <a:t>physics/simulation</a:t>
            </a:r>
            <a:r>
              <a:rPr lang="en-US" sz="1600" dirty="0"/>
              <a:t>), </a:t>
            </a:r>
            <a:r>
              <a:rPr lang="en-US" sz="1600" dirty="0" err="1"/>
              <a:t>Haixin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00B050"/>
                </a:solidFill>
              </a:rPr>
              <a:t>polarimeter analysis/data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Nick T, Kip, Mei, Steve T, Francois, Thomas Roser, Vahid, Vincent, Keith 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13 people (11 shifters, Keith and Thomas)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Run 24: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Vincent (skew quad commissioning)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Keith (</a:t>
            </a:r>
            <a:r>
              <a:rPr lang="en-US" sz="1600" i="1" dirty="0"/>
              <a:t>entire </a:t>
            </a:r>
            <a:r>
              <a:rPr lang="en-US" sz="1600" dirty="0"/>
              <a:t>split/merge and dual pulse configurations, little/no physics involvement)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Kiel (Run coordinator), </a:t>
            </a:r>
            <a:r>
              <a:rPr lang="en-US" sz="1600" dirty="0" err="1"/>
              <a:t>Haixin</a:t>
            </a:r>
            <a:r>
              <a:rPr lang="en-US" sz="1600" dirty="0"/>
              <a:t> (polarimeter scans/data)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4 people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D3012-428E-3103-A68E-91221C7B3A7A}"/>
              </a:ext>
            </a:extLst>
          </p:cNvPr>
          <p:cNvSpPr txBox="1"/>
          <p:nvPr/>
        </p:nvSpPr>
        <p:spPr>
          <a:xfrm>
            <a:off x="464917" y="3954644"/>
            <a:ext cx="10613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expertise has consequences: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Beam time in injectors is ‘opportunistic’, with a broad field </a:t>
            </a:r>
            <a:r>
              <a:rPr lang="en-US" i="1" dirty="0"/>
              <a:t>someone</a:t>
            </a:r>
            <a:r>
              <a:rPr lang="en-US" dirty="0"/>
              <a:t> can use it when it arrives (not true if half the injector group is the run coordinator)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attention: Every small “fire” stalls the main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not raised levels of automation/robustness commensurately with decrease in personnel (many systems that ran on continuous attention and good will now don’t) (e.g. I did not commission the two new </a:t>
            </a:r>
            <a:r>
              <a:rPr lang="en-US" dirty="0" err="1"/>
              <a:t>AtR</a:t>
            </a:r>
            <a:r>
              <a:rPr lang="en-US" dirty="0"/>
              <a:t> cameras) “The inheritance problem”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The Run 24 </a:t>
            </a:r>
            <a:r>
              <a:rPr lang="en-US" dirty="0" err="1"/>
              <a:t>operation+development</a:t>
            </a:r>
            <a:r>
              <a:rPr lang="en-US" dirty="0"/>
              <a:t> effort really strained our abilities to keep 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Is the current level of support really sufficient to commission an entirely new polarized species? (3He, ~5-6 beam months of 24/7 work identified).</a:t>
            </a:r>
          </a:p>
        </p:txBody>
      </p:sp>
    </p:spTree>
    <p:extLst>
      <p:ext uri="{BB962C8B-B14F-4D97-AF65-F5344CB8AC3E}">
        <p14:creationId xmlns:p14="http://schemas.microsoft.com/office/powerpoint/2010/main" val="249987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F43A-6122-A037-340F-30E338FE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53" y="43579"/>
            <a:ext cx="11049000" cy="579420"/>
          </a:xfrm>
        </p:spPr>
        <p:txBody>
          <a:bodyPr>
            <a:normAutofit fontScale="90000"/>
          </a:bodyPr>
          <a:lstStyle/>
          <a:p>
            <a:r>
              <a:rPr lang="en-US" dirty="0"/>
              <a:t>Reliabilities and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91C757-C902-E46F-A1A9-9050462F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A9628-2CBF-AD45-D468-422875DC121E}"/>
              </a:ext>
            </a:extLst>
          </p:cNvPr>
          <p:cNvSpPr txBox="1"/>
          <p:nvPr/>
        </p:nvSpPr>
        <p:spPr>
          <a:xfrm>
            <a:off x="602902" y="622999"/>
            <a:ext cx="96162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OPPIS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Periods with unpolarized beam tolerable this year because so </a:t>
            </a:r>
            <a:r>
              <a:rPr lang="en-US" sz="1600" dirty="0" err="1"/>
              <a:t>sPHENIX</a:t>
            </a:r>
            <a:r>
              <a:rPr lang="en-US" sz="1600" dirty="0"/>
              <a:t> priorities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re-establish lines of communication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Used to have agreements with ops about Intensity/Rb temp control to smooth out intensity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AGS Cold snake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Similar: periods with unpolarized beam not counted as ‘failure’ because of unique operating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 of </a:t>
            </a:r>
            <a:r>
              <a:rPr lang="en-US" sz="1600" dirty="0">
                <a:solidFill>
                  <a:srgbClr val="FF0000"/>
                </a:solidFill>
              </a:rPr>
              <a:t>Injector group comfortably accepting reduced capability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 Ramp down now significantly longer: impacts p-Au operation and development efforts (we fill Au first at least….)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AGS Extraction bumps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Workaround for one failed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These supplies specifically identified several years ago by operations as a weak point for diagnosis of problems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AGS Tune 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 week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 the short list for RHIC-&gt;EIC “Middle Ages” overhaul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 of getting a capability back after &gt;10 years (independent plane control of kick strength)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multi-hour repair accesses one weekends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Not counted as failure, so largely unnoticed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Not indicative of general reliability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986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9B0C-6BFC-32E3-502D-3D487C02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1"/>
            <a:ext cx="11049000" cy="651510"/>
          </a:xfrm>
        </p:spPr>
        <p:txBody>
          <a:bodyPr>
            <a:normAutofit fontScale="90000"/>
          </a:bodyPr>
          <a:lstStyle/>
          <a:p>
            <a:r>
              <a:rPr lang="en-US" dirty="0"/>
              <a:t>Bottom lines </a:t>
            </a:r>
            <a:r>
              <a:rPr lang="en-US"/>
              <a:t>and outlook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ABC3BB-F999-7D9B-3187-5EF4F76A2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15A5A-457B-F5F5-48D4-F71C37E25D43}"/>
              </a:ext>
            </a:extLst>
          </p:cNvPr>
          <p:cNvSpPr txBox="1"/>
          <p:nvPr/>
        </p:nvSpPr>
        <p:spPr>
          <a:xfrm>
            <a:off x="811530" y="788670"/>
            <a:ext cx="113804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Injectors delivered physics for RHIC operation together with two commissioning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Skew quadrupole resonance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mature enough to replace the tune jump in future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gain factor relative to tune jump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Improvements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understanding residual coupling in AGS important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Model of realistic AGS (with errors) , especially low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Correcting near transition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Survey and alignment of AGS (not for Run 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Split/merge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Demonstrated -15% transverse emittances at 3x10</a:t>
            </a:r>
            <a:r>
              <a:rPr lang="en-US" baseline="30000" dirty="0"/>
              <a:t>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improvement in polarization (might be offset from other sources)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still don’t understand the emittance evolution in the injectors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Space charge/emittance evolution needs a fairly sustained campaign of physics simulations/measurements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Including </a:t>
            </a:r>
            <a:r>
              <a:rPr lang="en-US" dirty="0">
                <a:solidFill>
                  <a:srgbClr val="FF0000"/>
                </a:solidFill>
              </a:rPr>
              <a:t>everything one would do for a new machine</a:t>
            </a:r>
            <a:r>
              <a:rPr lang="en-US" dirty="0"/>
              <a:t>: magnet errors, impedance models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operation could start day 1 with a split/merge + skew quad correction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Gold is fine.  See EBIS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8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FCD4C-4A97-734C-99E7-C398E392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3" y="329903"/>
            <a:ext cx="11049000" cy="659807"/>
          </a:xfrm>
        </p:spPr>
        <p:txBody>
          <a:bodyPr>
            <a:normAutofit fontScale="90000"/>
          </a:bodyPr>
          <a:lstStyle/>
          <a:p>
            <a:r>
              <a:rPr lang="en-US" dirty="0"/>
              <a:t>Skew Quad Special Thanks!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A64198-A76F-374C-1DFC-6E829DC6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043AB-3151-B46E-FCBB-39D5B364B511}"/>
              </a:ext>
            </a:extLst>
          </p:cNvPr>
          <p:cNvSpPr txBox="1"/>
          <p:nvPr/>
        </p:nvSpPr>
        <p:spPr>
          <a:xfrm>
            <a:off x="1526518" y="1135464"/>
            <a:ext cx="7738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Engineering,Design</a:t>
            </a:r>
            <a:r>
              <a:rPr lang="en-US" u="sng" dirty="0"/>
              <a:t> and Installation Team</a:t>
            </a:r>
          </a:p>
          <a:p>
            <a:r>
              <a:rPr lang="en-US" dirty="0"/>
              <a:t>George Mahler, Ioannis </a:t>
            </a:r>
            <a:r>
              <a:rPr lang="en-US" dirty="0" err="1"/>
              <a:t>Marneris</a:t>
            </a:r>
            <a:r>
              <a:rPr lang="en-US" dirty="0"/>
              <a:t>, </a:t>
            </a:r>
            <a:r>
              <a:rPr lang="en-US" dirty="0" err="1"/>
              <a:t>Nicholaos</a:t>
            </a:r>
            <a:r>
              <a:rPr lang="en-US" dirty="0"/>
              <a:t> </a:t>
            </a:r>
            <a:r>
              <a:rPr lang="en-US" dirty="0" err="1"/>
              <a:t>Tsoupas</a:t>
            </a:r>
            <a:r>
              <a:rPr lang="en-US" dirty="0"/>
              <a:t>, Richard Lynch, Viorel </a:t>
            </a:r>
            <a:r>
              <a:rPr lang="en-US" dirty="0" err="1"/>
              <a:t>Badea</a:t>
            </a:r>
            <a:r>
              <a:rPr lang="en-US" dirty="0"/>
              <a:t>, Dan Lehn, Jimmy Meier</a:t>
            </a:r>
          </a:p>
          <a:p>
            <a:endParaRPr lang="en-US" dirty="0"/>
          </a:p>
          <a:p>
            <a:r>
              <a:rPr lang="en-US" i="1" dirty="0"/>
              <a:t>Equipment all worked 100% as expected!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b="1" u="sng" dirty="0"/>
              <a:t>Making it Happen</a:t>
            </a:r>
            <a:r>
              <a:rPr lang="en-US" dirty="0"/>
              <a:t>” Award</a:t>
            </a:r>
          </a:p>
          <a:p>
            <a:endParaRPr lang="en-US" dirty="0"/>
          </a:p>
          <a:p>
            <a:r>
              <a:rPr lang="en-US" dirty="0"/>
              <a:t>Leve Hajdu and Chirag Birla</a:t>
            </a:r>
          </a:p>
          <a:p>
            <a:endParaRPr lang="en-US" dirty="0"/>
          </a:p>
          <a:p>
            <a:r>
              <a:rPr lang="en-US" dirty="0"/>
              <a:t>for excellence in operational support with rapid and continuous on-the-fly solutions!</a:t>
            </a:r>
          </a:p>
        </p:txBody>
      </p:sp>
    </p:spTree>
    <p:extLst>
      <p:ext uri="{BB962C8B-B14F-4D97-AF65-F5344CB8AC3E}">
        <p14:creationId xmlns:p14="http://schemas.microsoft.com/office/powerpoint/2010/main" val="191938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09B24-FBCC-9BE9-5B33-E899178C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176281"/>
            <a:ext cx="11049000" cy="738120"/>
          </a:xfrm>
        </p:spPr>
        <p:txBody>
          <a:bodyPr/>
          <a:lstStyle/>
          <a:p>
            <a:r>
              <a:rPr lang="en-US" dirty="0"/>
              <a:t>Startup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13500-41FA-9B03-9C26-BC58D7F9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C0136-96EA-FA00-977C-93949F7A069C}"/>
              </a:ext>
            </a:extLst>
          </p:cNvPr>
          <p:cNvSpPr txBox="1"/>
          <p:nvPr/>
        </p:nvSpPr>
        <p:spPr>
          <a:xfrm>
            <a:off x="525145" y="1030174"/>
            <a:ext cx="53588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Nominal plan was for 6 weeks AGS startup time prior to RHIC cooldown (normally 3 weeks for p^)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Extra time planned </a:t>
            </a:r>
            <a:r>
              <a:rPr lang="en-US" dirty="0"/>
              <a:t>to allow for additional skew quad commissioning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Difficulties with OPPIS and cold snake delays polarized operation (and ops with nominal p^ optics) by 3-4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March: unpolarized beam commissioning.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Split/merge and dual pulse Linac user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Skew quad installation, power supply hookup and beam-based polarity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April: 2 weeks polarized proton setup in AGS (in actuality </a:t>
            </a:r>
            <a:r>
              <a:rPr lang="en-US" dirty="0">
                <a:solidFill>
                  <a:srgbClr val="FF0000"/>
                </a:solidFill>
              </a:rPr>
              <a:t>less than normally planned</a:t>
            </a:r>
            <a:r>
              <a:rPr lang="en-US" dirty="0"/>
              <a:t>)  </a:t>
            </a:r>
          </a:p>
          <a:p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ACD47A8-93A3-6A81-26E3-61EAF3CC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472990"/>
            <a:ext cx="4835728" cy="338501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96A7CF7-68E9-7F4C-37FC-EE29743E4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28" y="344522"/>
            <a:ext cx="4835729" cy="3385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B5F78F-B952-80A1-2053-2CE9AC56E3B8}"/>
              </a:ext>
            </a:extLst>
          </p:cNvPr>
          <p:cNvSpPr/>
          <p:nvPr/>
        </p:nvSpPr>
        <p:spPr>
          <a:xfrm>
            <a:off x="6750896" y="2807001"/>
            <a:ext cx="4470991" cy="594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070F00-4853-1A12-C42F-602795667960}"/>
              </a:ext>
            </a:extLst>
          </p:cNvPr>
          <p:cNvSpPr txBox="1"/>
          <p:nvPr/>
        </p:nvSpPr>
        <p:spPr>
          <a:xfrm>
            <a:off x="5873968" y="153200"/>
            <a:ext cx="622484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Cumulative time with beam at AGS extraction for each user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E1847E7-B07F-2221-BD9E-0CBE9BC9ADFA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10926501" y="3104201"/>
            <a:ext cx="295386" cy="2189800"/>
          </a:xfrm>
          <a:prstGeom prst="bentConnector4">
            <a:avLst>
              <a:gd name="adj1" fmla="val -77390"/>
              <a:gd name="adj2" fmla="val 99600"/>
            </a:avLst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581BDDB-1793-28FE-075D-A33471B0C4F2}"/>
              </a:ext>
            </a:extLst>
          </p:cNvPr>
          <p:cNvSpPr txBox="1"/>
          <p:nvPr/>
        </p:nvSpPr>
        <p:spPr>
          <a:xfrm>
            <a:off x="8183301" y="2037027"/>
            <a:ext cx="1111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432FF"/>
                </a:solidFill>
              </a:rPr>
              <a:t>P^ ops (tune jump)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90B33-D18B-8149-108C-21537E6843BE}"/>
              </a:ext>
            </a:extLst>
          </p:cNvPr>
          <p:cNvSpPr txBox="1"/>
          <p:nvPr/>
        </p:nvSpPr>
        <p:spPr>
          <a:xfrm>
            <a:off x="9247316" y="2930706"/>
            <a:ext cx="1148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P^ ops (skew quad)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EECA0-6C5C-60C3-A2C8-77A2B7E35D97}"/>
              </a:ext>
            </a:extLst>
          </p:cNvPr>
          <p:cNvSpPr txBox="1"/>
          <p:nvPr/>
        </p:nvSpPr>
        <p:spPr>
          <a:xfrm rot="5400000">
            <a:off x="10002169" y="224656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End p-p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41DDA-D6DC-9E6D-C0B1-20052C65B4E4}"/>
              </a:ext>
            </a:extLst>
          </p:cNvPr>
          <p:cNvSpPr txBox="1"/>
          <p:nvPr/>
        </p:nvSpPr>
        <p:spPr>
          <a:xfrm>
            <a:off x="9076606" y="4703338"/>
            <a:ext cx="1148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P^ ops (skew quad)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C9C841-5C28-0655-2DC5-CFE1910AC874}"/>
              </a:ext>
            </a:extLst>
          </p:cNvPr>
          <p:cNvSpPr txBox="1"/>
          <p:nvPr/>
        </p:nvSpPr>
        <p:spPr>
          <a:xfrm>
            <a:off x="7951911" y="5618850"/>
            <a:ext cx="1200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P^ dev (skew quads)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B10D37-0B0E-7A36-C4E8-8EF064208DAF}"/>
              </a:ext>
            </a:extLst>
          </p:cNvPr>
          <p:cNvSpPr txBox="1"/>
          <p:nvPr/>
        </p:nvSpPr>
        <p:spPr>
          <a:xfrm>
            <a:off x="10541693" y="5906479"/>
            <a:ext cx="320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B050"/>
                </a:solidFill>
              </a:rPr>
              <a:t>Au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51AEA-E8E8-7954-E70F-8853BD9A1106}"/>
              </a:ext>
            </a:extLst>
          </p:cNvPr>
          <p:cNvSpPr txBox="1"/>
          <p:nvPr/>
        </p:nvSpPr>
        <p:spPr>
          <a:xfrm>
            <a:off x="667486" y="5726572"/>
            <a:ext cx="5901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“Beam days” = (# of </a:t>
            </a:r>
            <a:r>
              <a:rPr lang="en-US" sz="1500" dirty="0" err="1"/>
              <a:t>supercycles</a:t>
            </a:r>
            <a:r>
              <a:rPr lang="en-US" sz="1500" dirty="0"/>
              <a:t> with beam in AGS) * (</a:t>
            </a:r>
            <a:r>
              <a:rPr lang="en-US" sz="1500" dirty="0" err="1"/>
              <a:t>supercycle</a:t>
            </a:r>
            <a:r>
              <a:rPr lang="en-US" sz="1500" dirty="0"/>
              <a:t> length in days)</a:t>
            </a:r>
          </a:p>
        </p:txBody>
      </p:sp>
    </p:spTree>
    <p:extLst>
      <p:ext uri="{BB962C8B-B14F-4D97-AF65-F5344CB8AC3E}">
        <p14:creationId xmlns:p14="http://schemas.microsoft.com/office/powerpoint/2010/main" val="386767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BCFA-7B7B-E941-4A9E-B9682D6E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6310"/>
            <a:ext cx="11049000" cy="722895"/>
          </a:xfrm>
        </p:spPr>
        <p:txBody>
          <a:bodyPr>
            <a:normAutofit/>
          </a:bodyPr>
          <a:lstStyle/>
          <a:p>
            <a:r>
              <a:rPr lang="en-US" dirty="0"/>
              <a:t>Beam time breakdown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4027D-94CB-5DE1-54F3-D2D6FE240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3E71BC32-1A8B-0090-6D65-DD4159833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25" y="1053216"/>
            <a:ext cx="9519123" cy="5011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558C09-6A3C-8B65-CD44-11F5ECB2FE2B}"/>
              </a:ext>
            </a:extLst>
          </p:cNvPr>
          <p:cNvSpPr txBox="1"/>
          <p:nvPr/>
        </p:nvSpPr>
        <p:spPr>
          <a:xfrm>
            <a:off x="484094" y="61708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(user number) in parenthesis</a:t>
            </a:r>
          </a:p>
        </p:txBody>
      </p:sp>
    </p:spTree>
    <p:extLst>
      <p:ext uri="{BB962C8B-B14F-4D97-AF65-F5344CB8AC3E}">
        <p14:creationId xmlns:p14="http://schemas.microsoft.com/office/powerpoint/2010/main" val="174246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8430DB-A619-558A-42A7-7F665D64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500" y="434355"/>
            <a:ext cx="4598920" cy="3219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3134C9-5A08-EECB-9CFA-DBB55D3F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5" y="17255"/>
            <a:ext cx="11049000" cy="688423"/>
          </a:xfrm>
        </p:spPr>
        <p:txBody>
          <a:bodyPr>
            <a:normAutofit/>
          </a:bodyPr>
          <a:lstStyle/>
          <a:p>
            <a:r>
              <a:rPr lang="en-US" sz="2800" dirty="0"/>
              <a:t>Run 24 Polarization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1E3FB-F03B-A47C-6A11-E1E4C1BBB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04623-B4FF-2113-5116-BFB19CE6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77822" y="3835641"/>
            <a:ext cx="4229517" cy="29606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B7CB71-619F-DDDA-DC6C-11AA9709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77823" y="450573"/>
            <a:ext cx="4229517" cy="2960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47F7F1-1D06-FC1A-D139-DF2273B722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1501" y="3621501"/>
            <a:ext cx="4598920" cy="321924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ACED4D6-AB13-E171-4246-CD11C2F272D3}"/>
              </a:ext>
            </a:extLst>
          </p:cNvPr>
          <p:cNvSpPr/>
          <p:nvPr/>
        </p:nvSpPr>
        <p:spPr>
          <a:xfrm>
            <a:off x="8523933" y="994445"/>
            <a:ext cx="729205" cy="51205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629B3C-F214-6274-6472-9869FAC02A01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9253138" y="994445"/>
            <a:ext cx="417987" cy="256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40368C-8251-9DFE-8DF2-F2913B390DFE}"/>
              </a:ext>
            </a:extLst>
          </p:cNvPr>
          <p:cNvSpPr txBox="1"/>
          <p:nvPr/>
        </p:nvSpPr>
        <p:spPr>
          <a:xfrm>
            <a:off x="9590008" y="604140"/>
            <a:ext cx="190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target region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0DB44-E8F1-F3BA-EB94-7F4DF97F2269}"/>
              </a:ext>
            </a:extLst>
          </p:cNvPr>
          <p:cNvCxnSpPr>
            <a:cxnSpLocks/>
          </p:cNvCxnSpPr>
          <p:nvPr/>
        </p:nvCxnSpPr>
        <p:spPr>
          <a:xfrm flipV="1">
            <a:off x="5956193" y="1342663"/>
            <a:ext cx="266218" cy="92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3A557E-4F4D-616D-5005-6C65A00C9E4F}"/>
              </a:ext>
            </a:extLst>
          </p:cNvPr>
          <p:cNvSpPr txBox="1"/>
          <p:nvPr/>
        </p:nvSpPr>
        <p:spPr>
          <a:xfrm>
            <a:off x="5773932" y="2351633"/>
            <a:ext cx="2595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Dashed line is previously established good operation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55A2FC2D-9B95-41DE-AE62-BCCA2B275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740" y="2577398"/>
            <a:ext cx="2522635" cy="24122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184263-B28C-E973-D298-766EC843A61A}"/>
              </a:ext>
            </a:extLst>
          </p:cNvPr>
          <p:cNvCxnSpPr>
            <a:cxnSpLocks/>
          </p:cNvCxnSpPr>
          <p:nvPr/>
        </p:nvCxnSpPr>
        <p:spPr>
          <a:xfrm flipV="1">
            <a:off x="8810513" y="4292301"/>
            <a:ext cx="596826" cy="527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ED54787-3510-3AB7-DC4F-355338CC7486}"/>
              </a:ext>
            </a:extLst>
          </p:cNvPr>
          <p:cNvSpPr txBox="1"/>
          <p:nvPr/>
        </p:nvSpPr>
        <p:spPr>
          <a:xfrm>
            <a:off x="9542932" y="4986392"/>
            <a:ext cx="2266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polarization performance Run 24: 95% of established optimum, with a sigma of +/-7%</a:t>
            </a:r>
          </a:p>
        </p:txBody>
      </p:sp>
    </p:spTree>
    <p:extLst>
      <p:ext uri="{BB962C8B-B14F-4D97-AF65-F5344CB8AC3E}">
        <p14:creationId xmlns:p14="http://schemas.microsoft.com/office/powerpoint/2010/main" val="91869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354FE7-28D1-BC74-D8B4-FD49A062B1F4}"/>
              </a:ext>
            </a:extLst>
          </p:cNvPr>
          <p:cNvSpPr/>
          <p:nvPr/>
        </p:nvSpPr>
        <p:spPr>
          <a:xfrm>
            <a:off x="8229606" y="434329"/>
            <a:ext cx="3926542" cy="6420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EF356-5A6C-0F3D-D9D1-5AFEA6759EBD}"/>
              </a:ext>
            </a:extLst>
          </p:cNvPr>
          <p:cNvSpPr/>
          <p:nvPr/>
        </p:nvSpPr>
        <p:spPr>
          <a:xfrm>
            <a:off x="4303064" y="437206"/>
            <a:ext cx="3926542" cy="6420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F2B8A-41AD-70F8-BB22-239B2238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7" y="-29340"/>
            <a:ext cx="11049000" cy="699746"/>
          </a:xfrm>
        </p:spPr>
        <p:txBody>
          <a:bodyPr>
            <a:normAutofit/>
          </a:bodyPr>
          <a:lstStyle/>
          <a:p>
            <a:r>
              <a:rPr lang="en-US" sz="2000" dirty="0"/>
              <a:t>Source performance/stability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1C540-999B-1CFD-A859-B691487C1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1356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40188446-779C-1F32-A423-7AF8A29A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233" y="599551"/>
            <a:ext cx="3451453" cy="2990814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11E96BC5-43A6-3CEC-C9EB-2338A187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73" y="3711082"/>
            <a:ext cx="3351313" cy="3037545"/>
          </a:xfrm>
          <a:prstGeom prst="rect">
            <a:avLst/>
          </a:prstGeo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B27E1AB8-382F-5FEE-9646-BEFC8C1CB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150" y="707128"/>
            <a:ext cx="3404721" cy="2990814"/>
          </a:xfrm>
          <a:prstGeom prst="rect">
            <a:avLst/>
          </a:prstGeom>
        </p:spPr>
      </p:pic>
      <p:pic>
        <p:nvPicPr>
          <p:cNvPr id="20" name="Picture 19" descr="Chart, histogram&#10;&#10;Description automatically generated">
            <a:extLst>
              <a:ext uri="{FF2B5EF4-FFF2-40B4-BE49-F238E27FC236}">
                <a16:creationId xmlns:a16="http://schemas.microsoft.com/office/drawing/2014/main" id="{AB6FBB76-C208-5DD8-9F90-1A19B20E5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174" y="3711082"/>
            <a:ext cx="3431425" cy="29908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E5284D4-E29D-8ADE-6B77-DD9C83EC5A98}"/>
              </a:ext>
            </a:extLst>
          </p:cNvPr>
          <p:cNvSpPr txBox="1"/>
          <p:nvPr/>
        </p:nvSpPr>
        <p:spPr>
          <a:xfrm>
            <a:off x="5720021" y="178310"/>
            <a:ext cx="10438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Intensity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C0B739-9937-7160-6244-3E676ED18CE4}"/>
              </a:ext>
            </a:extLst>
          </p:cNvPr>
          <p:cNvSpPr txBox="1"/>
          <p:nvPr/>
        </p:nvSpPr>
        <p:spPr>
          <a:xfrm>
            <a:off x="9634459" y="189294"/>
            <a:ext cx="13901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Polarization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D765D9-E888-DC21-29F6-1519BF13E3E6}"/>
              </a:ext>
            </a:extLst>
          </p:cNvPr>
          <p:cNvSpPr txBox="1"/>
          <p:nvPr/>
        </p:nvSpPr>
        <p:spPr>
          <a:xfrm>
            <a:off x="398033" y="707128"/>
            <a:ext cx="37704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intensity comparable to Run 22. </a:t>
            </a:r>
          </a:p>
          <a:p>
            <a:endParaRPr lang="en-US" dirty="0"/>
          </a:p>
          <a:p>
            <a:r>
              <a:rPr lang="en-US" dirty="0"/>
              <a:t>Periodic ~1 </a:t>
            </a:r>
            <a:r>
              <a:rPr lang="en-US" dirty="0" err="1"/>
              <a:t>wk</a:t>
            </a:r>
            <a:r>
              <a:rPr lang="en-US" dirty="0"/>
              <a:t> variation due to Rb fills in Run 24, not in Run 22</a:t>
            </a:r>
          </a:p>
          <a:p>
            <a:endParaRPr lang="en-US" dirty="0"/>
          </a:p>
          <a:p>
            <a:r>
              <a:rPr lang="en-US" dirty="0"/>
              <a:t>Polarization both lower in average (~5% </a:t>
            </a:r>
            <a:r>
              <a:rPr lang="en-US" dirty="0" err="1"/>
              <a:t>rel</a:t>
            </a:r>
            <a:r>
              <a:rPr lang="en-US" dirty="0"/>
              <a:t>) and larger in variation in Run 24, relative to 22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B59BD20-8F9E-BA8A-02A8-F647D748A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6328"/>
              </p:ext>
            </p:extLst>
          </p:nvPr>
        </p:nvGraphicFramePr>
        <p:xfrm>
          <a:off x="438277" y="3963874"/>
          <a:ext cx="344524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436">
                  <a:extLst>
                    <a:ext uri="{9D8B030D-6E8A-4147-A177-3AD203B41FA5}">
                      <a16:colId xmlns:a16="http://schemas.microsoft.com/office/drawing/2014/main" val="975465645"/>
                    </a:ext>
                  </a:extLst>
                </a:gridCol>
                <a:gridCol w="1035392">
                  <a:extLst>
                    <a:ext uri="{9D8B030D-6E8A-4147-A177-3AD203B41FA5}">
                      <a16:colId xmlns:a16="http://schemas.microsoft.com/office/drawing/2014/main" val="4086621170"/>
                    </a:ext>
                  </a:extLst>
                </a:gridCol>
                <a:gridCol w="1148414">
                  <a:extLst>
                    <a:ext uri="{9D8B030D-6E8A-4147-A177-3AD203B41FA5}">
                      <a16:colId xmlns:a16="http://schemas.microsoft.com/office/drawing/2014/main" val="3099083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3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 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78.7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1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 (</a:t>
                      </a:r>
                      <a:r>
                        <a:rPr lang="en-US" dirty="0" err="1"/>
                        <a:t>σ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96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43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7EF4-425D-A5F1-AED0-8D707221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83" y="365126"/>
            <a:ext cx="11049000" cy="844952"/>
          </a:xfrm>
        </p:spPr>
        <p:txBody>
          <a:bodyPr>
            <a:normAutofit fontScale="90000"/>
          </a:bodyPr>
          <a:lstStyle/>
          <a:p>
            <a:r>
              <a:rPr lang="en-US" dirty="0"/>
              <a:t>AGS Polarization efficiency</a:t>
            </a:r>
            <a:br>
              <a:rPr lang="en-US" dirty="0"/>
            </a:br>
            <a:r>
              <a:rPr lang="en-US" sz="3300" dirty="0"/>
              <a:t>AGS Extraction/Source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E3F25-EC25-FB55-EFB8-69E6BF03A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10CF6-319C-644D-2257-1E81D4173A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33528" y="1376483"/>
            <a:ext cx="5424928" cy="4746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E1508-1613-CC4E-F669-AB1FBB36012F}"/>
              </a:ext>
            </a:extLst>
          </p:cNvPr>
          <p:cNvSpPr txBox="1"/>
          <p:nvPr/>
        </p:nvSpPr>
        <p:spPr>
          <a:xfrm>
            <a:off x="6204407" y="1210078"/>
            <a:ext cx="408316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AGS Polarization/Pol(200 MeV) by Fill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513A7-0727-36EF-EE87-8F8EB968E45C}"/>
              </a:ext>
            </a:extLst>
          </p:cNvPr>
          <p:cNvSpPr txBox="1"/>
          <p:nvPr/>
        </p:nvSpPr>
        <p:spPr>
          <a:xfrm>
            <a:off x="398033" y="1904104"/>
            <a:ext cx="4819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transmission through AGS slightly better than Run 22 over most intensities</a:t>
            </a:r>
          </a:p>
          <a:p>
            <a:endParaRPr lang="en-US" dirty="0"/>
          </a:p>
          <a:p>
            <a:r>
              <a:rPr lang="en-US" dirty="0"/>
              <a:t>Skew quad fills not obviously different from tune jump at the highest intensities</a:t>
            </a:r>
          </a:p>
        </p:txBody>
      </p:sp>
    </p:spTree>
    <p:extLst>
      <p:ext uri="{BB962C8B-B14F-4D97-AF65-F5344CB8AC3E}">
        <p14:creationId xmlns:p14="http://schemas.microsoft.com/office/powerpoint/2010/main" val="123089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1F237-2926-AC84-50C5-76D4061D5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4F8189-C836-A760-6B59-2EBE3FFB7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7" y="87333"/>
            <a:ext cx="11049000" cy="699746"/>
          </a:xfrm>
        </p:spPr>
        <p:txBody>
          <a:bodyPr/>
          <a:lstStyle/>
          <a:p>
            <a:r>
              <a:rPr lang="en-US" dirty="0"/>
              <a:t>Energy stability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435EE2F-80E0-4FE4-D86A-AE79386D5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161" y="337820"/>
            <a:ext cx="3954631" cy="3260090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E9C55FD-43C8-0F19-5D49-C1AA4CFA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593" y="3597910"/>
            <a:ext cx="5091421" cy="32600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DDB3A6-3E8E-4A80-2D00-4B4102505175}"/>
              </a:ext>
            </a:extLst>
          </p:cNvPr>
          <p:cNvSpPr txBox="1"/>
          <p:nvPr/>
        </p:nvSpPr>
        <p:spPr>
          <a:xfrm>
            <a:off x="6572923" y="252540"/>
            <a:ext cx="250260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Arrival time at GƔ = 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11C2D5-4E3E-C077-4E47-D8B8189B5639}"/>
              </a:ext>
            </a:extLst>
          </p:cNvPr>
          <p:cNvSpPr txBox="1"/>
          <p:nvPr/>
        </p:nvSpPr>
        <p:spPr>
          <a:xfrm>
            <a:off x="6692581" y="3597910"/>
            <a:ext cx="45736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Change in GƔ during acceleration, fill by fill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E6B12-DE73-FB98-73ED-357C31846C49}"/>
              </a:ext>
            </a:extLst>
          </p:cNvPr>
          <p:cNvSpPr txBox="1"/>
          <p:nvPr/>
        </p:nvSpPr>
        <p:spPr>
          <a:xfrm>
            <a:off x="355257" y="787079"/>
            <a:ext cx="530885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Slow drift of the energy as a function of time during the ramp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tune jump 100 us is significant, 200 us is bad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Tolerance is better with skew quads, but would still prefer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Injection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during a fill is small (drift is ~hours)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Deviation is often linearly increasing during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ML project to improve calibration precision, make online continuous calibration and quantify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Conventional analysis of the MM field contribution to this drift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 have a slow software feedback for RHIC energy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Consider developing a system for the whole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4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2033-4F03-26DE-82BA-953DF3F8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2" y="16617"/>
            <a:ext cx="11049000" cy="807459"/>
          </a:xfrm>
        </p:spPr>
        <p:txBody>
          <a:bodyPr/>
          <a:lstStyle/>
          <a:p>
            <a:r>
              <a:rPr lang="en-US" dirty="0"/>
              <a:t>Skew quad commissioning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7B023-44E5-5603-5AB1-1541DF626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599D7B-7EB7-42ED-D018-5DC61E1D5C5F}"/>
              </a:ext>
            </a:extLst>
          </p:cNvPr>
          <p:cNvGrpSpPr/>
          <p:nvPr/>
        </p:nvGrpSpPr>
        <p:grpSpPr>
          <a:xfrm>
            <a:off x="6925141" y="1269403"/>
            <a:ext cx="5191027" cy="3552706"/>
            <a:chOff x="4548789" y="962265"/>
            <a:chExt cx="7588895" cy="5193792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C644F6EA-E086-7F3D-24BD-EC888F28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789" y="962265"/>
              <a:ext cx="6501581" cy="5193792"/>
            </a:xfrm>
            <a:prstGeom prst="rect">
              <a:avLst/>
            </a:prstGeom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38B491F4-D0F2-E669-E9DB-BA85CEB25283}"/>
                </a:ext>
              </a:extLst>
            </p:cNvPr>
            <p:cNvSpPr/>
            <p:nvPr/>
          </p:nvSpPr>
          <p:spPr>
            <a:xfrm>
              <a:off x="10923370" y="1181312"/>
              <a:ext cx="254000" cy="36933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F86B8-37D8-9111-E512-91CA427BF9FF}"/>
                </a:ext>
              </a:extLst>
            </p:cNvPr>
            <p:cNvSpPr txBox="1"/>
            <p:nvPr/>
          </p:nvSpPr>
          <p:spPr>
            <a:xfrm>
              <a:off x="11245195" y="1202326"/>
              <a:ext cx="892489" cy="8099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Spin tune gap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417012-C435-08FA-1644-BF57986DB6AD}"/>
                </a:ext>
              </a:extLst>
            </p:cNvPr>
            <p:cNvSpPr txBox="1"/>
            <p:nvPr/>
          </p:nvSpPr>
          <p:spPr>
            <a:xfrm>
              <a:off x="8787790" y="2607315"/>
              <a:ext cx="287455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Hor</a:t>
              </a:r>
              <a:r>
                <a:rPr lang="en-US" sz="1000" dirty="0"/>
                <a:t> resonance crossings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6184DA-6D51-C9E2-87B2-E607043BE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6590" y="2985170"/>
              <a:ext cx="1488472" cy="660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040AC90-6728-A6B2-CF08-3E8898AC392A}"/>
                </a:ext>
              </a:extLst>
            </p:cNvPr>
            <p:cNvSpPr/>
            <p:nvPr/>
          </p:nvSpPr>
          <p:spPr>
            <a:xfrm>
              <a:off x="10923370" y="3357621"/>
              <a:ext cx="254000" cy="37060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DA7BC-0BA1-7AAB-9175-B223FA297161}"/>
                </a:ext>
              </a:extLst>
            </p:cNvPr>
            <p:cNvSpPr txBox="1"/>
            <p:nvPr/>
          </p:nvSpPr>
          <p:spPr>
            <a:xfrm>
              <a:off x="11177370" y="3235996"/>
              <a:ext cx="892489" cy="5849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Tune</a:t>
              </a:r>
            </a:p>
            <a:p>
              <a:pPr algn="ctr"/>
              <a:r>
                <a:rPr lang="en-US" sz="1000" dirty="0"/>
                <a:t>jump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5A2CE-E864-94B2-3033-866725B47E8C}"/>
                </a:ext>
              </a:extLst>
            </p:cNvPr>
            <p:cNvSpPr txBox="1"/>
            <p:nvPr/>
          </p:nvSpPr>
          <p:spPr>
            <a:xfrm>
              <a:off x="6096000" y="3916950"/>
              <a:ext cx="1204209" cy="10348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(pause tune jump</a:t>
              </a:r>
              <a:br>
                <a:rPr lang="en-US" sz="1000" dirty="0"/>
              </a:br>
              <a:r>
                <a:rPr lang="en-US" sz="1000" dirty="0"/>
                <a:t>near transition)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2509EF-2591-5000-6354-30D9064BE52B}"/>
              </a:ext>
            </a:extLst>
          </p:cNvPr>
          <p:cNvSpPr txBox="1"/>
          <p:nvPr/>
        </p:nvSpPr>
        <p:spPr>
          <a:xfrm>
            <a:off x="376519" y="992420"/>
            <a:ext cx="61300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skew quads in 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to replace and improve upon the tune jump for correction of horizontal depolarizing resonances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 2023: Magnets #13,14 installed.  Final magnet held at power supply vendor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Nov-Apr 8</a:t>
            </a:r>
            <a:r>
              <a:rPr lang="en-US" baseline="30000" dirty="0"/>
              <a:t>th</a:t>
            </a:r>
            <a:r>
              <a:rPr lang="en-US" dirty="0"/>
              <a:t>: Power supplies delivered and connected in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Significant ”after market” modifications to each one, mostly to improve p.s.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 5</a:t>
            </a:r>
            <a:r>
              <a:rPr lang="en-US" baseline="30000" dirty="0"/>
              <a:t>th</a:t>
            </a:r>
            <a:r>
              <a:rPr lang="en-US" dirty="0"/>
              <a:t> : First 6 magnets powered, ready for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Mar-Apr: Beam based polarity checks (zero polarity errors), orbit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4</a:t>
            </a:r>
            <a:r>
              <a:rPr lang="en-US" baseline="30000" dirty="0"/>
              <a:t>th</a:t>
            </a:r>
            <a:r>
              <a:rPr lang="en-US" dirty="0"/>
              <a:t>: Proof of principle test!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May-Jun: beam-based tests, interleaved with </a:t>
            </a:r>
            <a:r>
              <a:rPr lang="en-US" i="1" dirty="0"/>
              <a:t>a lot</a:t>
            </a:r>
            <a:r>
              <a:rPr lang="en-US" dirty="0"/>
              <a:t> of RHIC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July 29</a:t>
            </a:r>
            <a:r>
              <a:rPr lang="en-US" baseline="30000" dirty="0"/>
              <a:t>th</a:t>
            </a:r>
            <a:r>
              <a:rPr lang="en-US" dirty="0"/>
              <a:t>: First demonstration of ramp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 9</a:t>
            </a:r>
            <a:r>
              <a:rPr lang="en-US" baseline="30000" dirty="0"/>
              <a:t>th</a:t>
            </a:r>
            <a:r>
              <a:rPr lang="en-US" dirty="0"/>
              <a:t>: RHIC operations with skew quad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D6C2D-C554-D3ED-BE73-01CD2F51007B}"/>
              </a:ext>
            </a:extLst>
          </p:cNvPr>
          <p:cNvSpPr txBox="1"/>
          <p:nvPr/>
        </p:nvSpPr>
        <p:spPr>
          <a:xfrm>
            <a:off x="6925141" y="5536567"/>
            <a:ext cx="466350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~About 20 shifts of commissioning time over many calendar weeks</a:t>
            </a:r>
          </a:p>
        </p:txBody>
      </p:sp>
    </p:spTree>
    <p:extLst>
      <p:ext uri="{BB962C8B-B14F-4D97-AF65-F5344CB8AC3E}">
        <p14:creationId xmlns:p14="http://schemas.microsoft.com/office/powerpoint/2010/main" val="278096077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11667</TotalTime>
  <Words>2523</Words>
  <Application>Microsoft Macintosh PowerPoint</Application>
  <PresentationFormat>Widescreen</PresentationFormat>
  <Paragraphs>391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BNL</vt:lpstr>
      <vt:lpstr>“Injectors” RHIC Retreat 2024</vt:lpstr>
      <vt:lpstr>Talk that is</vt:lpstr>
      <vt:lpstr>Startup Timeline</vt:lpstr>
      <vt:lpstr>Beam time breakdown</vt:lpstr>
      <vt:lpstr>Run 24 Polarization Performance</vt:lpstr>
      <vt:lpstr>Source performance/stability</vt:lpstr>
      <vt:lpstr>AGS Polarization efficiency AGS Extraction/Source</vt:lpstr>
      <vt:lpstr>Energy stability</vt:lpstr>
      <vt:lpstr>Skew quad commissioning</vt:lpstr>
      <vt:lpstr>Skew quad commissioning</vt:lpstr>
      <vt:lpstr>Commissioning: Proof of principle single resonance crossing</vt:lpstr>
      <vt:lpstr>Commissioning: Proof of principle single resonance crossing</vt:lpstr>
      <vt:lpstr>Skew quad during acceleration: Orbit effects</vt:lpstr>
      <vt:lpstr>Skew quad during acceleration: Orbit effects</vt:lpstr>
      <vt:lpstr>Orbit corrector currents</vt:lpstr>
      <vt:lpstr>Skew quadrupole commissioning: ramp and polarization</vt:lpstr>
      <vt:lpstr>Correction scaling measurements</vt:lpstr>
      <vt:lpstr>Skew quad status</vt:lpstr>
      <vt:lpstr>Split/merge setup</vt:lpstr>
      <vt:lpstr>LtB Injection Optimization with ML (Lucy Lin) </vt:lpstr>
      <vt:lpstr>Injector physics and operations</vt:lpstr>
      <vt:lpstr>Reliabilities and Capabilities</vt:lpstr>
      <vt:lpstr>Bottom lines and outlook</vt:lpstr>
      <vt:lpstr>Skew Quad Special 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54</cp:revision>
  <dcterms:created xsi:type="dcterms:W3CDTF">2024-11-07T15:30:32Z</dcterms:created>
  <dcterms:modified xsi:type="dcterms:W3CDTF">2024-11-15T18:02:05Z</dcterms:modified>
  <cp:category/>
</cp:coreProperties>
</file>