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499" r:id="rId3"/>
    <p:sldId id="513" r:id="rId4"/>
    <p:sldId id="500" r:id="rId5"/>
    <p:sldId id="516" r:id="rId6"/>
    <p:sldId id="514" r:id="rId7"/>
    <p:sldId id="522" r:id="rId8"/>
    <p:sldId id="266" r:id="rId9"/>
    <p:sldId id="521" r:id="rId10"/>
    <p:sldId id="520" r:id="rId11"/>
    <p:sldId id="519" r:id="rId12"/>
    <p:sldId id="523" r:id="rId13"/>
    <p:sldId id="524" r:id="rId14"/>
    <p:sldId id="527" r:id="rId15"/>
    <p:sldId id="517" r:id="rId16"/>
    <p:sldId id="525" r:id="rId17"/>
    <p:sldId id="526" r:id="rId18"/>
    <p:sldId id="518" r:id="rId19"/>
    <p:sldId id="528" r:id="rId20"/>
    <p:sldId id="529" r:id="rId21"/>
    <p:sldId id="530" r:id="rId22"/>
    <p:sldId id="531" r:id="rId23"/>
    <p:sldId id="532" r:id="rId24"/>
    <p:sldId id="274" r:id="rId25"/>
    <p:sldId id="275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9FFEC-3A59-4CC0-B9C9-1A312BE35C8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A123FAB-D4B1-4378-898D-3615DF03031B}">
      <dgm:prSet/>
      <dgm:spPr/>
      <dgm:t>
        <a:bodyPr/>
        <a:lstStyle/>
        <a:p>
          <a:pPr>
            <a:defRPr cap="all"/>
          </a:pPr>
          <a:r>
            <a:rPr lang="en-US"/>
            <a:t>General information</a:t>
          </a:r>
        </a:p>
      </dgm:t>
    </dgm:pt>
    <dgm:pt modelId="{1B334FFC-1431-4F90-859F-42A1CA5CB45D}" type="parTrans" cxnId="{0F7F5532-E775-4181-B76F-E54291384B2D}">
      <dgm:prSet/>
      <dgm:spPr/>
      <dgm:t>
        <a:bodyPr/>
        <a:lstStyle/>
        <a:p>
          <a:endParaRPr lang="en-US"/>
        </a:p>
      </dgm:t>
    </dgm:pt>
    <dgm:pt modelId="{01CC1E86-080A-4365-A05A-C4C9B0EE65D6}" type="sibTrans" cxnId="{0F7F5532-E775-4181-B76F-E54291384B2D}">
      <dgm:prSet/>
      <dgm:spPr/>
      <dgm:t>
        <a:bodyPr/>
        <a:lstStyle/>
        <a:p>
          <a:endParaRPr lang="en-US"/>
        </a:p>
      </dgm:t>
    </dgm:pt>
    <dgm:pt modelId="{1FA57077-FA2C-405F-AECB-2DB3E62B8005}">
      <dgm:prSet/>
      <dgm:spPr/>
      <dgm:t>
        <a:bodyPr/>
        <a:lstStyle/>
        <a:p>
          <a:pPr>
            <a:defRPr cap="all"/>
          </a:pPr>
          <a:r>
            <a:rPr lang="en-US"/>
            <a:t>Status</a:t>
          </a:r>
        </a:p>
      </dgm:t>
    </dgm:pt>
    <dgm:pt modelId="{4F638BB4-262F-4C39-8A43-2A3B9D11B479}" type="parTrans" cxnId="{6ED0C85F-6395-49EF-A223-4CC29B8D66AD}">
      <dgm:prSet/>
      <dgm:spPr/>
      <dgm:t>
        <a:bodyPr/>
        <a:lstStyle/>
        <a:p>
          <a:endParaRPr lang="en-US"/>
        </a:p>
      </dgm:t>
    </dgm:pt>
    <dgm:pt modelId="{9CE19E76-70E3-4190-8D71-681E141CA170}" type="sibTrans" cxnId="{6ED0C85F-6395-49EF-A223-4CC29B8D66AD}">
      <dgm:prSet/>
      <dgm:spPr/>
      <dgm:t>
        <a:bodyPr/>
        <a:lstStyle/>
        <a:p>
          <a:endParaRPr lang="en-US"/>
        </a:p>
      </dgm:t>
    </dgm:pt>
    <dgm:pt modelId="{DBFBFF96-3406-4864-B2FC-1C4E0F922151}">
      <dgm:prSet/>
      <dgm:spPr/>
      <dgm:t>
        <a:bodyPr/>
        <a:lstStyle/>
        <a:p>
          <a:pPr>
            <a:defRPr cap="all"/>
          </a:pPr>
          <a:r>
            <a:rPr lang="en-US"/>
            <a:t>Progress</a:t>
          </a:r>
        </a:p>
      </dgm:t>
    </dgm:pt>
    <dgm:pt modelId="{ECC7B66C-017D-4BE2-8CCC-E2DA497812C5}" type="parTrans" cxnId="{C728C286-F7C3-41E3-8B0C-D2B447E07040}">
      <dgm:prSet/>
      <dgm:spPr/>
      <dgm:t>
        <a:bodyPr/>
        <a:lstStyle/>
        <a:p>
          <a:endParaRPr lang="en-US"/>
        </a:p>
      </dgm:t>
    </dgm:pt>
    <dgm:pt modelId="{9CD4C8F6-995D-43A1-9357-78F6FF501581}" type="sibTrans" cxnId="{C728C286-F7C3-41E3-8B0C-D2B447E07040}">
      <dgm:prSet/>
      <dgm:spPr/>
      <dgm:t>
        <a:bodyPr/>
        <a:lstStyle/>
        <a:p>
          <a:endParaRPr lang="en-US"/>
        </a:p>
      </dgm:t>
    </dgm:pt>
    <dgm:pt modelId="{D9C11A87-5602-437D-B55B-50DE380C49E1}">
      <dgm:prSet/>
      <dgm:spPr/>
      <dgm:t>
        <a:bodyPr/>
        <a:lstStyle/>
        <a:p>
          <a:pPr>
            <a:defRPr cap="all"/>
          </a:pPr>
          <a:r>
            <a:rPr lang="en-US"/>
            <a:t>Schedules</a:t>
          </a:r>
        </a:p>
      </dgm:t>
    </dgm:pt>
    <dgm:pt modelId="{C7ABA533-B5EF-4153-A84E-5EA899D2854A}" type="parTrans" cxnId="{3C1E3602-ED4F-46E8-BE6B-BEDDA909FEA9}">
      <dgm:prSet/>
      <dgm:spPr/>
      <dgm:t>
        <a:bodyPr/>
        <a:lstStyle/>
        <a:p>
          <a:endParaRPr lang="en-US"/>
        </a:p>
      </dgm:t>
    </dgm:pt>
    <dgm:pt modelId="{052E7E7E-2A8C-4C3C-B912-CF012046D2BD}" type="sibTrans" cxnId="{3C1E3602-ED4F-46E8-BE6B-BEDDA909FEA9}">
      <dgm:prSet/>
      <dgm:spPr/>
      <dgm:t>
        <a:bodyPr/>
        <a:lstStyle/>
        <a:p>
          <a:endParaRPr lang="en-US"/>
        </a:p>
      </dgm:t>
    </dgm:pt>
    <dgm:pt modelId="{9AC729A3-1841-40E4-9FB7-DB506CD9F0F1}">
      <dgm:prSet/>
      <dgm:spPr/>
      <dgm:t>
        <a:bodyPr/>
        <a:lstStyle/>
        <a:p>
          <a:pPr>
            <a:defRPr cap="all"/>
          </a:pPr>
          <a:r>
            <a:rPr lang="en-US" dirty="0"/>
            <a:t>Summary</a:t>
          </a:r>
        </a:p>
      </dgm:t>
    </dgm:pt>
    <dgm:pt modelId="{BB2CC309-F4C9-43D3-A3EE-A614E9EFC9AC}" type="parTrans" cxnId="{2B0A0FC7-86AA-4281-8EA0-EA7F3DB88D46}">
      <dgm:prSet/>
      <dgm:spPr/>
      <dgm:t>
        <a:bodyPr/>
        <a:lstStyle/>
        <a:p>
          <a:endParaRPr lang="en-US"/>
        </a:p>
      </dgm:t>
    </dgm:pt>
    <dgm:pt modelId="{F3C57F7F-EF09-4A65-A67A-E742FE74A278}" type="sibTrans" cxnId="{2B0A0FC7-86AA-4281-8EA0-EA7F3DB88D46}">
      <dgm:prSet/>
      <dgm:spPr/>
      <dgm:t>
        <a:bodyPr/>
        <a:lstStyle/>
        <a:p>
          <a:endParaRPr lang="en-US"/>
        </a:p>
      </dgm:t>
    </dgm:pt>
    <dgm:pt modelId="{7FD11BFE-382C-4551-8CBA-23D29E6FDC17}" type="pres">
      <dgm:prSet presAssocID="{AA19FFEC-3A59-4CC0-B9C9-1A312BE35C85}" presName="root" presStyleCnt="0">
        <dgm:presLayoutVars>
          <dgm:dir/>
          <dgm:resizeHandles val="exact"/>
        </dgm:presLayoutVars>
      </dgm:prSet>
      <dgm:spPr/>
    </dgm:pt>
    <dgm:pt modelId="{F7F85D4F-3362-4343-9255-8A6237E49CAF}" type="pres">
      <dgm:prSet presAssocID="{9A123FAB-D4B1-4378-898D-3615DF03031B}" presName="compNode" presStyleCnt="0"/>
      <dgm:spPr/>
    </dgm:pt>
    <dgm:pt modelId="{5CF7CAC9-75C2-4818-85E6-A05FEBACDBFB}" type="pres">
      <dgm:prSet presAssocID="{9A123FAB-D4B1-4378-898D-3615DF03031B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983EC4C-3C0F-4A80-83FA-F31FFC08CD92}" type="pres">
      <dgm:prSet presAssocID="{9A123FAB-D4B1-4378-898D-3615DF03031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86DE1CD5-6A77-46EA-A5D4-BD234EC14454}" type="pres">
      <dgm:prSet presAssocID="{9A123FAB-D4B1-4378-898D-3615DF03031B}" presName="spaceRect" presStyleCnt="0"/>
      <dgm:spPr/>
    </dgm:pt>
    <dgm:pt modelId="{775BD64D-5261-4C39-803C-6D6FC8C9098B}" type="pres">
      <dgm:prSet presAssocID="{9A123FAB-D4B1-4378-898D-3615DF03031B}" presName="textRect" presStyleLbl="revTx" presStyleIdx="0" presStyleCnt="5">
        <dgm:presLayoutVars>
          <dgm:chMax val="1"/>
          <dgm:chPref val="1"/>
        </dgm:presLayoutVars>
      </dgm:prSet>
      <dgm:spPr/>
    </dgm:pt>
    <dgm:pt modelId="{4CF54A66-12D5-4B2A-8F4D-CB7B590A189A}" type="pres">
      <dgm:prSet presAssocID="{01CC1E86-080A-4365-A05A-C4C9B0EE65D6}" presName="sibTrans" presStyleCnt="0"/>
      <dgm:spPr/>
    </dgm:pt>
    <dgm:pt modelId="{99DE2D11-B1D6-4BB7-B98E-D2DC9BE3B051}" type="pres">
      <dgm:prSet presAssocID="{1FA57077-FA2C-405F-AECB-2DB3E62B8005}" presName="compNode" presStyleCnt="0"/>
      <dgm:spPr/>
    </dgm:pt>
    <dgm:pt modelId="{8E41687D-52D2-4A45-B5BE-5BD0187EDD6F}" type="pres">
      <dgm:prSet presAssocID="{1FA57077-FA2C-405F-AECB-2DB3E62B8005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E1B2BA4-C64F-4328-BBAC-1A57720513AF}" type="pres">
      <dgm:prSet presAssocID="{1FA57077-FA2C-405F-AECB-2DB3E62B800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B9F757F-7A88-4417-9B0E-7B1FA2B0DB74}" type="pres">
      <dgm:prSet presAssocID="{1FA57077-FA2C-405F-AECB-2DB3E62B8005}" presName="spaceRect" presStyleCnt="0"/>
      <dgm:spPr/>
    </dgm:pt>
    <dgm:pt modelId="{A7AA9957-993D-4761-95C3-E9E5EC1A3AC7}" type="pres">
      <dgm:prSet presAssocID="{1FA57077-FA2C-405F-AECB-2DB3E62B8005}" presName="textRect" presStyleLbl="revTx" presStyleIdx="1" presStyleCnt="5">
        <dgm:presLayoutVars>
          <dgm:chMax val="1"/>
          <dgm:chPref val="1"/>
        </dgm:presLayoutVars>
      </dgm:prSet>
      <dgm:spPr/>
    </dgm:pt>
    <dgm:pt modelId="{40FDCAAD-D027-4EDF-9985-5585EFB74979}" type="pres">
      <dgm:prSet presAssocID="{9CE19E76-70E3-4190-8D71-681E141CA170}" presName="sibTrans" presStyleCnt="0"/>
      <dgm:spPr/>
    </dgm:pt>
    <dgm:pt modelId="{9DBC52FE-7569-446B-A242-11D13F960E38}" type="pres">
      <dgm:prSet presAssocID="{DBFBFF96-3406-4864-B2FC-1C4E0F922151}" presName="compNode" presStyleCnt="0"/>
      <dgm:spPr/>
    </dgm:pt>
    <dgm:pt modelId="{FA58025B-ACCA-405E-A3EE-189CFF997AE3}" type="pres">
      <dgm:prSet presAssocID="{DBFBFF96-3406-4864-B2FC-1C4E0F922151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1942490-C7F8-4099-BF27-46110CD16F66}" type="pres">
      <dgm:prSet presAssocID="{DBFBFF96-3406-4864-B2FC-1C4E0F92215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F204329-E1EB-47D1-9DE0-38D57F72C093}" type="pres">
      <dgm:prSet presAssocID="{DBFBFF96-3406-4864-B2FC-1C4E0F922151}" presName="spaceRect" presStyleCnt="0"/>
      <dgm:spPr/>
    </dgm:pt>
    <dgm:pt modelId="{1AEA1E84-C84B-4E94-A8EC-3F056DE74413}" type="pres">
      <dgm:prSet presAssocID="{DBFBFF96-3406-4864-B2FC-1C4E0F922151}" presName="textRect" presStyleLbl="revTx" presStyleIdx="2" presStyleCnt="5">
        <dgm:presLayoutVars>
          <dgm:chMax val="1"/>
          <dgm:chPref val="1"/>
        </dgm:presLayoutVars>
      </dgm:prSet>
      <dgm:spPr/>
    </dgm:pt>
    <dgm:pt modelId="{E634E522-8B4A-4A4E-A930-FD18B7EE8F88}" type="pres">
      <dgm:prSet presAssocID="{9CD4C8F6-995D-43A1-9357-78F6FF501581}" presName="sibTrans" presStyleCnt="0"/>
      <dgm:spPr/>
    </dgm:pt>
    <dgm:pt modelId="{7A224015-76B2-45A5-8E10-14F76F7EBF1C}" type="pres">
      <dgm:prSet presAssocID="{D9C11A87-5602-437D-B55B-50DE380C49E1}" presName="compNode" presStyleCnt="0"/>
      <dgm:spPr/>
    </dgm:pt>
    <dgm:pt modelId="{1B101CB6-BEA7-4245-B9E8-2693630A2E62}" type="pres">
      <dgm:prSet presAssocID="{D9C11A87-5602-437D-B55B-50DE380C49E1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FC6C359-60CA-4B7A-9221-90169889E76C}" type="pres">
      <dgm:prSet presAssocID="{D9C11A87-5602-437D-B55B-50DE380C49E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A715E7CE-FA4B-40C7-A10C-381D73BF48A1}" type="pres">
      <dgm:prSet presAssocID="{D9C11A87-5602-437D-B55B-50DE380C49E1}" presName="spaceRect" presStyleCnt="0"/>
      <dgm:spPr/>
    </dgm:pt>
    <dgm:pt modelId="{5C021AED-30BB-454E-B24B-C57590437B50}" type="pres">
      <dgm:prSet presAssocID="{D9C11A87-5602-437D-B55B-50DE380C49E1}" presName="textRect" presStyleLbl="revTx" presStyleIdx="3" presStyleCnt="5">
        <dgm:presLayoutVars>
          <dgm:chMax val="1"/>
          <dgm:chPref val="1"/>
        </dgm:presLayoutVars>
      </dgm:prSet>
      <dgm:spPr/>
    </dgm:pt>
    <dgm:pt modelId="{90430A90-2BF9-4F50-92CE-BAB459BDAC41}" type="pres">
      <dgm:prSet presAssocID="{052E7E7E-2A8C-4C3C-B912-CF012046D2BD}" presName="sibTrans" presStyleCnt="0"/>
      <dgm:spPr/>
    </dgm:pt>
    <dgm:pt modelId="{86FA0D28-47F0-4887-92F8-0253D074861D}" type="pres">
      <dgm:prSet presAssocID="{9AC729A3-1841-40E4-9FB7-DB506CD9F0F1}" presName="compNode" presStyleCnt="0"/>
      <dgm:spPr/>
    </dgm:pt>
    <dgm:pt modelId="{CD0E8744-E5BF-420A-B3BF-B5F49296F01D}" type="pres">
      <dgm:prSet presAssocID="{9AC729A3-1841-40E4-9FB7-DB506CD9F0F1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947A531-A4C4-406D-8512-B14DBE8685DC}" type="pres">
      <dgm:prSet presAssocID="{9AC729A3-1841-40E4-9FB7-DB506CD9F0F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B6C0F89-0E31-48F3-9A60-9159041156D3}" type="pres">
      <dgm:prSet presAssocID="{9AC729A3-1841-40E4-9FB7-DB506CD9F0F1}" presName="spaceRect" presStyleCnt="0"/>
      <dgm:spPr/>
    </dgm:pt>
    <dgm:pt modelId="{0671C744-39CE-46CE-ABC8-8A1FC6715B2F}" type="pres">
      <dgm:prSet presAssocID="{9AC729A3-1841-40E4-9FB7-DB506CD9F0F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C1E3602-ED4F-46E8-BE6B-BEDDA909FEA9}" srcId="{AA19FFEC-3A59-4CC0-B9C9-1A312BE35C85}" destId="{D9C11A87-5602-437D-B55B-50DE380C49E1}" srcOrd="3" destOrd="0" parTransId="{C7ABA533-B5EF-4153-A84E-5EA899D2854A}" sibTransId="{052E7E7E-2A8C-4C3C-B912-CF012046D2BD}"/>
    <dgm:cxn modelId="{0F7F5532-E775-4181-B76F-E54291384B2D}" srcId="{AA19FFEC-3A59-4CC0-B9C9-1A312BE35C85}" destId="{9A123FAB-D4B1-4378-898D-3615DF03031B}" srcOrd="0" destOrd="0" parTransId="{1B334FFC-1431-4F90-859F-42A1CA5CB45D}" sibTransId="{01CC1E86-080A-4365-A05A-C4C9B0EE65D6}"/>
    <dgm:cxn modelId="{9025D74F-95AD-4684-8501-D6C787E0DF69}" type="presOf" srcId="{9AC729A3-1841-40E4-9FB7-DB506CD9F0F1}" destId="{0671C744-39CE-46CE-ABC8-8A1FC6715B2F}" srcOrd="0" destOrd="0" presId="urn:microsoft.com/office/officeart/2018/5/layout/IconLeafLabelList"/>
    <dgm:cxn modelId="{6739485A-16DB-4C29-8E3C-29BBA13852A0}" type="presOf" srcId="{DBFBFF96-3406-4864-B2FC-1C4E0F922151}" destId="{1AEA1E84-C84B-4E94-A8EC-3F056DE74413}" srcOrd="0" destOrd="0" presId="urn:microsoft.com/office/officeart/2018/5/layout/IconLeafLabelList"/>
    <dgm:cxn modelId="{81ABC65B-770D-43DD-9BC4-ADB168904DAE}" type="presOf" srcId="{D9C11A87-5602-437D-B55B-50DE380C49E1}" destId="{5C021AED-30BB-454E-B24B-C57590437B50}" srcOrd="0" destOrd="0" presId="urn:microsoft.com/office/officeart/2018/5/layout/IconLeafLabelList"/>
    <dgm:cxn modelId="{6AB69B5C-9B2C-4F6B-B97C-8A056BEC8DDC}" type="presOf" srcId="{9A123FAB-D4B1-4378-898D-3615DF03031B}" destId="{775BD64D-5261-4C39-803C-6D6FC8C9098B}" srcOrd="0" destOrd="0" presId="urn:microsoft.com/office/officeart/2018/5/layout/IconLeafLabelList"/>
    <dgm:cxn modelId="{6ED0C85F-6395-49EF-A223-4CC29B8D66AD}" srcId="{AA19FFEC-3A59-4CC0-B9C9-1A312BE35C85}" destId="{1FA57077-FA2C-405F-AECB-2DB3E62B8005}" srcOrd="1" destOrd="0" parTransId="{4F638BB4-262F-4C39-8A43-2A3B9D11B479}" sibTransId="{9CE19E76-70E3-4190-8D71-681E141CA170}"/>
    <dgm:cxn modelId="{C728C286-F7C3-41E3-8B0C-D2B447E07040}" srcId="{AA19FFEC-3A59-4CC0-B9C9-1A312BE35C85}" destId="{DBFBFF96-3406-4864-B2FC-1C4E0F922151}" srcOrd="2" destOrd="0" parTransId="{ECC7B66C-017D-4BE2-8CCC-E2DA497812C5}" sibTransId="{9CD4C8F6-995D-43A1-9357-78F6FF501581}"/>
    <dgm:cxn modelId="{2B0A0FC7-86AA-4281-8EA0-EA7F3DB88D46}" srcId="{AA19FFEC-3A59-4CC0-B9C9-1A312BE35C85}" destId="{9AC729A3-1841-40E4-9FB7-DB506CD9F0F1}" srcOrd="4" destOrd="0" parTransId="{BB2CC309-F4C9-43D3-A3EE-A614E9EFC9AC}" sibTransId="{F3C57F7F-EF09-4A65-A67A-E742FE74A278}"/>
    <dgm:cxn modelId="{D5703EF2-7BFB-4961-ABAB-1A86DEC52801}" type="presOf" srcId="{AA19FFEC-3A59-4CC0-B9C9-1A312BE35C85}" destId="{7FD11BFE-382C-4551-8CBA-23D29E6FDC17}" srcOrd="0" destOrd="0" presId="urn:microsoft.com/office/officeart/2018/5/layout/IconLeafLabelList"/>
    <dgm:cxn modelId="{C85E9BF8-F0B3-4519-B625-D3AAA8B298B7}" type="presOf" srcId="{1FA57077-FA2C-405F-AECB-2DB3E62B8005}" destId="{A7AA9957-993D-4761-95C3-E9E5EC1A3AC7}" srcOrd="0" destOrd="0" presId="urn:microsoft.com/office/officeart/2018/5/layout/IconLeafLabelList"/>
    <dgm:cxn modelId="{5E58D772-56E6-4E2F-84C8-966D9AED253D}" type="presParOf" srcId="{7FD11BFE-382C-4551-8CBA-23D29E6FDC17}" destId="{F7F85D4F-3362-4343-9255-8A6237E49CAF}" srcOrd="0" destOrd="0" presId="urn:microsoft.com/office/officeart/2018/5/layout/IconLeafLabelList"/>
    <dgm:cxn modelId="{23FB78E1-E1E7-4C5C-9E19-35E5B67DA311}" type="presParOf" srcId="{F7F85D4F-3362-4343-9255-8A6237E49CAF}" destId="{5CF7CAC9-75C2-4818-85E6-A05FEBACDBFB}" srcOrd="0" destOrd="0" presId="urn:microsoft.com/office/officeart/2018/5/layout/IconLeafLabelList"/>
    <dgm:cxn modelId="{2F66A8E7-7B27-43AF-9D46-92E77437D89C}" type="presParOf" srcId="{F7F85D4F-3362-4343-9255-8A6237E49CAF}" destId="{A983EC4C-3C0F-4A80-83FA-F31FFC08CD92}" srcOrd="1" destOrd="0" presId="urn:microsoft.com/office/officeart/2018/5/layout/IconLeafLabelList"/>
    <dgm:cxn modelId="{7C2EF940-8F76-4212-8699-D3B46C0D67EE}" type="presParOf" srcId="{F7F85D4F-3362-4343-9255-8A6237E49CAF}" destId="{86DE1CD5-6A77-46EA-A5D4-BD234EC14454}" srcOrd="2" destOrd="0" presId="urn:microsoft.com/office/officeart/2018/5/layout/IconLeafLabelList"/>
    <dgm:cxn modelId="{91EBB2F6-B597-4F88-95DA-0653ADDF9D05}" type="presParOf" srcId="{F7F85D4F-3362-4343-9255-8A6237E49CAF}" destId="{775BD64D-5261-4C39-803C-6D6FC8C9098B}" srcOrd="3" destOrd="0" presId="urn:microsoft.com/office/officeart/2018/5/layout/IconLeafLabelList"/>
    <dgm:cxn modelId="{9CD82CD4-A62B-4656-AF47-25EC20D18182}" type="presParOf" srcId="{7FD11BFE-382C-4551-8CBA-23D29E6FDC17}" destId="{4CF54A66-12D5-4B2A-8F4D-CB7B590A189A}" srcOrd="1" destOrd="0" presId="urn:microsoft.com/office/officeart/2018/5/layout/IconLeafLabelList"/>
    <dgm:cxn modelId="{DACF353A-7415-44F3-8ABE-D20A819546C4}" type="presParOf" srcId="{7FD11BFE-382C-4551-8CBA-23D29E6FDC17}" destId="{99DE2D11-B1D6-4BB7-B98E-D2DC9BE3B051}" srcOrd="2" destOrd="0" presId="urn:microsoft.com/office/officeart/2018/5/layout/IconLeafLabelList"/>
    <dgm:cxn modelId="{3C5B83FE-593F-4B78-97A8-16578B3C5E7E}" type="presParOf" srcId="{99DE2D11-B1D6-4BB7-B98E-D2DC9BE3B051}" destId="{8E41687D-52D2-4A45-B5BE-5BD0187EDD6F}" srcOrd="0" destOrd="0" presId="urn:microsoft.com/office/officeart/2018/5/layout/IconLeafLabelList"/>
    <dgm:cxn modelId="{C70FF5CA-5065-48E6-88F7-0C59FE64F208}" type="presParOf" srcId="{99DE2D11-B1D6-4BB7-B98E-D2DC9BE3B051}" destId="{6E1B2BA4-C64F-4328-BBAC-1A57720513AF}" srcOrd="1" destOrd="0" presId="urn:microsoft.com/office/officeart/2018/5/layout/IconLeafLabelList"/>
    <dgm:cxn modelId="{9A53D8FD-4529-4F84-BD38-8FBFE1CD2157}" type="presParOf" srcId="{99DE2D11-B1D6-4BB7-B98E-D2DC9BE3B051}" destId="{AB9F757F-7A88-4417-9B0E-7B1FA2B0DB74}" srcOrd="2" destOrd="0" presId="urn:microsoft.com/office/officeart/2018/5/layout/IconLeafLabelList"/>
    <dgm:cxn modelId="{A7B05E6C-12FE-4C6F-9C0B-1F50B7465743}" type="presParOf" srcId="{99DE2D11-B1D6-4BB7-B98E-D2DC9BE3B051}" destId="{A7AA9957-993D-4761-95C3-E9E5EC1A3AC7}" srcOrd="3" destOrd="0" presId="urn:microsoft.com/office/officeart/2018/5/layout/IconLeafLabelList"/>
    <dgm:cxn modelId="{157ED2FB-60B0-491D-AD4E-ABD88C240E90}" type="presParOf" srcId="{7FD11BFE-382C-4551-8CBA-23D29E6FDC17}" destId="{40FDCAAD-D027-4EDF-9985-5585EFB74979}" srcOrd="3" destOrd="0" presId="urn:microsoft.com/office/officeart/2018/5/layout/IconLeafLabelList"/>
    <dgm:cxn modelId="{92042231-1383-4DEA-B459-F466B24F12F6}" type="presParOf" srcId="{7FD11BFE-382C-4551-8CBA-23D29E6FDC17}" destId="{9DBC52FE-7569-446B-A242-11D13F960E38}" srcOrd="4" destOrd="0" presId="urn:microsoft.com/office/officeart/2018/5/layout/IconLeafLabelList"/>
    <dgm:cxn modelId="{3EA53C92-6CF2-4C53-8A1D-C23A40BB15C8}" type="presParOf" srcId="{9DBC52FE-7569-446B-A242-11D13F960E38}" destId="{FA58025B-ACCA-405E-A3EE-189CFF997AE3}" srcOrd="0" destOrd="0" presId="urn:microsoft.com/office/officeart/2018/5/layout/IconLeafLabelList"/>
    <dgm:cxn modelId="{11152A78-B9BB-4ED8-8FEE-D8161F227057}" type="presParOf" srcId="{9DBC52FE-7569-446B-A242-11D13F960E38}" destId="{71942490-C7F8-4099-BF27-46110CD16F66}" srcOrd="1" destOrd="0" presId="urn:microsoft.com/office/officeart/2018/5/layout/IconLeafLabelList"/>
    <dgm:cxn modelId="{8C24DDD8-7A8B-48D7-969D-E0EA689F07C8}" type="presParOf" srcId="{9DBC52FE-7569-446B-A242-11D13F960E38}" destId="{AF204329-E1EB-47D1-9DE0-38D57F72C093}" srcOrd="2" destOrd="0" presId="urn:microsoft.com/office/officeart/2018/5/layout/IconLeafLabelList"/>
    <dgm:cxn modelId="{A26B336C-4760-488A-A381-D5A9BE2DE5DE}" type="presParOf" srcId="{9DBC52FE-7569-446B-A242-11D13F960E38}" destId="{1AEA1E84-C84B-4E94-A8EC-3F056DE74413}" srcOrd="3" destOrd="0" presId="urn:microsoft.com/office/officeart/2018/5/layout/IconLeafLabelList"/>
    <dgm:cxn modelId="{85A82148-0E0A-43F0-94EF-9C31835C1E62}" type="presParOf" srcId="{7FD11BFE-382C-4551-8CBA-23D29E6FDC17}" destId="{E634E522-8B4A-4A4E-A930-FD18B7EE8F88}" srcOrd="5" destOrd="0" presId="urn:microsoft.com/office/officeart/2018/5/layout/IconLeafLabelList"/>
    <dgm:cxn modelId="{5DDB5E71-1A01-4ED4-8D8F-AB4F61AC8E3F}" type="presParOf" srcId="{7FD11BFE-382C-4551-8CBA-23D29E6FDC17}" destId="{7A224015-76B2-45A5-8E10-14F76F7EBF1C}" srcOrd="6" destOrd="0" presId="urn:microsoft.com/office/officeart/2018/5/layout/IconLeafLabelList"/>
    <dgm:cxn modelId="{721BFB2B-B962-4726-A11E-FD3D602D5D8A}" type="presParOf" srcId="{7A224015-76B2-45A5-8E10-14F76F7EBF1C}" destId="{1B101CB6-BEA7-4245-B9E8-2693630A2E62}" srcOrd="0" destOrd="0" presId="urn:microsoft.com/office/officeart/2018/5/layout/IconLeafLabelList"/>
    <dgm:cxn modelId="{ED9A4BAD-5F4B-4639-8105-898318DF3435}" type="presParOf" srcId="{7A224015-76B2-45A5-8E10-14F76F7EBF1C}" destId="{4FC6C359-60CA-4B7A-9221-90169889E76C}" srcOrd="1" destOrd="0" presId="urn:microsoft.com/office/officeart/2018/5/layout/IconLeafLabelList"/>
    <dgm:cxn modelId="{B0B7ABB3-42D8-4DFB-8F36-34CEAB73D4CE}" type="presParOf" srcId="{7A224015-76B2-45A5-8E10-14F76F7EBF1C}" destId="{A715E7CE-FA4B-40C7-A10C-381D73BF48A1}" srcOrd="2" destOrd="0" presId="urn:microsoft.com/office/officeart/2018/5/layout/IconLeafLabelList"/>
    <dgm:cxn modelId="{3FC95614-89E1-49B0-88B5-6558EB12B99E}" type="presParOf" srcId="{7A224015-76B2-45A5-8E10-14F76F7EBF1C}" destId="{5C021AED-30BB-454E-B24B-C57590437B50}" srcOrd="3" destOrd="0" presId="urn:microsoft.com/office/officeart/2018/5/layout/IconLeafLabelList"/>
    <dgm:cxn modelId="{44E27452-59D2-46B5-8891-B7A541B44E01}" type="presParOf" srcId="{7FD11BFE-382C-4551-8CBA-23D29E6FDC17}" destId="{90430A90-2BF9-4F50-92CE-BAB459BDAC41}" srcOrd="7" destOrd="0" presId="urn:microsoft.com/office/officeart/2018/5/layout/IconLeafLabelList"/>
    <dgm:cxn modelId="{C3705E4C-F0AB-4E7B-9C86-268C898430E4}" type="presParOf" srcId="{7FD11BFE-382C-4551-8CBA-23D29E6FDC17}" destId="{86FA0D28-47F0-4887-92F8-0253D074861D}" srcOrd="8" destOrd="0" presId="urn:microsoft.com/office/officeart/2018/5/layout/IconLeafLabelList"/>
    <dgm:cxn modelId="{6FE5BDE7-C525-498C-ACE3-32273795319C}" type="presParOf" srcId="{86FA0D28-47F0-4887-92F8-0253D074861D}" destId="{CD0E8744-E5BF-420A-B3BF-B5F49296F01D}" srcOrd="0" destOrd="0" presId="urn:microsoft.com/office/officeart/2018/5/layout/IconLeafLabelList"/>
    <dgm:cxn modelId="{4BDBDB44-656B-4E08-B71D-4370E9C6084A}" type="presParOf" srcId="{86FA0D28-47F0-4887-92F8-0253D074861D}" destId="{3947A531-A4C4-406D-8512-B14DBE8685DC}" srcOrd="1" destOrd="0" presId="urn:microsoft.com/office/officeart/2018/5/layout/IconLeafLabelList"/>
    <dgm:cxn modelId="{7E517B84-BA16-4913-84AB-2D6B7AB61520}" type="presParOf" srcId="{86FA0D28-47F0-4887-92F8-0253D074861D}" destId="{1B6C0F89-0E31-48F3-9A60-9159041156D3}" srcOrd="2" destOrd="0" presId="urn:microsoft.com/office/officeart/2018/5/layout/IconLeafLabelList"/>
    <dgm:cxn modelId="{35F7DE42-ABB2-4E3A-BA07-83E22D7B369D}" type="presParOf" srcId="{86FA0D28-47F0-4887-92F8-0253D074861D}" destId="{0671C744-39CE-46CE-ABC8-8A1FC6715B2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7CAC9-75C2-4818-85E6-A05FEBACDBFB}">
      <dsp:nvSpPr>
        <dsp:cNvPr id="0" name=""/>
        <dsp:cNvSpPr/>
      </dsp:nvSpPr>
      <dsp:spPr>
        <a:xfrm>
          <a:off x="964197" y="1019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3EC4C-3C0F-4A80-83FA-F31FFC08CD92}">
      <dsp:nvSpPr>
        <dsp:cNvPr id="0" name=""/>
        <dsp:cNvSpPr/>
      </dsp:nvSpPr>
      <dsp:spPr>
        <a:xfrm>
          <a:off x="1192941" y="229763"/>
          <a:ext cx="615849" cy="6158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BD64D-5261-4C39-803C-6D6FC8C9098B}">
      <dsp:nvSpPr>
        <dsp:cNvPr id="0" name=""/>
        <dsp:cNvSpPr/>
      </dsp:nvSpPr>
      <dsp:spPr>
        <a:xfrm>
          <a:off x="621081" y="1408676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General information</a:t>
          </a:r>
        </a:p>
      </dsp:txBody>
      <dsp:txXfrm>
        <a:off x="621081" y="1408676"/>
        <a:ext cx="1759570" cy="703828"/>
      </dsp:txXfrm>
    </dsp:sp>
    <dsp:sp modelId="{8E41687D-52D2-4A45-B5BE-5BD0187EDD6F}">
      <dsp:nvSpPr>
        <dsp:cNvPr id="0" name=""/>
        <dsp:cNvSpPr/>
      </dsp:nvSpPr>
      <dsp:spPr>
        <a:xfrm>
          <a:off x="3031692" y="1019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B2BA4-C64F-4328-BBAC-1A57720513AF}">
      <dsp:nvSpPr>
        <dsp:cNvPr id="0" name=""/>
        <dsp:cNvSpPr/>
      </dsp:nvSpPr>
      <dsp:spPr>
        <a:xfrm>
          <a:off x="3260436" y="229763"/>
          <a:ext cx="615849" cy="6158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A9957-993D-4761-95C3-E9E5EC1A3AC7}">
      <dsp:nvSpPr>
        <dsp:cNvPr id="0" name=""/>
        <dsp:cNvSpPr/>
      </dsp:nvSpPr>
      <dsp:spPr>
        <a:xfrm>
          <a:off x="2688576" y="1408676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Status</a:t>
          </a:r>
        </a:p>
      </dsp:txBody>
      <dsp:txXfrm>
        <a:off x="2688576" y="1408676"/>
        <a:ext cx="1759570" cy="703828"/>
      </dsp:txXfrm>
    </dsp:sp>
    <dsp:sp modelId="{FA58025B-ACCA-405E-A3EE-189CFF997AE3}">
      <dsp:nvSpPr>
        <dsp:cNvPr id="0" name=""/>
        <dsp:cNvSpPr/>
      </dsp:nvSpPr>
      <dsp:spPr>
        <a:xfrm>
          <a:off x="5099187" y="1019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42490-C7F8-4099-BF27-46110CD16F66}">
      <dsp:nvSpPr>
        <dsp:cNvPr id="0" name=""/>
        <dsp:cNvSpPr/>
      </dsp:nvSpPr>
      <dsp:spPr>
        <a:xfrm>
          <a:off x="5327931" y="229763"/>
          <a:ext cx="615849" cy="6158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A1E84-C84B-4E94-A8EC-3F056DE74413}">
      <dsp:nvSpPr>
        <dsp:cNvPr id="0" name=""/>
        <dsp:cNvSpPr/>
      </dsp:nvSpPr>
      <dsp:spPr>
        <a:xfrm>
          <a:off x="4756071" y="1408676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Progress</a:t>
          </a:r>
        </a:p>
      </dsp:txBody>
      <dsp:txXfrm>
        <a:off x="4756071" y="1408676"/>
        <a:ext cx="1759570" cy="703828"/>
      </dsp:txXfrm>
    </dsp:sp>
    <dsp:sp modelId="{1B101CB6-BEA7-4245-B9E8-2693630A2E62}">
      <dsp:nvSpPr>
        <dsp:cNvPr id="0" name=""/>
        <dsp:cNvSpPr/>
      </dsp:nvSpPr>
      <dsp:spPr>
        <a:xfrm>
          <a:off x="1997944" y="2552396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6C359-60CA-4B7A-9221-90169889E76C}">
      <dsp:nvSpPr>
        <dsp:cNvPr id="0" name=""/>
        <dsp:cNvSpPr/>
      </dsp:nvSpPr>
      <dsp:spPr>
        <a:xfrm>
          <a:off x="2226689" y="2781140"/>
          <a:ext cx="615849" cy="6158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21AED-30BB-454E-B24B-C57590437B50}">
      <dsp:nvSpPr>
        <dsp:cNvPr id="0" name=""/>
        <dsp:cNvSpPr/>
      </dsp:nvSpPr>
      <dsp:spPr>
        <a:xfrm>
          <a:off x="1654828" y="3960053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Schedules</a:t>
          </a:r>
        </a:p>
      </dsp:txBody>
      <dsp:txXfrm>
        <a:off x="1654828" y="3960053"/>
        <a:ext cx="1759570" cy="703828"/>
      </dsp:txXfrm>
    </dsp:sp>
    <dsp:sp modelId="{CD0E8744-E5BF-420A-B3BF-B5F49296F01D}">
      <dsp:nvSpPr>
        <dsp:cNvPr id="0" name=""/>
        <dsp:cNvSpPr/>
      </dsp:nvSpPr>
      <dsp:spPr>
        <a:xfrm>
          <a:off x="4065440" y="2552396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7A531-A4C4-406D-8512-B14DBE8685DC}">
      <dsp:nvSpPr>
        <dsp:cNvPr id="0" name=""/>
        <dsp:cNvSpPr/>
      </dsp:nvSpPr>
      <dsp:spPr>
        <a:xfrm>
          <a:off x="4294184" y="2781140"/>
          <a:ext cx="615849" cy="6158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1C744-39CE-46CE-ABC8-8A1FC6715B2F}">
      <dsp:nvSpPr>
        <dsp:cNvPr id="0" name=""/>
        <dsp:cNvSpPr/>
      </dsp:nvSpPr>
      <dsp:spPr>
        <a:xfrm>
          <a:off x="3722323" y="3960053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Summary</a:t>
          </a:r>
        </a:p>
      </dsp:txBody>
      <dsp:txXfrm>
        <a:off x="3722323" y="3960053"/>
        <a:ext cx="1759570" cy="703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215DB-5451-4A7D-B58F-233E28BE061C}" type="slidenum">
              <a:rPr lang="en-US"/>
              <a:pPr/>
              <a:t>25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AGS/Accel/Maintenance/Shutdown.html" TargetMode="External"/><Relationship Id="rId2" Type="http://schemas.openxmlformats.org/officeDocument/2006/relationships/hyperlink" Target="http://www.cadops.bnl.gov/AGS/Accel/Maintenance/Schedules/This_week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dops.bnl.gov/AGS/Accel/Maintenance/Schedules/Shutdown_21.pdf" TargetMode="External"/><Relationship Id="rId5" Type="http://schemas.openxmlformats.org/officeDocument/2006/relationships/hyperlink" Target="https://cadweb.bnl.gov/dashs/Operations/BroadcastWeb/BroadcastMain.dash" TargetMode="External"/><Relationship Id="rId4" Type="http://schemas.openxmlformats.org/officeDocument/2006/relationships/hyperlink" Target="https://www.cadops.bnl.gov/AGS/Accel/Maintenance/Requests/view.ph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ops.bnl.gov/AGS/Accel/Maintenance/Schedules/This_week.htm" TargetMode="External"/><Relationship Id="rId7" Type="http://schemas.openxmlformats.org/officeDocument/2006/relationships/hyperlink" Target="https://www.cadops.bnl.gov/AGS/Accel/Maintenance/Schedules/Shutdown_2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dweb.bnl.gov/dashs/Operations/BroadcastWeb/BroadcastMain.dash" TargetMode="External"/><Relationship Id="rId5" Type="http://schemas.openxmlformats.org/officeDocument/2006/relationships/hyperlink" Target="https://www.cadops.bnl.gov/AGS/Accel/Maintenance/Requests/view.php" TargetMode="External"/><Relationship Id="rId4" Type="http://schemas.openxmlformats.org/officeDocument/2006/relationships/hyperlink" Target="https://www.cadops.bnl.gov/AGS/Accel/Maintenance/Shutdown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Shutdown ‘24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November 15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Paul Sampson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9AF06A0F-AABF-8B10-01FB-EF519A88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sz="750"/>
          </a:p>
        </p:txBody>
      </p:sp>
      <p:pic>
        <p:nvPicPr>
          <p:cNvPr id="3" name="Picture 2" descr="A large machine with wires and cables&#10;&#10;Description automatically generated">
            <a:extLst>
              <a:ext uri="{FF2B5EF4-FFF2-40B4-BE49-F238E27FC236}">
                <a16:creationId xmlns:a16="http://schemas.microsoft.com/office/drawing/2014/main" id="{EF840969-098E-DFAC-9DAE-710924542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6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C32D5-535A-A25A-B2E6-98B613B8F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750" dirty="0"/>
          </a:p>
        </p:txBody>
      </p:sp>
      <p:pic>
        <p:nvPicPr>
          <p:cNvPr id="8" name="Picture 7" descr="A machine with wires and cables&#10;&#10;Description automatically generated">
            <a:extLst>
              <a:ext uri="{FF2B5EF4-FFF2-40B4-BE49-F238E27FC236}">
                <a16:creationId xmlns:a16="http://schemas.microsoft.com/office/drawing/2014/main" id="{2E4C9938-B457-7878-DF3E-2B89A0E02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7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32EB4-FCD7-FF34-038C-77D178597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750" dirty="0"/>
          </a:p>
        </p:txBody>
      </p:sp>
      <p:pic>
        <p:nvPicPr>
          <p:cNvPr id="6" name="Picture 5" descr="A machine in a room&#10;&#10;Description automatically generated">
            <a:extLst>
              <a:ext uri="{FF2B5EF4-FFF2-40B4-BE49-F238E27FC236}">
                <a16:creationId xmlns:a16="http://schemas.microsoft.com/office/drawing/2014/main" id="{18C66CAF-A00E-B440-7E96-8958E6C55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3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ane in the sky&#10;&#10;Description automatically generated">
            <a:extLst>
              <a:ext uri="{FF2B5EF4-FFF2-40B4-BE49-F238E27FC236}">
                <a16:creationId xmlns:a16="http://schemas.microsoft.com/office/drawing/2014/main" id="{B67C2976-70E3-929D-9E9D-E64D95E31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35" t="43402" r="15761" b="20891"/>
          <a:stretch/>
        </p:blipFill>
        <p:spPr>
          <a:xfrm>
            <a:off x="950459" y="68263"/>
            <a:ext cx="7243084" cy="6721475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F48B8D77-D281-92F0-F172-7FE8B15F4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22283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chine with a glass panel&#10;&#10;Description automatically generated">
            <a:extLst>
              <a:ext uri="{FF2B5EF4-FFF2-40B4-BE49-F238E27FC236}">
                <a16:creationId xmlns:a16="http://schemas.microsoft.com/office/drawing/2014/main" id="{D0F0A79B-BFE1-36F6-BE23-9ED569C16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46" b="27004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A0B940E7-EBBB-B9FA-3D92-960A1B4E5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646421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2EA6-2FE8-5769-5C58-5AC92A4B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AGS and </a:t>
            </a:r>
            <a:r>
              <a:rPr lang="en-US" dirty="0" err="1"/>
              <a:t>AtR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A858C-C586-21AE-3D9C-4F1E376C0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7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227892-10D9-36D9-C569-00C6BD229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L18A trench remediation is underway.</a:t>
            </a:r>
          </a:p>
          <a:p>
            <a:r>
              <a:rPr lang="en-US" dirty="0"/>
              <a:t>Tunnel lights are on!</a:t>
            </a:r>
          </a:p>
          <a:p>
            <a:r>
              <a:rPr lang="en-US" dirty="0"/>
              <a:t>RF work completed.</a:t>
            </a:r>
          </a:p>
          <a:p>
            <a:r>
              <a:rPr lang="en-US" dirty="0"/>
              <a:t>Snake cold head replacement awaiting delivery.</a:t>
            </a:r>
          </a:p>
          <a:p>
            <a:r>
              <a:rPr lang="en-US" dirty="0"/>
              <a:t>Main Magnet water drained and refilled (tritium remediation).</a:t>
            </a:r>
          </a:p>
          <a:p>
            <a:r>
              <a:rPr lang="en-US" dirty="0"/>
              <a:t>Annual Maintenance.</a:t>
            </a:r>
          </a:p>
          <a:p>
            <a:r>
              <a:rPr lang="en-US" dirty="0"/>
              <a:t>45 jobs total scheduled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4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131AA-893A-60A2-B24B-BB64D2F5B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750" dirty="0"/>
          </a:p>
        </p:txBody>
      </p:sp>
      <p:pic>
        <p:nvPicPr>
          <p:cNvPr id="6" name="Picture 5" descr="A metal ladders on a concrete surface&#10;&#10;Description automatically generated with medium confidence">
            <a:extLst>
              <a:ext uri="{FF2B5EF4-FFF2-40B4-BE49-F238E27FC236}">
                <a16:creationId xmlns:a16="http://schemas.microsoft.com/office/drawing/2014/main" id="{EAF4F9FB-B561-E284-709B-C4F6E699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4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ign on a metal pole&#10;&#10;Description automatically generated with medium confidence">
            <a:extLst>
              <a:ext uri="{FF2B5EF4-FFF2-40B4-BE49-F238E27FC236}">
                <a16:creationId xmlns:a16="http://schemas.microsoft.com/office/drawing/2014/main" id="{D0F02273-B6D7-5A13-4068-11AEF2EE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23" b="29827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525E480F-072B-1709-3C9F-CDAE80C3B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2601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B2F2-C443-8042-4C7D-EAD58C1D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327AA-5EF7-7767-901D-DBD3B84D1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7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BC85BA-9F38-E5CB-8C3D-9351DB7F7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Leak detection in the cryogenics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Yellow Valve Box 12 leak repairs pending.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e-Lens infrastructure removal started today.</a:t>
            </a:r>
          </a:p>
          <a:p>
            <a:pPr marL="685800" lvl="1" indent="-342900"/>
            <a:r>
              <a:rPr lang="en-US" dirty="0"/>
              <a:t>Break vacuum, grind cryogenics only after assessment.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Cryogenics Tower 7 cleaned and shut down.</a:t>
            </a:r>
          </a:p>
          <a:p>
            <a:pPr marL="685800" lvl="1" indent="-342900"/>
            <a:r>
              <a:rPr lang="en-US" dirty="0"/>
              <a:t>Switchgear remediation (manufacturer’s recall) to be addressed mid December.</a:t>
            </a:r>
          </a:p>
        </p:txBody>
      </p:sp>
    </p:spTree>
    <p:extLst>
      <p:ext uri="{BB962C8B-B14F-4D97-AF65-F5344CB8AC3E}">
        <p14:creationId xmlns:p14="http://schemas.microsoft.com/office/powerpoint/2010/main" val="4203482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large machine in a factory&#10;&#10;Description automatically generated">
            <a:extLst>
              <a:ext uri="{FF2B5EF4-FFF2-40B4-BE49-F238E27FC236}">
                <a16:creationId xmlns:a16="http://schemas.microsoft.com/office/drawing/2014/main" id="{D978DB53-6889-68EF-18BD-CD65D0DDD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9143980" cy="6857990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2EA5214-F72F-AF91-0F28-CE2D704C4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40073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467B-EFC2-5846-9942-DED215BE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2EF2C-6D5E-3245-8574-A91071C80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640814-6B71-5B43-B3B2-FCFAF26C1E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128842"/>
              </p:ext>
            </p:extLst>
          </p:nvPr>
        </p:nvGraphicFramePr>
        <p:xfrm>
          <a:off x="838044" y="1690689"/>
          <a:ext cx="7136723" cy="46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39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93A571B-B81E-F696-2292-9484EADA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</p:spPr>
        <p:txBody>
          <a:bodyPr/>
          <a:lstStyle/>
          <a:p>
            <a:r>
              <a:rPr lang="en-US" dirty="0"/>
              <a:t>Tower 7</a:t>
            </a:r>
          </a:p>
        </p:txBody>
      </p:sp>
      <p:pic>
        <p:nvPicPr>
          <p:cNvPr id="6" name="Picture 5" descr="A large white tanks on a wall&#10;&#10;Description automatically generated with medium confidence">
            <a:extLst>
              <a:ext uri="{FF2B5EF4-FFF2-40B4-BE49-F238E27FC236}">
                <a16:creationId xmlns:a16="http://schemas.microsoft.com/office/drawing/2014/main" id="{5D13AE80-5DEA-ACC2-82F4-A07811D5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55" r="1" b="18552"/>
          <a:stretch/>
        </p:blipFill>
        <p:spPr>
          <a:xfrm>
            <a:off x="428625" y="1825626"/>
            <a:ext cx="8286750" cy="420718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58B56-FE50-42BA-D081-F37B715D4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4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B8D12ED-A023-6E3D-D960-4C725313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shutdown schedule: Injectors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CBB5D-3F90-FB64-29DC-56BD3B60F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7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DE3CCD-B330-7DF6-A158-C5702F22A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2" y="2163177"/>
            <a:ext cx="7772400" cy="36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1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2DABA77-8BBD-8DE0-3B2B-FFC2F7FD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</p:spPr>
        <p:txBody>
          <a:bodyPr/>
          <a:lstStyle/>
          <a:p>
            <a:r>
              <a:rPr lang="en-US" dirty="0"/>
              <a:t>AGS and RHIC start 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727620-426B-C0CB-FB1B-40BF8F77D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09163-C84E-17B6-13D4-F37C6A1A2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29" y="2122505"/>
            <a:ext cx="8764291" cy="29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91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6D40-002C-22F5-E0F1-30193D43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Early scenario?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C5F6C0-A83D-D6D3-8BA6-311D36D79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74" y="2445026"/>
            <a:ext cx="10710530" cy="3588026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F477E-022D-2AA5-0450-0CD9C80CB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11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schedules and timelines: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Available on the web “This Week”.</a:t>
            </a:r>
          </a:p>
          <a:p>
            <a:r>
              <a:rPr lang="en-US" dirty="0"/>
              <a:t>Discussed at meetings:</a:t>
            </a:r>
          </a:p>
          <a:p>
            <a:r>
              <a:rPr lang="en-US" dirty="0"/>
              <a:t>	Supervisor’s meeting (weekly).</a:t>
            </a:r>
          </a:p>
          <a:p>
            <a:r>
              <a:rPr lang="en-US" dirty="0"/>
              <a:t>	Shutdown “Time” Meetings (bi-weekly).</a:t>
            </a:r>
          </a:p>
          <a:p>
            <a:r>
              <a:rPr lang="en-US" dirty="0"/>
              <a:t>Links:</a:t>
            </a:r>
          </a:p>
          <a:p>
            <a:pPr lvl="1"/>
            <a:r>
              <a:rPr lang="en-US" dirty="0">
                <a:hlinkClick r:id="rId2"/>
              </a:rPr>
              <a:t>This Week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Shutdown Status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JRS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Web Status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Overview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47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09" y="365127"/>
            <a:ext cx="8328991" cy="711320"/>
          </a:xfrm>
        </p:spPr>
        <p:txBody>
          <a:bodyPr/>
          <a:lstStyle/>
          <a:p>
            <a:r>
              <a:rPr lang="en-US" dirty="0"/>
              <a:t>Summary and comments: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7DCB2-DA54-0E46-8C28-73F9A7DF0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39" y="1175658"/>
            <a:ext cx="8204736" cy="4857154"/>
          </a:xfrm>
        </p:spPr>
        <p:txBody>
          <a:bodyPr>
            <a:normAutofit fontScale="92500"/>
          </a:bodyPr>
          <a:lstStyle/>
          <a:p>
            <a:r>
              <a:rPr lang="en-US" dirty="0"/>
              <a:t>This shutdown is evolving:</a:t>
            </a:r>
          </a:p>
          <a:p>
            <a:r>
              <a:rPr lang="en-US" dirty="0"/>
              <a:t>Work plans developed are dynamic and made able to adapt.</a:t>
            </a:r>
          </a:p>
          <a:p>
            <a:r>
              <a:rPr lang="en-US" dirty="0"/>
              <a:t>Large amount of work and coordination.</a:t>
            </a:r>
          </a:p>
          <a:p>
            <a:r>
              <a:rPr lang="en-US" dirty="0"/>
              <a:t>High risk jobs need careful scrutiny.</a:t>
            </a:r>
          </a:p>
          <a:p>
            <a:r>
              <a:rPr lang="en-US" dirty="0"/>
              <a:t>Resources:</a:t>
            </a:r>
          </a:p>
          <a:p>
            <a:r>
              <a:rPr lang="en-US"/>
              <a:t>	Supervisor’s </a:t>
            </a:r>
            <a:r>
              <a:rPr lang="en-US" dirty="0"/>
              <a:t>meeting (weekly).</a:t>
            </a:r>
          </a:p>
          <a:p>
            <a:r>
              <a:rPr lang="en-US" dirty="0"/>
              <a:t>	Shutdown “Time” Meetings (bi-weekly).</a:t>
            </a:r>
          </a:p>
          <a:p>
            <a:r>
              <a:rPr lang="en-US" dirty="0"/>
              <a:t>Links:</a:t>
            </a:r>
          </a:p>
          <a:p>
            <a:pPr lvl="1"/>
            <a:r>
              <a:rPr lang="en-US" dirty="0">
                <a:hlinkClick r:id="rId3"/>
              </a:rPr>
              <a:t>This Week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Shutdown Status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JRS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Web Status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Overview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1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341209"/>
            <a:ext cx="8229600" cy="6400800"/>
          </a:xfrm>
        </p:spPr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sz="7200" dirty="0"/>
          </a:p>
          <a:p>
            <a:pPr algn="ctr">
              <a:buNone/>
            </a:pPr>
            <a:endParaRPr lang="en-US" sz="7200" dirty="0"/>
          </a:p>
          <a:p>
            <a:pPr algn="ctr">
              <a:buNone/>
            </a:pPr>
            <a:r>
              <a:rPr lang="en-US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461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1E43D-D796-9C45-A8B7-267B337C2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1A3FD-5CF8-74D3-B574-4BA6007E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82" y="2541806"/>
            <a:ext cx="7750969" cy="817620"/>
          </a:xfrm>
        </p:spPr>
        <p:txBody>
          <a:bodyPr anchor="t">
            <a:normAutofit/>
          </a:bodyPr>
          <a:lstStyle/>
          <a:p>
            <a:r>
              <a:rPr lang="en-US" dirty="0"/>
              <a:t>General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05A7C-72F0-98B7-AAE9-72443DCF45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515" y="3815645"/>
            <a:ext cx="7750969" cy="12596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Late start due run extension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Duration uncertain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Injector programs ran to November</a:t>
            </a:r>
          </a:p>
          <a:p>
            <a:pPr marL="0" indent="0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4373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22076-233B-B341-BDF1-EA4CBCA63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B608B-5FA8-F54F-AE37-E781A0C51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82" y="2541806"/>
            <a:ext cx="7750969" cy="1947460"/>
          </a:xfrm>
        </p:spPr>
        <p:txBody>
          <a:bodyPr anchor="t">
            <a:normAutofit/>
          </a:bodyPr>
          <a:lstStyle/>
          <a:p>
            <a:r>
              <a:rPr lang="en-US" dirty="0"/>
              <a:t>CAD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F151-9EA0-5C40-8265-6A18B2891A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/>
              <a:t>EBIS running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/>
              <a:t>LINAC Booster and NSRL Shutdown began November 1</a:t>
            </a:r>
            <a:r>
              <a:rPr lang="en-US" sz="1700" baseline="30000"/>
              <a:t>st</a:t>
            </a:r>
            <a:r>
              <a:rPr lang="en-US" sz="1700"/>
              <a:t> and continues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/>
              <a:t>AGS, </a:t>
            </a:r>
            <a:r>
              <a:rPr lang="en-US" sz="1700" err="1"/>
              <a:t>AtR</a:t>
            </a:r>
            <a:r>
              <a:rPr lang="en-US" sz="1700"/>
              <a:t> and RHIC Shutdown began October 21</a:t>
            </a:r>
            <a:r>
              <a:rPr lang="en-US" sz="1700" baseline="30000"/>
              <a:t>st</a:t>
            </a:r>
            <a:r>
              <a:rPr lang="en-US" sz="1700"/>
              <a:t> and continues</a:t>
            </a:r>
          </a:p>
        </p:txBody>
      </p:sp>
    </p:spTree>
    <p:extLst>
      <p:ext uri="{BB962C8B-B14F-4D97-AF65-F5344CB8AC3E}">
        <p14:creationId xmlns:p14="http://schemas.microsoft.com/office/powerpoint/2010/main" val="242169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E97A-CAD1-9ED8-5D86-E14178EE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HVAC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62385-52F4-8720-AB96-B1FB80E5C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1004B Package unit #4- replacement for failed coil  (warrantee). Work to be completed this month. </a:t>
            </a:r>
          </a:p>
          <a:p>
            <a:r>
              <a:rPr lang="en-US" dirty="0"/>
              <a:t>1004B Package unit #3- replacement installation </a:t>
            </a:r>
          </a:p>
          <a:p>
            <a:r>
              <a:rPr lang="en-US" dirty="0"/>
              <a:t>under way.A10 house </a:t>
            </a:r>
          </a:p>
          <a:p>
            <a:r>
              <a:rPr lang="en-US" dirty="0"/>
              <a:t>L18A package unit replacement underway</a:t>
            </a:r>
          </a:p>
          <a:p>
            <a:r>
              <a:rPr lang="en-US" dirty="0"/>
              <a:t>1007W Bard until replacement under way</a:t>
            </a:r>
          </a:p>
          <a:p>
            <a:r>
              <a:rPr lang="en-US" dirty="0"/>
              <a:t>1004A package unit shipping next week</a:t>
            </a:r>
          </a:p>
          <a:p>
            <a:r>
              <a:rPr lang="en-US" dirty="0"/>
              <a:t>1007 dehumidifier- repairs underway</a:t>
            </a:r>
          </a:p>
          <a:p>
            <a:r>
              <a:rPr lang="en-US" dirty="0"/>
              <a:t>Alcove units: maintenance, replacement and repair: 1A, 1B, 5A, 5B, 9A, 9B, 11A,11B and 11C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11955-6F90-54EF-F121-A8CADC81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41240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0963-F183-DD81-72BB-81F1B71E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Status: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7F0A-C11E-776E-36F6-9E50E5343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Cooling towers: </a:t>
            </a:r>
          </a:p>
          <a:p>
            <a:r>
              <a:rPr lang="en-US" dirty="0"/>
              <a:t>Mandatory cleanings and shutdown, as needed.</a:t>
            </a:r>
          </a:p>
          <a:p>
            <a:r>
              <a:rPr lang="en-US" dirty="0"/>
              <a:t>Tower 1010 on for sPHENIX 80k circulation**</a:t>
            </a:r>
          </a:p>
          <a:p>
            <a:r>
              <a:rPr lang="en-US" dirty="0"/>
              <a:t>Tower 7 off, cleaned awaiting contractor for switching gear recall remediation.</a:t>
            </a:r>
          </a:p>
          <a:p>
            <a:r>
              <a:rPr lang="en-US" dirty="0"/>
              <a:t>All RF systems secured.</a:t>
            </a:r>
          </a:p>
          <a:p>
            <a:r>
              <a:rPr lang="en-US" dirty="0"/>
              <a:t>Most magnet systems secured, some testing, NSRL and Booster towers on for EBIS tuning.</a:t>
            </a:r>
          </a:p>
          <a:p>
            <a:endParaRPr lang="en-US" dirty="0"/>
          </a:p>
          <a:p>
            <a:r>
              <a:rPr lang="en-US" dirty="0"/>
              <a:t>**Leak found in heat exchanger, isolated, sPHENIX magnet “floating" until remediation completed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D71E9-EE14-EDDC-454B-7470BBEAE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83641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7D781-CDC6-4270-7B23-CFE257BC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so far: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3C95-EA2B-D801-07A1-021017F3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855444"/>
            <a:ext cx="8286750" cy="4207185"/>
          </a:xfrm>
        </p:spPr>
        <p:txBody>
          <a:bodyPr/>
          <a:lstStyle/>
          <a:p>
            <a:pPr marL="342900" indent="-342900"/>
            <a:r>
              <a:rPr lang="en-US" dirty="0"/>
              <a:t>LINAC: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Maintenance progressing on schedule.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Upgrades schedule permitting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55 total jobs submitted and scheduled</a:t>
            </a:r>
          </a:p>
          <a:p>
            <a:pPr marL="0" indent="0"/>
            <a:r>
              <a:rPr lang="en-US" dirty="0"/>
              <a:t>EBIS: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Tuning with beam down </a:t>
            </a:r>
            <a:r>
              <a:rPr lang="en-US" dirty="0" err="1"/>
              <a:t>EtB</a:t>
            </a:r>
            <a:r>
              <a:rPr lang="en-US" dirty="0"/>
              <a:t> will continue.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Cathode swap to follow.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Trap aperture change to TBD.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C97EB-8272-39CF-4C2C-A4A38C914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93192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699586"/>
          </a:xfrm>
        </p:spPr>
        <p:txBody>
          <a:bodyPr/>
          <a:lstStyle/>
          <a:p>
            <a:r>
              <a:rPr lang="en-US" dirty="0"/>
              <a:t>Progress: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504" y="1064712"/>
            <a:ext cx="8328991" cy="5183052"/>
          </a:xfrm>
        </p:spPr>
        <p:txBody>
          <a:bodyPr>
            <a:normAutofit/>
          </a:bodyPr>
          <a:lstStyle/>
          <a:p>
            <a:pPr marL="0" indent="0"/>
            <a:endParaRPr lang="en-US" sz="2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EE47D-13D7-715D-D040-08BB3CDB8B5E}"/>
              </a:ext>
            </a:extLst>
          </p:cNvPr>
          <p:cNvSpPr txBox="1"/>
          <p:nvPr/>
        </p:nvSpPr>
        <p:spPr>
          <a:xfrm>
            <a:off x="834886" y="1064711"/>
            <a:ext cx="7951303" cy="5006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EBIS – 19 weeks under way- Setup with beam at present.*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LION – 9 weeks to start in December.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LINAC maintenance</a:t>
            </a:r>
            <a:r>
              <a:rPr lang="en-US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</a:t>
            </a:r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ontinues.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BLIP: </a:t>
            </a:r>
          </a:p>
          <a:p>
            <a:pPr marL="742950" lvl="1" indent="-2857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Target cooling upgrades on track for January 24</a:t>
            </a:r>
            <a:r>
              <a:rPr lang="en-US" sz="15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completion.</a:t>
            </a:r>
          </a:p>
          <a:p>
            <a:pPr marL="742950" lvl="1" indent="-2857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Lighting repair ongoing.</a:t>
            </a:r>
          </a:p>
          <a:p>
            <a:pPr marL="742950" lvl="1" indent="-2857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Windows replacement  in December.</a:t>
            </a:r>
            <a:endParaRPr lang="en-US" sz="1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Booster:</a:t>
            </a:r>
          </a:p>
          <a:p>
            <a:pPr marL="742950" lvl="1" indent="-2857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Vacuum (10 weeks) </a:t>
            </a:r>
            <a:r>
              <a:rPr lang="en-US" sz="15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 way.</a:t>
            </a:r>
          </a:p>
          <a:p>
            <a:pPr marL="742950" lvl="1" indent="-2857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RF PA replacement under way.</a:t>
            </a:r>
          </a:p>
          <a:p>
            <a:pPr marL="742950" lvl="1" indent="-28575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911 chilled water tower: progressing well</a:t>
            </a:r>
            <a:endParaRPr lang="en-US" sz="1500" b="0" i="0" u="none" strike="noStrike" dirty="0">
              <a:effectLst/>
              <a:latin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AGS </a:t>
            </a:r>
            <a:r>
              <a:rPr lang="en-US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</a:t>
            </a:r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able trench remediation Is under way.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RHIC: Y12 valve box repair, locate repair other leaks: Under way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RHIC R&amp;R:</a:t>
            </a:r>
          </a:p>
          <a:p>
            <a:pPr marL="800100" lvl="1" indent="-342900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E-Lens: Briefing meeting held, work to start today.</a:t>
            </a:r>
          </a:p>
        </p:txBody>
      </p:sp>
    </p:spTree>
    <p:extLst>
      <p:ext uri="{BB962C8B-B14F-4D97-AF65-F5344CB8AC3E}">
        <p14:creationId xmlns:p14="http://schemas.microsoft.com/office/powerpoint/2010/main" val="232912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FB1B-89CE-4ACC-A6A6-F3E213B5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and NSRL: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57C54-2B8C-701F-D595-230FFD999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Vacuum work in </a:t>
            </a:r>
            <a:r>
              <a:rPr lang="en-US" dirty="0" err="1"/>
              <a:t>BtA</a:t>
            </a:r>
            <a:r>
              <a:rPr lang="en-US" dirty="0"/>
              <a:t> &amp; Sectors F going well.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Bakeout as early as next week.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RF A3 PA modification is underway.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911 Chilled water tower replacement installation progressing on schedule (Chilled water for BRF).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NSRL tower temperature control valve replacement after EBIS is shutdown.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E4 Skew Quad installation complete.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36 other jobs approved; work is progressing on schedule.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18D9D-03C5-246D-815F-AF902EFF4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27362808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4450</TotalTime>
  <Words>672</Words>
  <Application>Microsoft Macintosh PowerPoint</Application>
  <PresentationFormat>On-screen Show (4:3)</PresentationFormat>
  <Paragraphs>138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Arial</vt:lpstr>
      <vt:lpstr>Calibri</vt:lpstr>
      <vt:lpstr>BNL</vt:lpstr>
      <vt:lpstr>Shutdown ‘24</vt:lpstr>
      <vt:lpstr>Agenda</vt:lpstr>
      <vt:lpstr>General Information:</vt:lpstr>
      <vt:lpstr>CAD Status</vt:lpstr>
      <vt:lpstr>RHIC HVAC</vt:lpstr>
      <vt:lpstr>Systems Status:</vt:lpstr>
      <vt:lpstr>Progress so far:</vt:lpstr>
      <vt:lpstr>Progress:</vt:lpstr>
      <vt:lpstr>Booster and NSRL: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AGS and AtR</vt:lpstr>
      <vt:lpstr>PowerPoint Presentation</vt:lpstr>
      <vt:lpstr>PowerPoint Presentation</vt:lpstr>
      <vt:lpstr>RHIC</vt:lpstr>
      <vt:lpstr>PowerPoint Presentation</vt:lpstr>
      <vt:lpstr>Tower 7</vt:lpstr>
      <vt:lpstr>End of shutdown schedule: Injectors</vt:lpstr>
      <vt:lpstr>AGS and RHIC start Up</vt:lpstr>
      <vt:lpstr>Early scenario?</vt:lpstr>
      <vt:lpstr>Full schedules and timelines:</vt:lpstr>
      <vt:lpstr>Summary and comments: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 Shutdown ‘21 kickoff</dc:title>
  <dc:subject/>
  <dc:creator>Sampson, Paul</dc:creator>
  <cp:keywords/>
  <dc:description/>
  <cp:lastModifiedBy>Sampson, Paul</cp:lastModifiedBy>
  <cp:revision>27</cp:revision>
  <dcterms:created xsi:type="dcterms:W3CDTF">2021-07-06T18:08:33Z</dcterms:created>
  <dcterms:modified xsi:type="dcterms:W3CDTF">2024-11-15T19:06:10Z</dcterms:modified>
  <cp:category/>
</cp:coreProperties>
</file>