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6" r:id="rId3"/>
    <p:sldId id="257" r:id="rId4"/>
    <p:sldId id="264" r:id="rId5"/>
    <p:sldId id="265" r:id="rId6"/>
    <p:sldId id="258" r:id="rId7"/>
    <p:sldId id="268" r:id="rId8"/>
    <p:sldId id="262" r:id="rId9"/>
    <p:sldId id="270" r:id="rId10"/>
    <p:sldId id="271" r:id="rId11"/>
    <p:sldId id="272" r:id="rId12"/>
    <p:sldId id="282" r:id="rId13"/>
    <p:sldId id="283" r:id="rId14"/>
    <p:sldId id="284" r:id="rId15"/>
    <p:sldId id="288" r:id="rId16"/>
    <p:sldId id="289" r:id="rId17"/>
    <p:sldId id="290" r:id="rId18"/>
    <p:sldId id="267" r:id="rId19"/>
    <p:sldId id="277" r:id="rId20"/>
    <p:sldId id="280" r:id="rId21"/>
    <p:sldId id="269" r:id="rId22"/>
    <p:sldId id="273" r:id="rId23"/>
    <p:sldId id="275" r:id="rId24"/>
    <p:sldId id="276" r:id="rId25"/>
    <p:sldId id="281" r:id="rId26"/>
    <p:sldId id="285" r:id="rId27"/>
    <p:sldId id="286" r:id="rId28"/>
    <p:sldId id="287" r:id="rId29"/>
    <p:sldId id="278" r:id="rId30"/>
    <p:sldId id="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D13A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25" d="100"/>
          <a:sy n="125" d="100"/>
        </p:scale>
        <p:origin x="-24"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A71676-AC54-4B1B-AA6D-55284D1CBC5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2616688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A71676-AC54-4B1B-AA6D-55284D1CBC5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388152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A71676-AC54-4B1B-AA6D-55284D1CBC5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33178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A71676-AC54-4B1B-AA6D-55284D1CBC5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77786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A71676-AC54-4B1B-AA6D-55284D1CBC5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143034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A71676-AC54-4B1B-AA6D-55284D1CBC50}"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303542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A71676-AC54-4B1B-AA6D-55284D1CBC50}"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181569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A71676-AC54-4B1B-AA6D-55284D1CBC50}"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423082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71676-AC54-4B1B-AA6D-55284D1CBC50}"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166022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A71676-AC54-4B1B-AA6D-55284D1CBC50}"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787671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A71676-AC54-4B1B-AA6D-55284D1CBC50}"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AC688-EDE2-4B66-B18B-D1FBF144CF58}" type="slidenum">
              <a:rPr lang="en-US" smtClean="0"/>
              <a:t>‹#›</a:t>
            </a:fld>
            <a:endParaRPr lang="en-US"/>
          </a:p>
        </p:txBody>
      </p:sp>
    </p:spTree>
    <p:extLst>
      <p:ext uri="{BB962C8B-B14F-4D97-AF65-F5344CB8AC3E}">
        <p14:creationId xmlns:p14="http://schemas.microsoft.com/office/powerpoint/2010/main" val="1264330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A71676-AC54-4B1B-AA6D-55284D1CBC50}" type="datetimeFigureOut">
              <a:rPr lang="en-US" smtClean="0"/>
              <a:t>10/11/2024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AC688-EDE2-4B66-B18B-D1FBF144CF58}" type="slidenum">
              <a:rPr lang="en-US" smtClean="0"/>
              <a:t>‹#›</a:t>
            </a:fld>
            <a:endParaRPr lang="en-US"/>
          </a:p>
        </p:txBody>
      </p:sp>
    </p:spTree>
    <p:extLst>
      <p:ext uri="{BB962C8B-B14F-4D97-AF65-F5344CB8AC3E}">
        <p14:creationId xmlns:p14="http://schemas.microsoft.com/office/powerpoint/2010/main" val="117620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414773" y="1660787"/>
            <a:ext cx="835677" cy="634264"/>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515732" y="978810"/>
            <a:ext cx="4409814" cy="1178838"/>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6392489" y="4488603"/>
            <a:ext cx="5505595" cy="824272"/>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392489" y="3193734"/>
            <a:ext cx="5533057" cy="1049903"/>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3141" y="422947"/>
            <a:ext cx="4240841" cy="523220"/>
          </a:xfrm>
          <a:prstGeom prst="rect">
            <a:avLst/>
          </a:prstGeom>
          <a:noFill/>
        </p:spPr>
        <p:txBody>
          <a:bodyPr wrap="none" rtlCol="0">
            <a:spAutoFit/>
          </a:bodyPr>
          <a:lstStyle/>
          <a:p>
            <a:r>
              <a:rPr lang="en-US" sz="2800" b="1" dirty="0"/>
              <a:t>1</a:t>
            </a:r>
            <a:r>
              <a:rPr lang="en-US" sz="2800" b="1" dirty="0" smtClean="0"/>
              <a:t>. Overall Hardware Design</a:t>
            </a:r>
            <a:endParaRPr lang="en-US" sz="2800" dirty="0" smtClean="0"/>
          </a:p>
        </p:txBody>
      </p:sp>
      <p:sp>
        <p:nvSpPr>
          <p:cNvPr id="85" name="TextBox 84"/>
          <p:cNvSpPr txBox="1"/>
          <p:nvPr/>
        </p:nvSpPr>
        <p:spPr>
          <a:xfrm>
            <a:off x="628953" y="946167"/>
            <a:ext cx="5146553" cy="5539978"/>
          </a:xfrm>
          <a:prstGeom prst="rect">
            <a:avLst/>
          </a:prstGeom>
          <a:noFill/>
        </p:spPr>
        <p:txBody>
          <a:bodyPr wrap="square" rtlCol="0">
            <a:spAutoFit/>
          </a:bodyPr>
          <a:lstStyle/>
          <a:p>
            <a:r>
              <a:rPr lang="en-US" sz="2000" b="1" dirty="0" smtClean="0"/>
              <a:t>GTU: Global Timing Unit </a:t>
            </a:r>
          </a:p>
          <a:p>
            <a:pPr lvl="1"/>
            <a:r>
              <a:rPr lang="en-US" dirty="0" smtClean="0"/>
              <a:t>control encoding, status decoding.</a:t>
            </a:r>
            <a:endParaRPr lang="en-US" dirty="0"/>
          </a:p>
          <a:p>
            <a:pPr lvl="1"/>
            <a:r>
              <a:rPr lang="en-US" dirty="0" smtClean="0"/>
              <a:t>The interface for machine clock source, </a:t>
            </a:r>
          </a:p>
          <a:p>
            <a:pPr lvl="1"/>
            <a:r>
              <a:rPr lang="en-US" dirty="0" smtClean="0"/>
              <a:t>Data acquisition control and monitor etc.  </a:t>
            </a:r>
          </a:p>
          <a:p>
            <a:r>
              <a:rPr lang="en-US" sz="2000" b="1" dirty="0" smtClean="0"/>
              <a:t>DAM: Data Aggregation Module: </a:t>
            </a:r>
          </a:p>
          <a:p>
            <a:pPr lvl="1"/>
            <a:r>
              <a:rPr lang="en-US" dirty="0" smtClean="0"/>
              <a:t>The clock/control </a:t>
            </a:r>
            <a:r>
              <a:rPr lang="en-US" dirty="0" err="1" smtClean="0"/>
              <a:t>fanout</a:t>
            </a:r>
            <a:r>
              <a:rPr lang="en-US" dirty="0" smtClean="0"/>
              <a:t>, and status/busy accumulation.  </a:t>
            </a:r>
          </a:p>
          <a:p>
            <a:pPr lvl="1"/>
            <a:r>
              <a:rPr lang="en-US" dirty="0" smtClean="0"/>
              <a:t>local control over the RDO boards connected, though the main function of the DAM is for Data Acquisition.</a:t>
            </a:r>
          </a:p>
          <a:p>
            <a:r>
              <a:rPr lang="en-US" sz="2000" b="1" dirty="0" smtClean="0"/>
              <a:t>RDO: optical interface of detector </a:t>
            </a:r>
            <a:r>
              <a:rPr lang="en-US" sz="2000" b="1" dirty="0" err="1" smtClean="0"/>
              <a:t>ReaDOut</a:t>
            </a:r>
            <a:endParaRPr lang="en-US" sz="2000" b="1" dirty="0"/>
          </a:p>
          <a:p>
            <a:pPr lvl="1"/>
            <a:r>
              <a:rPr lang="en-US" dirty="0" smtClean="0"/>
              <a:t>control decoding, status encoding.</a:t>
            </a:r>
          </a:p>
          <a:p>
            <a:pPr lvl="1"/>
            <a:r>
              <a:rPr lang="en-US" dirty="0" smtClean="0"/>
              <a:t>The clock/control interface to the front end electronics. </a:t>
            </a:r>
          </a:p>
          <a:p>
            <a:pPr lvl="1"/>
            <a:r>
              <a:rPr lang="en-US" dirty="0" smtClean="0"/>
              <a:t>Data collection from Frontend boards, and data transmission to the DAM</a:t>
            </a:r>
          </a:p>
          <a:p>
            <a:r>
              <a:rPr lang="en-US" sz="2000" b="1" dirty="0" smtClean="0"/>
              <a:t>FEB: </a:t>
            </a:r>
          </a:p>
          <a:p>
            <a:pPr lvl="1"/>
            <a:r>
              <a:rPr lang="en-US" sz="2000" dirty="0" smtClean="0"/>
              <a:t>Detector dependent Front End / ASIC  carrier boards</a:t>
            </a:r>
            <a:r>
              <a:rPr lang="en-US" dirty="0" smtClean="0"/>
              <a:t>.</a:t>
            </a:r>
            <a:endParaRPr lang="en-US" dirty="0"/>
          </a:p>
        </p:txBody>
      </p:sp>
      <p:sp>
        <p:nvSpPr>
          <p:cNvPr id="90" name="Rectangle 89"/>
          <p:cNvSpPr/>
          <p:nvPr/>
        </p:nvSpPr>
        <p:spPr>
          <a:xfrm>
            <a:off x="8013533" y="1108295"/>
            <a:ext cx="1449847" cy="902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GTU</a:t>
            </a:r>
            <a:endParaRPr lang="en-US" dirty="0"/>
          </a:p>
        </p:txBody>
      </p:sp>
      <p:cxnSp>
        <p:nvCxnSpPr>
          <p:cNvPr id="91" name="Straight Arrow Connector 90"/>
          <p:cNvCxnSpPr/>
          <p:nvPr/>
        </p:nvCxnSpPr>
        <p:spPr>
          <a:xfrm>
            <a:off x="7306950" y="1917747"/>
            <a:ext cx="706582" cy="0"/>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7250451" y="1641836"/>
            <a:ext cx="684803" cy="369332"/>
          </a:xfrm>
          <a:prstGeom prst="rect">
            <a:avLst/>
          </a:prstGeom>
          <a:noFill/>
        </p:spPr>
        <p:txBody>
          <a:bodyPr wrap="none" rtlCol="0">
            <a:spAutoFit/>
          </a:bodyPr>
          <a:lstStyle/>
          <a:p>
            <a:r>
              <a:rPr lang="en-US" dirty="0" smtClean="0">
                <a:solidFill>
                  <a:schemeClr val="accent6">
                    <a:lumMod val="75000"/>
                  </a:schemeClr>
                </a:solidFill>
              </a:rPr>
              <a:t>Clock</a:t>
            </a:r>
            <a:endParaRPr lang="en-US" dirty="0">
              <a:solidFill>
                <a:schemeClr val="accent6">
                  <a:lumMod val="75000"/>
                </a:schemeClr>
              </a:solidFill>
            </a:endParaRPr>
          </a:p>
        </p:txBody>
      </p:sp>
      <p:cxnSp>
        <p:nvCxnSpPr>
          <p:cNvPr id="99" name="Straight Arrow Connector 98"/>
          <p:cNvCxnSpPr/>
          <p:nvPr/>
        </p:nvCxnSpPr>
        <p:spPr>
          <a:xfrm>
            <a:off x="7306950" y="1590554"/>
            <a:ext cx="706582"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163309" y="1291455"/>
            <a:ext cx="877741" cy="369332"/>
          </a:xfrm>
          <a:prstGeom prst="rect">
            <a:avLst/>
          </a:prstGeom>
          <a:noFill/>
        </p:spPr>
        <p:txBody>
          <a:bodyPr wrap="none" rtlCol="0">
            <a:spAutoFit/>
          </a:bodyPr>
          <a:lstStyle/>
          <a:p>
            <a:r>
              <a:rPr lang="en-US" dirty="0" smtClean="0">
                <a:solidFill>
                  <a:srgbClr val="7030A0"/>
                </a:solidFill>
              </a:rPr>
              <a:t>Control</a:t>
            </a:r>
            <a:endParaRPr lang="en-US" dirty="0">
              <a:solidFill>
                <a:srgbClr val="7030A0"/>
              </a:solidFill>
            </a:endParaRPr>
          </a:p>
        </p:txBody>
      </p:sp>
      <p:cxnSp>
        <p:nvCxnSpPr>
          <p:cNvPr id="101" name="Straight Arrow Connector 100"/>
          <p:cNvCxnSpPr/>
          <p:nvPr/>
        </p:nvCxnSpPr>
        <p:spPr>
          <a:xfrm>
            <a:off x="7306950" y="1191545"/>
            <a:ext cx="706582" cy="0"/>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7279431" y="897196"/>
            <a:ext cx="761619" cy="369332"/>
          </a:xfrm>
          <a:prstGeom prst="rect">
            <a:avLst/>
          </a:prstGeom>
          <a:noFill/>
        </p:spPr>
        <p:txBody>
          <a:bodyPr wrap="none" rtlCol="0">
            <a:spAutoFit/>
          </a:bodyPr>
          <a:lstStyle/>
          <a:p>
            <a:r>
              <a:rPr lang="en-US" dirty="0" smtClean="0">
                <a:solidFill>
                  <a:srgbClr val="00B050"/>
                </a:solidFill>
              </a:rPr>
              <a:t>Status</a:t>
            </a:r>
            <a:endParaRPr lang="en-US" dirty="0">
              <a:solidFill>
                <a:srgbClr val="00B050"/>
              </a:solidFill>
            </a:endParaRPr>
          </a:p>
        </p:txBody>
      </p:sp>
      <p:sp>
        <p:nvSpPr>
          <p:cNvPr id="104" name="Rectangle 103"/>
          <p:cNvSpPr/>
          <p:nvPr/>
        </p:nvSpPr>
        <p:spPr>
          <a:xfrm>
            <a:off x="9038617" y="3541836"/>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DAM</a:t>
            </a:r>
            <a:endParaRPr lang="en-US" dirty="0"/>
          </a:p>
        </p:txBody>
      </p:sp>
      <p:sp>
        <p:nvSpPr>
          <p:cNvPr id="105" name="Rectangle 104"/>
          <p:cNvSpPr/>
          <p:nvPr/>
        </p:nvSpPr>
        <p:spPr>
          <a:xfrm>
            <a:off x="7019114" y="3548512"/>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DAM</a:t>
            </a:r>
            <a:endParaRPr lang="en-US" dirty="0"/>
          </a:p>
        </p:txBody>
      </p:sp>
      <p:sp>
        <p:nvSpPr>
          <p:cNvPr id="106" name="Rectangle 105"/>
          <p:cNvSpPr/>
          <p:nvPr/>
        </p:nvSpPr>
        <p:spPr>
          <a:xfrm>
            <a:off x="9929188" y="4608732"/>
            <a:ext cx="694659"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RDO</a:t>
            </a:r>
            <a:endParaRPr lang="en-US" dirty="0"/>
          </a:p>
        </p:txBody>
      </p:sp>
      <p:sp>
        <p:nvSpPr>
          <p:cNvPr id="107" name="Rectangle 106"/>
          <p:cNvSpPr/>
          <p:nvPr/>
        </p:nvSpPr>
        <p:spPr>
          <a:xfrm>
            <a:off x="8907361" y="4608732"/>
            <a:ext cx="626888"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RDO</a:t>
            </a:r>
            <a:endParaRPr lang="en-US" dirty="0"/>
          </a:p>
        </p:txBody>
      </p:sp>
      <p:sp>
        <p:nvSpPr>
          <p:cNvPr id="108" name="Rectangle 107"/>
          <p:cNvSpPr/>
          <p:nvPr/>
        </p:nvSpPr>
        <p:spPr>
          <a:xfrm>
            <a:off x="7672775" y="4588412"/>
            <a:ext cx="603250"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RDO</a:t>
            </a:r>
            <a:endParaRPr lang="en-US" dirty="0"/>
          </a:p>
        </p:txBody>
      </p:sp>
      <p:sp>
        <p:nvSpPr>
          <p:cNvPr id="116" name="Rectangle 115"/>
          <p:cNvSpPr/>
          <p:nvPr/>
        </p:nvSpPr>
        <p:spPr>
          <a:xfrm>
            <a:off x="6588088" y="4588412"/>
            <a:ext cx="666109"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RDO</a:t>
            </a:r>
            <a:endParaRPr lang="en-US" dirty="0"/>
          </a:p>
        </p:txBody>
      </p:sp>
      <p:cxnSp>
        <p:nvCxnSpPr>
          <p:cNvPr id="120" name="Straight Arrow Connector 119"/>
          <p:cNvCxnSpPr>
            <a:endCxn id="104" idx="0"/>
          </p:cNvCxnSpPr>
          <p:nvPr/>
        </p:nvCxnSpPr>
        <p:spPr>
          <a:xfrm>
            <a:off x="9143689" y="1723327"/>
            <a:ext cx="557290" cy="1818509"/>
          </a:xfrm>
          <a:prstGeom prst="straightConnector1">
            <a:avLst/>
          </a:prstGeom>
          <a:ln w="222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endCxn id="107" idx="0"/>
          </p:cNvCxnSpPr>
          <p:nvPr/>
        </p:nvCxnSpPr>
        <p:spPr>
          <a:xfrm flipH="1">
            <a:off x="9220805" y="4131058"/>
            <a:ext cx="197018" cy="477674"/>
          </a:xfrm>
          <a:prstGeom prst="straightConnector1">
            <a:avLst/>
          </a:prstGeom>
          <a:ln w="222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116" idx="0"/>
          </p:cNvCxnSpPr>
          <p:nvPr/>
        </p:nvCxnSpPr>
        <p:spPr>
          <a:xfrm flipH="1">
            <a:off x="6921143" y="4121022"/>
            <a:ext cx="365090" cy="467390"/>
          </a:xfrm>
          <a:prstGeom prst="straightConnector1">
            <a:avLst/>
          </a:prstGeom>
          <a:ln w="222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endCxn id="108" idx="0"/>
          </p:cNvCxnSpPr>
          <p:nvPr/>
        </p:nvCxnSpPr>
        <p:spPr>
          <a:xfrm>
            <a:off x="7852436" y="4131058"/>
            <a:ext cx="121964" cy="457354"/>
          </a:xfrm>
          <a:prstGeom prst="straightConnector1">
            <a:avLst/>
          </a:prstGeom>
          <a:ln w="222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endCxn id="106" idx="0"/>
          </p:cNvCxnSpPr>
          <p:nvPr/>
        </p:nvCxnSpPr>
        <p:spPr>
          <a:xfrm>
            <a:off x="10142482" y="4121022"/>
            <a:ext cx="134036" cy="487710"/>
          </a:xfrm>
          <a:prstGeom prst="straightConnector1">
            <a:avLst/>
          </a:prstGeom>
          <a:ln w="222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05" idx="0"/>
          </p:cNvCxnSpPr>
          <p:nvPr/>
        </p:nvCxnSpPr>
        <p:spPr>
          <a:xfrm flipH="1">
            <a:off x="7681476" y="1726898"/>
            <a:ext cx="574045" cy="1821614"/>
          </a:xfrm>
          <a:prstGeom prst="straightConnector1">
            <a:avLst/>
          </a:prstGeom>
          <a:ln w="222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0030575" y="3024366"/>
            <a:ext cx="298450" cy="5884"/>
          </a:xfrm>
          <a:prstGeom prst="line">
            <a:avLst/>
          </a:prstGeom>
          <a:ln w="47625">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8550380" y="2592503"/>
            <a:ext cx="298450" cy="5884"/>
          </a:xfrm>
          <a:prstGeom prst="line">
            <a:avLst/>
          </a:prstGeom>
          <a:ln w="476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7426537" y="4348833"/>
            <a:ext cx="298450" cy="5884"/>
          </a:xfrm>
          <a:prstGeom prst="line">
            <a:avLst/>
          </a:prstGeom>
          <a:ln w="47625">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9667236" y="4342949"/>
            <a:ext cx="298450" cy="5884"/>
          </a:xfrm>
          <a:prstGeom prst="line">
            <a:avLst/>
          </a:prstGeom>
          <a:ln w="47625">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9740373" y="2395350"/>
            <a:ext cx="1245936" cy="5001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Acquisition</a:t>
            </a:r>
            <a:endParaRPr lang="en-US" dirty="0"/>
          </a:p>
        </p:txBody>
      </p:sp>
      <p:cxnSp>
        <p:nvCxnSpPr>
          <p:cNvPr id="134" name="Straight Arrow Connector 133"/>
          <p:cNvCxnSpPr/>
          <p:nvPr/>
        </p:nvCxnSpPr>
        <p:spPr>
          <a:xfrm flipH="1">
            <a:off x="10059093" y="2901718"/>
            <a:ext cx="816665" cy="637397"/>
          </a:xfrm>
          <a:prstGeom prst="straightConnector1">
            <a:avLst/>
          </a:prstGeom>
          <a:ln w="19050">
            <a:solidFill>
              <a:schemeClr val="accent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8171746" y="2895488"/>
            <a:ext cx="1757442" cy="640186"/>
          </a:xfrm>
          <a:prstGeom prst="straightConnector1">
            <a:avLst/>
          </a:prstGeom>
          <a:ln w="19050">
            <a:solidFill>
              <a:schemeClr val="accent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742902" y="3252125"/>
            <a:ext cx="1188146" cy="954107"/>
          </a:xfrm>
          <a:prstGeom prst="rect">
            <a:avLst/>
          </a:prstGeom>
          <a:noFill/>
        </p:spPr>
        <p:txBody>
          <a:bodyPr wrap="none" rtlCol="0">
            <a:spAutoFit/>
          </a:bodyPr>
          <a:lstStyle/>
          <a:p>
            <a:pPr algn="ctr"/>
            <a:r>
              <a:rPr lang="en-US" sz="2800" dirty="0" smtClean="0"/>
              <a:t>DAM</a:t>
            </a:r>
          </a:p>
          <a:p>
            <a:pPr algn="ctr"/>
            <a:r>
              <a:rPr lang="en-US" sz="2800" dirty="0" smtClean="0"/>
              <a:t>(O)100</a:t>
            </a:r>
            <a:endParaRPr lang="en-US" sz="2800" dirty="0"/>
          </a:p>
        </p:txBody>
      </p:sp>
      <p:sp>
        <p:nvSpPr>
          <p:cNvPr id="137" name="TextBox 136"/>
          <p:cNvSpPr txBox="1"/>
          <p:nvPr/>
        </p:nvSpPr>
        <p:spPr>
          <a:xfrm>
            <a:off x="10598306" y="4393815"/>
            <a:ext cx="1370888" cy="954107"/>
          </a:xfrm>
          <a:prstGeom prst="rect">
            <a:avLst/>
          </a:prstGeom>
          <a:noFill/>
        </p:spPr>
        <p:txBody>
          <a:bodyPr wrap="none" rtlCol="0">
            <a:spAutoFit/>
          </a:bodyPr>
          <a:lstStyle/>
          <a:p>
            <a:pPr algn="ctr"/>
            <a:r>
              <a:rPr lang="en-US" sz="2800" dirty="0" smtClean="0"/>
              <a:t>RDO</a:t>
            </a:r>
          </a:p>
          <a:p>
            <a:pPr algn="ctr"/>
            <a:r>
              <a:rPr lang="en-US" sz="2800" dirty="0" smtClean="0"/>
              <a:t>(O)1000</a:t>
            </a:r>
            <a:endParaRPr lang="en-US" sz="2800" dirty="0"/>
          </a:p>
        </p:txBody>
      </p:sp>
      <p:sp>
        <p:nvSpPr>
          <p:cNvPr id="139" name="TextBox 138"/>
          <p:cNvSpPr txBox="1"/>
          <p:nvPr/>
        </p:nvSpPr>
        <p:spPr>
          <a:xfrm>
            <a:off x="10598673" y="1095408"/>
            <a:ext cx="997154" cy="954107"/>
          </a:xfrm>
          <a:prstGeom prst="rect">
            <a:avLst/>
          </a:prstGeom>
          <a:noFill/>
        </p:spPr>
        <p:txBody>
          <a:bodyPr wrap="square" rtlCol="0">
            <a:spAutoFit/>
          </a:bodyPr>
          <a:lstStyle/>
          <a:p>
            <a:pPr algn="ctr"/>
            <a:r>
              <a:rPr lang="en-US" sz="2800" dirty="0" smtClean="0"/>
              <a:t>GTU 1</a:t>
            </a:r>
            <a:endParaRPr lang="en-US" sz="2800" dirty="0"/>
          </a:p>
        </p:txBody>
      </p:sp>
      <p:sp>
        <p:nvSpPr>
          <p:cNvPr id="140" name="TextBox 139"/>
          <p:cNvSpPr txBox="1"/>
          <p:nvPr/>
        </p:nvSpPr>
        <p:spPr>
          <a:xfrm>
            <a:off x="10598306" y="175350"/>
            <a:ext cx="843501" cy="523220"/>
          </a:xfrm>
          <a:prstGeom prst="rect">
            <a:avLst/>
          </a:prstGeom>
          <a:noFill/>
        </p:spPr>
        <p:txBody>
          <a:bodyPr wrap="none" rtlCol="0">
            <a:spAutoFit/>
          </a:bodyPr>
          <a:lstStyle/>
          <a:p>
            <a:r>
              <a:rPr lang="en-US" sz="2800" b="1" dirty="0" err="1"/>
              <a:t>e</a:t>
            </a:r>
            <a:r>
              <a:rPr lang="en-US" sz="2800" b="1" dirty="0" err="1" smtClean="0"/>
              <a:t>PIC</a:t>
            </a:r>
            <a:endParaRPr lang="en-US" sz="2800" b="1" dirty="0"/>
          </a:p>
        </p:txBody>
      </p:sp>
      <p:sp>
        <p:nvSpPr>
          <p:cNvPr id="9" name="TextBox 8"/>
          <p:cNvSpPr txBox="1"/>
          <p:nvPr/>
        </p:nvSpPr>
        <p:spPr>
          <a:xfrm>
            <a:off x="6409256" y="1568229"/>
            <a:ext cx="849913" cy="800219"/>
          </a:xfrm>
          <a:prstGeom prst="rect">
            <a:avLst/>
          </a:prstGeom>
          <a:noFill/>
        </p:spPr>
        <p:txBody>
          <a:bodyPr wrap="none" rtlCol="0">
            <a:spAutoFit/>
          </a:bodyPr>
          <a:lstStyle/>
          <a:p>
            <a:pPr algn="ctr"/>
            <a:r>
              <a:rPr lang="en-US" dirty="0" smtClean="0"/>
              <a:t>EIC</a:t>
            </a:r>
          </a:p>
          <a:p>
            <a:pPr algn="ctr"/>
            <a:r>
              <a:rPr lang="en-US" sz="1400" dirty="0" smtClean="0"/>
              <a:t>Common</a:t>
            </a:r>
          </a:p>
          <a:p>
            <a:pPr algn="ctr"/>
            <a:r>
              <a:rPr lang="en-US" sz="1400" dirty="0" smtClean="0"/>
              <a:t>Platform</a:t>
            </a:r>
            <a:endParaRPr lang="en-US" sz="1400" dirty="0"/>
          </a:p>
        </p:txBody>
      </p:sp>
      <p:sp>
        <p:nvSpPr>
          <p:cNvPr id="142" name="Rectangle 141"/>
          <p:cNvSpPr/>
          <p:nvPr/>
        </p:nvSpPr>
        <p:spPr>
          <a:xfrm>
            <a:off x="6313251" y="983041"/>
            <a:ext cx="835677" cy="682096"/>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291103" y="994514"/>
            <a:ext cx="894910" cy="584775"/>
          </a:xfrm>
          <a:prstGeom prst="rect">
            <a:avLst/>
          </a:prstGeom>
          <a:noFill/>
        </p:spPr>
        <p:txBody>
          <a:bodyPr wrap="square" rtlCol="0">
            <a:spAutoFit/>
          </a:bodyPr>
          <a:lstStyle/>
          <a:p>
            <a:pPr algn="ctr"/>
            <a:r>
              <a:rPr lang="en-US" dirty="0" smtClean="0"/>
              <a:t>Online </a:t>
            </a:r>
            <a:r>
              <a:rPr lang="en-US" sz="1400" dirty="0" smtClean="0"/>
              <a:t>computer</a:t>
            </a:r>
            <a:endParaRPr lang="en-US" sz="1400" dirty="0"/>
          </a:p>
        </p:txBody>
      </p:sp>
      <p:sp>
        <p:nvSpPr>
          <p:cNvPr id="61" name="Rectangle 60"/>
          <p:cNvSpPr/>
          <p:nvPr/>
        </p:nvSpPr>
        <p:spPr>
          <a:xfrm>
            <a:off x="6390891" y="5502939"/>
            <a:ext cx="5505595" cy="617147"/>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050103" y="5668750"/>
            <a:ext cx="603250" cy="390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FEB</a:t>
            </a:r>
            <a:endParaRPr lang="en-US" dirty="0"/>
          </a:p>
        </p:txBody>
      </p:sp>
      <p:sp>
        <p:nvSpPr>
          <p:cNvPr id="65" name="Rectangle 64"/>
          <p:cNvSpPr/>
          <p:nvPr/>
        </p:nvSpPr>
        <p:spPr>
          <a:xfrm>
            <a:off x="6965416" y="5668750"/>
            <a:ext cx="666109" cy="390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FEB</a:t>
            </a:r>
            <a:endParaRPr lang="en-US" dirty="0"/>
          </a:p>
        </p:txBody>
      </p:sp>
      <p:cxnSp>
        <p:nvCxnSpPr>
          <p:cNvPr id="67" name="Straight Arrow Connector 66"/>
          <p:cNvCxnSpPr/>
          <p:nvPr/>
        </p:nvCxnSpPr>
        <p:spPr>
          <a:xfrm flipH="1">
            <a:off x="7384139" y="5165367"/>
            <a:ext cx="365090" cy="467390"/>
          </a:xfrm>
          <a:prstGeom prst="straightConnector1">
            <a:avLst/>
          </a:prstGeom>
          <a:ln w="222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64" idx="0"/>
          </p:cNvCxnSpPr>
          <p:nvPr/>
        </p:nvCxnSpPr>
        <p:spPr>
          <a:xfrm>
            <a:off x="8202082" y="5177634"/>
            <a:ext cx="149646" cy="491116"/>
          </a:xfrm>
          <a:prstGeom prst="straightConnector1">
            <a:avLst/>
          </a:prstGeom>
          <a:ln w="222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803865" y="5429171"/>
            <a:ext cx="298450" cy="5884"/>
          </a:xfrm>
          <a:prstGeom prst="line">
            <a:avLst/>
          </a:prstGeom>
          <a:ln w="4762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0875758" y="5468997"/>
            <a:ext cx="720069" cy="523220"/>
          </a:xfrm>
          <a:prstGeom prst="rect">
            <a:avLst/>
          </a:prstGeom>
          <a:noFill/>
        </p:spPr>
        <p:txBody>
          <a:bodyPr wrap="none" rtlCol="0">
            <a:spAutoFit/>
          </a:bodyPr>
          <a:lstStyle/>
          <a:p>
            <a:r>
              <a:rPr lang="en-US" sz="2800" dirty="0" smtClean="0"/>
              <a:t>FEB</a:t>
            </a:r>
            <a:endParaRPr lang="en-US" sz="2800" dirty="0"/>
          </a:p>
        </p:txBody>
      </p:sp>
      <p:sp>
        <p:nvSpPr>
          <p:cNvPr id="25" name="Rectangle 24"/>
          <p:cNvSpPr/>
          <p:nvPr/>
        </p:nvSpPr>
        <p:spPr>
          <a:xfrm>
            <a:off x="6213804" y="279730"/>
            <a:ext cx="3204019" cy="461665"/>
          </a:xfrm>
          <a:prstGeom prst="rect">
            <a:avLst/>
          </a:prstGeom>
        </p:spPr>
        <p:txBody>
          <a:bodyPr wrap="none">
            <a:spAutoFit/>
          </a:bodyPr>
          <a:lstStyle/>
          <a:p>
            <a:r>
              <a:rPr lang="en-US" sz="2400" b="1" dirty="0"/>
              <a:t>System Clock: </a:t>
            </a:r>
            <a:r>
              <a:rPr lang="en-US" sz="2400" b="1" dirty="0" smtClean="0">
                <a:solidFill>
                  <a:srgbClr val="FF0000"/>
                </a:solidFill>
              </a:rPr>
              <a:t>9.85</a:t>
            </a:r>
            <a:r>
              <a:rPr lang="en-US" sz="2400" b="1" dirty="0" smtClean="0"/>
              <a:t> MHz</a:t>
            </a:r>
            <a:endParaRPr lang="en-US" sz="2400" b="1" dirty="0"/>
          </a:p>
        </p:txBody>
      </p:sp>
      <p:sp>
        <p:nvSpPr>
          <p:cNvPr id="50" name="Rectangle 13"/>
          <p:cNvSpPr>
            <a:spLocks noChangeArrowheads="1"/>
          </p:cNvSpPr>
          <p:nvPr/>
        </p:nvSpPr>
        <p:spPr bwMode="auto">
          <a:xfrm>
            <a:off x="712282" y="1016335"/>
            <a:ext cx="537231" cy="249131"/>
          </a:xfrm>
          <a:prstGeom prst="rect">
            <a:avLst/>
          </a:prstGeom>
          <a:solidFill>
            <a:srgbClr val="0070C0">
              <a:alpha val="33000"/>
            </a:srgbClr>
          </a:solidFill>
          <a:ln w="9525" algn="ctr">
            <a:solidFill>
              <a:schemeClr val="tx1"/>
            </a:solidFill>
            <a:round/>
            <a:headEnd/>
            <a:tailEnd/>
          </a:ln>
        </p:spPr>
        <p:txBody>
          <a:bodyPr/>
          <a:lstStyle/>
          <a:p>
            <a:endParaRPr lang="en-US" altLang="en-US" sz="2400"/>
          </a:p>
        </p:txBody>
      </p:sp>
      <p:sp>
        <p:nvSpPr>
          <p:cNvPr id="51" name="Rectangle 13"/>
          <p:cNvSpPr>
            <a:spLocks noChangeArrowheads="1"/>
          </p:cNvSpPr>
          <p:nvPr/>
        </p:nvSpPr>
        <p:spPr bwMode="auto">
          <a:xfrm>
            <a:off x="712281" y="5502939"/>
            <a:ext cx="537231" cy="249131"/>
          </a:xfrm>
          <a:prstGeom prst="rect">
            <a:avLst/>
          </a:prstGeom>
          <a:solidFill>
            <a:srgbClr val="0070C0">
              <a:alpha val="33000"/>
            </a:srgbClr>
          </a:solidFill>
          <a:ln w="9525" algn="ctr">
            <a:solidFill>
              <a:schemeClr val="tx1"/>
            </a:solidFill>
            <a:round/>
            <a:headEnd/>
            <a:tailEnd/>
          </a:ln>
        </p:spPr>
        <p:txBody>
          <a:bodyPr/>
          <a:lstStyle/>
          <a:p>
            <a:endParaRPr lang="en-US" altLang="en-US" sz="2400"/>
          </a:p>
        </p:txBody>
      </p:sp>
      <p:sp>
        <p:nvSpPr>
          <p:cNvPr id="53" name="Rectangle 13"/>
          <p:cNvSpPr>
            <a:spLocks noChangeArrowheads="1"/>
          </p:cNvSpPr>
          <p:nvPr/>
        </p:nvSpPr>
        <p:spPr bwMode="auto">
          <a:xfrm>
            <a:off x="712281" y="3825929"/>
            <a:ext cx="537231" cy="249131"/>
          </a:xfrm>
          <a:prstGeom prst="rect">
            <a:avLst/>
          </a:prstGeom>
          <a:solidFill>
            <a:srgbClr val="0070C0">
              <a:alpha val="33000"/>
            </a:srgbClr>
          </a:solidFill>
          <a:ln w="9525" algn="ctr">
            <a:solidFill>
              <a:schemeClr val="tx1"/>
            </a:solidFill>
            <a:round/>
            <a:headEnd/>
            <a:tailEnd/>
          </a:ln>
        </p:spPr>
        <p:txBody>
          <a:bodyPr/>
          <a:lstStyle/>
          <a:p>
            <a:endParaRPr lang="en-US" altLang="en-US" sz="2400"/>
          </a:p>
        </p:txBody>
      </p:sp>
      <p:sp>
        <p:nvSpPr>
          <p:cNvPr id="54" name="Rectangle 13"/>
          <p:cNvSpPr>
            <a:spLocks noChangeArrowheads="1"/>
          </p:cNvSpPr>
          <p:nvPr/>
        </p:nvSpPr>
        <p:spPr bwMode="auto">
          <a:xfrm>
            <a:off x="712282" y="2120837"/>
            <a:ext cx="537231" cy="249131"/>
          </a:xfrm>
          <a:prstGeom prst="rect">
            <a:avLst/>
          </a:prstGeom>
          <a:solidFill>
            <a:srgbClr val="0070C0">
              <a:alpha val="33000"/>
            </a:srgbClr>
          </a:solidFill>
          <a:ln w="9525" algn="ctr">
            <a:solidFill>
              <a:schemeClr val="tx1"/>
            </a:solidFill>
            <a:round/>
            <a:headEnd/>
            <a:tailEnd/>
          </a:ln>
        </p:spPr>
        <p:txBody>
          <a:bodyPr/>
          <a:lstStyle/>
          <a:p>
            <a:endParaRPr lang="en-US" altLang="en-US" sz="2400"/>
          </a:p>
        </p:txBody>
      </p:sp>
      <p:sp>
        <p:nvSpPr>
          <p:cNvPr id="4" name="TextBox 3"/>
          <p:cNvSpPr txBox="1"/>
          <p:nvPr/>
        </p:nvSpPr>
        <p:spPr>
          <a:xfrm>
            <a:off x="816857" y="6443421"/>
            <a:ext cx="8535735" cy="369332"/>
          </a:xfrm>
          <a:prstGeom prst="rect">
            <a:avLst/>
          </a:prstGeom>
          <a:noFill/>
        </p:spPr>
        <p:txBody>
          <a:bodyPr wrap="none" rtlCol="0">
            <a:spAutoFit/>
          </a:bodyPr>
          <a:lstStyle/>
          <a:p>
            <a:r>
              <a:rPr lang="en-US" b="1" dirty="0" smtClean="0">
                <a:solidFill>
                  <a:srgbClr val="C00000"/>
                </a:solidFill>
              </a:rPr>
              <a:t>GTU distributes 9.85 MHz clock, and DAM reconstructs the 98.5 MHz, or 39.4 MHz clock</a:t>
            </a:r>
            <a:endParaRPr lang="en-US" b="1" dirty="0">
              <a:solidFill>
                <a:srgbClr val="C00000"/>
              </a:solidFill>
            </a:endParaRPr>
          </a:p>
        </p:txBody>
      </p:sp>
      <p:sp>
        <p:nvSpPr>
          <p:cNvPr id="55" name="TextBox 54"/>
          <p:cNvSpPr txBox="1"/>
          <p:nvPr/>
        </p:nvSpPr>
        <p:spPr>
          <a:xfrm>
            <a:off x="11718404" y="6362235"/>
            <a:ext cx="340158" cy="461665"/>
          </a:xfrm>
          <a:prstGeom prst="rect">
            <a:avLst/>
          </a:prstGeom>
          <a:noFill/>
        </p:spPr>
        <p:txBody>
          <a:bodyPr wrap="none" rtlCol="0">
            <a:spAutoFit/>
          </a:bodyPr>
          <a:lstStyle/>
          <a:p>
            <a:r>
              <a:rPr lang="en-US" sz="2400" dirty="0" smtClean="0"/>
              <a:t>1</a:t>
            </a:r>
            <a:endParaRPr lang="en-US" sz="2400" dirty="0"/>
          </a:p>
        </p:txBody>
      </p:sp>
    </p:spTree>
    <p:extLst>
      <p:ext uri="{BB962C8B-B14F-4D97-AF65-F5344CB8AC3E}">
        <p14:creationId xmlns:p14="http://schemas.microsoft.com/office/powerpoint/2010/main" val="2071723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9652129" cy="523220"/>
          </a:xfrm>
          <a:prstGeom prst="rect">
            <a:avLst/>
          </a:prstGeom>
          <a:noFill/>
        </p:spPr>
        <p:txBody>
          <a:bodyPr wrap="none" rtlCol="0">
            <a:spAutoFit/>
          </a:bodyPr>
          <a:lstStyle/>
          <a:p>
            <a:r>
              <a:rPr lang="en-US" sz="2800" b="1" dirty="0"/>
              <a:t>4</a:t>
            </a:r>
            <a:r>
              <a:rPr lang="en-US" sz="2800" b="1" dirty="0" smtClean="0"/>
              <a:t>. 9.85 MHz clock distribution test: </a:t>
            </a:r>
            <a:r>
              <a:rPr lang="en-US" sz="2400" dirty="0" smtClean="0"/>
              <a:t>Clock jitter measurement method</a:t>
            </a:r>
            <a:endParaRPr lang="en-US" sz="2000" dirty="0" smtClean="0"/>
          </a:p>
        </p:txBody>
      </p:sp>
      <p:sp>
        <p:nvSpPr>
          <p:cNvPr id="2" name="TextBox 1"/>
          <p:cNvSpPr txBox="1"/>
          <p:nvPr/>
        </p:nvSpPr>
        <p:spPr>
          <a:xfrm>
            <a:off x="407444" y="970710"/>
            <a:ext cx="2928675" cy="2031325"/>
          </a:xfrm>
          <a:prstGeom prst="rect">
            <a:avLst/>
          </a:prstGeom>
          <a:noFill/>
        </p:spPr>
        <p:txBody>
          <a:bodyPr wrap="square" rtlCol="0">
            <a:spAutoFit/>
          </a:bodyPr>
          <a:lstStyle/>
          <a:p>
            <a:r>
              <a:rPr lang="en-US" dirty="0" smtClean="0"/>
              <a:t>GTU: Si5344H + QSFP_TX, Distribute the 9.85 MHz clock</a:t>
            </a:r>
          </a:p>
          <a:p>
            <a:endParaRPr lang="en-US" dirty="0" smtClean="0"/>
          </a:p>
          <a:p>
            <a:r>
              <a:rPr lang="en-US" dirty="0" smtClean="0"/>
              <a:t>DAM: QSFP_RX + Si5394, regenerate 98.5 MHz clock and 39.4 MHz clock from the 9.85 MHz received clock</a:t>
            </a:r>
            <a:endParaRPr lang="en-US" dirty="0"/>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val="0"/>
              </a:ext>
            </a:extLst>
          </a:blip>
          <a:srcRect t="25231" r="9462" b="454"/>
          <a:stretch/>
        </p:blipFill>
        <p:spPr>
          <a:xfrm>
            <a:off x="3620278" y="1269332"/>
            <a:ext cx="8042988" cy="4786604"/>
          </a:xfrm>
          <a:prstGeom prst="rect">
            <a:avLst/>
          </a:prstGeom>
        </p:spPr>
      </p:pic>
      <p:sp>
        <p:nvSpPr>
          <p:cNvPr id="11" name="TextBox 10"/>
          <p:cNvSpPr txBox="1"/>
          <p:nvPr/>
        </p:nvSpPr>
        <p:spPr>
          <a:xfrm>
            <a:off x="407444" y="3406166"/>
            <a:ext cx="3098626" cy="1477328"/>
          </a:xfrm>
          <a:prstGeom prst="rect">
            <a:avLst/>
          </a:prstGeom>
          <a:noFill/>
        </p:spPr>
        <p:txBody>
          <a:bodyPr wrap="square" rtlCol="0">
            <a:spAutoFit/>
          </a:bodyPr>
          <a:lstStyle/>
          <a:p>
            <a:r>
              <a:rPr lang="en-US" dirty="0" smtClean="0"/>
              <a:t>The width (positive or negative) of the MATH is the phase difference between the Si5344 clock (source) and Si5394 clock (regenerated).</a:t>
            </a:r>
            <a:endParaRPr lang="en-US" dirty="0"/>
          </a:p>
        </p:txBody>
      </p:sp>
      <p:sp>
        <p:nvSpPr>
          <p:cNvPr id="32" name="TextBox 31"/>
          <p:cNvSpPr txBox="1"/>
          <p:nvPr/>
        </p:nvSpPr>
        <p:spPr>
          <a:xfrm>
            <a:off x="407444" y="4891359"/>
            <a:ext cx="3098626" cy="923330"/>
          </a:xfrm>
          <a:prstGeom prst="rect">
            <a:avLst/>
          </a:prstGeom>
          <a:noFill/>
        </p:spPr>
        <p:txBody>
          <a:bodyPr wrap="square" rtlCol="0">
            <a:spAutoFit/>
          </a:bodyPr>
          <a:lstStyle/>
          <a:p>
            <a:r>
              <a:rPr lang="en-US" dirty="0" smtClean="0"/>
              <a:t>With accumulation of hours, the FWHM includes the phase drifts over time</a:t>
            </a:r>
            <a:endParaRPr lang="en-US" dirty="0"/>
          </a:p>
        </p:txBody>
      </p:sp>
      <p:cxnSp>
        <p:nvCxnSpPr>
          <p:cNvPr id="14" name="Straight Arrow Connector 13"/>
          <p:cNvCxnSpPr/>
          <p:nvPr/>
        </p:nvCxnSpPr>
        <p:spPr>
          <a:xfrm>
            <a:off x="4295775" y="2348660"/>
            <a:ext cx="596626" cy="0"/>
          </a:xfrm>
          <a:prstGeom prst="straightConnector1">
            <a:avLst/>
          </a:prstGeom>
          <a:ln w="41275">
            <a:solidFill>
              <a:srgbClr val="FFFF0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334000" y="4253660"/>
            <a:ext cx="571807" cy="0"/>
          </a:xfrm>
          <a:prstGeom prst="straightConnector1">
            <a:avLst/>
          </a:prstGeom>
          <a:ln w="41275">
            <a:solidFill>
              <a:srgbClr val="FFFF0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69770" y="2446123"/>
            <a:ext cx="848636" cy="451406"/>
          </a:xfrm>
          <a:prstGeom prst="rect">
            <a:avLst/>
          </a:prstGeom>
          <a:noFill/>
        </p:spPr>
        <p:txBody>
          <a:bodyPr wrap="square" rtlCol="0">
            <a:spAutoFit/>
          </a:bodyPr>
          <a:lstStyle/>
          <a:p>
            <a:pPr algn="ctr">
              <a:lnSpc>
                <a:spcPts val="1400"/>
              </a:lnSpc>
            </a:pPr>
            <a:r>
              <a:rPr lang="en-US" sz="1600" dirty="0" smtClean="0">
                <a:solidFill>
                  <a:srgbClr val="FFFF00"/>
                </a:solidFill>
              </a:rPr>
              <a:t>Positive width</a:t>
            </a:r>
            <a:endParaRPr lang="en-US" sz="1600" dirty="0">
              <a:solidFill>
                <a:srgbClr val="FFFF00"/>
              </a:solidFill>
            </a:endParaRPr>
          </a:p>
        </p:txBody>
      </p:sp>
      <p:sp>
        <p:nvSpPr>
          <p:cNvPr id="38" name="TextBox 37"/>
          <p:cNvSpPr txBox="1"/>
          <p:nvPr/>
        </p:nvSpPr>
        <p:spPr>
          <a:xfrm>
            <a:off x="5157679" y="4253660"/>
            <a:ext cx="924448" cy="451406"/>
          </a:xfrm>
          <a:prstGeom prst="rect">
            <a:avLst/>
          </a:prstGeom>
          <a:noFill/>
        </p:spPr>
        <p:txBody>
          <a:bodyPr wrap="square" rtlCol="0">
            <a:spAutoFit/>
          </a:bodyPr>
          <a:lstStyle/>
          <a:p>
            <a:pPr algn="ctr">
              <a:lnSpc>
                <a:spcPts val="1400"/>
              </a:lnSpc>
            </a:pPr>
            <a:r>
              <a:rPr lang="en-US" sz="1600" dirty="0" smtClean="0">
                <a:solidFill>
                  <a:srgbClr val="FFFF00"/>
                </a:solidFill>
              </a:rPr>
              <a:t>Negative width</a:t>
            </a:r>
            <a:endParaRPr lang="en-US" sz="1600" dirty="0">
              <a:solidFill>
                <a:srgbClr val="FFFF00"/>
              </a:solidFill>
            </a:endParaRPr>
          </a:p>
        </p:txBody>
      </p:sp>
      <p:sp>
        <p:nvSpPr>
          <p:cNvPr id="12" name="TextBox 11"/>
          <p:cNvSpPr txBox="1"/>
          <p:nvPr/>
        </p:nvSpPr>
        <p:spPr>
          <a:xfrm>
            <a:off x="11718404" y="6362235"/>
            <a:ext cx="495649" cy="461665"/>
          </a:xfrm>
          <a:prstGeom prst="rect">
            <a:avLst/>
          </a:prstGeom>
          <a:noFill/>
        </p:spPr>
        <p:txBody>
          <a:bodyPr wrap="none" rtlCol="0">
            <a:spAutoFit/>
          </a:bodyPr>
          <a:lstStyle/>
          <a:p>
            <a:r>
              <a:rPr lang="en-US" sz="2400" dirty="0" smtClean="0"/>
              <a:t>10</a:t>
            </a:r>
            <a:endParaRPr lang="en-US" sz="2400" dirty="0"/>
          </a:p>
        </p:txBody>
      </p:sp>
    </p:spTree>
    <p:extLst>
      <p:ext uri="{BB962C8B-B14F-4D97-AF65-F5344CB8AC3E}">
        <p14:creationId xmlns:p14="http://schemas.microsoft.com/office/powerpoint/2010/main" val="1542700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8843126" cy="523220"/>
          </a:xfrm>
          <a:prstGeom prst="rect">
            <a:avLst/>
          </a:prstGeom>
          <a:noFill/>
        </p:spPr>
        <p:txBody>
          <a:bodyPr wrap="none" rtlCol="0">
            <a:spAutoFit/>
          </a:bodyPr>
          <a:lstStyle/>
          <a:p>
            <a:r>
              <a:rPr lang="en-US" sz="2800" b="1" dirty="0"/>
              <a:t>4</a:t>
            </a:r>
            <a:r>
              <a:rPr lang="en-US" sz="2800" b="1" dirty="0" smtClean="0"/>
              <a:t>. 9.85 MHz clock distribution test: </a:t>
            </a:r>
            <a:r>
              <a:rPr lang="en-US" sz="2400" dirty="0" smtClean="0"/>
              <a:t>some measurement results</a:t>
            </a:r>
            <a:endParaRPr lang="en-US" sz="2000" dirty="0" smtClean="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2638"/>
          <a:stretch/>
        </p:blipFill>
        <p:spPr>
          <a:xfrm>
            <a:off x="3545632" y="946167"/>
            <a:ext cx="8256201" cy="5146723"/>
          </a:xfrm>
          <a:prstGeom prst="rect">
            <a:avLst/>
          </a:prstGeom>
        </p:spPr>
      </p:pic>
      <p:sp>
        <p:nvSpPr>
          <p:cNvPr id="4" name="TextBox 3"/>
          <p:cNvSpPr txBox="1"/>
          <p:nvPr/>
        </p:nvSpPr>
        <p:spPr>
          <a:xfrm>
            <a:off x="419878" y="1073020"/>
            <a:ext cx="3125755" cy="2339102"/>
          </a:xfrm>
          <a:prstGeom prst="rect">
            <a:avLst/>
          </a:prstGeom>
          <a:noFill/>
        </p:spPr>
        <p:txBody>
          <a:bodyPr wrap="square" rtlCol="0">
            <a:spAutoFit/>
          </a:bodyPr>
          <a:lstStyle/>
          <a:p>
            <a:r>
              <a:rPr lang="en-US" sz="1600" b="1" dirty="0" smtClean="0"/>
              <a:t>Clock: 39.4 MHz</a:t>
            </a:r>
          </a:p>
          <a:p>
            <a:pPr marL="285750" indent="-285750">
              <a:buFont typeface="Arial" panose="020B0604020202020204" pitchFamily="34" charset="0"/>
              <a:buChar char="•"/>
            </a:pPr>
            <a:r>
              <a:rPr lang="en-US" sz="1600" dirty="0" smtClean="0"/>
              <a:t>Period:</a:t>
            </a:r>
            <a:r>
              <a:rPr lang="en-US" sz="1600" dirty="0"/>
              <a:t> 25.3805ns </a:t>
            </a:r>
            <a:endParaRPr lang="en-US" sz="1600" dirty="0" smtClean="0"/>
          </a:p>
          <a:p>
            <a:r>
              <a:rPr lang="en-US" sz="1600" dirty="0" smtClean="0"/>
              <a:t>MATH1 = CH1 – CH4</a:t>
            </a:r>
          </a:p>
          <a:p>
            <a:pPr marL="285750" indent="-285750">
              <a:buFont typeface="Arial" panose="020B0604020202020204" pitchFamily="34" charset="0"/>
              <a:buChar char="•"/>
            </a:pPr>
            <a:r>
              <a:rPr lang="en-US" sz="1600" dirty="0" smtClean="0"/>
              <a:t>Positive width: 2.1725 ns</a:t>
            </a:r>
          </a:p>
          <a:p>
            <a:pPr marL="285750" indent="-285750">
              <a:buFont typeface="Arial" panose="020B0604020202020204" pitchFamily="34" charset="0"/>
              <a:buChar char="•"/>
            </a:pPr>
            <a:r>
              <a:rPr lang="en-US" sz="1600" dirty="0" smtClean="0"/>
              <a:t>FWHM: 4 ps</a:t>
            </a:r>
          </a:p>
          <a:p>
            <a:pPr marL="285750" indent="-285750">
              <a:buFont typeface="Arial" panose="020B0604020202020204" pitchFamily="34" charset="0"/>
              <a:buChar char="•"/>
            </a:pPr>
            <a:r>
              <a:rPr lang="en-US" sz="1600" dirty="0" smtClean="0"/>
              <a:t>40 </a:t>
            </a:r>
            <a:r>
              <a:rPr lang="el-GR" sz="1600" dirty="0" smtClean="0"/>
              <a:t>µ</a:t>
            </a:r>
            <a:r>
              <a:rPr lang="en-US" sz="1600" dirty="0" smtClean="0"/>
              <a:t>s data: </a:t>
            </a:r>
            <a:r>
              <a:rPr lang="el-GR" sz="1600" dirty="0" smtClean="0"/>
              <a:t>σ</a:t>
            </a:r>
            <a:r>
              <a:rPr lang="en-US" sz="1600" dirty="0" smtClean="0"/>
              <a:t>: 1.51 ps</a:t>
            </a:r>
          </a:p>
          <a:p>
            <a:pPr marL="285750" indent="-285750">
              <a:buFont typeface="Arial" panose="020B0604020202020204" pitchFamily="34" charset="0"/>
              <a:buChar char="•"/>
            </a:pPr>
            <a:r>
              <a:rPr lang="en-US" sz="1600" dirty="0" smtClean="0"/>
              <a:t>Negative </a:t>
            </a:r>
            <a:r>
              <a:rPr lang="en-US" sz="1600" dirty="0"/>
              <a:t>width: </a:t>
            </a:r>
            <a:r>
              <a:rPr lang="en-US" sz="1600" dirty="0" smtClean="0"/>
              <a:t>2.1788ns</a:t>
            </a:r>
            <a:endParaRPr lang="en-US" sz="1600" dirty="0"/>
          </a:p>
          <a:p>
            <a:pPr marL="285750" indent="-285750">
              <a:buFont typeface="Arial" panose="020B0604020202020204" pitchFamily="34" charset="0"/>
              <a:buChar char="•"/>
            </a:pPr>
            <a:r>
              <a:rPr lang="en-US" sz="1600" dirty="0"/>
              <a:t>FWHM: </a:t>
            </a:r>
            <a:r>
              <a:rPr lang="en-US" sz="1600" dirty="0" smtClean="0"/>
              <a:t>4 ps</a:t>
            </a:r>
            <a:endParaRPr lang="en-US" sz="1600" dirty="0"/>
          </a:p>
          <a:p>
            <a:pPr marL="285750" indent="-285750">
              <a:buFont typeface="Arial" panose="020B0604020202020204" pitchFamily="34" charset="0"/>
              <a:buChar char="•"/>
            </a:pPr>
            <a:r>
              <a:rPr lang="en-US" sz="1600" dirty="0"/>
              <a:t>40 </a:t>
            </a:r>
            <a:r>
              <a:rPr lang="el-GR" sz="1600" dirty="0"/>
              <a:t>µ</a:t>
            </a:r>
            <a:r>
              <a:rPr lang="en-US" sz="1600" dirty="0"/>
              <a:t>s data: </a:t>
            </a:r>
            <a:r>
              <a:rPr lang="el-GR" sz="1600" dirty="0"/>
              <a:t>σ</a:t>
            </a:r>
            <a:r>
              <a:rPr lang="en-US" sz="1600" dirty="0"/>
              <a:t>: </a:t>
            </a:r>
            <a:r>
              <a:rPr lang="en-US" sz="1600" dirty="0" smtClean="0"/>
              <a:t>1.56 ps</a:t>
            </a:r>
            <a:endParaRPr lang="en-US" sz="1600" dirty="0"/>
          </a:p>
        </p:txBody>
      </p:sp>
      <p:sp>
        <p:nvSpPr>
          <p:cNvPr id="9" name="TextBox 8"/>
          <p:cNvSpPr txBox="1"/>
          <p:nvPr/>
        </p:nvSpPr>
        <p:spPr>
          <a:xfrm>
            <a:off x="419878" y="3412122"/>
            <a:ext cx="3125755" cy="2339102"/>
          </a:xfrm>
          <a:prstGeom prst="rect">
            <a:avLst/>
          </a:prstGeom>
          <a:noFill/>
        </p:spPr>
        <p:txBody>
          <a:bodyPr wrap="square" rtlCol="0">
            <a:spAutoFit/>
          </a:bodyPr>
          <a:lstStyle/>
          <a:p>
            <a:r>
              <a:rPr lang="en-US" sz="1600" b="1" dirty="0" smtClean="0"/>
              <a:t>Clock: 98.5 MHz</a:t>
            </a:r>
          </a:p>
          <a:p>
            <a:pPr marL="285750" indent="-285750">
              <a:buFont typeface="Arial" panose="020B0604020202020204" pitchFamily="34" charset="0"/>
              <a:buChar char="•"/>
            </a:pPr>
            <a:r>
              <a:rPr lang="en-US" sz="1600" dirty="0" smtClean="0"/>
              <a:t>Period: 10.1522 ns</a:t>
            </a:r>
          </a:p>
          <a:p>
            <a:r>
              <a:rPr lang="en-US" sz="1600" dirty="0" smtClean="0"/>
              <a:t>MATH2 = CH2 – CH3</a:t>
            </a:r>
          </a:p>
          <a:p>
            <a:pPr marL="285750" indent="-285750">
              <a:buFont typeface="Arial" panose="020B0604020202020204" pitchFamily="34" charset="0"/>
              <a:buChar char="•"/>
            </a:pPr>
            <a:r>
              <a:rPr lang="en-US" sz="1600" dirty="0" smtClean="0"/>
              <a:t>Positive width: 2.877ns</a:t>
            </a:r>
          </a:p>
          <a:p>
            <a:pPr marL="285750" indent="-285750">
              <a:buFont typeface="Arial" panose="020B0604020202020204" pitchFamily="34" charset="0"/>
              <a:buChar char="•"/>
            </a:pPr>
            <a:r>
              <a:rPr lang="en-US" sz="1600" dirty="0" smtClean="0"/>
              <a:t>FWHM: 3.5ps</a:t>
            </a:r>
          </a:p>
          <a:p>
            <a:pPr marL="285750" indent="-285750">
              <a:buFont typeface="Arial" panose="020B0604020202020204" pitchFamily="34" charset="0"/>
              <a:buChar char="•"/>
            </a:pPr>
            <a:r>
              <a:rPr lang="en-US" sz="1600" dirty="0" smtClean="0"/>
              <a:t>40 </a:t>
            </a:r>
            <a:r>
              <a:rPr lang="el-GR" sz="1600" dirty="0" smtClean="0"/>
              <a:t>µ</a:t>
            </a:r>
            <a:r>
              <a:rPr lang="en-US" sz="1600" dirty="0" smtClean="0"/>
              <a:t>s data: </a:t>
            </a:r>
            <a:r>
              <a:rPr lang="el-GR" sz="1600" dirty="0" smtClean="0"/>
              <a:t>σ</a:t>
            </a:r>
            <a:r>
              <a:rPr lang="en-US" sz="1600" dirty="0" smtClean="0"/>
              <a:t>: 1.64 ps</a:t>
            </a:r>
          </a:p>
          <a:p>
            <a:pPr marL="285750" indent="-285750">
              <a:buFont typeface="Arial" panose="020B0604020202020204" pitchFamily="34" charset="0"/>
              <a:buChar char="•"/>
            </a:pPr>
            <a:r>
              <a:rPr lang="en-US" sz="1600" dirty="0"/>
              <a:t>Positive width: 2.7ns</a:t>
            </a:r>
          </a:p>
          <a:p>
            <a:pPr marL="285750" indent="-285750">
              <a:buFont typeface="Arial" panose="020B0604020202020204" pitchFamily="34" charset="0"/>
              <a:buChar char="•"/>
            </a:pPr>
            <a:r>
              <a:rPr lang="en-US" sz="1600" dirty="0"/>
              <a:t>FWHM: </a:t>
            </a:r>
            <a:r>
              <a:rPr lang="en-US" sz="1600" dirty="0" smtClean="0"/>
              <a:t>3 ps</a:t>
            </a:r>
            <a:endParaRPr lang="en-US" sz="1600" dirty="0"/>
          </a:p>
          <a:p>
            <a:pPr marL="285750" indent="-285750">
              <a:buFont typeface="Arial" panose="020B0604020202020204" pitchFamily="34" charset="0"/>
              <a:buChar char="•"/>
            </a:pPr>
            <a:r>
              <a:rPr lang="en-US" sz="1600" dirty="0"/>
              <a:t>40 </a:t>
            </a:r>
            <a:r>
              <a:rPr lang="el-GR" sz="1600" dirty="0"/>
              <a:t>µ</a:t>
            </a:r>
            <a:r>
              <a:rPr lang="en-US" sz="1600" dirty="0"/>
              <a:t>s data: </a:t>
            </a:r>
            <a:r>
              <a:rPr lang="el-GR" sz="1600" dirty="0"/>
              <a:t>σ</a:t>
            </a:r>
            <a:r>
              <a:rPr lang="en-US" sz="1600" dirty="0"/>
              <a:t>: </a:t>
            </a:r>
            <a:r>
              <a:rPr lang="en-US" sz="1600" dirty="0" smtClean="0"/>
              <a:t>1.34 ps</a:t>
            </a:r>
            <a:endParaRPr lang="en-US" sz="1600" dirty="0"/>
          </a:p>
        </p:txBody>
      </p:sp>
      <p:sp>
        <p:nvSpPr>
          <p:cNvPr id="2" name="Rectangle 1"/>
          <p:cNvSpPr/>
          <p:nvPr/>
        </p:nvSpPr>
        <p:spPr>
          <a:xfrm>
            <a:off x="336612" y="6216633"/>
            <a:ext cx="2771400" cy="369332"/>
          </a:xfrm>
          <a:prstGeom prst="rect">
            <a:avLst/>
          </a:prstGeom>
        </p:spPr>
        <p:txBody>
          <a:bodyPr wrap="none">
            <a:spAutoFit/>
          </a:bodyPr>
          <a:lstStyle/>
          <a:p>
            <a:r>
              <a:rPr lang="en-US" dirty="0" smtClean="0"/>
              <a:t>* ~ one </a:t>
            </a:r>
            <a:r>
              <a:rPr lang="en-US" dirty="0"/>
              <a:t>hour </a:t>
            </a:r>
            <a:r>
              <a:rPr lang="en-US" dirty="0" smtClean="0"/>
              <a:t>accumulation</a:t>
            </a:r>
            <a:endParaRPr lang="en-US" sz="1600" dirty="0"/>
          </a:p>
        </p:txBody>
      </p:sp>
      <p:sp>
        <p:nvSpPr>
          <p:cNvPr id="7" name="TextBox 6"/>
          <p:cNvSpPr txBox="1"/>
          <p:nvPr/>
        </p:nvSpPr>
        <p:spPr>
          <a:xfrm>
            <a:off x="11727929" y="6396335"/>
            <a:ext cx="495649" cy="461665"/>
          </a:xfrm>
          <a:prstGeom prst="rect">
            <a:avLst/>
          </a:prstGeom>
          <a:noFill/>
        </p:spPr>
        <p:txBody>
          <a:bodyPr wrap="none" rtlCol="0">
            <a:spAutoFit/>
          </a:bodyPr>
          <a:lstStyle/>
          <a:p>
            <a:r>
              <a:rPr lang="en-US" sz="2400" dirty="0" smtClean="0"/>
              <a:t>11</a:t>
            </a:r>
            <a:endParaRPr lang="en-US" sz="2400" dirty="0"/>
          </a:p>
        </p:txBody>
      </p:sp>
    </p:spTree>
    <p:extLst>
      <p:ext uri="{BB962C8B-B14F-4D97-AF65-F5344CB8AC3E}">
        <p14:creationId xmlns:p14="http://schemas.microsoft.com/office/powerpoint/2010/main" val="2437588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7749622" cy="523220"/>
          </a:xfrm>
          <a:prstGeom prst="rect">
            <a:avLst/>
          </a:prstGeom>
          <a:noFill/>
        </p:spPr>
        <p:txBody>
          <a:bodyPr wrap="none" rtlCol="0">
            <a:spAutoFit/>
          </a:bodyPr>
          <a:lstStyle/>
          <a:p>
            <a:r>
              <a:rPr lang="en-US" sz="2800" b="1" dirty="0"/>
              <a:t>5</a:t>
            </a:r>
            <a:r>
              <a:rPr lang="en-US" sz="2800" b="1" dirty="0" smtClean="0"/>
              <a:t>.  “9.615 MHz” clock distribution test: </a:t>
            </a:r>
            <a:r>
              <a:rPr lang="en-US" sz="2400" dirty="0" smtClean="0"/>
              <a:t>(250 MHz/26)</a:t>
            </a:r>
            <a:endParaRPr lang="en-US" sz="2000" dirty="0" smtClean="0"/>
          </a:p>
        </p:txBody>
      </p:sp>
      <p:sp>
        <p:nvSpPr>
          <p:cNvPr id="7" name="TextBox 6"/>
          <p:cNvSpPr txBox="1"/>
          <p:nvPr/>
        </p:nvSpPr>
        <p:spPr>
          <a:xfrm>
            <a:off x="11727929" y="6396335"/>
            <a:ext cx="495649" cy="461665"/>
          </a:xfrm>
          <a:prstGeom prst="rect">
            <a:avLst/>
          </a:prstGeom>
          <a:noFill/>
        </p:spPr>
        <p:txBody>
          <a:bodyPr wrap="none" rtlCol="0">
            <a:spAutoFit/>
          </a:bodyPr>
          <a:lstStyle/>
          <a:p>
            <a:r>
              <a:rPr lang="en-US" sz="2400" dirty="0" smtClean="0"/>
              <a:t>12</a:t>
            </a:r>
            <a:endParaRPr lang="en-US" sz="2400" dirty="0"/>
          </a:p>
        </p:txBody>
      </p:sp>
      <p:sp>
        <p:nvSpPr>
          <p:cNvPr id="5" name="TextBox 4"/>
          <p:cNvSpPr txBox="1"/>
          <p:nvPr/>
        </p:nvSpPr>
        <p:spPr>
          <a:xfrm>
            <a:off x="573141" y="946167"/>
            <a:ext cx="2648738" cy="400110"/>
          </a:xfrm>
          <a:prstGeom prst="rect">
            <a:avLst/>
          </a:prstGeom>
          <a:noFill/>
        </p:spPr>
        <p:txBody>
          <a:bodyPr wrap="none" rtlCol="0">
            <a:spAutoFit/>
          </a:bodyPr>
          <a:lstStyle/>
          <a:p>
            <a:r>
              <a:rPr lang="en-US" sz="2000" b="1" dirty="0" smtClean="0"/>
              <a:t>5.1  AD9510 test: </a:t>
            </a:r>
            <a:r>
              <a:rPr lang="en-US" sz="2000" dirty="0" smtClean="0"/>
              <a:t>setup</a:t>
            </a:r>
            <a:endParaRPr lang="en-US" sz="2000" dirty="0"/>
          </a:p>
        </p:txBody>
      </p:sp>
      <p:sp>
        <p:nvSpPr>
          <p:cNvPr id="6" name="Rectangle 5"/>
          <p:cNvSpPr/>
          <p:nvPr/>
        </p:nvSpPr>
        <p:spPr>
          <a:xfrm>
            <a:off x="1649816" y="1585738"/>
            <a:ext cx="736755"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250 MHz </a:t>
            </a:r>
            <a:r>
              <a:rPr lang="en-US" dirty="0" err="1" smtClean="0"/>
              <a:t>osc</a:t>
            </a:r>
            <a:r>
              <a:rPr lang="en-US" dirty="0" smtClean="0"/>
              <a:t>.</a:t>
            </a:r>
            <a:endParaRPr lang="en-US" dirty="0"/>
          </a:p>
        </p:txBody>
      </p:sp>
      <p:sp>
        <p:nvSpPr>
          <p:cNvPr id="10" name="Rectangle 9"/>
          <p:cNvSpPr/>
          <p:nvPr/>
        </p:nvSpPr>
        <p:spPr>
          <a:xfrm>
            <a:off x="2875236" y="1585738"/>
            <a:ext cx="903147"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AD9510 (/26)</a:t>
            </a:r>
            <a:endParaRPr lang="en-US" dirty="0"/>
          </a:p>
        </p:txBody>
      </p:sp>
      <p:sp>
        <p:nvSpPr>
          <p:cNvPr id="11" name="Rectangle 10"/>
          <p:cNvSpPr/>
          <p:nvPr/>
        </p:nvSpPr>
        <p:spPr>
          <a:xfrm>
            <a:off x="4455220" y="1585738"/>
            <a:ext cx="903147"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SY58607 1:2</a:t>
            </a:r>
            <a:endParaRPr lang="en-US" dirty="0"/>
          </a:p>
        </p:txBody>
      </p:sp>
      <p:cxnSp>
        <p:nvCxnSpPr>
          <p:cNvPr id="13" name="Straight Arrow Connector 12"/>
          <p:cNvCxnSpPr>
            <a:stCxn id="6" idx="3"/>
            <a:endCxn id="10" idx="1"/>
          </p:cNvCxnSpPr>
          <p:nvPr/>
        </p:nvCxnSpPr>
        <p:spPr>
          <a:xfrm>
            <a:off x="2386571" y="2038782"/>
            <a:ext cx="4886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a:endCxn id="11" idx="1"/>
          </p:cNvCxnSpPr>
          <p:nvPr/>
        </p:nvCxnSpPr>
        <p:spPr>
          <a:xfrm>
            <a:off x="3778383" y="2038782"/>
            <a:ext cx="6768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6213" y="1750937"/>
            <a:ext cx="676837" cy="584775"/>
          </a:xfrm>
          <a:prstGeom prst="rect">
            <a:avLst/>
          </a:prstGeom>
          <a:noFill/>
        </p:spPr>
        <p:txBody>
          <a:bodyPr wrap="square" rtlCol="0">
            <a:spAutoFit/>
          </a:bodyPr>
          <a:lstStyle/>
          <a:p>
            <a:pPr algn="ctr"/>
            <a:r>
              <a:rPr lang="en-US" sz="1600" dirty="0" smtClean="0"/>
              <a:t>9.6 MHz</a:t>
            </a:r>
            <a:endParaRPr lang="en-US" sz="1600" dirty="0"/>
          </a:p>
        </p:txBody>
      </p:sp>
      <p:sp>
        <p:nvSpPr>
          <p:cNvPr id="18" name="TextBox 17"/>
          <p:cNvSpPr txBox="1"/>
          <p:nvPr/>
        </p:nvSpPr>
        <p:spPr>
          <a:xfrm>
            <a:off x="1536097" y="2453967"/>
            <a:ext cx="418704" cy="461665"/>
          </a:xfrm>
          <a:prstGeom prst="rect">
            <a:avLst/>
          </a:prstGeom>
          <a:noFill/>
        </p:spPr>
        <p:txBody>
          <a:bodyPr wrap="none" rtlCol="0">
            <a:spAutoFit/>
          </a:bodyPr>
          <a:lstStyle/>
          <a:p>
            <a:r>
              <a:rPr lang="en-US" sz="2400" b="1" dirty="0" smtClean="0"/>
              <a:t>TI</a:t>
            </a:r>
            <a:endParaRPr lang="en-US" sz="2400" b="1"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0465" y="1146222"/>
            <a:ext cx="4861625" cy="4440270"/>
          </a:xfrm>
          <a:prstGeom prst="rect">
            <a:avLst/>
          </a:prstGeom>
        </p:spPr>
      </p:pic>
      <p:cxnSp>
        <p:nvCxnSpPr>
          <p:cNvPr id="21" name="Straight Arrow Connector 20"/>
          <p:cNvCxnSpPr>
            <a:stCxn id="17" idx="3"/>
          </p:cNvCxnSpPr>
          <p:nvPr/>
        </p:nvCxnSpPr>
        <p:spPr>
          <a:xfrm flipV="1">
            <a:off x="5482946" y="1493771"/>
            <a:ext cx="2429413" cy="6987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455220" y="3346478"/>
            <a:ext cx="903147" cy="90608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Si5394A</a:t>
            </a:r>
            <a:endParaRPr lang="en-US" dirty="0">
              <a:solidFill>
                <a:schemeClr val="tx1"/>
              </a:solidFill>
            </a:endParaRPr>
          </a:p>
        </p:txBody>
      </p:sp>
      <p:sp>
        <p:nvSpPr>
          <p:cNvPr id="25" name="Rectangle 24"/>
          <p:cNvSpPr/>
          <p:nvPr/>
        </p:nvSpPr>
        <p:spPr>
          <a:xfrm>
            <a:off x="4447952" y="4680405"/>
            <a:ext cx="903147" cy="90608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Si5344H</a:t>
            </a:r>
            <a:endParaRPr lang="en-US" dirty="0">
              <a:solidFill>
                <a:schemeClr val="tx1"/>
              </a:solidFill>
            </a:endParaRPr>
          </a:p>
        </p:txBody>
      </p:sp>
      <p:cxnSp>
        <p:nvCxnSpPr>
          <p:cNvPr id="26" name="Straight Arrow Connector 25"/>
          <p:cNvCxnSpPr>
            <a:stCxn id="24" idx="0"/>
          </p:cNvCxnSpPr>
          <p:nvPr/>
        </p:nvCxnSpPr>
        <p:spPr>
          <a:xfrm flipH="1" flipV="1">
            <a:off x="4906793" y="2915632"/>
            <a:ext cx="1" cy="430846"/>
          </a:xfrm>
          <a:prstGeom prst="straightConnector1">
            <a:avLst/>
          </a:prstGeom>
          <a:ln w="38100">
            <a:solidFill>
              <a:srgbClr val="FFC000"/>
            </a:solidFill>
            <a:headEnd type="arrow" w="sm" len="med"/>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4" idx="2"/>
            <a:endCxn id="25" idx="0"/>
          </p:cNvCxnSpPr>
          <p:nvPr/>
        </p:nvCxnSpPr>
        <p:spPr>
          <a:xfrm flipH="1">
            <a:off x="4899526" y="4252565"/>
            <a:ext cx="7268" cy="42784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351099" y="5046955"/>
            <a:ext cx="5279547" cy="879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351099" y="3798019"/>
            <a:ext cx="2971664" cy="8529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94930" y="3102153"/>
            <a:ext cx="3796347" cy="7915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894929" y="4441283"/>
            <a:ext cx="4958198" cy="4391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464117" y="3785741"/>
            <a:ext cx="1173714" cy="1448732"/>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Tektronix MSO64</a:t>
            </a:r>
            <a:endParaRPr lang="en-US" dirty="0">
              <a:solidFill>
                <a:schemeClr val="tx1"/>
              </a:solidFill>
            </a:endParaRPr>
          </a:p>
        </p:txBody>
      </p:sp>
      <p:cxnSp>
        <p:nvCxnSpPr>
          <p:cNvPr id="44" name="Straight Arrow Connector 43"/>
          <p:cNvCxnSpPr/>
          <p:nvPr/>
        </p:nvCxnSpPr>
        <p:spPr>
          <a:xfrm flipH="1" flipV="1">
            <a:off x="3637832" y="4126719"/>
            <a:ext cx="817388" cy="41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630564" y="4822044"/>
            <a:ext cx="817388" cy="41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78545" y="2941256"/>
            <a:ext cx="704039" cy="276999"/>
          </a:xfrm>
          <a:prstGeom prst="rect">
            <a:avLst/>
          </a:prstGeom>
          <a:noFill/>
        </p:spPr>
        <p:txBody>
          <a:bodyPr wrap="none" rtlCol="0">
            <a:spAutoFit/>
          </a:bodyPr>
          <a:lstStyle/>
          <a:p>
            <a:r>
              <a:rPr lang="en-US" sz="1200" dirty="0" smtClean="0">
                <a:solidFill>
                  <a:srgbClr val="FF9900"/>
                </a:solidFill>
              </a:rPr>
              <a:t>9.6 MHz</a:t>
            </a:r>
            <a:endParaRPr lang="en-US" sz="1200" dirty="0">
              <a:solidFill>
                <a:srgbClr val="FF9900"/>
              </a:solidFill>
            </a:endParaRPr>
          </a:p>
        </p:txBody>
      </p:sp>
      <p:sp>
        <p:nvSpPr>
          <p:cNvPr id="49" name="TextBox 48"/>
          <p:cNvSpPr txBox="1"/>
          <p:nvPr/>
        </p:nvSpPr>
        <p:spPr>
          <a:xfrm>
            <a:off x="4278546" y="4295023"/>
            <a:ext cx="704039" cy="276999"/>
          </a:xfrm>
          <a:prstGeom prst="rect">
            <a:avLst/>
          </a:prstGeom>
          <a:noFill/>
        </p:spPr>
        <p:txBody>
          <a:bodyPr wrap="none" rtlCol="0">
            <a:spAutoFit/>
          </a:bodyPr>
          <a:lstStyle/>
          <a:p>
            <a:r>
              <a:rPr lang="en-US" sz="1200" dirty="0" smtClean="0">
                <a:solidFill>
                  <a:srgbClr val="FF9900"/>
                </a:solidFill>
              </a:rPr>
              <a:t>9.6 MHz</a:t>
            </a:r>
            <a:endParaRPr lang="en-US" sz="1200" dirty="0">
              <a:solidFill>
                <a:srgbClr val="FF9900"/>
              </a:solidFill>
            </a:endParaRPr>
          </a:p>
        </p:txBody>
      </p:sp>
      <p:sp>
        <p:nvSpPr>
          <p:cNvPr id="48" name="TextBox 47"/>
          <p:cNvSpPr txBox="1"/>
          <p:nvPr/>
        </p:nvSpPr>
        <p:spPr>
          <a:xfrm>
            <a:off x="3567505" y="4166403"/>
            <a:ext cx="732893" cy="600164"/>
          </a:xfrm>
          <a:prstGeom prst="rect">
            <a:avLst/>
          </a:prstGeom>
          <a:noFill/>
        </p:spPr>
        <p:txBody>
          <a:bodyPr wrap="none" rtlCol="0">
            <a:spAutoFit/>
          </a:bodyPr>
          <a:lstStyle/>
          <a:p>
            <a:r>
              <a:rPr lang="en-US" sz="1100" dirty="0" smtClean="0"/>
              <a:t>9.6 MHz</a:t>
            </a:r>
          </a:p>
          <a:p>
            <a:r>
              <a:rPr lang="en-US" sz="1100" dirty="0" smtClean="0"/>
              <a:t>38.4 MHz</a:t>
            </a:r>
          </a:p>
          <a:p>
            <a:r>
              <a:rPr lang="en-US" sz="1100" dirty="0" smtClean="0"/>
              <a:t>96. MHz</a:t>
            </a:r>
            <a:endParaRPr lang="en-US" sz="1100" dirty="0"/>
          </a:p>
        </p:txBody>
      </p:sp>
      <p:sp>
        <p:nvSpPr>
          <p:cNvPr id="17" name="Rectangle 16"/>
          <p:cNvSpPr/>
          <p:nvPr/>
        </p:nvSpPr>
        <p:spPr>
          <a:xfrm>
            <a:off x="1536097" y="1469387"/>
            <a:ext cx="3946849" cy="1446245"/>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164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7749622" cy="523220"/>
          </a:xfrm>
          <a:prstGeom prst="rect">
            <a:avLst/>
          </a:prstGeom>
          <a:noFill/>
        </p:spPr>
        <p:txBody>
          <a:bodyPr wrap="none" rtlCol="0">
            <a:spAutoFit/>
          </a:bodyPr>
          <a:lstStyle/>
          <a:p>
            <a:r>
              <a:rPr lang="en-US" sz="2800" b="1" dirty="0"/>
              <a:t>5</a:t>
            </a:r>
            <a:r>
              <a:rPr lang="en-US" sz="2800" b="1" dirty="0" smtClean="0"/>
              <a:t>.  “9.615 MHz” clock distribution test: </a:t>
            </a:r>
            <a:r>
              <a:rPr lang="en-US" sz="2400" dirty="0" smtClean="0"/>
              <a:t>(250 MHz/26)</a:t>
            </a:r>
            <a:endParaRPr lang="en-US" sz="2000" dirty="0" smtClean="0"/>
          </a:p>
        </p:txBody>
      </p:sp>
      <p:sp>
        <p:nvSpPr>
          <p:cNvPr id="7" name="TextBox 6"/>
          <p:cNvSpPr txBox="1"/>
          <p:nvPr/>
        </p:nvSpPr>
        <p:spPr>
          <a:xfrm>
            <a:off x="11727929" y="6396335"/>
            <a:ext cx="495649" cy="461665"/>
          </a:xfrm>
          <a:prstGeom prst="rect">
            <a:avLst/>
          </a:prstGeom>
          <a:noFill/>
        </p:spPr>
        <p:txBody>
          <a:bodyPr wrap="none" rtlCol="0">
            <a:spAutoFit/>
          </a:bodyPr>
          <a:lstStyle/>
          <a:p>
            <a:r>
              <a:rPr lang="en-US" sz="2400" dirty="0" smtClean="0"/>
              <a:t>13</a:t>
            </a:r>
            <a:endParaRPr lang="en-US" sz="2400" dirty="0"/>
          </a:p>
        </p:txBody>
      </p:sp>
      <p:sp>
        <p:nvSpPr>
          <p:cNvPr id="5" name="TextBox 4"/>
          <p:cNvSpPr txBox="1"/>
          <p:nvPr/>
        </p:nvSpPr>
        <p:spPr>
          <a:xfrm>
            <a:off x="573141" y="946167"/>
            <a:ext cx="2751266" cy="400110"/>
          </a:xfrm>
          <a:prstGeom prst="rect">
            <a:avLst/>
          </a:prstGeom>
          <a:noFill/>
        </p:spPr>
        <p:txBody>
          <a:bodyPr wrap="none" rtlCol="0">
            <a:spAutoFit/>
          </a:bodyPr>
          <a:lstStyle/>
          <a:p>
            <a:r>
              <a:rPr lang="en-US" sz="2000" b="1" dirty="0" smtClean="0"/>
              <a:t>5.1  AD9510 test: </a:t>
            </a:r>
            <a:r>
              <a:rPr lang="en-US" sz="2000" dirty="0" smtClean="0"/>
              <a:t>results</a:t>
            </a:r>
            <a:endParaRPr lang="en-US" sz="20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638"/>
          <a:stretch/>
        </p:blipFill>
        <p:spPr>
          <a:xfrm>
            <a:off x="669054" y="1483363"/>
            <a:ext cx="5523722" cy="367918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473"/>
          <a:stretch/>
        </p:blipFill>
        <p:spPr>
          <a:xfrm>
            <a:off x="6452031" y="1469387"/>
            <a:ext cx="5523722" cy="3685419"/>
          </a:xfrm>
          <a:prstGeom prst="rect">
            <a:avLst/>
          </a:prstGeom>
        </p:spPr>
      </p:pic>
      <p:cxnSp>
        <p:nvCxnSpPr>
          <p:cNvPr id="8" name="Straight Connector 7"/>
          <p:cNvCxnSpPr/>
          <p:nvPr/>
        </p:nvCxnSpPr>
        <p:spPr>
          <a:xfrm>
            <a:off x="1107468" y="5428021"/>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26620" y="5337222"/>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20011" y="5534031"/>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326620" y="5337222"/>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545772" y="5339447"/>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065853" y="5215916"/>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539549" y="5429297"/>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758701" y="5338498"/>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758701" y="5338498"/>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977853" y="5340723"/>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971630" y="5428021"/>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190782" y="5337222"/>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190782" y="5337222"/>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409934" y="5339447"/>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403711" y="5429297"/>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622863" y="5338498"/>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2622863" y="5338498"/>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2842015" y="5340723"/>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844319" y="5424691"/>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063471" y="5333892"/>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3063471" y="5333892"/>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3282623" y="5336117"/>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84927" y="5425967"/>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504079" y="5335168"/>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3504079" y="5335168"/>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3723231" y="5337393"/>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725535" y="5418902"/>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107468" y="5299637"/>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326620" y="5208838"/>
            <a:ext cx="864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326620" y="5208838"/>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2190782" y="5208837"/>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190782" y="5299636"/>
            <a:ext cx="864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071998" y="5216757"/>
            <a:ext cx="864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318015" y="5577108"/>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528562" y="5662678"/>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535937" y="5571879"/>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755089" y="5574104"/>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750096" y="5578384"/>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960643" y="5670153"/>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969170" y="5569654"/>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2181239" y="5502136"/>
            <a:ext cx="3320" cy="163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179795" y="5489810"/>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392724" y="5575054"/>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401329" y="5486309"/>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620481" y="5488534"/>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611876" y="5489810"/>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31028" y="5575242"/>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2833410" y="5487585"/>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3054944" y="5531708"/>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054866" y="5573778"/>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281283" y="5670153"/>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283665" y="5572829"/>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3502817" y="5575054"/>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495474" y="5575054"/>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17008" y="5674896"/>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3708371" y="5582434"/>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3927523" y="5584659"/>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07468" y="5574572"/>
            <a:ext cx="22153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05538" y="5132762"/>
            <a:ext cx="502061" cy="246221"/>
          </a:xfrm>
          <a:prstGeom prst="rect">
            <a:avLst/>
          </a:prstGeom>
          <a:noFill/>
        </p:spPr>
        <p:txBody>
          <a:bodyPr wrap="none" rtlCol="0">
            <a:spAutoFit/>
          </a:bodyPr>
          <a:lstStyle/>
          <a:p>
            <a:r>
              <a:rPr lang="en-US" sz="1000" dirty="0" smtClean="0"/>
              <a:t>Ch2/3</a:t>
            </a:r>
            <a:endParaRPr lang="en-US" sz="1000" dirty="0"/>
          </a:p>
        </p:txBody>
      </p:sp>
      <p:sp>
        <p:nvSpPr>
          <p:cNvPr id="103" name="TextBox 102"/>
          <p:cNvSpPr txBox="1"/>
          <p:nvPr/>
        </p:nvSpPr>
        <p:spPr>
          <a:xfrm>
            <a:off x="700390" y="5261735"/>
            <a:ext cx="502061" cy="246221"/>
          </a:xfrm>
          <a:prstGeom prst="rect">
            <a:avLst/>
          </a:prstGeom>
          <a:noFill/>
        </p:spPr>
        <p:txBody>
          <a:bodyPr wrap="none" rtlCol="0">
            <a:spAutoFit/>
          </a:bodyPr>
          <a:lstStyle/>
          <a:p>
            <a:r>
              <a:rPr lang="en-US" sz="1000" dirty="0" smtClean="0"/>
              <a:t>Ch1/4</a:t>
            </a:r>
            <a:endParaRPr lang="en-US" sz="1000" dirty="0"/>
          </a:p>
        </p:txBody>
      </p:sp>
      <p:sp>
        <p:nvSpPr>
          <p:cNvPr id="104" name="TextBox 103"/>
          <p:cNvSpPr txBox="1"/>
          <p:nvPr/>
        </p:nvSpPr>
        <p:spPr>
          <a:xfrm>
            <a:off x="573141" y="5454473"/>
            <a:ext cx="646331" cy="246221"/>
          </a:xfrm>
          <a:prstGeom prst="rect">
            <a:avLst/>
          </a:prstGeom>
          <a:noFill/>
        </p:spPr>
        <p:txBody>
          <a:bodyPr wrap="none" rtlCol="0">
            <a:spAutoFit/>
          </a:bodyPr>
          <a:lstStyle/>
          <a:p>
            <a:r>
              <a:rPr lang="en-US" sz="1000" dirty="0" smtClean="0"/>
              <a:t>Math1/3</a:t>
            </a:r>
            <a:endParaRPr lang="en-US" sz="1000" dirty="0"/>
          </a:p>
        </p:txBody>
      </p:sp>
      <p:cxnSp>
        <p:nvCxnSpPr>
          <p:cNvPr id="29" name="Straight Arrow Connector 28"/>
          <p:cNvCxnSpPr/>
          <p:nvPr/>
        </p:nvCxnSpPr>
        <p:spPr>
          <a:xfrm>
            <a:off x="2179795" y="5531708"/>
            <a:ext cx="221534" cy="0"/>
          </a:xfrm>
          <a:prstGeom prst="straightConnector1">
            <a:avLst/>
          </a:prstGeom>
          <a:ln>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616251" y="5533156"/>
            <a:ext cx="221534" cy="0"/>
          </a:xfrm>
          <a:prstGeom prst="straightConnector1">
            <a:avLst/>
          </a:prstGeom>
          <a:ln>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1539549" y="5622507"/>
            <a:ext cx="221534" cy="0"/>
          </a:xfrm>
          <a:prstGeom prst="straightConnector1">
            <a:avLst/>
          </a:prstGeom>
          <a:ln>
            <a:solidFill>
              <a:srgbClr val="00B05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1960643" y="5622507"/>
            <a:ext cx="221534" cy="0"/>
          </a:xfrm>
          <a:prstGeom prst="straightConnector1">
            <a:avLst/>
          </a:prstGeom>
          <a:ln>
            <a:solidFill>
              <a:srgbClr val="00B05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697087" y="5622507"/>
            <a:ext cx="221534" cy="0"/>
          </a:xfrm>
          <a:prstGeom prst="straightConnector1">
            <a:avLst/>
          </a:prstGeom>
          <a:ln>
            <a:solidFill>
              <a:srgbClr val="00B05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276400" y="5624267"/>
            <a:ext cx="221534" cy="0"/>
          </a:xfrm>
          <a:prstGeom prst="straightConnector1">
            <a:avLst/>
          </a:prstGeom>
          <a:ln>
            <a:solidFill>
              <a:srgbClr val="00B05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1107468" y="5806408"/>
            <a:ext cx="221534" cy="0"/>
          </a:xfrm>
          <a:prstGeom prst="straightConnector1">
            <a:avLst/>
          </a:prstGeom>
          <a:ln>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2444424" y="5815464"/>
            <a:ext cx="221534" cy="0"/>
          </a:xfrm>
          <a:prstGeom prst="straightConnector1">
            <a:avLst/>
          </a:prstGeom>
          <a:ln>
            <a:solidFill>
              <a:srgbClr val="00B05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255409" y="5684659"/>
            <a:ext cx="989373" cy="261610"/>
          </a:xfrm>
          <a:prstGeom prst="rect">
            <a:avLst/>
          </a:prstGeom>
          <a:noFill/>
        </p:spPr>
        <p:txBody>
          <a:bodyPr wrap="none" rtlCol="0">
            <a:spAutoFit/>
          </a:bodyPr>
          <a:lstStyle/>
          <a:p>
            <a:r>
              <a:rPr lang="en-US" sz="1050" dirty="0" smtClean="0"/>
              <a:t>Positive width</a:t>
            </a:r>
            <a:endParaRPr lang="en-US" sz="1050" dirty="0"/>
          </a:p>
        </p:txBody>
      </p:sp>
      <p:sp>
        <p:nvSpPr>
          <p:cNvPr id="114" name="TextBox 113"/>
          <p:cNvSpPr txBox="1"/>
          <p:nvPr/>
        </p:nvSpPr>
        <p:spPr>
          <a:xfrm>
            <a:off x="2611876" y="5691673"/>
            <a:ext cx="1043876" cy="253916"/>
          </a:xfrm>
          <a:prstGeom prst="rect">
            <a:avLst/>
          </a:prstGeom>
          <a:noFill/>
        </p:spPr>
        <p:txBody>
          <a:bodyPr wrap="none" rtlCol="0">
            <a:spAutoFit/>
          </a:bodyPr>
          <a:lstStyle/>
          <a:p>
            <a:r>
              <a:rPr lang="en-US" sz="1050" dirty="0" smtClean="0"/>
              <a:t>Negative width</a:t>
            </a:r>
            <a:endParaRPr lang="en-US" sz="1050" dirty="0"/>
          </a:p>
        </p:txBody>
      </p:sp>
      <p:sp>
        <p:nvSpPr>
          <p:cNvPr id="115" name="TextBox 114"/>
          <p:cNvSpPr txBox="1"/>
          <p:nvPr/>
        </p:nvSpPr>
        <p:spPr>
          <a:xfrm>
            <a:off x="569497" y="5959578"/>
            <a:ext cx="5947334" cy="461665"/>
          </a:xfrm>
          <a:prstGeom prst="rect">
            <a:avLst/>
          </a:prstGeom>
          <a:noFill/>
        </p:spPr>
        <p:txBody>
          <a:bodyPr wrap="none" rtlCol="0">
            <a:spAutoFit/>
          </a:bodyPr>
          <a:lstStyle/>
          <a:p>
            <a:pPr marL="171450" indent="-171450">
              <a:buFont typeface="Arial" panose="020B0604020202020204" pitchFamily="34" charset="0"/>
              <a:buChar char="•"/>
            </a:pPr>
            <a:r>
              <a:rPr lang="en-US" sz="1200" b="1" dirty="0"/>
              <a:t>The clock output jitter is ~ 1 ps, stable FWHM is ~ 2.5 ps</a:t>
            </a:r>
          </a:p>
          <a:p>
            <a:pPr marL="171450" indent="-171450">
              <a:buFont typeface="Arial" panose="020B0604020202020204" pitchFamily="34" charset="0"/>
              <a:buChar char="•"/>
            </a:pPr>
            <a:r>
              <a:rPr lang="en-US" sz="1200" b="1" dirty="0" smtClean="0"/>
              <a:t>The 38.4 MHz output and the 96 MHz output are aligned with the 9.6 MHz clock output</a:t>
            </a:r>
            <a:endParaRPr lang="en-US" sz="1200" b="1" dirty="0"/>
          </a:p>
        </p:txBody>
      </p:sp>
      <p:sp>
        <p:nvSpPr>
          <p:cNvPr id="117" name="TextBox 116"/>
          <p:cNvSpPr txBox="1"/>
          <p:nvPr/>
        </p:nvSpPr>
        <p:spPr>
          <a:xfrm>
            <a:off x="6223149" y="5242055"/>
            <a:ext cx="5845026" cy="1015663"/>
          </a:xfrm>
          <a:prstGeom prst="rect">
            <a:avLst/>
          </a:prstGeom>
          <a:noFill/>
        </p:spPr>
        <p:txBody>
          <a:bodyPr wrap="square" rtlCol="0">
            <a:spAutoFit/>
          </a:bodyPr>
          <a:lstStyle/>
          <a:p>
            <a:pPr marL="285750" indent="-285750">
              <a:buFont typeface="Arial" panose="020B0604020202020204" pitchFamily="34" charset="0"/>
              <a:buChar char="•"/>
            </a:pPr>
            <a:r>
              <a:rPr lang="en-US" sz="1200" b="1" dirty="0" smtClean="0"/>
              <a:t>On Si5394A, the 9.6 MHz output clock phase aligned with the input clock in ZDM,</a:t>
            </a:r>
          </a:p>
          <a:p>
            <a:pPr marL="285750" indent="-285750">
              <a:buFont typeface="Arial" panose="020B0604020202020204" pitchFamily="34" charset="0"/>
              <a:buChar char="•"/>
            </a:pPr>
            <a:r>
              <a:rPr lang="en-US" sz="1200" b="1" dirty="0" smtClean="0"/>
              <a:t>On Si5344H, the 9.6 MHz output clock phase (relative to the input clock) is stable, but </a:t>
            </a:r>
            <a:r>
              <a:rPr lang="en-US" sz="1200" b="1" dirty="0" err="1" smtClean="0"/>
              <a:t>powerup</a:t>
            </a:r>
            <a:r>
              <a:rPr lang="en-US" sz="1200" b="1" dirty="0" smtClean="0"/>
              <a:t>/reset dependent (no ZDM capability)</a:t>
            </a:r>
          </a:p>
          <a:p>
            <a:pPr marL="285750" indent="-285750">
              <a:buFont typeface="Arial" panose="020B0604020202020204" pitchFamily="34" charset="0"/>
              <a:buChar char="•"/>
            </a:pPr>
            <a:r>
              <a:rPr lang="en-US" sz="1200" b="1" dirty="0" smtClean="0"/>
              <a:t>The quality of the clock from TI (9.6 MHz) can not be measurement reliably, because of the probe limitation (no SMA compatible probing point).</a:t>
            </a:r>
            <a:endParaRPr lang="en-US" sz="1200" b="1" dirty="0"/>
          </a:p>
        </p:txBody>
      </p:sp>
    </p:spTree>
    <p:extLst>
      <p:ext uri="{BB962C8B-B14F-4D97-AF65-F5344CB8AC3E}">
        <p14:creationId xmlns:p14="http://schemas.microsoft.com/office/powerpoint/2010/main" val="2972925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348302"/>
            <a:ext cx="7749622" cy="523220"/>
          </a:xfrm>
          <a:prstGeom prst="rect">
            <a:avLst/>
          </a:prstGeom>
          <a:noFill/>
        </p:spPr>
        <p:txBody>
          <a:bodyPr wrap="none" rtlCol="0">
            <a:spAutoFit/>
          </a:bodyPr>
          <a:lstStyle/>
          <a:p>
            <a:r>
              <a:rPr lang="en-US" sz="2800" b="1" dirty="0"/>
              <a:t>5</a:t>
            </a:r>
            <a:r>
              <a:rPr lang="en-US" sz="2800" b="1" dirty="0" smtClean="0"/>
              <a:t>.  “9.615 MHz” clock distribution test: </a:t>
            </a:r>
            <a:r>
              <a:rPr lang="en-US" sz="2400" dirty="0" smtClean="0"/>
              <a:t>(250 MHz/26)</a:t>
            </a:r>
            <a:endParaRPr lang="en-US" sz="2000" dirty="0" smtClean="0"/>
          </a:p>
        </p:txBody>
      </p:sp>
      <p:sp>
        <p:nvSpPr>
          <p:cNvPr id="7" name="TextBox 6"/>
          <p:cNvSpPr txBox="1"/>
          <p:nvPr/>
        </p:nvSpPr>
        <p:spPr>
          <a:xfrm>
            <a:off x="11727929" y="6396335"/>
            <a:ext cx="495649" cy="461665"/>
          </a:xfrm>
          <a:prstGeom prst="rect">
            <a:avLst/>
          </a:prstGeom>
          <a:noFill/>
        </p:spPr>
        <p:txBody>
          <a:bodyPr wrap="none" rtlCol="0">
            <a:spAutoFit/>
          </a:bodyPr>
          <a:lstStyle/>
          <a:p>
            <a:r>
              <a:rPr lang="en-US" sz="2400" dirty="0" smtClean="0"/>
              <a:t>14</a:t>
            </a:r>
            <a:endParaRPr lang="en-US" sz="2400" dirty="0"/>
          </a:p>
        </p:txBody>
      </p:sp>
      <p:sp>
        <p:nvSpPr>
          <p:cNvPr id="5" name="TextBox 4"/>
          <p:cNvSpPr txBox="1"/>
          <p:nvPr/>
        </p:nvSpPr>
        <p:spPr>
          <a:xfrm>
            <a:off x="573141" y="871522"/>
            <a:ext cx="5603650" cy="400110"/>
          </a:xfrm>
          <a:prstGeom prst="rect">
            <a:avLst/>
          </a:prstGeom>
          <a:noFill/>
        </p:spPr>
        <p:txBody>
          <a:bodyPr wrap="none" rtlCol="0">
            <a:spAutoFit/>
          </a:bodyPr>
          <a:lstStyle/>
          <a:p>
            <a:r>
              <a:rPr lang="en-US" sz="2000" b="1" dirty="0" smtClean="0"/>
              <a:t>5.2  “Optic” stability: </a:t>
            </a:r>
            <a:r>
              <a:rPr lang="en-US" dirty="0" smtClean="0"/>
              <a:t>similar setup as shown in page#9</a:t>
            </a:r>
            <a:endParaRPr lang="en-US" sz="2000" dirty="0"/>
          </a:p>
        </p:txBody>
      </p:sp>
      <p:sp>
        <p:nvSpPr>
          <p:cNvPr id="2" name="TextBox 1"/>
          <p:cNvSpPr txBox="1"/>
          <p:nvPr/>
        </p:nvSpPr>
        <p:spPr>
          <a:xfrm>
            <a:off x="347842" y="5164153"/>
            <a:ext cx="4963025" cy="1508105"/>
          </a:xfrm>
          <a:prstGeom prst="rect">
            <a:avLst/>
          </a:prstGeom>
          <a:noFill/>
        </p:spPr>
        <p:txBody>
          <a:bodyPr wrap="none" rtlCol="0">
            <a:spAutoFit/>
          </a:bodyPr>
          <a:lstStyle/>
          <a:p>
            <a:r>
              <a:rPr lang="en-US" sz="1600" dirty="0" smtClean="0"/>
              <a:t>Two hours accumulation in my office (8am-10am)</a:t>
            </a:r>
          </a:p>
          <a:p>
            <a:pPr marL="285750" indent="-285750">
              <a:buFont typeface="Arial" panose="020B0604020202020204" pitchFamily="34" charset="0"/>
              <a:buChar char="•"/>
            </a:pPr>
            <a:r>
              <a:rPr lang="en-US" sz="1400" dirty="0" smtClean="0"/>
              <a:t>Clock_9.6 MHz, period: 104.001 ns; </a:t>
            </a:r>
            <a:r>
              <a:rPr lang="el-GR" sz="1400" dirty="0" smtClean="0"/>
              <a:t>σ</a:t>
            </a:r>
            <a:r>
              <a:rPr lang="en-US" sz="1400" dirty="0" smtClean="0"/>
              <a:t>: 1.0 ps; FWHM: 2.5 ps.</a:t>
            </a:r>
          </a:p>
          <a:p>
            <a:pPr marL="285750" indent="-285750">
              <a:buFont typeface="Arial" panose="020B0604020202020204" pitchFamily="34" charset="0"/>
              <a:buChar char="•"/>
            </a:pPr>
            <a:r>
              <a:rPr lang="en-US" sz="1400" dirty="0" smtClean="0"/>
              <a:t>Clock_38.4 MHz, period: 26.0002 ns; </a:t>
            </a:r>
            <a:r>
              <a:rPr lang="el-GR" sz="1400" dirty="0" smtClean="0"/>
              <a:t>σ</a:t>
            </a:r>
            <a:r>
              <a:rPr lang="en-US" sz="1400" dirty="0" smtClean="0"/>
              <a:t>: 1.0 ps; FWHM: 2.5 ps.</a:t>
            </a:r>
          </a:p>
          <a:p>
            <a:r>
              <a:rPr lang="en-US" sz="1600" dirty="0" smtClean="0"/>
              <a:t>Phase difference between Si5394 and Si5344:</a:t>
            </a:r>
          </a:p>
          <a:p>
            <a:pPr marL="285750" indent="-285750">
              <a:buFont typeface="Arial" panose="020B0604020202020204" pitchFamily="34" charset="0"/>
              <a:buChar char="•"/>
            </a:pPr>
            <a:r>
              <a:rPr lang="en-US" sz="1400" dirty="0" smtClean="0"/>
              <a:t>Positive width: </a:t>
            </a:r>
            <a:r>
              <a:rPr lang="en-US" sz="1400" dirty="0" err="1" smtClean="0"/>
              <a:t>Phase_diff</a:t>
            </a:r>
            <a:r>
              <a:rPr lang="en-US" sz="1400" dirty="0" smtClean="0"/>
              <a:t>: 256.5 ps; </a:t>
            </a:r>
            <a:r>
              <a:rPr lang="el-GR" sz="1400" dirty="0" smtClean="0"/>
              <a:t>σ</a:t>
            </a:r>
            <a:r>
              <a:rPr lang="en-US" sz="1400" dirty="0"/>
              <a:t>: </a:t>
            </a:r>
            <a:r>
              <a:rPr lang="en-US" sz="1400" dirty="0" smtClean="0"/>
              <a:t>1.6 ps; FWHM: 5 ps.</a:t>
            </a:r>
          </a:p>
          <a:p>
            <a:pPr marL="285750" indent="-285750">
              <a:buFont typeface="Arial" panose="020B0604020202020204" pitchFamily="34" charset="0"/>
              <a:buChar char="•"/>
            </a:pPr>
            <a:r>
              <a:rPr lang="en-US" sz="1400" dirty="0" smtClean="0"/>
              <a:t>Negative width:  </a:t>
            </a:r>
            <a:r>
              <a:rPr lang="en-US" sz="1400" dirty="0" err="1" smtClean="0"/>
              <a:t>Phase_diff</a:t>
            </a:r>
            <a:r>
              <a:rPr lang="en-US" sz="1400" dirty="0" smtClean="0"/>
              <a:t>: 249.5 ps; </a:t>
            </a:r>
            <a:r>
              <a:rPr lang="el-GR" sz="1400" dirty="0" smtClean="0"/>
              <a:t>σ</a:t>
            </a:r>
            <a:r>
              <a:rPr lang="en-US" sz="1400" dirty="0"/>
              <a:t>: </a:t>
            </a:r>
            <a:r>
              <a:rPr lang="en-US" sz="1400" dirty="0" smtClean="0"/>
              <a:t>1.5 ps;  FWHM: 4 ps</a:t>
            </a:r>
            <a:r>
              <a:rPr lang="en-US" sz="1600" dirty="0" smtClean="0"/>
              <a:t>.</a:t>
            </a:r>
            <a:endParaRPr lang="en-US" sz="16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525"/>
          <a:stretch/>
        </p:blipFill>
        <p:spPr>
          <a:xfrm>
            <a:off x="573141" y="1394742"/>
            <a:ext cx="5522859" cy="3028158"/>
          </a:xfrm>
          <a:prstGeom prst="rect">
            <a:avLst/>
          </a:prstGeom>
        </p:spPr>
      </p:pic>
      <p:cxnSp>
        <p:nvCxnSpPr>
          <p:cNvPr id="11" name="Straight Connector 10"/>
          <p:cNvCxnSpPr/>
          <p:nvPr/>
        </p:nvCxnSpPr>
        <p:spPr>
          <a:xfrm flipH="1">
            <a:off x="1079006" y="4775037"/>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822965" y="4493511"/>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64580" y="4577232"/>
            <a:ext cx="221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83732" y="4486433"/>
            <a:ext cx="864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083732" y="4486433"/>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947894" y="4486432"/>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47894" y="4577231"/>
            <a:ext cx="864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829110" y="4494352"/>
            <a:ext cx="864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77123" y="4784654"/>
            <a:ext cx="159009" cy="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28118" y="4861314"/>
            <a:ext cx="2864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228118" y="4783103"/>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04690" y="4860839"/>
            <a:ext cx="440615" cy="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950736" y="4942747"/>
            <a:ext cx="138039" cy="4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947618" y="4858291"/>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099156" y="4850424"/>
            <a:ext cx="272214" cy="2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094417" y="4845129"/>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64580" y="4863923"/>
            <a:ext cx="221534" cy="0"/>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62650" y="4410357"/>
            <a:ext cx="386644" cy="246221"/>
          </a:xfrm>
          <a:prstGeom prst="rect">
            <a:avLst/>
          </a:prstGeom>
          <a:noFill/>
        </p:spPr>
        <p:txBody>
          <a:bodyPr wrap="none" rtlCol="0">
            <a:spAutoFit/>
          </a:bodyPr>
          <a:lstStyle/>
          <a:p>
            <a:r>
              <a:rPr lang="en-US" sz="1000" dirty="0" smtClean="0"/>
              <a:t>Ch1</a:t>
            </a:r>
            <a:endParaRPr lang="en-US" sz="1000" dirty="0"/>
          </a:p>
        </p:txBody>
      </p:sp>
      <p:sp>
        <p:nvSpPr>
          <p:cNvPr id="68" name="TextBox 67"/>
          <p:cNvSpPr txBox="1"/>
          <p:nvPr/>
        </p:nvSpPr>
        <p:spPr>
          <a:xfrm>
            <a:off x="457502" y="4539330"/>
            <a:ext cx="386644" cy="246221"/>
          </a:xfrm>
          <a:prstGeom prst="rect">
            <a:avLst/>
          </a:prstGeom>
          <a:noFill/>
        </p:spPr>
        <p:txBody>
          <a:bodyPr wrap="none" rtlCol="0">
            <a:spAutoFit/>
          </a:bodyPr>
          <a:lstStyle/>
          <a:p>
            <a:r>
              <a:rPr lang="en-US" sz="1000" dirty="0" smtClean="0"/>
              <a:t>Ch4</a:t>
            </a:r>
            <a:endParaRPr lang="en-US" sz="1000" dirty="0"/>
          </a:p>
        </p:txBody>
      </p:sp>
      <p:sp>
        <p:nvSpPr>
          <p:cNvPr id="69" name="TextBox 68"/>
          <p:cNvSpPr txBox="1"/>
          <p:nvPr/>
        </p:nvSpPr>
        <p:spPr>
          <a:xfrm>
            <a:off x="330253" y="4732068"/>
            <a:ext cx="627095" cy="246221"/>
          </a:xfrm>
          <a:prstGeom prst="rect">
            <a:avLst/>
          </a:prstGeom>
          <a:noFill/>
        </p:spPr>
        <p:txBody>
          <a:bodyPr wrap="none" rtlCol="0">
            <a:spAutoFit/>
          </a:bodyPr>
          <a:lstStyle/>
          <a:p>
            <a:r>
              <a:rPr lang="en-US" sz="1000" dirty="0" smtClean="0"/>
              <a:t>Ch1-Ch4</a:t>
            </a:r>
            <a:endParaRPr lang="en-US" sz="1000" dirty="0"/>
          </a:p>
        </p:txBody>
      </p:sp>
      <p:cxnSp>
        <p:nvCxnSpPr>
          <p:cNvPr id="70" name="Straight Arrow Connector 69"/>
          <p:cNvCxnSpPr/>
          <p:nvPr/>
        </p:nvCxnSpPr>
        <p:spPr>
          <a:xfrm>
            <a:off x="1075127" y="4820436"/>
            <a:ext cx="161005" cy="0"/>
          </a:xfrm>
          <a:prstGeom prst="straightConnector1">
            <a:avLst/>
          </a:prstGeom>
          <a:ln>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951343" y="4889272"/>
            <a:ext cx="151333" cy="0"/>
          </a:xfrm>
          <a:prstGeom prst="straightConnector1">
            <a:avLst/>
          </a:prstGeom>
          <a:ln>
            <a:solidFill>
              <a:srgbClr val="00B05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14400" y="5040907"/>
            <a:ext cx="171714" cy="0"/>
          </a:xfrm>
          <a:prstGeom prst="straightConnector1">
            <a:avLst/>
          </a:prstGeom>
          <a:ln>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2249273" y="5054937"/>
            <a:ext cx="171450" cy="6507"/>
          </a:xfrm>
          <a:prstGeom prst="straightConnector1">
            <a:avLst/>
          </a:prstGeom>
          <a:ln>
            <a:solidFill>
              <a:srgbClr val="00B05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012521" y="4919158"/>
            <a:ext cx="989373" cy="261610"/>
          </a:xfrm>
          <a:prstGeom prst="rect">
            <a:avLst/>
          </a:prstGeom>
          <a:noFill/>
        </p:spPr>
        <p:txBody>
          <a:bodyPr wrap="none" rtlCol="0">
            <a:spAutoFit/>
          </a:bodyPr>
          <a:lstStyle/>
          <a:p>
            <a:r>
              <a:rPr lang="en-US" sz="1050" dirty="0" smtClean="0"/>
              <a:t>Positive width</a:t>
            </a:r>
            <a:endParaRPr lang="en-US" sz="1050" dirty="0"/>
          </a:p>
        </p:txBody>
      </p:sp>
      <p:sp>
        <p:nvSpPr>
          <p:cNvPr id="80" name="TextBox 79"/>
          <p:cNvSpPr txBox="1"/>
          <p:nvPr/>
        </p:nvSpPr>
        <p:spPr>
          <a:xfrm>
            <a:off x="2336154" y="4926852"/>
            <a:ext cx="1043876" cy="253916"/>
          </a:xfrm>
          <a:prstGeom prst="rect">
            <a:avLst/>
          </a:prstGeom>
          <a:noFill/>
        </p:spPr>
        <p:txBody>
          <a:bodyPr wrap="none" rtlCol="0">
            <a:spAutoFit/>
          </a:bodyPr>
          <a:lstStyle/>
          <a:p>
            <a:r>
              <a:rPr lang="en-US" sz="1050" dirty="0" smtClean="0"/>
              <a:t>Negative width</a:t>
            </a:r>
            <a:endParaRPr lang="en-US" sz="1050" dirty="0"/>
          </a:p>
        </p:txBody>
      </p:sp>
      <p:cxnSp>
        <p:nvCxnSpPr>
          <p:cNvPr id="81" name="Straight Connector 80"/>
          <p:cNvCxnSpPr/>
          <p:nvPr/>
        </p:nvCxnSpPr>
        <p:spPr>
          <a:xfrm flipH="1">
            <a:off x="2975365" y="4631002"/>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64580" y="4714722"/>
            <a:ext cx="37393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36132" y="4623924"/>
            <a:ext cx="864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236132" y="4623924"/>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00294" y="4623923"/>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100294" y="4714722"/>
            <a:ext cx="864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981510" y="4631843"/>
            <a:ext cx="863256" cy="54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2826973" y="4780034"/>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825090" y="4789651"/>
            <a:ext cx="159009" cy="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976085" y="4866311"/>
            <a:ext cx="2864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976085" y="4788100"/>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252657" y="4865836"/>
            <a:ext cx="440615" cy="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698703" y="4947744"/>
            <a:ext cx="138039" cy="4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3695585" y="4863288"/>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847123" y="4855421"/>
            <a:ext cx="272214" cy="2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3842384" y="4850126"/>
            <a:ext cx="2382" cy="9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368988" y="4852649"/>
            <a:ext cx="465093" cy="16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2823094" y="4825433"/>
            <a:ext cx="161005" cy="0"/>
          </a:xfrm>
          <a:prstGeom prst="straightConnector1">
            <a:avLst/>
          </a:prstGeom>
          <a:ln>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699310" y="4894269"/>
            <a:ext cx="151333" cy="0"/>
          </a:xfrm>
          <a:prstGeom prst="straightConnector1">
            <a:avLst/>
          </a:prstGeom>
          <a:ln>
            <a:solidFill>
              <a:srgbClr val="00B05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pic>
        <p:nvPicPr>
          <p:cNvPr id="117" name="Picture 116"/>
          <p:cNvPicPr>
            <a:picLocks noChangeAspect="1"/>
          </p:cNvPicPr>
          <p:nvPr/>
        </p:nvPicPr>
        <p:blipFill rotWithShape="1">
          <a:blip r:embed="rId3" cstate="print">
            <a:extLst>
              <a:ext uri="{28A0092B-C50C-407E-A947-70E740481C1C}">
                <a14:useLocalDpi xmlns:a14="http://schemas.microsoft.com/office/drawing/2010/main" val="0"/>
              </a:ext>
            </a:extLst>
          </a:blip>
          <a:srcRect t="2357"/>
          <a:stretch/>
        </p:blipFill>
        <p:spPr>
          <a:xfrm>
            <a:off x="6432706" y="1140531"/>
            <a:ext cx="5522859" cy="3033388"/>
          </a:xfrm>
          <a:prstGeom prst="rect">
            <a:avLst/>
          </a:prstGeom>
        </p:spPr>
      </p:pic>
      <p:sp>
        <p:nvSpPr>
          <p:cNvPr id="118" name="TextBox 117"/>
          <p:cNvSpPr txBox="1"/>
          <p:nvPr/>
        </p:nvSpPr>
        <p:spPr>
          <a:xfrm>
            <a:off x="6204356" y="4584310"/>
            <a:ext cx="5788059" cy="1938992"/>
          </a:xfrm>
          <a:prstGeom prst="rect">
            <a:avLst/>
          </a:prstGeom>
          <a:noFill/>
        </p:spPr>
        <p:txBody>
          <a:bodyPr wrap="none" rtlCol="0">
            <a:spAutoFit/>
          </a:bodyPr>
          <a:lstStyle/>
          <a:p>
            <a:r>
              <a:rPr lang="en-US" sz="1600" dirty="0" smtClean="0"/>
              <a:t>Overnight accumulation (3pm - 8am) in the daq lab, cc/F110</a:t>
            </a:r>
          </a:p>
          <a:p>
            <a:r>
              <a:rPr lang="en-US" sz="1400" dirty="0" smtClean="0"/>
              <a:t>Clock frequencies/Periods are stable,</a:t>
            </a:r>
          </a:p>
          <a:p>
            <a:pPr marL="285750" indent="-285750">
              <a:buFont typeface="Arial" panose="020B0604020202020204" pitchFamily="34" charset="0"/>
              <a:buChar char="•"/>
            </a:pPr>
            <a:r>
              <a:rPr lang="en-US" sz="1200" dirty="0" smtClean="0"/>
              <a:t>Clock_96 MHz, period: 10.3998 ns; </a:t>
            </a:r>
            <a:r>
              <a:rPr lang="el-GR" sz="1200" dirty="0" smtClean="0"/>
              <a:t>σ</a:t>
            </a:r>
            <a:r>
              <a:rPr lang="en-US" sz="1200" dirty="0" smtClean="0"/>
              <a:t>: 1.0 ps; FWHM: 2.5 ps.</a:t>
            </a:r>
          </a:p>
          <a:p>
            <a:pPr marL="285750" indent="-285750">
              <a:buFont typeface="Arial" panose="020B0604020202020204" pitchFamily="34" charset="0"/>
              <a:buChar char="•"/>
            </a:pPr>
            <a:r>
              <a:rPr lang="en-US" sz="1200" dirty="0" smtClean="0"/>
              <a:t>Clock_38.4 MHz, period: 25.998 ns; </a:t>
            </a:r>
            <a:r>
              <a:rPr lang="el-GR" sz="1200" dirty="0" smtClean="0"/>
              <a:t>σ</a:t>
            </a:r>
            <a:r>
              <a:rPr lang="en-US" sz="1200" dirty="0" smtClean="0"/>
              <a:t>: 1.0 ps; FWHM: 2.5 ps.</a:t>
            </a:r>
          </a:p>
          <a:p>
            <a:r>
              <a:rPr lang="en-US" sz="1400" dirty="0" smtClean="0"/>
              <a:t>Phase difference between Si5394 and Si5344 stable,</a:t>
            </a:r>
          </a:p>
          <a:p>
            <a:pPr marL="285750" indent="-285750">
              <a:buFont typeface="Arial" panose="020B0604020202020204" pitchFamily="34" charset="0"/>
              <a:buChar char="•"/>
            </a:pPr>
            <a:r>
              <a:rPr lang="en-US" sz="1200" dirty="0" smtClean="0"/>
              <a:t>38.4 MHz, Positive width: </a:t>
            </a:r>
            <a:r>
              <a:rPr lang="en-US" sz="1200" dirty="0" err="1" smtClean="0"/>
              <a:t>Phase_diff</a:t>
            </a:r>
            <a:r>
              <a:rPr lang="en-US" sz="1200" dirty="0" smtClean="0"/>
              <a:t>: 250.5 ps; </a:t>
            </a:r>
            <a:r>
              <a:rPr lang="el-GR" sz="1200" dirty="0" smtClean="0"/>
              <a:t>σ</a:t>
            </a:r>
            <a:r>
              <a:rPr lang="en-US" sz="1200" dirty="0"/>
              <a:t>: </a:t>
            </a:r>
            <a:r>
              <a:rPr lang="en-US" sz="1200" dirty="0" smtClean="0"/>
              <a:t>1.8 ps; FWHM: 5 ps, P_P: 22 ps</a:t>
            </a:r>
          </a:p>
          <a:p>
            <a:pPr marL="285750" indent="-285750">
              <a:buFont typeface="Arial" panose="020B0604020202020204" pitchFamily="34" charset="0"/>
              <a:buChar char="•"/>
            </a:pPr>
            <a:r>
              <a:rPr lang="en-US" sz="1200" dirty="0"/>
              <a:t>38.4 MHz, </a:t>
            </a:r>
            <a:r>
              <a:rPr lang="en-US" sz="1200" dirty="0" smtClean="0"/>
              <a:t>Negative width:  </a:t>
            </a:r>
            <a:r>
              <a:rPr lang="en-US" sz="1200" dirty="0" err="1" smtClean="0"/>
              <a:t>Phase_diff</a:t>
            </a:r>
            <a:r>
              <a:rPr lang="en-US" sz="1200" dirty="0" smtClean="0"/>
              <a:t>: 244.2 ps; </a:t>
            </a:r>
            <a:r>
              <a:rPr lang="el-GR" sz="1200" dirty="0" smtClean="0"/>
              <a:t>σ</a:t>
            </a:r>
            <a:r>
              <a:rPr lang="en-US" sz="1200" dirty="0"/>
              <a:t>: </a:t>
            </a:r>
            <a:r>
              <a:rPr lang="en-US" sz="1200" dirty="0" smtClean="0"/>
              <a:t>1.7 ps;  FWHM: 5 ps</a:t>
            </a:r>
            <a:r>
              <a:rPr lang="en-US" sz="1400" dirty="0" smtClean="0"/>
              <a:t>, </a:t>
            </a:r>
            <a:r>
              <a:rPr lang="en-US" sz="1200" dirty="0" smtClean="0"/>
              <a:t>P_P: 22 ps </a:t>
            </a:r>
            <a:endParaRPr lang="en-US" sz="1400" dirty="0" smtClean="0"/>
          </a:p>
          <a:p>
            <a:pPr marL="285750" indent="-285750">
              <a:buFont typeface="Arial" panose="020B0604020202020204" pitchFamily="34" charset="0"/>
              <a:buChar char="•"/>
            </a:pPr>
            <a:r>
              <a:rPr lang="en-US" sz="1200" dirty="0" smtClean="0"/>
              <a:t>96 MHz, Positive </a:t>
            </a:r>
            <a:r>
              <a:rPr lang="en-US" sz="1200" dirty="0"/>
              <a:t>width: </a:t>
            </a:r>
            <a:r>
              <a:rPr lang="en-US" sz="1200" dirty="0" err="1"/>
              <a:t>Phase_diff</a:t>
            </a:r>
            <a:r>
              <a:rPr lang="en-US" sz="1200" dirty="0"/>
              <a:t>: </a:t>
            </a:r>
            <a:r>
              <a:rPr lang="en-US" sz="1200" dirty="0" smtClean="0"/>
              <a:t>240.8 </a:t>
            </a:r>
            <a:r>
              <a:rPr lang="en-US" sz="1200" dirty="0"/>
              <a:t>ps; </a:t>
            </a:r>
            <a:r>
              <a:rPr lang="el-GR" sz="1200" dirty="0"/>
              <a:t>σ</a:t>
            </a:r>
            <a:r>
              <a:rPr lang="en-US" sz="1200" dirty="0"/>
              <a:t>: </a:t>
            </a:r>
            <a:r>
              <a:rPr lang="en-US" sz="1200" dirty="0" smtClean="0"/>
              <a:t>1.8 </a:t>
            </a:r>
            <a:r>
              <a:rPr lang="en-US" sz="1200" dirty="0"/>
              <a:t>ps; FWHM: 5 </a:t>
            </a:r>
            <a:r>
              <a:rPr lang="en-US" sz="1200" dirty="0" smtClean="0"/>
              <a:t>ps, P_P: 22 ps</a:t>
            </a:r>
            <a:endParaRPr lang="en-US" sz="1200" dirty="0"/>
          </a:p>
          <a:p>
            <a:pPr marL="285750" indent="-285750">
              <a:buFont typeface="Arial" panose="020B0604020202020204" pitchFamily="34" charset="0"/>
              <a:buChar char="•"/>
            </a:pPr>
            <a:r>
              <a:rPr lang="en-US" sz="1200" dirty="0" smtClean="0"/>
              <a:t>96 MHz, Negative </a:t>
            </a:r>
            <a:r>
              <a:rPr lang="en-US" sz="1200" dirty="0"/>
              <a:t>width:  </a:t>
            </a:r>
            <a:r>
              <a:rPr lang="en-US" sz="1200" dirty="0" err="1"/>
              <a:t>Phase_diff</a:t>
            </a:r>
            <a:r>
              <a:rPr lang="en-US" sz="1200" dirty="0"/>
              <a:t>: </a:t>
            </a:r>
            <a:r>
              <a:rPr lang="en-US" sz="1200" dirty="0" smtClean="0"/>
              <a:t>243.6 </a:t>
            </a:r>
            <a:r>
              <a:rPr lang="en-US" sz="1200" dirty="0"/>
              <a:t>ps; </a:t>
            </a:r>
            <a:r>
              <a:rPr lang="el-GR" sz="1200" dirty="0"/>
              <a:t>σ</a:t>
            </a:r>
            <a:r>
              <a:rPr lang="en-US" sz="1200" dirty="0"/>
              <a:t>: </a:t>
            </a:r>
            <a:r>
              <a:rPr lang="en-US" sz="1200" dirty="0" smtClean="0"/>
              <a:t>1.55 </a:t>
            </a:r>
            <a:r>
              <a:rPr lang="en-US" sz="1200" dirty="0"/>
              <a:t>ps;  FWHM: </a:t>
            </a:r>
            <a:r>
              <a:rPr lang="en-US" sz="1200" dirty="0" smtClean="0"/>
              <a:t>4.4 ps, P_P: 20 ps</a:t>
            </a:r>
            <a:r>
              <a:rPr lang="en-US" sz="1400" dirty="0" smtClean="0"/>
              <a:t>.</a:t>
            </a:r>
            <a:endParaRPr lang="en-US" sz="1400" dirty="0"/>
          </a:p>
        </p:txBody>
      </p:sp>
      <p:sp>
        <p:nvSpPr>
          <p:cNvPr id="119" name="TextBox 118"/>
          <p:cNvSpPr txBox="1"/>
          <p:nvPr/>
        </p:nvSpPr>
        <p:spPr>
          <a:xfrm>
            <a:off x="6244606" y="4146102"/>
            <a:ext cx="5391348" cy="523220"/>
          </a:xfrm>
          <a:prstGeom prst="rect">
            <a:avLst/>
          </a:prstGeom>
          <a:noFill/>
        </p:spPr>
        <p:txBody>
          <a:bodyPr wrap="none" rtlCol="0">
            <a:spAutoFit/>
          </a:bodyPr>
          <a:lstStyle/>
          <a:p>
            <a:r>
              <a:rPr lang="en-US" sz="1400" dirty="0" smtClean="0"/>
              <a:t>Ch1/Ch2: Si5344H, BW: 1 KHz; Ch3/Ch4: Si5394A, BW: 2 KHz</a:t>
            </a:r>
          </a:p>
          <a:p>
            <a:r>
              <a:rPr lang="en-US" sz="1400" dirty="0" smtClean="0"/>
              <a:t>Math1: Ch1 – Ch4; Math2: Ch2 – Ch3; Trigger: Si5394A 9.6 MHz output.</a:t>
            </a:r>
            <a:endParaRPr lang="en-US" sz="1400" dirty="0"/>
          </a:p>
        </p:txBody>
      </p:sp>
    </p:spTree>
    <p:extLst>
      <p:ext uri="{BB962C8B-B14F-4D97-AF65-F5344CB8AC3E}">
        <p14:creationId xmlns:p14="http://schemas.microsoft.com/office/powerpoint/2010/main" val="2252089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40081" y="1469387"/>
            <a:ext cx="4842866" cy="1446245"/>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151" t="27394" r="5030" b="17333"/>
          <a:stretch/>
        </p:blipFill>
        <p:spPr>
          <a:xfrm>
            <a:off x="6035204" y="1322953"/>
            <a:ext cx="5586992" cy="3790604"/>
          </a:xfrm>
          <a:prstGeom prst="rect">
            <a:avLst/>
          </a:prstGeom>
        </p:spPr>
      </p:pic>
      <p:sp>
        <p:nvSpPr>
          <p:cNvPr id="74" name="TextBox 73"/>
          <p:cNvSpPr txBox="1"/>
          <p:nvPr/>
        </p:nvSpPr>
        <p:spPr>
          <a:xfrm>
            <a:off x="573141" y="422947"/>
            <a:ext cx="7178953" cy="523220"/>
          </a:xfrm>
          <a:prstGeom prst="rect">
            <a:avLst/>
          </a:prstGeom>
          <a:noFill/>
        </p:spPr>
        <p:txBody>
          <a:bodyPr wrap="none" rtlCol="0">
            <a:spAutoFit/>
          </a:bodyPr>
          <a:lstStyle/>
          <a:p>
            <a:r>
              <a:rPr lang="en-US" sz="2800" b="1" dirty="0"/>
              <a:t>6</a:t>
            </a:r>
            <a:r>
              <a:rPr lang="en-US" sz="2800" b="1" dirty="0" smtClean="0"/>
              <a:t>.  </a:t>
            </a:r>
            <a:r>
              <a:rPr lang="en-US" sz="2800" b="1" dirty="0" smtClean="0"/>
              <a:t>“</a:t>
            </a:r>
            <a:r>
              <a:rPr lang="en-US" sz="2800" b="1" dirty="0" smtClean="0"/>
              <a:t>9.85 </a:t>
            </a:r>
            <a:r>
              <a:rPr lang="en-US" sz="2800" b="1" dirty="0" smtClean="0"/>
              <a:t>MHz” clock distribution </a:t>
            </a:r>
            <a:r>
              <a:rPr lang="en-US" sz="2800" b="1" dirty="0" smtClean="0"/>
              <a:t>through test</a:t>
            </a:r>
            <a:endParaRPr lang="en-US" sz="2000" dirty="0" smtClean="0"/>
          </a:p>
        </p:txBody>
      </p:sp>
      <p:sp>
        <p:nvSpPr>
          <p:cNvPr id="7" name="TextBox 6"/>
          <p:cNvSpPr txBox="1"/>
          <p:nvPr/>
        </p:nvSpPr>
        <p:spPr>
          <a:xfrm>
            <a:off x="11727929" y="6396335"/>
            <a:ext cx="495649" cy="461665"/>
          </a:xfrm>
          <a:prstGeom prst="rect">
            <a:avLst/>
          </a:prstGeom>
          <a:noFill/>
        </p:spPr>
        <p:txBody>
          <a:bodyPr wrap="none" rtlCol="0">
            <a:spAutoFit/>
          </a:bodyPr>
          <a:lstStyle/>
          <a:p>
            <a:r>
              <a:rPr lang="en-US" sz="2400" dirty="0" smtClean="0"/>
              <a:t>12</a:t>
            </a:r>
            <a:endParaRPr lang="en-US" sz="2400" dirty="0"/>
          </a:p>
        </p:txBody>
      </p:sp>
      <p:sp>
        <p:nvSpPr>
          <p:cNvPr id="5" name="TextBox 4"/>
          <p:cNvSpPr txBox="1"/>
          <p:nvPr/>
        </p:nvSpPr>
        <p:spPr>
          <a:xfrm>
            <a:off x="573141" y="946167"/>
            <a:ext cx="3267241" cy="400110"/>
          </a:xfrm>
          <a:prstGeom prst="rect">
            <a:avLst/>
          </a:prstGeom>
          <a:noFill/>
        </p:spPr>
        <p:txBody>
          <a:bodyPr wrap="none" rtlCol="0">
            <a:spAutoFit/>
          </a:bodyPr>
          <a:lstStyle/>
          <a:p>
            <a:r>
              <a:rPr lang="en-US" sz="2000" b="1" dirty="0"/>
              <a:t>6</a:t>
            </a:r>
            <a:r>
              <a:rPr lang="en-US" sz="2000" b="1" dirty="0" smtClean="0"/>
              <a:t>.1  More realistic test: </a:t>
            </a:r>
            <a:r>
              <a:rPr lang="en-US" sz="2000" dirty="0" smtClean="0"/>
              <a:t>setup</a:t>
            </a:r>
            <a:endParaRPr lang="en-US" sz="2000" dirty="0"/>
          </a:p>
        </p:txBody>
      </p:sp>
      <p:sp>
        <p:nvSpPr>
          <p:cNvPr id="6" name="Rectangle 5"/>
          <p:cNvSpPr/>
          <p:nvPr/>
        </p:nvSpPr>
        <p:spPr>
          <a:xfrm>
            <a:off x="1747396" y="1902074"/>
            <a:ext cx="687965"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MC100 EP57</a:t>
            </a:r>
            <a:endParaRPr lang="en-US" dirty="0"/>
          </a:p>
        </p:txBody>
      </p:sp>
      <p:sp>
        <p:nvSpPr>
          <p:cNvPr id="10" name="Rectangle 9"/>
          <p:cNvSpPr/>
          <p:nvPr/>
        </p:nvSpPr>
        <p:spPr>
          <a:xfrm>
            <a:off x="2924026" y="1902074"/>
            <a:ext cx="903147"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AD9510 </a:t>
            </a:r>
            <a:r>
              <a:rPr lang="en-US" dirty="0" smtClean="0"/>
              <a:t>(/8)</a:t>
            </a:r>
            <a:endParaRPr lang="en-US" dirty="0"/>
          </a:p>
        </p:txBody>
      </p:sp>
      <p:sp>
        <p:nvSpPr>
          <p:cNvPr id="11" name="Rectangle 10"/>
          <p:cNvSpPr/>
          <p:nvPr/>
        </p:nvSpPr>
        <p:spPr>
          <a:xfrm>
            <a:off x="4504010" y="1902074"/>
            <a:ext cx="903147"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SY58607 1:2</a:t>
            </a:r>
            <a:endParaRPr lang="en-US" dirty="0"/>
          </a:p>
        </p:txBody>
      </p:sp>
      <p:cxnSp>
        <p:nvCxnSpPr>
          <p:cNvPr id="13" name="Straight Arrow Connector 12"/>
          <p:cNvCxnSpPr>
            <a:stCxn id="6" idx="3"/>
            <a:endCxn id="10" idx="1"/>
          </p:cNvCxnSpPr>
          <p:nvPr/>
        </p:nvCxnSpPr>
        <p:spPr>
          <a:xfrm>
            <a:off x="2435361" y="2355118"/>
            <a:ext cx="4886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a:endCxn id="11" idx="1"/>
          </p:cNvCxnSpPr>
          <p:nvPr/>
        </p:nvCxnSpPr>
        <p:spPr>
          <a:xfrm>
            <a:off x="3827173" y="2355118"/>
            <a:ext cx="6768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5003" y="2067273"/>
            <a:ext cx="676837" cy="584775"/>
          </a:xfrm>
          <a:prstGeom prst="rect">
            <a:avLst/>
          </a:prstGeom>
          <a:noFill/>
        </p:spPr>
        <p:txBody>
          <a:bodyPr wrap="square" rtlCol="0">
            <a:spAutoFit/>
          </a:bodyPr>
          <a:lstStyle/>
          <a:p>
            <a:pPr algn="ctr"/>
            <a:r>
              <a:rPr lang="en-US" sz="1600" dirty="0" smtClean="0"/>
              <a:t>9.85 </a:t>
            </a:r>
            <a:r>
              <a:rPr lang="en-US" sz="1600" dirty="0" smtClean="0"/>
              <a:t>MHz</a:t>
            </a:r>
            <a:endParaRPr lang="en-US" sz="1600" dirty="0"/>
          </a:p>
        </p:txBody>
      </p:sp>
      <p:sp>
        <p:nvSpPr>
          <p:cNvPr id="18" name="TextBox 17"/>
          <p:cNvSpPr txBox="1"/>
          <p:nvPr/>
        </p:nvSpPr>
        <p:spPr>
          <a:xfrm>
            <a:off x="801579" y="1399643"/>
            <a:ext cx="458780" cy="523220"/>
          </a:xfrm>
          <a:prstGeom prst="rect">
            <a:avLst/>
          </a:prstGeom>
          <a:noFill/>
        </p:spPr>
        <p:txBody>
          <a:bodyPr wrap="none" rtlCol="0">
            <a:spAutoFit/>
          </a:bodyPr>
          <a:lstStyle/>
          <a:p>
            <a:r>
              <a:rPr lang="en-US" sz="2800" b="1" dirty="0" smtClean="0"/>
              <a:t>TI</a:t>
            </a:r>
            <a:endParaRPr lang="en-US" sz="2800" b="1" dirty="0"/>
          </a:p>
        </p:txBody>
      </p:sp>
      <p:cxnSp>
        <p:nvCxnSpPr>
          <p:cNvPr id="21" name="Straight Arrow Connector 20"/>
          <p:cNvCxnSpPr/>
          <p:nvPr/>
        </p:nvCxnSpPr>
        <p:spPr>
          <a:xfrm>
            <a:off x="5531737" y="2508846"/>
            <a:ext cx="928040" cy="1432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455220" y="3672795"/>
            <a:ext cx="903147" cy="90608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Si5394A</a:t>
            </a:r>
            <a:endParaRPr lang="en-US" dirty="0">
              <a:solidFill>
                <a:schemeClr val="tx1"/>
              </a:solidFill>
            </a:endParaRPr>
          </a:p>
        </p:txBody>
      </p:sp>
      <p:cxnSp>
        <p:nvCxnSpPr>
          <p:cNvPr id="26" name="Straight Arrow Connector 25"/>
          <p:cNvCxnSpPr>
            <a:stCxn id="24" idx="0"/>
          </p:cNvCxnSpPr>
          <p:nvPr/>
        </p:nvCxnSpPr>
        <p:spPr>
          <a:xfrm flipH="1" flipV="1">
            <a:off x="4886230" y="2803727"/>
            <a:ext cx="20564" cy="869068"/>
          </a:xfrm>
          <a:prstGeom prst="straightConnector1">
            <a:avLst/>
          </a:prstGeom>
          <a:ln w="38100">
            <a:solidFill>
              <a:srgbClr val="FFC000"/>
            </a:solidFill>
            <a:headEnd type="arrow" w="sm" len="med"/>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7980219" y="4603683"/>
            <a:ext cx="223969" cy="731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4" idx="3"/>
          </p:cNvCxnSpPr>
          <p:nvPr/>
        </p:nvCxnSpPr>
        <p:spPr>
          <a:xfrm>
            <a:off x="5358367" y="4125839"/>
            <a:ext cx="1819040" cy="3154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94930" y="3102153"/>
            <a:ext cx="1227937" cy="2298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464117" y="3785741"/>
            <a:ext cx="1173714" cy="1448732"/>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Tektronix MSO64</a:t>
            </a:r>
            <a:endParaRPr lang="en-US" dirty="0">
              <a:solidFill>
                <a:schemeClr val="tx1"/>
              </a:solidFill>
            </a:endParaRPr>
          </a:p>
        </p:txBody>
      </p:sp>
      <p:cxnSp>
        <p:nvCxnSpPr>
          <p:cNvPr id="44" name="Straight Arrow Connector 43"/>
          <p:cNvCxnSpPr/>
          <p:nvPr/>
        </p:nvCxnSpPr>
        <p:spPr>
          <a:xfrm flipH="1" flipV="1">
            <a:off x="3637832" y="4126719"/>
            <a:ext cx="817388" cy="41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11870" y="3107477"/>
            <a:ext cx="782587" cy="276999"/>
          </a:xfrm>
          <a:prstGeom prst="rect">
            <a:avLst/>
          </a:prstGeom>
          <a:noFill/>
        </p:spPr>
        <p:txBody>
          <a:bodyPr wrap="none" rtlCol="0">
            <a:spAutoFit/>
          </a:bodyPr>
          <a:lstStyle/>
          <a:p>
            <a:r>
              <a:rPr lang="en-US" sz="1200" dirty="0" smtClean="0">
                <a:solidFill>
                  <a:srgbClr val="FF9900"/>
                </a:solidFill>
              </a:rPr>
              <a:t>9.85 </a:t>
            </a:r>
            <a:r>
              <a:rPr lang="en-US" sz="1200" dirty="0" smtClean="0">
                <a:solidFill>
                  <a:srgbClr val="FF9900"/>
                </a:solidFill>
              </a:rPr>
              <a:t>MHz</a:t>
            </a:r>
            <a:endParaRPr lang="en-US" sz="1200" dirty="0">
              <a:solidFill>
                <a:srgbClr val="FF9900"/>
              </a:solidFill>
            </a:endParaRPr>
          </a:p>
        </p:txBody>
      </p:sp>
      <p:sp>
        <p:nvSpPr>
          <p:cNvPr id="48" name="TextBox 47"/>
          <p:cNvSpPr txBox="1"/>
          <p:nvPr/>
        </p:nvSpPr>
        <p:spPr>
          <a:xfrm>
            <a:off x="3637200" y="4108368"/>
            <a:ext cx="732893" cy="600164"/>
          </a:xfrm>
          <a:prstGeom prst="rect">
            <a:avLst/>
          </a:prstGeom>
          <a:noFill/>
        </p:spPr>
        <p:txBody>
          <a:bodyPr wrap="none" rtlCol="0">
            <a:spAutoFit/>
          </a:bodyPr>
          <a:lstStyle/>
          <a:p>
            <a:r>
              <a:rPr lang="en-US" sz="1100" dirty="0" smtClean="0"/>
              <a:t>9.85 MHz</a:t>
            </a:r>
          </a:p>
          <a:p>
            <a:r>
              <a:rPr lang="en-US" sz="1100" dirty="0" smtClean="0"/>
              <a:t>98.5 </a:t>
            </a:r>
            <a:r>
              <a:rPr lang="en-US" sz="1100" dirty="0" smtClean="0"/>
              <a:t>MHz</a:t>
            </a:r>
          </a:p>
          <a:p>
            <a:r>
              <a:rPr lang="en-US" sz="1100" dirty="0" smtClean="0"/>
              <a:t>39.4 MHz</a:t>
            </a:r>
            <a:endParaRPr lang="en-US" sz="1100" dirty="0" smtClean="0"/>
          </a:p>
        </p:txBody>
      </p:sp>
      <p:sp>
        <p:nvSpPr>
          <p:cNvPr id="36" name="Rectangle 35"/>
          <p:cNvSpPr/>
          <p:nvPr/>
        </p:nvSpPr>
        <p:spPr>
          <a:xfrm>
            <a:off x="767344" y="3785741"/>
            <a:ext cx="903147" cy="90608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Si5344H</a:t>
            </a:r>
            <a:endParaRPr lang="en-US" dirty="0">
              <a:solidFill>
                <a:schemeClr val="tx1"/>
              </a:solidFill>
            </a:endParaRPr>
          </a:p>
        </p:txBody>
      </p:sp>
      <p:sp>
        <p:nvSpPr>
          <p:cNvPr id="38" name="Rectangle 37"/>
          <p:cNvSpPr/>
          <p:nvPr/>
        </p:nvSpPr>
        <p:spPr>
          <a:xfrm>
            <a:off x="720963" y="1897640"/>
            <a:ext cx="649092"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t>MC100 EP90</a:t>
            </a:r>
            <a:endParaRPr lang="en-US" sz="1600" dirty="0"/>
          </a:p>
        </p:txBody>
      </p:sp>
      <p:cxnSp>
        <p:nvCxnSpPr>
          <p:cNvPr id="39" name="Straight Arrow Connector 38"/>
          <p:cNvCxnSpPr/>
          <p:nvPr/>
        </p:nvCxnSpPr>
        <p:spPr>
          <a:xfrm>
            <a:off x="1646728" y="4119651"/>
            <a:ext cx="813755" cy="70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958012" y="2803727"/>
            <a:ext cx="0" cy="9820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653813" y="4108368"/>
            <a:ext cx="732893" cy="600164"/>
          </a:xfrm>
          <a:prstGeom prst="rect">
            <a:avLst/>
          </a:prstGeom>
          <a:noFill/>
        </p:spPr>
        <p:txBody>
          <a:bodyPr wrap="none" rtlCol="0">
            <a:spAutoFit/>
          </a:bodyPr>
          <a:lstStyle/>
          <a:p>
            <a:r>
              <a:rPr lang="en-US" sz="1100" dirty="0" smtClean="0"/>
              <a:t>9.85 MHz</a:t>
            </a:r>
          </a:p>
          <a:p>
            <a:r>
              <a:rPr lang="en-US" sz="1100" dirty="0" smtClean="0"/>
              <a:t>98.5 </a:t>
            </a:r>
            <a:r>
              <a:rPr lang="en-US" sz="1100" dirty="0" smtClean="0"/>
              <a:t>MHz</a:t>
            </a:r>
          </a:p>
          <a:p>
            <a:r>
              <a:rPr lang="en-US" sz="1100" dirty="0" smtClean="0"/>
              <a:t>39.4 MHz</a:t>
            </a:r>
            <a:endParaRPr lang="en-US" sz="1100" dirty="0" smtClean="0"/>
          </a:p>
        </p:txBody>
      </p:sp>
      <p:sp>
        <p:nvSpPr>
          <p:cNvPr id="52" name="TextBox 51"/>
          <p:cNvSpPr txBox="1"/>
          <p:nvPr/>
        </p:nvSpPr>
        <p:spPr>
          <a:xfrm>
            <a:off x="893912" y="3083699"/>
            <a:ext cx="782587" cy="276999"/>
          </a:xfrm>
          <a:prstGeom prst="rect">
            <a:avLst/>
          </a:prstGeom>
          <a:noFill/>
        </p:spPr>
        <p:txBody>
          <a:bodyPr wrap="none" rtlCol="0">
            <a:spAutoFit/>
          </a:bodyPr>
          <a:lstStyle/>
          <a:p>
            <a:r>
              <a:rPr lang="en-US" sz="1200" dirty="0" smtClean="0"/>
              <a:t>78.8 MHz</a:t>
            </a:r>
            <a:endParaRPr lang="en-US" sz="1200" dirty="0" smtClean="0"/>
          </a:p>
        </p:txBody>
      </p:sp>
      <p:cxnSp>
        <p:nvCxnSpPr>
          <p:cNvPr id="53" name="Straight Arrow Connector 52"/>
          <p:cNvCxnSpPr>
            <a:stCxn id="38" idx="3"/>
            <a:endCxn id="6" idx="1"/>
          </p:cNvCxnSpPr>
          <p:nvPr/>
        </p:nvCxnSpPr>
        <p:spPr>
          <a:xfrm>
            <a:off x="1370055" y="2350684"/>
            <a:ext cx="377341" cy="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6667482" y="3509401"/>
            <a:ext cx="1536706" cy="18253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393798" y="5234473"/>
            <a:ext cx="1963999" cy="369332"/>
          </a:xfrm>
          <a:prstGeom prst="rect">
            <a:avLst/>
          </a:prstGeom>
          <a:noFill/>
        </p:spPr>
        <p:txBody>
          <a:bodyPr wrap="none" rtlCol="0">
            <a:spAutoFit/>
          </a:bodyPr>
          <a:lstStyle/>
          <a:p>
            <a:r>
              <a:rPr lang="en-US" dirty="0" smtClean="0"/>
              <a:t>Si5344H @</a:t>
            </a:r>
            <a:r>
              <a:rPr lang="en-US" sz="1600" dirty="0" smtClean="0"/>
              <a:t>78.8MHz</a:t>
            </a:r>
            <a:endParaRPr lang="en-US" sz="1600" dirty="0"/>
          </a:p>
        </p:txBody>
      </p:sp>
      <p:sp>
        <p:nvSpPr>
          <p:cNvPr id="62" name="Rectangle 61"/>
          <p:cNvSpPr/>
          <p:nvPr/>
        </p:nvSpPr>
        <p:spPr>
          <a:xfrm>
            <a:off x="7456516" y="5304928"/>
            <a:ext cx="840429" cy="29887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61" name="TextBox 60"/>
          <p:cNvSpPr txBox="1"/>
          <p:nvPr/>
        </p:nvSpPr>
        <p:spPr>
          <a:xfrm>
            <a:off x="767344" y="5837449"/>
            <a:ext cx="5439502" cy="461665"/>
          </a:xfrm>
          <a:prstGeom prst="rect">
            <a:avLst/>
          </a:prstGeom>
          <a:noFill/>
        </p:spPr>
        <p:txBody>
          <a:bodyPr wrap="none" rtlCol="0">
            <a:spAutoFit/>
          </a:bodyPr>
          <a:lstStyle/>
          <a:p>
            <a:r>
              <a:rPr lang="en-US" dirty="0" smtClean="0"/>
              <a:t>Phase stability (phase shift and jitter): </a:t>
            </a:r>
            <a:r>
              <a:rPr lang="en-US" sz="2400" b="1" dirty="0" smtClean="0">
                <a:solidFill>
                  <a:srgbClr val="FF0000"/>
                </a:solidFill>
              </a:rPr>
              <a:t>FWHM &lt; 4 ps</a:t>
            </a:r>
            <a:endParaRPr lang="en-US" sz="2400" b="1" dirty="0">
              <a:solidFill>
                <a:srgbClr val="FF0000"/>
              </a:solidFill>
            </a:endParaRPr>
          </a:p>
        </p:txBody>
      </p:sp>
    </p:spTree>
    <p:extLst>
      <p:ext uri="{BB962C8B-B14F-4D97-AF65-F5344CB8AC3E}">
        <p14:creationId xmlns:p14="http://schemas.microsoft.com/office/powerpoint/2010/main" val="975112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7178953" cy="523220"/>
          </a:xfrm>
          <a:prstGeom prst="rect">
            <a:avLst/>
          </a:prstGeom>
          <a:noFill/>
        </p:spPr>
        <p:txBody>
          <a:bodyPr wrap="none" rtlCol="0">
            <a:spAutoFit/>
          </a:bodyPr>
          <a:lstStyle/>
          <a:p>
            <a:r>
              <a:rPr lang="en-US" sz="2800" b="1" dirty="0"/>
              <a:t>6</a:t>
            </a:r>
            <a:r>
              <a:rPr lang="en-US" sz="2800" b="1" dirty="0" smtClean="0"/>
              <a:t>.  </a:t>
            </a:r>
            <a:r>
              <a:rPr lang="en-US" sz="2800" b="1" dirty="0" smtClean="0"/>
              <a:t>“</a:t>
            </a:r>
            <a:r>
              <a:rPr lang="en-US" sz="2800" b="1" dirty="0" smtClean="0"/>
              <a:t>9.85 </a:t>
            </a:r>
            <a:r>
              <a:rPr lang="en-US" sz="2800" b="1" dirty="0" smtClean="0"/>
              <a:t>MHz” clock distribution </a:t>
            </a:r>
            <a:r>
              <a:rPr lang="en-US" sz="2800" b="1" dirty="0" smtClean="0"/>
              <a:t>through test</a:t>
            </a:r>
            <a:endParaRPr lang="en-US" sz="2000" dirty="0" smtClean="0"/>
          </a:p>
        </p:txBody>
      </p:sp>
      <p:sp>
        <p:nvSpPr>
          <p:cNvPr id="7" name="TextBox 6"/>
          <p:cNvSpPr txBox="1"/>
          <p:nvPr/>
        </p:nvSpPr>
        <p:spPr>
          <a:xfrm>
            <a:off x="11727929" y="6396335"/>
            <a:ext cx="495649" cy="461665"/>
          </a:xfrm>
          <a:prstGeom prst="rect">
            <a:avLst/>
          </a:prstGeom>
          <a:noFill/>
        </p:spPr>
        <p:txBody>
          <a:bodyPr wrap="none" rtlCol="0">
            <a:spAutoFit/>
          </a:bodyPr>
          <a:lstStyle/>
          <a:p>
            <a:r>
              <a:rPr lang="en-US" sz="2400" dirty="0" smtClean="0"/>
              <a:t>12</a:t>
            </a:r>
            <a:endParaRPr lang="en-US" sz="2400" dirty="0"/>
          </a:p>
        </p:txBody>
      </p:sp>
      <p:sp>
        <p:nvSpPr>
          <p:cNvPr id="5" name="TextBox 4"/>
          <p:cNvSpPr txBox="1"/>
          <p:nvPr/>
        </p:nvSpPr>
        <p:spPr>
          <a:xfrm>
            <a:off x="573141" y="946167"/>
            <a:ext cx="5176161" cy="400110"/>
          </a:xfrm>
          <a:prstGeom prst="rect">
            <a:avLst/>
          </a:prstGeom>
          <a:noFill/>
        </p:spPr>
        <p:txBody>
          <a:bodyPr wrap="none" rtlCol="0">
            <a:spAutoFit/>
          </a:bodyPr>
          <a:lstStyle/>
          <a:p>
            <a:r>
              <a:rPr lang="en-US" sz="2000" b="1" dirty="0" smtClean="0"/>
              <a:t>6</a:t>
            </a:r>
            <a:r>
              <a:rPr lang="en-US" sz="2000" b="1" dirty="0" smtClean="0"/>
              <a:t>.2  More realistic test: </a:t>
            </a:r>
            <a:r>
              <a:rPr lang="en-US" sz="2000" dirty="0" smtClean="0"/>
              <a:t>9.85 MHz and 39.4 MHz</a:t>
            </a:r>
            <a:endParaRPr lang="en-US" sz="2000" dirty="0"/>
          </a:p>
        </p:txBody>
      </p:sp>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1984" t="5181"/>
          <a:stretch/>
        </p:blipFill>
        <p:spPr>
          <a:xfrm>
            <a:off x="131618" y="1602413"/>
            <a:ext cx="6907876" cy="413122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98"/>
          <a:stretch/>
        </p:blipFill>
        <p:spPr>
          <a:xfrm>
            <a:off x="3050771" y="1408659"/>
            <a:ext cx="8924982" cy="4987676"/>
          </a:xfrm>
          <a:prstGeom prst="rect">
            <a:avLst/>
          </a:prstGeom>
        </p:spPr>
      </p:pic>
      <p:sp>
        <p:nvSpPr>
          <p:cNvPr id="37" name="TextBox 36"/>
          <p:cNvSpPr txBox="1"/>
          <p:nvPr/>
        </p:nvSpPr>
        <p:spPr>
          <a:xfrm>
            <a:off x="131618" y="5742721"/>
            <a:ext cx="2847703" cy="369332"/>
          </a:xfrm>
          <a:prstGeom prst="rect">
            <a:avLst/>
          </a:prstGeom>
          <a:noFill/>
        </p:spPr>
        <p:txBody>
          <a:bodyPr wrap="none" rtlCol="0">
            <a:spAutoFit/>
          </a:bodyPr>
          <a:lstStyle/>
          <a:p>
            <a:r>
              <a:rPr lang="en-US" sz="1600" dirty="0" smtClean="0"/>
              <a:t>Meas19: </a:t>
            </a:r>
            <a:r>
              <a:rPr lang="en-US" dirty="0" smtClean="0"/>
              <a:t>FWHM</a:t>
            </a:r>
            <a:r>
              <a:rPr lang="en-US" baseline="-25000" dirty="0" smtClean="0"/>
              <a:t>_Ch1-Ch4 </a:t>
            </a:r>
            <a:r>
              <a:rPr lang="en-US" dirty="0" smtClean="0"/>
              <a:t>~ 3 ps</a:t>
            </a:r>
            <a:endParaRPr lang="en-US" dirty="0"/>
          </a:p>
        </p:txBody>
      </p:sp>
      <p:sp>
        <p:nvSpPr>
          <p:cNvPr id="40" name="TextBox 39"/>
          <p:cNvSpPr txBox="1"/>
          <p:nvPr/>
        </p:nvSpPr>
        <p:spPr>
          <a:xfrm>
            <a:off x="131617" y="6099134"/>
            <a:ext cx="2868542" cy="369332"/>
          </a:xfrm>
          <a:prstGeom prst="rect">
            <a:avLst/>
          </a:prstGeom>
          <a:noFill/>
        </p:spPr>
        <p:txBody>
          <a:bodyPr wrap="none" rtlCol="0">
            <a:spAutoFit/>
          </a:bodyPr>
          <a:lstStyle/>
          <a:p>
            <a:r>
              <a:rPr lang="en-US" sz="1600" dirty="0" smtClean="0"/>
              <a:t>Meas20: </a:t>
            </a:r>
            <a:r>
              <a:rPr lang="en-US" dirty="0" smtClean="0"/>
              <a:t>FWHM</a:t>
            </a:r>
            <a:r>
              <a:rPr lang="en-US" baseline="-25000" dirty="0" smtClean="0"/>
              <a:t>_Ch2-Ch3 </a:t>
            </a:r>
            <a:r>
              <a:rPr lang="en-US" dirty="0" smtClean="0"/>
              <a:t>~ 3 ps</a:t>
            </a:r>
            <a:endParaRPr lang="en-US" dirty="0"/>
          </a:p>
        </p:txBody>
      </p:sp>
    </p:spTree>
    <p:extLst>
      <p:ext uri="{BB962C8B-B14F-4D97-AF65-F5344CB8AC3E}">
        <p14:creationId xmlns:p14="http://schemas.microsoft.com/office/powerpoint/2010/main" val="4011071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01" t="4688"/>
          <a:stretch/>
        </p:blipFill>
        <p:spPr>
          <a:xfrm>
            <a:off x="207818" y="1869497"/>
            <a:ext cx="7198821" cy="4130270"/>
          </a:xfrm>
          <a:prstGeom prst="rect">
            <a:avLst/>
          </a:prstGeom>
        </p:spPr>
      </p:pic>
      <p:sp>
        <p:nvSpPr>
          <p:cNvPr id="74" name="TextBox 73"/>
          <p:cNvSpPr txBox="1"/>
          <p:nvPr/>
        </p:nvSpPr>
        <p:spPr>
          <a:xfrm>
            <a:off x="573141" y="422947"/>
            <a:ext cx="7178953" cy="523220"/>
          </a:xfrm>
          <a:prstGeom prst="rect">
            <a:avLst/>
          </a:prstGeom>
          <a:noFill/>
        </p:spPr>
        <p:txBody>
          <a:bodyPr wrap="none" rtlCol="0">
            <a:spAutoFit/>
          </a:bodyPr>
          <a:lstStyle/>
          <a:p>
            <a:r>
              <a:rPr lang="en-US" sz="2800" b="1" dirty="0"/>
              <a:t>6</a:t>
            </a:r>
            <a:r>
              <a:rPr lang="en-US" sz="2800" b="1" dirty="0" smtClean="0"/>
              <a:t>.  </a:t>
            </a:r>
            <a:r>
              <a:rPr lang="en-US" sz="2800" b="1" dirty="0" smtClean="0"/>
              <a:t>“</a:t>
            </a:r>
            <a:r>
              <a:rPr lang="en-US" sz="2800" b="1" dirty="0" smtClean="0"/>
              <a:t>9.85 </a:t>
            </a:r>
            <a:r>
              <a:rPr lang="en-US" sz="2800" b="1" dirty="0" smtClean="0"/>
              <a:t>MHz” clock distribution </a:t>
            </a:r>
            <a:r>
              <a:rPr lang="en-US" sz="2800" b="1" dirty="0" smtClean="0"/>
              <a:t>through test</a:t>
            </a:r>
            <a:endParaRPr lang="en-US" sz="2000" dirty="0" smtClean="0"/>
          </a:p>
        </p:txBody>
      </p:sp>
      <p:sp>
        <p:nvSpPr>
          <p:cNvPr id="7" name="TextBox 6"/>
          <p:cNvSpPr txBox="1"/>
          <p:nvPr/>
        </p:nvSpPr>
        <p:spPr>
          <a:xfrm>
            <a:off x="11727929" y="6396335"/>
            <a:ext cx="495649" cy="461665"/>
          </a:xfrm>
          <a:prstGeom prst="rect">
            <a:avLst/>
          </a:prstGeom>
          <a:noFill/>
        </p:spPr>
        <p:txBody>
          <a:bodyPr wrap="none" rtlCol="0">
            <a:spAutoFit/>
          </a:bodyPr>
          <a:lstStyle/>
          <a:p>
            <a:r>
              <a:rPr lang="en-US" sz="2400" dirty="0" smtClean="0"/>
              <a:t>12</a:t>
            </a:r>
            <a:endParaRPr lang="en-US" sz="2400" dirty="0"/>
          </a:p>
        </p:txBody>
      </p:sp>
      <p:sp>
        <p:nvSpPr>
          <p:cNvPr id="5" name="TextBox 4"/>
          <p:cNvSpPr txBox="1"/>
          <p:nvPr/>
        </p:nvSpPr>
        <p:spPr>
          <a:xfrm>
            <a:off x="573141" y="946167"/>
            <a:ext cx="5176161" cy="400110"/>
          </a:xfrm>
          <a:prstGeom prst="rect">
            <a:avLst/>
          </a:prstGeom>
          <a:noFill/>
        </p:spPr>
        <p:txBody>
          <a:bodyPr wrap="none" rtlCol="0">
            <a:spAutoFit/>
          </a:bodyPr>
          <a:lstStyle/>
          <a:p>
            <a:r>
              <a:rPr lang="en-US" sz="2000" b="1" dirty="0" smtClean="0"/>
              <a:t>6</a:t>
            </a:r>
            <a:r>
              <a:rPr lang="en-US" sz="2000" b="1" dirty="0" smtClean="0"/>
              <a:t>.3  More realistic test: </a:t>
            </a:r>
            <a:r>
              <a:rPr lang="en-US" sz="2000" dirty="0" smtClean="0"/>
              <a:t>98.5 MHz and 39.4 MHz</a:t>
            </a:r>
            <a:endParaRPr lang="en-US" sz="2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73"/>
          <a:stretch/>
        </p:blipFill>
        <p:spPr>
          <a:xfrm>
            <a:off x="3275215" y="1346277"/>
            <a:ext cx="8700538" cy="4878062"/>
          </a:xfrm>
          <a:prstGeom prst="rect">
            <a:avLst/>
          </a:prstGeom>
        </p:spPr>
      </p:pic>
      <p:sp>
        <p:nvSpPr>
          <p:cNvPr id="8" name="TextBox 7"/>
          <p:cNvSpPr txBox="1"/>
          <p:nvPr/>
        </p:nvSpPr>
        <p:spPr>
          <a:xfrm>
            <a:off x="284857" y="5927387"/>
            <a:ext cx="3062505" cy="369332"/>
          </a:xfrm>
          <a:prstGeom prst="rect">
            <a:avLst/>
          </a:prstGeom>
          <a:noFill/>
        </p:spPr>
        <p:txBody>
          <a:bodyPr wrap="none" rtlCol="0">
            <a:spAutoFit/>
          </a:bodyPr>
          <a:lstStyle/>
          <a:p>
            <a:r>
              <a:rPr lang="en-US" sz="1600" dirty="0" smtClean="0"/>
              <a:t>Meas19: </a:t>
            </a:r>
            <a:r>
              <a:rPr lang="en-US" dirty="0" smtClean="0"/>
              <a:t>FWHM</a:t>
            </a:r>
            <a:r>
              <a:rPr lang="en-US" baseline="-25000" dirty="0" smtClean="0"/>
              <a:t>_Ch1-Ch4 </a:t>
            </a:r>
            <a:r>
              <a:rPr lang="en-US" dirty="0" smtClean="0"/>
              <a:t>~ 3.4 ps</a:t>
            </a:r>
            <a:endParaRPr lang="en-US" dirty="0"/>
          </a:p>
        </p:txBody>
      </p:sp>
      <p:sp>
        <p:nvSpPr>
          <p:cNvPr id="10" name="TextBox 9"/>
          <p:cNvSpPr txBox="1"/>
          <p:nvPr/>
        </p:nvSpPr>
        <p:spPr>
          <a:xfrm>
            <a:off x="293837" y="6224339"/>
            <a:ext cx="3062505" cy="369332"/>
          </a:xfrm>
          <a:prstGeom prst="rect">
            <a:avLst/>
          </a:prstGeom>
          <a:noFill/>
        </p:spPr>
        <p:txBody>
          <a:bodyPr wrap="none" rtlCol="0">
            <a:spAutoFit/>
          </a:bodyPr>
          <a:lstStyle/>
          <a:p>
            <a:r>
              <a:rPr lang="en-US" sz="1600" dirty="0" smtClean="0"/>
              <a:t>Meas20:</a:t>
            </a:r>
            <a:r>
              <a:rPr lang="en-US" dirty="0" smtClean="0"/>
              <a:t> FWHM</a:t>
            </a:r>
            <a:r>
              <a:rPr lang="en-US" baseline="-25000" dirty="0" smtClean="0"/>
              <a:t>_Ch2-Ch3 </a:t>
            </a:r>
            <a:r>
              <a:rPr lang="en-US" dirty="0" smtClean="0"/>
              <a:t>~ 3.4 ps</a:t>
            </a:r>
            <a:endParaRPr lang="en-US" dirty="0"/>
          </a:p>
        </p:txBody>
      </p:sp>
    </p:spTree>
    <p:extLst>
      <p:ext uri="{BB962C8B-B14F-4D97-AF65-F5344CB8AC3E}">
        <p14:creationId xmlns:p14="http://schemas.microsoft.com/office/powerpoint/2010/main" val="2586596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1225" y="2028825"/>
            <a:ext cx="8289962" cy="1862048"/>
          </a:xfrm>
          <a:prstGeom prst="rect">
            <a:avLst/>
          </a:prstGeom>
          <a:noFill/>
        </p:spPr>
        <p:txBody>
          <a:bodyPr wrap="none" rtlCol="0">
            <a:spAutoFit/>
          </a:bodyPr>
          <a:lstStyle/>
          <a:p>
            <a:r>
              <a:rPr lang="en-US" sz="11500" dirty="0" smtClean="0"/>
              <a:t>Backup Slides</a:t>
            </a:r>
            <a:endParaRPr lang="en-US" sz="11500" dirty="0"/>
          </a:p>
        </p:txBody>
      </p:sp>
    </p:spTree>
    <p:extLst>
      <p:ext uri="{BB962C8B-B14F-4D97-AF65-F5344CB8AC3E}">
        <p14:creationId xmlns:p14="http://schemas.microsoft.com/office/powerpoint/2010/main" val="2476904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3865930" cy="523220"/>
          </a:xfrm>
          <a:prstGeom prst="rect">
            <a:avLst/>
          </a:prstGeom>
          <a:noFill/>
        </p:spPr>
        <p:txBody>
          <a:bodyPr wrap="none" rtlCol="0">
            <a:spAutoFit/>
          </a:bodyPr>
          <a:lstStyle/>
          <a:p>
            <a:r>
              <a:rPr lang="en-US" sz="2800" b="1" dirty="0"/>
              <a:t>1</a:t>
            </a:r>
            <a:r>
              <a:rPr lang="en-US" sz="2800" b="1" dirty="0" smtClean="0"/>
              <a:t>. </a:t>
            </a:r>
            <a:r>
              <a:rPr lang="en-US" sz="2800" b="1" dirty="0" err="1" smtClean="0"/>
              <a:t>ePIC</a:t>
            </a:r>
            <a:r>
              <a:rPr lang="en-US" sz="2800" b="1" dirty="0" smtClean="0"/>
              <a:t> clock distribution</a:t>
            </a:r>
            <a:endParaRPr lang="en-US" sz="2400" dirty="0" smtClean="0"/>
          </a:p>
        </p:txBody>
      </p:sp>
      <p:sp>
        <p:nvSpPr>
          <p:cNvPr id="2" name="TextBox 1"/>
          <p:cNvSpPr txBox="1"/>
          <p:nvPr/>
        </p:nvSpPr>
        <p:spPr>
          <a:xfrm>
            <a:off x="733425" y="946167"/>
            <a:ext cx="11001375" cy="2308324"/>
          </a:xfrm>
          <a:prstGeom prst="rect">
            <a:avLst/>
          </a:prstGeom>
          <a:noFill/>
        </p:spPr>
        <p:txBody>
          <a:bodyPr wrap="square" rtlCol="0">
            <a:spAutoFit/>
          </a:bodyPr>
          <a:lstStyle/>
          <a:p>
            <a:r>
              <a:rPr lang="en-US" dirty="0" smtClean="0"/>
              <a:t>GTU: generate the beam orbit synchronized 9.85 Clock, and distribute to the DAM on dedicated fibers.  Each orbit is 126 clock cycles, and 10 beam crossing is one clock cycle.</a:t>
            </a:r>
          </a:p>
          <a:p>
            <a:r>
              <a:rPr lang="en-US" dirty="0" smtClean="0"/>
              <a:t>The GTU communicate with DAM on 98.5 MHz clock based protocols (80-bit words for example).  Ten 98.5 MHz clock data words form a data packet.  Each word has a </a:t>
            </a:r>
            <a:r>
              <a:rPr lang="en-US" dirty="0" err="1" smtClean="0"/>
              <a:t>word_number</a:t>
            </a:r>
            <a:r>
              <a:rPr lang="en-US" dirty="0" smtClean="0"/>
              <a:t> (from 1 to 10), corresponding to the phase of the 9.85 MHz clock.</a:t>
            </a:r>
          </a:p>
          <a:p>
            <a:r>
              <a:rPr lang="en-US" dirty="0" smtClean="0"/>
              <a:t>DAM: reconstruct the 98.5 MHz from the 9.85 MHz clock.  The DAM receives the GTU packets, and align the words to the correct phase of the 9.85 MHz clock.  The DAM will also reconstruct the 39.4 MHz clock (or 98.5MHz) used to communicate with </a:t>
            </a:r>
            <a:r>
              <a:rPr lang="en-US" dirty="0" err="1" smtClean="0"/>
              <a:t>LpGBT</a:t>
            </a:r>
            <a:r>
              <a:rPr lang="en-US" dirty="0" smtClean="0"/>
              <a:t>, or RDO boards.</a:t>
            </a:r>
            <a:endParaRPr lang="en-US" dirty="0"/>
          </a:p>
        </p:txBody>
      </p:sp>
      <p:sp>
        <p:nvSpPr>
          <p:cNvPr id="4" name="TextBox 3"/>
          <p:cNvSpPr txBox="1"/>
          <p:nvPr/>
        </p:nvSpPr>
        <p:spPr>
          <a:xfrm>
            <a:off x="733425" y="3362325"/>
            <a:ext cx="11220450" cy="2308324"/>
          </a:xfrm>
          <a:prstGeom prst="rect">
            <a:avLst/>
          </a:prstGeom>
          <a:noFill/>
        </p:spPr>
        <p:txBody>
          <a:bodyPr wrap="square" rtlCol="0">
            <a:spAutoFit/>
          </a:bodyPr>
          <a:lstStyle/>
          <a:p>
            <a:r>
              <a:rPr lang="en-US" dirty="0" smtClean="0"/>
              <a:t>The benefit of the 9.85 MHz clock from GTU to DAM:</a:t>
            </a:r>
          </a:p>
          <a:p>
            <a:pPr marL="285750" indent="-285750">
              <a:buFont typeface="Arial" panose="020B0604020202020204" pitchFamily="34" charset="0"/>
              <a:buChar char="•"/>
            </a:pPr>
            <a:r>
              <a:rPr lang="en-US" dirty="0" smtClean="0"/>
              <a:t>Clock synchronization:  All the faster clocks (9.85 * 4 = 39.4 MHz, 9.85 * 10 = 98.5 MHz) in </a:t>
            </a:r>
            <a:r>
              <a:rPr lang="en-US" dirty="0" err="1" smtClean="0"/>
              <a:t>ePIC</a:t>
            </a:r>
            <a:r>
              <a:rPr lang="en-US" dirty="0" smtClean="0"/>
              <a:t> are synchronized.</a:t>
            </a:r>
          </a:p>
          <a:p>
            <a:pPr marL="285750" indent="-285750">
              <a:buFont typeface="Arial" panose="020B0604020202020204" pitchFamily="34" charset="0"/>
              <a:buChar char="•"/>
            </a:pPr>
            <a:r>
              <a:rPr lang="en-US" dirty="0" smtClean="0"/>
              <a:t>Easier MGT synchronization: The 9.85 MHz clock edges on the GTU/DAM can be used to align the data words between the GTU and DAM, as long as the latency variation is less than 100 ns using the word number in the packet.</a:t>
            </a:r>
          </a:p>
          <a:p>
            <a:pPr marL="285750" indent="-285750">
              <a:buFont typeface="Arial" panose="020B0604020202020204" pitchFamily="34" charset="0"/>
              <a:buChar char="•"/>
            </a:pPr>
            <a:r>
              <a:rPr lang="en-US" dirty="0" smtClean="0"/>
              <a:t>The GTU_GTM can be used in the similar manner as GTY as the MGT connections can easily be synchronized.  In this case, one AMD </a:t>
            </a:r>
            <a:r>
              <a:rPr lang="en-US" dirty="0" err="1" smtClean="0"/>
              <a:t>versal</a:t>
            </a:r>
            <a:r>
              <a:rPr lang="en-US" dirty="0" smtClean="0"/>
              <a:t> ACAP xcvp1802 can replace the three FPGAs on the GTU base board.  But it will be harder to route  a 5000-pin FPGA than three 2000-pin FPGAs.</a:t>
            </a:r>
            <a:endParaRPr lang="en-US" dirty="0"/>
          </a:p>
        </p:txBody>
      </p:sp>
      <p:sp>
        <p:nvSpPr>
          <p:cNvPr id="5" name="TextBox 4"/>
          <p:cNvSpPr txBox="1"/>
          <p:nvPr/>
        </p:nvSpPr>
        <p:spPr>
          <a:xfrm>
            <a:off x="11718404" y="6362235"/>
            <a:ext cx="506870" cy="461665"/>
          </a:xfrm>
          <a:prstGeom prst="rect">
            <a:avLst/>
          </a:prstGeom>
          <a:noFill/>
        </p:spPr>
        <p:txBody>
          <a:bodyPr wrap="none" rtlCol="0">
            <a:spAutoFit/>
          </a:bodyPr>
          <a:lstStyle/>
          <a:p>
            <a:r>
              <a:rPr lang="en-US" sz="2400" dirty="0" smtClean="0"/>
              <a:t>B1</a:t>
            </a:r>
            <a:endParaRPr lang="en-US" sz="2400" dirty="0"/>
          </a:p>
        </p:txBody>
      </p:sp>
    </p:spTree>
    <p:extLst>
      <p:ext uri="{BB962C8B-B14F-4D97-AF65-F5344CB8AC3E}">
        <p14:creationId xmlns:p14="http://schemas.microsoft.com/office/powerpoint/2010/main" val="3805229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3141" y="422947"/>
            <a:ext cx="3846502" cy="523220"/>
          </a:xfrm>
          <a:prstGeom prst="rect">
            <a:avLst/>
          </a:prstGeom>
          <a:noFill/>
        </p:spPr>
        <p:txBody>
          <a:bodyPr wrap="none" rtlCol="0">
            <a:spAutoFit/>
          </a:bodyPr>
          <a:lstStyle/>
          <a:p>
            <a:r>
              <a:rPr lang="en-US" sz="2800" b="1" dirty="0" smtClean="0"/>
              <a:t>2. DAM FLX155 interface</a:t>
            </a:r>
            <a:endParaRPr lang="en-US" sz="2800" dirty="0" smtClean="0"/>
          </a:p>
        </p:txBody>
      </p:sp>
      <p:sp>
        <p:nvSpPr>
          <p:cNvPr id="7" name="TextBox 6"/>
          <p:cNvSpPr txBox="1"/>
          <p:nvPr/>
        </p:nvSpPr>
        <p:spPr>
          <a:xfrm>
            <a:off x="726352" y="1016873"/>
            <a:ext cx="3762505"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Dedicated Clock input, </a:t>
            </a:r>
          </a:p>
          <a:p>
            <a:pPr marL="342900" indent="-342900">
              <a:buFont typeface="Arial" panose="020B0604020202020204" pitchFamily="34" charset="0"/>
              <a:buChar char="•"/>
            </a:pPr>
            <a:r>
              <a:rPr lang="en-US" sz="2000" dirty="0" smtClean="0"/>
              <a:t>up to three MGT lanes (</a:t>
            </a:r>
            <a:r>
              <a:rPr lang="en-US" sz="2000" dirty="0" err="1" smtClean="0"/>
              <a:t>Tx</a:t>
            </a:r>
            <a:r>
              <a:rPr lang="en-US" sz="2000" dirty="0" smtClean="0"/>
              <a:t>/Rx)</a:t>
            </a:r>
          </a:p>
          <a:p>
            <a:pPr marL="342900" indent="-342900">
              <a:buFont typeface="Arial" panose="020B0604020202020204" pitchFamily="34" charset="0"/>
              <a:buChar char="•"/>
            </a:pPr>
            <a:r>
              <a:rPr lang="en-US" sz="2000" dirty="0" smtClean="0"/>
              <a:t>MTP multimode 850µm optical</a:t>
            </a:r>
            <a:endParaRPr lang="en-US" sz="20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35" t="4625" r="1299" b="7739"/>
          <a:stretch/>
        </p:blipFill>
        <p:spPr>
          <a:xfrm>
            <a:off x="746449" y="2908896"/>
            <a:ext cx="8752114" cy="377461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013" r="2004" b="3276"/>
          <a:stretch/>
        </p:blipFill>
        <p:spPr>
          <a:xfrm>
            <a:off x="4997458" y="659987"/>
            <a:ext cx="6460533" cy="2281120"/>
          </a:xfrm>
          <a:prstGeom prst="rect">
            <a:avLst/>
          </a:prstGeom>
        </p:spPr>
      </p:pic>
      <p:sp>
        <p:nvSpPr>
          <p:cNvPr id="2" name="TextBox 1"/>
          <p:cNvSpPr txBox="1"/>
          <p:nvPr/>
        </p:nvSpPr>
        <p:spPr>
          <a:xfrm>
            <a:off x="9677400" y="5410200"/>
            <a:ext cx="2514600" cy="584775"/>
          </a:xfrm>
          <a:prstGeom prst="rect">
            <a:avLst/>
          </a:prstGeom>
          <a:noFill/>
        </p:spPr>
        <p:txBody>
          <a:bodyPr wrap="square" rtlCol="0">
            <a:spAutoFit/>
          </a:bodyPr>
          <a:lstStyle/>
          <a:p>
            <a:r>
              <a:rPr lang="en-US" sz="1600" dirty="0" smtClean="0"/>
              <a:t>* These two diagrams are from FLX155 presentations</a:t>
            </a:r>
            <a:endParaRPr lang="en-US" sz="1600" dirty="0"/>
          </a:p>
        </p:txBody>
      </p:sp>
      <p:sp>
        <p:nvSpPr>
          <p:cNvPr id="10" name="TextBox 9"/>
          <p:cNvSpPr txBox="1"/>
          <p:nvPr/>
        </p:nvSpPr>
        <p:spPr>
          <a:xfrm>
            <a:off x="11718404" y="6362235"/>
            <a:ext cx="340158" cy="461665"/>
          </a:xfrm>
          <a:prstGeom prst="rect">
            <a:avLst/>
          </a:prstGeom>
          <a:noFill/>
        </p:spPr>
        <p:txBody>
          <a:bodyPr wrap="none" rtlCol="0">
            <a:spAutoFit/>
          </a:bodyPr>
          <a:lstStyle/>
          <a:p>
            <a:r>
              <a:rPr lang="en-US" sz="2400" dirty="0"/>
              <a:t>2</a:t>
            </a:r>
          </a:p>
        </p:txBody>
      </p:sp>
    </p:spTree>
    <p:extLst>
      <p:ext uri="{BB962C8B-B14F-4D97-AF65-F5344CB8AC3E}">
        <p14:creationId xmlns:p14="http://schemas.microsoft.com/office/powerpoint/2010/main" val="3986899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573141" y="422947"/>
            <a:ext cx="10405349" cy="523220"/>
          </a:xfrm>
          <a:prstGeom prst="rect">
            <a:avLst/>
          </a:prstGeom>
          <a:noFill/>
        </p:spPr>
        <p:txBody>
          <a:bodyPr wrap="none" rtlCol="0">
            <a:spAutoFit/>
          </a:bodyPr>
          <a:lstStyle/>
          <a:p>
            <a:r>
              <a:rPr lang="en-US" sz="2800" b="1" dirty="0"/>
              <a:t>3</a:t>
            </a:r>
            <a:r>
              <a:rPr lang="en-US" sz="2800" b="1" dirty="0" smtClean="0"/>
              <a:t>. GTU design: </a:t>
            </a:r>
            <a:r>
              <a:rPr lang="en-US" sz="2400" dirty="0" smtClean="0"/>
              <a:t>FPGA selection: PROs and CONs of three ‘single FPGA’ candidate</a:t>
            </a:r>
          </a:p>
        </p:txBody>
      </p:sp>
      <p:graphicFrame>
        <p:nvGraphicFramePr>
          <p:cNvPr id="5" name="Table 4"/>
          <p:cNvGraphicFramePr>
            <a:graphicFrameLocks noGrp="1"/>
          </p:cNvGraphicFramePr>
          <p:nvPr>
            <p:extLst/>
          </p:nvPr>
        </p:nvGraphicFramePr>
        <p:xfrm>
          <a:off x="1209040" y="1193491"/>
          <a:ext cx="10094667" cy="3114040"/>
        </p:xfrm>
        <a:graphic>
          <a:graphicData uri="http://schemas.openxmlformats.org/drawingml/2006/table">
            <a:tbl>
              <a:tblPr firstRow="1" bandRow="1">
                <a:tableStyleId>{5C22544A-7EE6-4342-B048-85BDC9FD1C3A}</a:tableStyleId>
              </a:tblPr>
              <a:tblGrid>
                <a:gridCol w="2157615">
                  <a:extLst>
                    <a:ext uri="{9D8B030D-6E8A-4147-A177-3AD203B41FA5}">
                      <a16:colId xmlns:a16="http://schemas.microsoft.com/office/drawing/2014/main" val="1945202389"/>
                    </a:ext>
                  </a:extLst>
                </a:gridCol>
                <a:gridCol w="3665912">
                  <a:extLst>
                    <a:ext uri="{9D8B030D-6E8A-4147-A177-3AD203B41FA5}">
                      <a16:colId xmlns:a16="http://schemas.microsoft.com/office/drawing/2014/main" val="1859163905"/>
                    </a:ext>
                  </a:extLst>
                </a:gridCol>
                <a:gridCol w="4271140">
                  <a:extLst>
                    <a:ext uri="{9D8B030D-6E8A-4147-A177-3AD203B41FA5}">
                      <a16:colId xmlns:a16="http://schemas.microsoft.com/office/drawing/2014/main" val="857080554"/>
                    </a:ext>
                  </a:extLst>
                </a:gridCol>
              </a:tblGrid>
              <a:tr h="370840">
                <a:tc>
                  <a:txBody>
                    <a:bodyPr/>
                    <a:lstStyle/>
                    <a:p>
                      <a:r>
                        <a:rPr lang="en-US" dirty="0" smtClean="0"/>
                        <a:t>FPGA</a:t>
                      </a:r>
                      <a:endParaRPr lang="en-US" dirty="0"/>
                    </a:p>
                  </a:txBody>
                  <a:tcPr/>
                </a:tc>
                <a:tc>
                  <a:txBody>
                    <a:bodyPr/>
                    <a:lstStyle/>
                    <a:p>
                      <a:r>
                        <a:rPr lang="en-US" dirty="0" smtClean="0"/>
                        <a:t>PRO</a:t>
                      </a:r>
                      <a:endParaRPr lang="en-US" dirty="0"/>
                    </a:p>
                  </a:txBody>
                  <a:tcPr/>
                </a:tc>
                <a:tc>
                  <a:txBody>
                    <a:bodyPr/>
                    <a:lstStyle/>
                    <a:p>
                      <a:r>
                        <a:rPr lang="en-US" dirty="0" smtClean="0"/>
                        <a:t>CON</a:t>
                      </a:r>
                      <a:endParaRPr lang="en-US" dirty="0"/>
                    </a:p>
                  </a:txBody>
                  <a:tcPr/>
                </a:tc>
                <a:extLst>
                  <a:ext uri="{0D108BD9-81ED-4DB2-BD59-A6C34878D82A}">
                    <a16:rowId xmlns:a16="http://schemas.microsoft.com/office/drawing/2014/main" val="426430306"/>
                  </a:ext>
                </a:extLst>
              </a:tr>
              <a:tr h="370840">
                <a:tc>
                  <a:txBody>
                    <a:bodyPr/>
                    <a:lstStyle/>
                    <a:p>
                      <a:r>
                        <a:rPr lang="en-US" dirty="0" err="1" smtClean="0"/>
                        <a:t>Versal</a:t>
                      </a:r>
                      <a:r>
                        <a:rPr lang="en-US" dirty="0" smtClean="0"/>
                        <a:t> VP1802 VSVA5601, 570 XPIO, 28 GTY, 140 GTM</a:t>
                      </a:r>
                      <a:endParaRPr lang="en-US" dirty="0"/>
                    </a:p>
                  </a:txBody>
                  <a:tcPr/>
                </a:tc>
                <a:tc>
                  <a:txBody>
                    <a:bodyPr/>
                    <a:lstStyle/>
                    <a:p>
                      <a:r>
                        <a:rPr lang="en-US" dirty="0" smtClean="0"/>
                        <a:t>Dual core Arm®</a:t>
                      </a:r>
                      <a:r>
                        <a:rPr lang="en-US" baseline="0" dirty="0" smtClean="0"/>
                        <a:t> Cortex-A</a:t>
                      </a:r>
                      <a:r>
                        <a:rPr lang="en-US" dirty="0" smtClean="0"/>
                        <a:t>72;</a:t>
                      </a:r>
                    </a:p>
                    <a:p>
                      <a:r>
                        <a:rPr lang="en-US" dirty="0" smtClean="0"/>
                        <a:t>1:1 GT with DAM</a:t>
                      </a:r>
                      <a:endParaRPr lang="en-US" dirty="0"/>
                    </a:p>
                  </a:txBody>
                  <a:tcPr/>
                </a:tc>
                <a:tc>
                  <a:txBody>
                    <a:bodyPr/>
                    <a:lstStyle/>
                    <a:p>
                      <a:r>
                        <a:rPr lang="en-US" dirty="0" smtClean="0"/>
                        <a:t>1:2 </a:t>
                      </a:r>
                      <a:r>
                        <a:rPr lang="en-US" dirty="0" err="1" smtClean="0"/>
                        <a:t>Tx</a:t>
                      </a:r>
                      <a:r>
                        <a:rPr lang="en-US" dirty="0" smtClean="0"/>
                        <a:t> to DAM, 1:1 Rx from DAM on XPIO;</a:t>
                      </a:r>
                    </a:p>
                    <a:p>
                      <a:r>
                        <a:rPr lang="en-US" dirty="0" smtClean="0"/>
                        <a:t>GTM,</a:t>
                      </a:r>
                      <a:r>
                        <a:rPr lang="en-US" baseline="0" dirty="0" smtClean="0"/>
                        <a:t> harder to control</a:t>
                      </a:r>
                      <a:endParaRPr lang="en-US" dirty="0"/>
                    </a:p>
                  </a:txBody>
                  <a:tcPr/>
                </a:tc>
                <a:extLst>
                  <a:ext uri="{0D108BD9-81ED-4DB2-BD59-A6C34878D82A}">
                    <a16:rowId xmlns:a16="http://schemas.microsoft.com/office/drawing/2014/main" val="2294512139"/>
                  </a:ext>
                </a:extLst>
              </a:tr>
              <a:tr h="370840">
                <a:tc>
                  <a:txBody>
                    <a:bodyPr/>
                    <a:lstStyle/>
                    <a:p>
                      <a:r>
                        <a:rPr lang="en-US" dirty="0" err="1" smtClean="0"/>
                        <a:t>Versal</a:t>
                      </a:r>
                      <a:r>
                        <a:rPr lang="en-US" dirty="0" smtClean="0"/>
                        <a:t> VH1582 VSVA3697, 570XPIO,</a:t>
                      </a:r>
                      <a:r>
                        <a:rPr lang="en-US" baseline="0" dirty="0" smtClean="0"/>
                        <a:t> 68 GTY, 20 GTM</a:t>
                      </a:r>
                      <a:endParaRPr lang="en-US" dirty="0"/>
                    </a:p>
                  </a:txBody>
                  <a:tcPr/>
                </a:tc>
                <a:tc>
                  <a:txBody>
                    <a:bodyPr/>
                    <a:lstStyle/>
                    <a:p>
                      <a:r>
                        <a:rPr lang="en-US" dirty="0" smtClean="0"/>
                        <a:t>Dual</a:t>
                      </a:r>
                      <a:r>
                        <a:rPr lang="en-US" baseline="0" dirty="0" smtClean="0"/>
                        <a:t> core Arm® Cortex-A</a:t>
                      </a:r>
                      <a:r>
                        <a:rPr lang="en-US" dirty="0" smtClean="0"/>
                        <a:t>72;</a:t>
                      </a:r>
                    </a:p>
                    <a:p>
                      <a:r>
                        <a:rPr lang="en-US" dirty="0" smtClean="0"/>
                        <a:t>Large on-die</a:t>
                      </a:r>
                      <a:r>
                        <a:rPr lang="en-US" baseline="0" dirty="0" smtClean="0"/>
                        <a:t> memory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1:2 </a:t>
                      </a:r>
                      <a:r>
                        <a:rPr lang="en-US" dirty="0" err="1" smtClean="0"/>
                        <a:t>Tx</a:t>
                      </a:r>
                      <a:r>
                        <a:rPr lang="en-US" dirty="0" smtClean="0"/>
                        <a:t> to DAM, 1:1 Rx from DAM on XPIO;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1:3 with DAM</a:t>
                      </a:r>
                      <a:r>
                        <a:rPr lang="en-US" baseline="0" dirty="0" smtClean="0"/>
                        <a:t> on MGT</a:t>
                      </a:r>
                      <a:endParaRPr lang="en-US" dirty="0"/>
                    </a:p>
                  </a:txBody>
                  <a:tcPr/>
                </a:tc>
                <a:extLst>
                  <a:ext uri="{0D108BD9-81ED-4DB2-BD59-A6C34878D82A}">
                    <a16:rowId xmlns:a16="http://schemas.microsoft.com/office/drawing/2014/main" val="1059200511"/>
                  </a:ext>
                </a:extLst>
              </a:tr>
              <a:tr h="370840">
                <a:tc>
                  <a:txBody>
                    <a:bodyPr/>
                    <a:lstStyle/>
                    <a:p>
                      <a:r>
                        <a:rPr lang="en-US" sz="1600" dirty="0" smtClean="0"/>
                        <a:t>UltraScale</a:t>
                      </a:r>
                      <a:r>
                        <a:rPr lang="en-US" dirty="0" smtClean="0"/>
                        <a:t>+ VU9P </a:t>
                      </a:r>
                      <a:r>
                        <a:rPr lang="en-US" baseline="0" dirty="0" smtClean="0"/>
                        <a:t> </a:t>
                      </a:r>
                      <a:r>
                        <a:rPr lang="en-US" dirty="0" smtClean="0"/>
                        <a:t>B2104,</a:t>
                      </a:r>
                      <a:r>
                        <a:rPr lang="en-US" baseline="0" dirty="0" smtClean="0"/>
                        <a:t> </a:t>
                      </a:r>
                    </a:p>
                    <a:p>
                      <a:r>
                        <a:rPr lang="en-US" baseline="0" dirty="0" smtClean="0"/>
                        <a:t>702 HPIO, 76 GTY</a:t>
                      </a:r>
                      <a:endParaRPr lang="en-US" dirty="0"/>
                    </a:p>
                  </a:txBody>
                  <a:tcPr/>
                </a:tc>
                <a:tc>
                  <a:txBody>
                    <a:bodyPr/>
                    <a:lstStyle/>
                    <a:p>
                      <a:r>
                        <a:rPr lang="en-US" dirty="0" smtClean="0"/>
                        <a:t>1:1 HPIO</a:t>
                      </a:r>
                      <a:r>
                        <a:rPr lang="en-US" baseline="0" dirty="0" smtClean="0"/>
                        <a:t> with DAM</a:t>
                      </a:r>
                    </a:p>
                    <a:p>
                      <a:r>
                        <a:rPr lang="en-US" baseline="0" dirty="0" smtClean="0"/>
                        <a:t>Compatible with VU5P, VU7P</a:t>
                      </a:r>
                      <a:endParaRPr lang="en-US" dirty="0"/>
                    </a:p>
                  </a:txBody>
                  <a:tcPr/>
                </a:tc>
                <a:tc>
                  <a:txBody>
                    <a:bodyPr/>
                    <a:lstStyle/>
                    <a:p>
                      <a:r>
                        <a:rPr lang="en-US" dirty="0" smtClean="0"/>
                        <a:t>No Arm® CPU;</a:t>
                      </a:r>
                    </a:p>
                    <a:p>
                      <a:r>
                        <a:rPr lang="en-US" dirty="0" smtClean="0"/>
                        <a:t>1:2 GTY</a:t>
                      </a:r>
                    </a:p>
                    <a:p>
                      <a:r>
                        <a:rPr lang="en-US" dirty="0" smtClean="0"/>
                        <a:t>Older FPGA,</a:t>
                      </a:r>
                      <a:r>
                        <a:rPr lang="en-US" baseline="0" dirty="0" smtClean="0"/>
                        <a:t> </a:t>
                      </a:r>
                      <a:endParaRPr lang="en-US" dirty="0"/>
                    </a:p>
                  </a:txBody>
                  <a:tcPr/>
                </a:tc>
                <a:extLst>
                  <a:ext uri="{0D108BD9-81ED-4DB2-BD59-A6C34878D82A}">
                    <a16:rowId xmlns:a16="http://schemas.microsoft.com/office/drawing/2014/main" val="2273245242"/>
                  </a:ext>
                </a:extLst>
              </a:tr>
            </a:tbl>
          </a:graphicData>
        </a:graphic>
      </p:graphicFrame>
      <p:sp>
        <p:nvSpPr>
          <p:cNvPr id="7" name="TextBox 6"/>
          <p:cNvSpPr txBox="1"/>
          <p:nvPr/>
        </p:nvSpPr>
        <p:spPr>
          <a:xfrm>
            <a:off x="11718404" y="6362235"/>
            <a:ext cx="506870" cy="461665"/>
          </a:xfrm>
          <a:prstGeom prst="rect">
            <a:avLst/>
          </a:prstGeom>
          <a:noFill/>
        </p:spPr>
        <p:txBody>
          <a:bodyPr wrap="none" rtlCol="0">
            <a:spAutoFit/>
          </a:bodyPr>
          <a:lstStyle/>
          <a:p>
            <a:r>
              <a:rPr lang="en-US" sz="2400" dirty="0" smtClean="0"/>
              <a:t>B2</a:t>
            </a:r>
            <a:endParaRPr lang="en-US" sz="2400" dirty="0"/>
          </a:p>
        </p:txBody>
      </p:sp>
    </p:spTree>
    <p:extLst>
      <p:ext uri="{BB962C8B-B14F-4D97-AF65-F5344CB8AC3E}">
        <p14:creationId xmlns:p14="http://schemas.microsoft.com/office/powerpoint/2010/main" val="898658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10753200" cy="523220"/>
          </a:xfrm>
          <a:prstGeom prst="rect">
            <a:avLst/>
          </a:prstGeom>
          <a:noFill/>
        </p:spPr>
        <p:txBody>
          <a:bodyPr wrap="none" rtlCol="0">
            <a:spAutoFit/>
          </a:bodyPr>
          <a:lstStyle/>
          <a:p>
            <a:r>
              <a:rPr lang="en-US" sz="2800" b="1" dirty="0"/>
              <a:t>3</a:t>
            </a:r>
            <a:r>
              <a:rPr lang="en-US" sz="2800" b="1" dirty="0" smtClean="0"/>
              <a:t>. GTU design: </a:t>
            </a:r>
            <a:r>
              <a:rPr lang="en-US" sz="2400" dirty="0" smtClean="0"/>
              <a:t>If the optical transceivers are on the GTU PCB (non-modular design)</a:t>
            </a:r>
          </a:p>
        </p:txBody>
      </p:sp>
      <p:sp>
        <p:nvSpPr>
          <p:cNvPr id="3" name="TextBox 2"/>
          <p:cNvSpPr txBox="1"/>
          <p:nvPr/>
        </p:nvSpPr>
        <p:spPr>
          <a:xfrm>
            <a:off x="1276155" y="1019538"/>
            <a:ext cx="3274294" cy="369332"/>
          </a:xfrm>
          <a:prstGeom prst="rect">
            <a:avLst/>
          </a:prstGeom>
          <a:noFill/>
        </p:spPr>
        <p:txBody>
          <a:bodyPr wrap="none" rtlCol="0">
            <a:spAutoFit/>
          </a:bodyPr>
          <a:lstStyle/>
          <a:p>
            <a:r>
              <a:rPr lang="en-US" dirty="0" smtClean="0"/>
              <a:t>12* 12-port transmitter for Clock</a:t>
            </a:r>
            <a:endParaRPr lang="en-US" dirty="0"/>
          </a:p>
        </p:txBody>
      </p:sp>
      <p:sp>
        <p:nvSpPr>
          <p:cNvPr id="87" name="TextBox 86"/>
          <p:cNvSpPr txBox="1"/>
          <p:nvPr/>
        </p:nvSpPr>
        <p:spPr>
          <a:xfrm>
            <a:off x="1361880" y="1495788"/>
            <a:ext cx="3222998" cy="369332"/>
          </a:xfrm>
          <a:prstGeom prst="rect">
            <a:avLst/>
          </a:prstGeom>
          <a:noFill/>
        </p:spPr>
        <p:txBody>
          <a:bodyPr wrap="none" rtlCol="0">
            <a:spAutoFit/>
          </a:bodyPr>
          <a:lstStyle/>
          <a:p>
            <a:r>
              <a:rPr lang="en-US" dirty="0" smtClean="0"/>
              <a:t>12* 12-port transmitter for XPIO</a:t>
            </a:r>
            <a:endParaRPr lang="en-US" dirty="0"/>
          </a:p>
        </p:txBody>
      </p:sp>
      <p:sp>
        <p:nvSpPr>
          <p:cNvPr id="91" name="TextBox 90"/>
          <p:cNvSpPr txBox="1"/>
          <p:nvPr/>
        </p:nvSpPr>
        <p:spPr>
          <a:xfrm>
            <a:off x="1608294" y="1758202"/>
            <a:ext cx="2976584" cy="369332"/>
          </a:xfrm>
          <a:prstGeom prst="rect">
            <a:avLst/>
          </a:prstGeom>
          <a:noFill/>
        </p:spPr>
        <p:txBody>
          <a:bodyPr wrap="none" rtlCol="0">
            <a:spAutoFit/>
          </a:bodyPr>
          <a:lstStyle/>
          <a:p>
            <a:r>
              <a:rPr lang="en-US" dirty="0" smtClean="0"/>
              <a:t>12* 12-port receiver  for XPIO</a:t>
            </a:r>
            <a:endParaRPr lang="en-US" dirty="0"/>
          </a:p>
        </p:txBody>
      </p:sp>
      <p:sp>
        <p:nvSpPr>
          <p:cNvPr id="92" name="TextBox 91"/>
          <p:cNvSpPr txBox="1"/>
          <p:nvPr/>
        </p:nvSpPr>
        <p:spPr>
          <a:xfrm>
            <a:off x="1356622" y="2398066"/>
            <a:ext cx="3228256" cy="369332"/>
          </a:xfrm>
          <a:prstGeom prst="rect">
            <a:avLst/>
          </a:prstGeom>
          <a:noFill/>
        </p:spPr>
        <p:txBody>
          <a:bodyPr wrap="none" rtlCol="0">
            <a:spAutoFit/>
          </a:bodyPr>
          <a:lstStyle/>
          <a:p>
            <a:r>
              <a:rPr lang="en-US" dirty="0" smtClean="0"/>
              <a:t>12* 12-port transmitter for MGT</a:t>
            </a:r>
            <a:endParaRPr lang="en-US" dirty="0"/>
          </a:p>
        </p:txBody>
      </p:sp>
      <p:sp>
        <p:nvSpPr>
          <p:cNvPr id="93" name="TextBox 92"/>
          <p:cNvSpPr txBox="1"/>
          <p:nvPr/>
        </p:nvSpPr>
        <p:spPr>
          <a:xfrm>
            <a:off x="1655935" y="2767398"/>
            <a:ext cx="2928943" cy="369332"/>
          </a:xfrm>
          <a:prstGeom prst="rect">
            <a:avLst/>
          </a:prstGeom>
          <a:noFill/>
        </p:spPr>
        <p:txBody>
          <a:bodyPr wrap="none" rtlCol="0">
            <a:spAutoFit/>
          </a:bodyPr>
          <a:lstStyle/>
          <a:p>
            <a:r>
              <a:rPr lang="en-US" dirty="0" smtClean="0"/>
              <a:t>12* 12-port receiver for MGT</a:t>
            </a:r>
            <a:endParaRPr lang="en-US" dirty="0"/>
          </a:p>
        </p:txBody>
      </p:sp>
      <p:sp>
        <p:nvSpPr>
          <p:cNvPr id="94" name="TextBox 93"/>
          <p:cNvSpPr txBox="1"/>
          <p:nvPr/>
        </p:nvSpPr>
        <p:spPr>
          <a:xfrm>
            <a:off x="8083950" y="1664596"/>
            <a:ext cx="1903855" cy="369332"/>
          </a:xfrm>
          <a:prstGeom prst="rect">
            <a:avLst/>
          </a:prstGeom>
          <a:noFill/>
        </p:spPr>
        <p:txBody>
          <a:bodyPr wrap="none" rtlCol="0">
            <a:spAutoFit/>
          </a:bodyPr>
          <a:lstStyle/>
          <a:p>
            <a:r>
              <a:rPr lang="en-US" dirty="0" smtClean="0"/>
              <a:t>144* MTP to DAM</a:t>
            </a:r>
            <a:endParaRPr lang="en-US" dirty="0"/>
          </a:p>
        </p:txBody>
      </p:sp>
      <p:sp>
        <p:nvSpPr>
          <p:cNvPr id="97" name="TextBox 96"/>
          <p:cNvSpPr txBox="1"/>
          <p:nvPr/>
        </p:nvSpPr>
        <p:spPr>
          <a:xfrm>
            <a:off x="1276155" y="3776594"/>
            <a:ext cx="2871940" cy="369332"/>
          </a:xfrm>
          <a:prstGeom prst="rect">
            <a:avLst/>
          </a:prstGeom>
          <a:noFill/>
        </p:spPr>
        <p:txBody>
          <a:bodyPr wrap="none" rtlCol="0">
            <a:spAutoFit/>
          </a:bodyPr>
          <a:lstStyle/>
          <a:p>
            <a:r>
              <a:rPr lang="en-US" dirty="0" smtClean="0"/>
              <a:t>12-port transmitter for Clock</a:t>
            </a:r>
            <a:endParaRPr lang="en-US" dirty="0"/>
          </a:p>
        </p:txBody>
      </p:sp>
      <p:sp>
        <p:nvSpPr>
          <p:cNvPr id="99" name="TextBox 98"/>
          <p:cNvSpPr txBox="1"/>
          <p:nvPr/>
        </p:nvSpPr>
        <p:spPr>
          <a:xfrm>
            <a:off x="1361880" y="4252844"/>
            <a:ext cx="2820644" cy="369332"/>
          </a:xfrm>
          <a:prstGeom prst="rect">
            <a:avLst/>
          </a:prstGeom>
          <a:noFill/>
        </p:spPr>
        <p:txBody>
          <a:bodyPr wrap="none" rtlCol="0">
            <a:spAutoFit/>
          </a:bodyPr>
          <a:lstStyle/>
          <a:p>
            <a:r>
              <a:rPr lang="en-US" dirty="0" smtClean="0"/>
              <a:t>12-port transmitter for XPIO</a:t>
            </a:r>
            <a:endParaRPr lang="en-US" dirty="0"/>
          </a:p>
        </p:txBody>
      </p:sp>
      <p:sp>
        <p:nvSpPr>
          <p:cNvPr id="106" name="TextBox 105"/>
          <p:cNvSpPr txBox="1"/>
          <p:nvPr/>
        </p:nvSpPr>
        <p:spPr>
          <a:xfrm>
            <a:off x="1608294" y="4515258"/>
            <a:ext cx="2574231" cy="369332"/>
          </a:xfrm>
          <a:prstGeom prst="rect">
            <a:avLst/>
          </a:prstGeom>
          <a:noFill/>
        </p:spPr>
        <p:txBody>
          <a:bodyPr wrap="none" rtlCol="0">
            <a:spAutoFit/>
          </a:bodyPr>
          <a:lstStyle/>
          <a:p>
            <a:r>
              <a:rPr lang="en-US" dirty="0" smtClean="0"/>
              <a:t>12-port receiver  for XPIO</a:t>
            </a:r>
            <a:endParaRPr lang="en-US" dirty="0"/>
          </a:p>
        </p:txBody>
      </p:sp>
      <p:sp>
        <p:nvSpPr>
          <p:cNvPr id="107" name="TextBox 106"/>
          <p:cNvSpPr txBox="1"/>
          <p:nvPr/>
        </p:nvSpPr>
        <p:spPr>
          <a:xfrm>
            <a:off x="1356622" y="5155122"/>
            <a:ext cx="2825902" cy="369332"/>
          </a:xfrm>
          <a:prstGeom prst="rect">
            <a:avLst/>
          </a:prstGeom>
          <a:noFill/>
        </p:spPr>
        <p:txBody>
          <a:bodyPr wrap="none" rtlCol="0">
            <a:spAutoFit/>
          </a:bodyPr>
          <a:lstStyle/>
          <a:p>
            <a:r>
              <a:rPr lang="en-US" dirty="0" smtClean="0"/>
              <a:t>12-port transmitter for MGT</a:t>
            </a:r>
            <a:endParaRPr lang="en-US" dirty="0"/>
          </a:p>
        </p:txBody>
      </p:sp>
      <p:sp>
        <p:nvSpPr>
          <p:cNvPr id="108" name="TextBox 107"/>
          <p:cNvSpPr txBox="1"/>
          <p:nvPr/>
        </p:nvSpPr>
        <p:spPr>
          <a:xfrm>
            <a:off x="1655935" y="5524454"/>
            <a:ext cx="2526589" cy="369332"/>
          </a:xfrm>
          <a:prstGeom prst="rect">
            <a:avLst/>
          </a:prstGeom>
          <a:noFill/>
        </p:spPr>
        <p:txBody>
          <a:bodyPr wrap="none" rtlCol="0">
            <a:spAutoFit/>
          </a:bodyPr>
          <a:lstStyle/>
          <a:p>
            <a:r>
              <a:rPr lang="en-US" dirty="0" smtClean="0"/>
              <a:t>12-port receiver for MGT</a:t>
            </a:r>
            <a:endParaRPr lang="en-US" dirty="0"/>
          </a:p>
        </p:txBody>
      </p:sp>
      <p:sp>
        <p:nvSpPr>
          <p:cNvPr id="130" name="TextBox 129"/>
          <p:cNvSpPr txBox="1"/>
          <p:nvPr/>
        </p:nvSpPr>
        <p:spPr>
          <a:xfrm>
            <a:off x="9016191" y="5870719"/>
            <a:ext cx="1384482" cy="369332"/>
          </a:xfrm>
          <a:prstGeom prst="rect">
            <a:avLst/>
          </a:prstGeom>
          <a:noFill/>
        </p:spPr>
        <p:txBody>
          <a:bodyPr wrap="none" rtlCol="0">
            <a:spAutoFit/>
          </a:bodyPr>
          <a:lstStyle/>
          <a:p>
            <a:r>
              <a:rPr lang="en-US" dirty="0" smtClean="0"/>
              <a:t>MTP to DAM</a:t>
            </a:r>
            <a:endParaRPr lang="en-US" dirty="0"/>
          </a:p>
        </p:txBody>
      </p:sp>
      <p:sp>
        <p:nvSpPr>
          <p:cNvPr id="131" name="TextBox 130"/>
          <p:cNvSpPr txBox="1"/>
          <p:nvPr/>
        </p:nvSpPr>
        <p:spPr>
          <a:xfrm>
            <a:off x="9026804" y="6133742"/>
            <a:ext cx="1384482" cy="369332"/>
          </a:xfrm>
          <a:prstGeom prst="rect">
            <a:avLst/>
          </a:prstGeom>
          <a:noFill/>
        </p:spPr>
        <p:txBody>
          <a:bodyPr wrap="none" rtlCol="0">
            <a:spAutoFit/>
          </a:bodyPr>
          <a:lstStyle/>
          <a:p>
            <a:r>
              <a:rPr lang="en-US" dirty="0" smtClean="0"/>
              <a:t>MTP to DAM</a:t>
            </a:r>
            <a:endParaRPr lang="en-US" dirty="0"/>
          </a:p>
        </p:txBody>
      </p:sp>
      <p:sp>
        <p:nvSpPr>
          <p:cNvPr id="132" name="TextBox 131"/>
          <p:cNvSpPr txBox="1"/>
          <p:nvPr/>
        </p:nvSpPr>
        <p:spPr>
          <a:xfrm>
            <a:off x="9023371" y="6399760"/>
            <a:ext cx="1384482" cy="369332"/>
          </a:xfrm>
          <a:prstGeom prst="rect">
            <a:avLst/>
          </a:prstGeom>
          <a:noFill/>
        </p:spPr>
        <p:txBody>
          <a:bodyPr wrap="none" rtlCol="0">
            <a:spAutoFit/>
          </a:bodyPr>
          <a:lstStyle/>
          <a:p>
            <a:r>
              <a:rPr lang="en-US" dirty="0" smtClean="0"/>
              <a:t>MTP to DAM</a:t>
            </a:r>
            <a:endParaRPr lang="en-US" dirty="0"/>
          </a:p>
        </p:txBody>
      </p:sp>
      <p:cxnSp>
        <p:nvCxnSpPr>
          <p:cNvPr id="5" name="Straight Connector 4"/>
          <p:cNvCxnSpPr/>
          <p:nvPr/>
        </p:nvCxnSpPr>
        <p:spPr>
          <a:xfrm>
            <a:off x="4036177" y="3994910"/>
            <a:ext cx="866623"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055302" y="4456872"/>
            <a:ext cx="866623" cy="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4055302" y="4698473"/>
            <a:ext cx="866623"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036177" y="5364129"/>
            <a:ext cx="866623"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036177" y="5709120"/>
            <a:ext cx="866623"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921925" y="3776594"/>
            <a:ext cx="0" cy="2260975"/>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9035877" y="3224385"/>
            <a:ext cx="0" cy="3428499"/>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150467" y="3321396"/>
            <a:ext cx="0" cy="3428499"/>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921925" y="3427719"/>
            <a:ext cx="2226393" cy="56719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V="1">
            <a:off x="4925984" y="3701718"/>
            <a:ext cx="2216739" cy="29319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V="1">
            <a:off x="4927344" y="3981053"/>
            <a:ext cx="2220798" cy="2707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a:off x="4925078" y="4008126"/>
            <a:ext cx="2243717" cy="21209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a:off x="4933772" y="3994418"/>
            <a:ext cx="2216750" cy="4813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4930560" y="4001517"/>
            <a:ext cx="2236032" cy="75463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a:off x="4931418" y="3994418"/>
            <a:ext cx="2219104" cy="106177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4940199" y="4008126"/>
            <a:ext cx="2216754" cy="13595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4931418" y="4001517"/>
            <a:ext cx="2224419" cy="166617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4927344" y="4001517"/>
            <a:ext cx="2220974" cy="193591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4921925" y="4001517"/>
            <a:ext cx="2222320" cy="221855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4930560" y="3994418"/>
            <a:ext cx="2207694" cy="24602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4930349" y="3492999"/>
            <a:ext cx="2230647" cy="9515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V="1">
            <a:off x="4929547" y="3766997"/>
            <a:ext cx="2225854" cy="688605"/>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V="1">
            <a:off x="4928353" y="4046333"/>
            <a:ext cx="2232467" cy="407084"/>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V="1">
            <a:off x="4929401" y="4285501"/>
            <a:ext cx="2252072" cy="175121"/>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a:off x="4933889" y="4458886"/>
            <a:ext cx="2229311" cy="82179"/>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4927158" y="4459533"/>
            <a:ext cx="2252112" cy="361901"/>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a:off x="4933546" y="4456872"/>
            <a:ext cx="2229654" cy="66460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4926481" y="4455225"/>
            <a:ext cx="2243150" cy="97771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4926482" y="4457910"/>
            <a:ext cx="2242033" cy="1275063"/>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a:off x="4926483" y="4471833"/>
            <a:ext cx="2234513" cy="1530878"/>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4926484" y="4475786"/>
            <a:ext cx="2230439" cy="1809562"/>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a:off x="4939200" y="4482393"/>
            <a:ext cx="2211732" cy="2037554"/>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V="1">
            <a:off x="4909227" y="3564761"/>
            <a:ext cx="2232605" cy="1110755"/>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flipV="1">
            <a:off x="4935705" y="3838759"/>
            <a:ext cx="2200532" cy="839670"/>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4922798" y="4118095"/>
            <a:ext cx="2218858" cy="565630"/>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V="1">
            <a:off x="4916169" y="4357263"/>
            <a:ext cx="2246140" cy="34489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V="1">
            <a:off x="4924888" y="4612827"/>
            <a:ext cx="2219148" cy="97919"/>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a:off x="4929547" y="4710118"/>
            <a:ext cx="2230559" cy="183078"/>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a:off x="4916713" y="4710583"/>
            <a:ext cx="2227323" cy="482651"/>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4916727" y="4709074"/>
            <a:ext cx="2233740" cy="795623"/>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910425" y="4717353"/>
            <a:ext cx="2238926" cy="1087382"/>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a:off x="4920809" y="4733233"/>
            <a:ext cx="2221023" cy="1341240"/>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4916772" y="4723682"/>
            <a:ext cx="2220987" cy="1633428"/>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4914468" y="4736334"/>
            <a:ext cx="2217300" cy="1855375"/>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V="1">
            <a:off x="4932043" y="3612386"/>
            <a:ext cx="2235650" cy="1727918"/>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V="1">
            <a:off x="4932098" y="3886384"/>
            <a:ext cx="2230000" cy="1459919"/>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V="1">
            <a:off x="4919351" y="4165720"/>
            <a:ext cx="2248166" cy="1188184"/>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V="1">
            <a:off x="4931369" y="4404888"/>
            <a:ext cx="2256801" cy="949481"/>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4937413" y="4660452"/>
            <a:ext cx="2232484" cy="693917"/>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flipV="1">
            <a:off x="4937756" y="4940821"/>
            <a:ext cx="2248211" cy="418231"/>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flipV="1">
            <a:off x="4924888" y="5240859"/>
            <a:ext cx="2245009" cy="120001"/>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a:off x="4911450" y="5360860"/>
            <a:ext cx="2264878" cy="191462"/>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4936892" y="5368530"/>
            <a:ext cx="2238320" cy="483830"/>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4936906" y="5380553"/>
            <a:ext cx="2230787" cy="7415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4936892" y="5381021"/>
            <a:ext cx="2226728" cy="1023714"/>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936906" y="5393928"/>
            <a:ext cx="2220723" cy="1245406"/>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925808" y="3660011"/>
            <a:ext cx="2241605" cy="198712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V="1">
            <a:off x="4938515" y="3934009"/>
            <a:ext cx="2223303" cy="1706522"/>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V="1">
            <a:off x="4945359" y="4213345"/>
            <a:ext cx="2221878" cy="1440518"/>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flipV="1">
            <a:off x="4937756" y="4452513"/>
            <a:ext cx="2250134" cy="1208206"/>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flipV="1">
            <a:off x="4924902" y="4708077"/>
            <a:ext cx="2244715" cy="978905"/>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flipV="1">
            <a:off x="4937756" y="4988446"/>
            <a:ext cx="2247931" cy="699351"/>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V="1">
            <a:off x="4937652" y="5288484"/>
            <a:ext cx="2231965" cy="416542"/>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flipV="1">
            <a:off x="4930557" y="5599947"/>
            <a:ext cx="2245491" cy="101211"/>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a:off x="4936920" y="5705900"/>
            <a:ext cx="2238012" cy="194085"/>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4936934" y="5715319"/>
            <a:ext cx="2230479" cy="454404"/>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a:off x="4936934" y="5732847"/>
            <a:ext cx="2226406" cy="719513"/>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4936920" y="5760008"/>
            <a:ext cx="2220429" cy="926951"/>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a:off x="7138170" y="3433440"/>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a:off x="7150932" y="3498597"/>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flipV="1">
            <a:off x="7131768" y="3544809"/>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V="1">
            <a:off x="7150899" y="3558826"/>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V="1">
            <a:off x="7172457" y="3565846"/>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a:off x="7133748" y="3713937"/>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7146510" y="3779094"/>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flipV="1">
            <a:off x="7127346" y="3825306"/>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flipV="1">
            <a:off x="7146477" y="3839323"/>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flipV="1">
            <a:off x="7168035" y="3846343"/>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a:off x="7140570" y="3978637"/>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a:off x="7153332" y="4043794"/>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flipV="1">
            <a:off x="7134168" y="4090006"/>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p:nvPr/>
        </p:nvCxnSpPr>
        <p:spPr>
          <a:xfrm flipV="1">
            <a:off x="7153299" y="4104023"/>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flipV="1">
            <a:off x="7174857" y="4111043"/>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p:nvPr/>
        </p:nvCxnSpPr>
        <p:spPr>
          <a:xfrm>
            <a:off x="7146717" y="4230469"/>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a:off x="7159479" y="4295626"/>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V="1">
            <a:off x="7140315" y="4341838"/>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flipV="1">
            <a:off x="7159446" y="4355855"/>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flipV="1">
            <a:off x="7181004" y="4362875"/>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7125658" y="4475378"/>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a:off x="7138420" y="4540535"/>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a:xfrm flipV="1">
            <a:off x="7119256" y="4586747"/>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a:xfrm flipV="1">
            <a:off x="7138387" y="4600764"/>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flipV="1">
            <a:off x="7159945" y="4607784"/>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a:off x="7151244" y="4760962"/>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a:off x="7164006" y="4826119"/>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flipV="1">
            <a:off x="7144842" y="4872331"/>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p:nvPr/>
        </p:nvCxnSpPr>
        <p:spPr>
          <a:xfrm flipV="1">
            <a:off x="7163973" y="4886348"/>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V="1">
            <a:off x="7185531" y="4893368"/>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a:off x="7144786" y="5055431"/>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a:off x="7157548" y="5120588"/>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4" name="Straight Arrow Connector 313"/>
          <p:cNvCxnSpPr/>
          <p:nvPr/>
        </p:nvCxnSpPr>
        <p:spPr>
          <a:xfrm flipV="1">
            <a:off x="7138384" y="5166800"/>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flipV="1">
            <a:off x="7157515" y="5180817"/>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flipV="1">
            <a:off x="7179073" y="5187837"/>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a:off x="7140570" y="5362544"/>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a:off x="7153332" y="5427701"/>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flipV="1">
            <a:off x="7134168" y="5473913"/>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flipV="1">
            <a:off x="7153299" y="5487930"/>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21" name="Straight Arrow Connector 320"/>
          <p:cNvCxnSpPr/>
          <p:nvPr/>
        </p:nvCxnSpPr>
        <p:spPr>
          <a:xfrm flipV="1">
            <a:off x="7174857" y="5494950"/>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a:off x="7147367" y="5660032"/>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a:off x="7160129" y="5725189"/>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a:xfrm flipV="1">
            <a:off x="7140965" y="5771401"/>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flipV="1">
            <a:off x="7160096" y="5785418"/>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26" name="Straight Arrow Connector 325"/>
          <p:cNvCxnSpPr/>
          <p:nvPr/>
        </p:nvCxnSpPr>
        <p:spPr>
          <a:xfrm flipV="1">
            <a:off x="7181654" y="5792438"/>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32" name="Straight Arrow Connector 331"/>
          <p:cNvCxnSpPr/>
          <p:nvPr/>
        </p:nvCxnSpPr>
        <p:spPr>
          <a:xfrm>
            <a:off x="7127106" y="5931655"/>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3" name="Straight Arrow Connector 332"/>
          <p:cNvCxnSpPr/>
          <p:nvPr/>
        </p:nvCxnSpPr>
        <p:spPr>
          <a:xfrm>
            <a:off x="7139868" y="5996812"/>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flipV="1">
            <a:off x="7120704" y="6043024"/>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flipV="1">
            <a:off x="7139835" y="6057041"/>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36" name="Straight Arrow Connector 335"/>
          <p:cNvCxnSpPr/>
          <p:nvPr/>
        </p:nvCxnSpPr>
        <p:spPr>
          <a:xfrm flipV="1">
            <a:off x="7161393" y="6064061"/>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37" name="Straight Arrow Connector 336"/>
          <p:cNvCxnSpPr/>
          <p:nvPr/>
        </p:nvCxnSpPr>
        <p:spPr>
          <a:xfrm>
            <a:off x="7137044" y="6212347"/>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a:off x="7149806" y="6277504"/>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9" name="Straight Arrow Connector 338"/>
          <p:cNvCxnSpPr/>
          <p:nvPr/>
        </p:nvCxnSpPr>
        <p:spPr>
          <a:xfrm flipV="1">
            <a:off x="7130642" y="6323716"/>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V="1">
            <a:off x="7149773" y="6337733"/>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41" name="Straight Arrow Connector 340"/>
          <p:cNvCxnSpPr/>
          <p:nvPr/>
        </p:nvCxnSpPr>
        <p:spPr>
          <a:xfrm flipV="1">
            <a:off x="7171331" y="6344753"/>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p:nvPr/>
        </p:nvCxnSpPr>
        <p:spPr>
          <a:xfrm>
            <a:off x="7123565" y="6460489"/>
            <a:ext cx="1893404" cy="108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a:off x="7136327" y="6525646"/>
            <a:ext cx="1888384" cy="4735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44" name="Straight Arrow Connector 343"/>
          <p:cNvCxnSpPr/>
          <p:nvPr/>
        </p:nvCxnSpPr>
        <p:spPr>
          <a:xfrm flipV="1">
            <a:off x="7117163" y="6571858"/>
            <a:ext cx="1899806" cy="24876"/>
          </a:xfrm>
          <a:prstGeom prst="straightConnector1">
            <a:avLst/>
          </a:prstGeom>
          <a:ln w="127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flipV="1">
            <a:off x="7136294" y="6585875"/>
            <a:ext cx="1888417" cy="57645"/>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p:nvPr/>
        </p:nvCxnSpPr>
        <p:spPr>
          <a:xfrm flipV="1">
            <a:off x="7157852" y="6592895"/>
            <a:ext cx="1869440" cy="92807"/>
          </a:xfrm>
          <a:prstGeom prst="straightConnector1">
            <a:avLst/>
          </a:prstGeom>
          <a:ln w="127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47" name="TextBox 346"/>
          <p:cNvSpPr txBox="1"/>
          <p:nvPr/>
        </p:nvSpPr>
        <p:spPr>
          <a:xfrm>
            <a:off x="9016191" y="3361281"/>
            <a:ext cx="1384482" cy="369332"/>
          </a:xfrm>
          <a:prstGeom prst="rect">
            <a:avLst/>
          </a:prstGeom>
          <a:noFill/>
        </p:spPr>
        <p:txBody>
          <a:bodyPr wrap="none" rtlCol="0">
            <a:spAutoFit/>
          </a:bodyPr>
          <a:lstStyle/>
          <a:p>
            <a:r>
              <a:rPr lang="en-US" dirty="0" smtClean="0"/>
              <a:t>MTP to DAM</a:t>
            </a:r>
            <a:endParaRPr lang="en-US" dirty="0"/>
          </a:p>
        </p:txBody>
      </p:sp>
      <p:sp>
        <p:nvSpPr>
          <p:cNvPr id="348" name="TextBox 347"/>
          <p:cNvSpPr txBox="1"/>
          <p:nvPr/>
        </p:nvSpPr>
        <p:spPr>
          <a:xfrm>
            <a:off x="9026804" y="3624304"/>
            <a:ext cx="1384482" cy="369332"/>
          </a:xfrm>
          <a:prstGeom prst="rect">
            <a:avLst/>
          </a:prstGeom>
          <a:noFill/>
        </p:spPr>
        <p:txBody>
          <a:bodyPr wrap="none" rtlCol="0">
            <a:spAutoFit/>
          </a:bodyPr>
          <a:lstStyle/>
          <a:p>
            <a:r>
              <a:rPr lang="en-US" dirty="0" smtClean="0"/>
              <a:t>MTP to DAM</a:t>
            </a:r>
            <a:endParaRPr lang="en-US" dirty="0"/>
          </a:p>
        </p:txBody>
      </p:sp>
      <p:sp>
        <p:nvSpPr>
          <p:cNvPr id="349" name="TextBox 348"/>
          <p:cNvSpPr txBox="1"/>
          <p:nvPr/>
        </p:nvSpPr>
        <p:spPr>
          <a:xfrm>
            <a:off x="9023371" y="3890322"/>
            <a:ext cx="1384482" cy="369332"/>
          </a:xfrm>
          <a:prstGeom prst="rect">
            <a:avLst/>
          </a:prstGeom>
          <a:noFill/>
        </p:spPr>
        <p:txBody>
          <a:bodyPr wrap="none" rtlCol="0">
            <a:spAutoFit/>
          </a:bodyPr>
          <a:lstStyle/>
          <a:p>
            <a:r>
              <a:rPr lang="en-US" dirty="0" smtClean="0"/>
              <a:t>MTP to DAM</a:t>
            </a:r>
            <a:endParaRPr lang="en-US" dirty="0"/>
          </a:p>
        </p:txBody>
      </p:sp>
      <p:sp>
        <p:nvSpPr>
          <p:cNvPr id="350" name="TextBox 349"/>
          <p:cNvSpPr txBox="1"/>
          <p:nvPr/>
        </p:nvSpPr>
        <p:spPr>
          <a:xfrm>
            <a:off x="9012758" y="4142817"/>
            <a:ext cx="1384482" cy="369332"/>
          </a:xfrm>
          <a:prstGeom prst="rect">
            <a:avLst/>
          </a:prstGeom>
          <a:noFill/>
        </p:spPr>
        <p:txBody>
          <a:bodyPr wrap="none" rtlCol="0">
            <a:spAutoFit/>
          </a:bodyPr>
          <a:lstStyle/>
          <a:p>
            <a:r>
              <a:rPr lang="en-US" dirty="0" smtClean="0"/>
              <a:t>MTP to DAM</a:t>
            </a:r>
            <a:endParaRPr lang="en-US" dirty="0"/>
          </a:p>
        </p:txBody>
      </p:sp>
      <p:sp>
        <p:nvSpPr>
          <p:cNvPr id="351" name="TextBox 350"/>
          <p:cNvSpPr txBox="1"/>
          <p:nvPr/>
        </p:nvSpPr>
        <p:spPr>
          <a:xfrm>
            <a:off x="9023371" y="4405840"/>
            <a:ext cx="1384482" cy="369332"/>
          </a:xfrm>
          <a:prstGeom prst="rect">
            <a:avLst/>
          </a:prstGeom>
          <a:noFill/>
        </p:spPr>
        <p:txBody>
          <a:bodyPr wrap="none" rtlCol="0">
            <a:spAutoFit/>
          </a:bodyPr>
          <a:lstStyle/>
          <a:p>
            <a:r>
              <a:rPr lang="en-US" dirty="0" smtClean="0"/>
              <a:t>MTP to DAM</a:t>
            </a:r>
            <a:endParaRPr lang="en-US" dirty="0"/>
          </a:p>
        </p:txBody>
      </p:sp>
      <p:sp>
        <p:nvSpPr>
          <p:cNvPr id="352" name="TextBox 351"/>
          <p:cNvSpPr txBox="1"/>
          <p:nvPr/>
        </p:nvSpPr>
        <p:spPr>
          <a:xfrm>
            <a:off x="9019938" y="4671858"/>
            <a:ext cx="1384482" cy="369332"/>
          </a:xfrm>
          <a:prstGeom prst="rect">
            <a:avLst/>
          </a:prstGeom>
          <a:noFill/>
        </p:spPr>
        <p:txBody>
          <a:bodyPr wrap="none" rtlCol="0">
            <a:spAutoFit/>
          </a:bodyPr>
          <a:lstStyle/>
          <a:p>
            <a:r>
              <a:rPr lang="en-US" dirty="0" smtClean="0"/>
              <a:t>MTP to DAM</a:t>
            </a:r>
            <a:endParaRPr lang="en-US" dirty="0"/>
          </a:p>
        </p:txBody>
      </p:sp>
      <p:sp>
        <p:nvSpPr>
          <p:cNvPr id="353" name="TextBox 352"/>
          <p:cNvSpPr txBox="1"/>
          <p:nvPr/>
        </p:nvSpPr>
        <p:spPr>
          <a:xfrm>
            <a:off x="9017293" y="4974828"/>
            <a:ext cx="1384482" cy="369332"/>
          </a:xfrm>
          <a:prstGeom prst="rect">
            <a:avLst/>
          </a:prstGeom>
          <a:noFill/>
        </p:spPr>
        <p:txBody>
          <a:bodyPr wrap="none" rtlCol="0">
            <a:spAutoFit/>
          </a:bodyPr>
          <a:lstStyle/>
          <a:p>
            <a:r>
              <a:rPr lang="en-US" dirty="0" smtClean="0"/>
              <a:t>MTP to DAM</a:t>
            </a:r>
            <a:endParaRPr lang="en-US" dirty="0"/>
          </a:p>
        </p:txBody>
      </p:sp>
      <p:sp>
        <p:nvSpPr>
          <p:cNvPr id="354" name="TextBox 353"/>
          <p:cNvSpPr txBox="1"/>
          <p:nvPr/>
        </p:nvSpPr>
        <p:spPr>
          <a:xfrm>
            <a:off x="9027906" y="5237851"/>
            <a:ext cx="1384482" cy="369332"/>
          </a:xfrm>
          <a:prstGeom prst="rect">
            <a:avLst/>
          </a:prstGeom>
          <a:noFill/>
        </p:spPr>
        <p:txBody>
          <a:bodyPr wrap="none" rtlCol="0">
            <a:spAutoFit/>
          </a:bodyPr>
          <a:lstStyle/>
          <a:p>
            <a:r>
              <a:rPr lang="en-US" dirty="0" smtClean="0"/>
              <a:t>MTP to DAM</a:t>
            </a:r>
            <a:endParaRPr lang="en-US" dirty="0"/>
          </a:p>
        </p:txBody>
      </p:sp>
      <p:sp>
        <p:nvSpPr>
          <p:cNvPr id="355" name="TextBox 354"/>
          <p:cNvSpPr txBox="1"/>
          <p:nvPr/>
        </p:nvSpPr>
        <p:spPr>
          <a:xfrm>
            <a:off x="9024473" y="5503869"/>
            <a:ext cx="1384482" cy="369332"/>
          </a:xfrm>
          <a:prstGeom prst="rect">
            <a:avLst/>
          </a:prstGeom>
          <a:noFill/>
        </p:spPr>
        <p:txBody>
          <a:bodyPr wrap="none" rtlCol="0">
            <a:spAutoFit/>
          </a:bodyPr>
          <a:lstStyle/>
          <a:p>
            <a:r>
              <a:rPr lang="en-US" dirty="0" smtClean="0"/>
              <a:t>MTP to DAM</a:t>
            </a:r>
            <a:endParaRPr lang="en-US" dirty="0"/>
          </a:p>
        </p:txBody>
      </p:sp>
      <p:cxnSp>
        <p:nvCxnSpPr>
          <p:cNvPr id="358" name="Straight Arrow Connector 357"/>
          <p:cNvCxnSpPr/>
          <p:nvPr/>
        </p:nvCxnSpPr>
        <p:spPr>
          <a:xfrm>
            <a:off x="4422580" y="1292796"/>
            <a:ext cx="3753688" cy="534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a:off x="4462747" y="1737414"/>
            <a:ext cx="3721263" cy="93471"/>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flipV="1">
            <a:off x="4473070" y="1829747"/>
            <a:ext cx="3703198" cy="186393"/>
          </a:xfrm>
          <a:prstGeom prst="straightConnector1">
            <a:avLst/>
          </a:prstGeom>
          <a:ln w="7620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flipV="1">
            <a:off x="4452424" y="1843765"/>
            <a:ext cx="3731586" cy="791122"/>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p:nvPr/>
        </p:nvCxnSpPr>
        <p:spPr>
          <a:xfrm flipV="1">
            <a:off x="4462747" y="1850785"/>
            <a:ext cx="3723844" cy="1075582"/>
          </a:xfrm>
          <a:prstGeom prst="straightConnector1">
            <a:avLst/>
          </a:prstGeom>
          <a:ln w="76200">
            <a:solidFill>
              <a:srgbClr val="FFC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77" name="TextBox 376"/>
          <p:cNvSpPr txBox="1"/>
          <p:nvPr/>
        </p:nvSpPr>
        <p:spPr>
          <a:xfrm>
            <a:off x="477639" y="4238787"/>
            <a:ext cx="960134" cy="954107"/>
          </a:xfrm>
          <a:prstGeom prst="rect">
            <a:avLst/>
          </a:prstGeom>
          <a:noFill/>
        </p:spPr>
        <p:txBody>
          <a:bodyPr wrap="square" rtlCol="0">
            <a:spAutoFit/>
          </a:bodyPr>
          <a:lstStyle/>
          <a:p>
            <a:pPr algn="ctr"/>
            <a:r>
              <a:rPr lang="en-US" sz="2800" b="1" dirty="0" smtClean="0"/>
              <a:t>12 sets</a:t>
            </a:r>
            <a:endParaRPr lang="en-US" sz="2800" b="1" dirty="0"/>
          </a:p>
        </p:txBody>
      </p:sp>
      <p:sp>
        <p:nvSpPr>
          <p:cNvPr id="378" name="Rectangle 377"/>
          <p:cNvSpPr/>
          <p:nvPr/>
        </p:nvSpPr>
        <p:spPr>
          <a:xfrm>
            <a:off x="1257062" y="912620"/>
            <a:ext cx="8730743" cy="2189462"/>
          </a:xfrm>
          <a:prstGeom prst="rect">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1296598" y="3250420"/>
            <a:ext cx="9256324" cy="3518672"/>
          </a:xfrm>
          <a:prstGeom prst="rect">
            <a:avLst/>
          </a:pr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Curved Right Arrow 380"/>
          <p:cNvSpPr/>
          <p:nvPr/>
        </p:nvSpPr>
        <p:spPr>
          <a:xfrm>
            <a:off x="477639" y="1629086"/>
            <a:ext cx="717944" cy="27439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TextBox 163"/>
          <p:cNvSpPr txBox="1"/>
          <p:nvPr/>
        </p:nvSpPr>
        <p:spPr>
          <a:xfrm>
            <a:off x="11718404" y="6362235"/>
            <a:ext cx="506870" cy="461665"/>
          </a:xfrm>
          <a:prstGeom prst="rect">
            <a:avLst/>
          </a:prstGeom>
          <a:noFill/>
        </p:spPr>
        <p:txBody>
          <a:bodyPr wrap="none" rtlCol="0">
            <a:spAutoFit/>
          </a:bodyPr>
          <a:lstStyle/>
          <a:p>
            <a:r>
              <a:rPr lang="en-US" sz="2400" dirty="0" smtClean="0"/>
              <a:t>B3</a:t>
            </a:r>
            <a:endParaRPr lang="en-US" sz="2400" dirty="0"/>
          </a:p>
        </p:txBody>
      </p:sp>
    </p:spTree>
    <p:extLst>
      <p:ext uri="{BB962C8B-B14F-4D97-AF65-F5344CB8AC3E}">
        <p14:creationId xmlns:p14="http://schemas.microsoft.com/office/powerpoint/2010/main" val="3398005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5105885" cy="523220"/>
          </a:xfrm>
          <a:prstGeom prst="rect">
            <a:avLst/>
          </a:prstGeom>
          <a:noFill/>
        </p:spPr>
        <p:txBody>
          <a:bodyPr wrap="none" rtlCol="0">
            <a:spAutoFit/>
          </a:bodyPr>
          <a:lstStyle/>
          <a:p>
            <a:r>
              <a:rPr lang="en-US" sz="2800" b="1" dirty="0"/>
              <a:t>3</a:t>
            </a:r>
            <a:r>
              <a:rPr lang="en-US" sz="2800" b="1" dirty="0" smtClean="0"/>
              <a:t>. GTU detailed design: </a:t>
            </a:r>
            <a:r>
              <a:rPr lang="en-US" sz="2400" dirty="0" smtClean="0"/>
              <a:t>clock ‘area’</a:t>
            </a:r>
          </a:p>
        </p:txBody>
      </p:sp>
      <p:sp>
        <p:nvSpPr>
          <p:cNvPr id="3" name="Rectangle 2"/>
          <p:cNvSpPr/>
          <p:nvPr/>
        </p:nvSpPr>
        <p:spPr>
          <a:xfrm>
            <a:off x="850900" y="1264059"/>
            <a:ext cx="11049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EIC common platform interface</a:t>
            </a:r>
            <a:endParaRPr lang="en-US" dirty="0"/>
          </a:p>
        </p:txBody>
      </p:sp>
      <p:sp>
        <p:nvSpPr>
          <p:cNvPr id="9" name="Rectangle 8"/>
          <p:cNvSpPr/>
          <p:nvPr/>
        </p:nvSpPr>
        <p:spPr>
          <a:xfrm>
            <a:off x="2336800" y="1264059"/>
            <a:ext cx="939800" cy="86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OSC</a:t>
            </a:r>
            <a:endParaRPr lang="en-US" dirty="0"/>
          </a:p>
        </p:txBody>
      </p:sp>
      <p:sp>
        <p:nvSpPr>
          <p:cNvPr id="139" name="Rectangle 138"/>
          <p:cNvSpPr/>
          <p:nvPr/>
        </p:nvSpPr>
        <p:spPr>
          <a:xfrm>
            <a:off x="3962400" y="1797459"/>
            <a:ext cx="11811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AD9510</a:t>
            </a:r>
            <a:endParaRPr lang="en-US" dirty="0"/>
          </a:p>
        </p:txBody>
      </p:sp>
      <p:sp>
        <p:nvSpPr>
          <p:cNvPr id="140" name="Rectangle 139"/>
          <p:cNvSpPr/>
          <p:nvPr/>
        </p:nvSpPr>
        <p:spPr>
          <a:xfrm>
            <a:off x="5969000" y="1264059"/>
            <a:ext cx="11811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Si5395</a:t>
            </a:r>
            <a:endParaRPr lang="en-US" dirty="0"/>
          </a:p>
        </p:txBody>
      </p:sp>
      <p:sp>
        <p:nvSpPr>
          <p:cNvPr id="12" name="Rectangle 11"/>
          <p:cNvSpPr/>
          <p:nvPr/>
        </p:nvSpPr>
        <p:spPr>
          <a:xfrm>
            <a:off x="1403350" y="4692633"/>
            <a:ext cx="8369300" cy="149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FPGA (SOM)</a:t>
            </a:r>
            <a:endParaRPr lang="en-US" dirty="0"/>
          </a:p>
        </p:txBody>
      </p:sp>
      <p:sp>
        <p:nvSpPr>
          <p:cNvPr id="20" name="TextBox 19"/>
          <p:cNvSpPr txBox="1"/>
          <p:nvPr/>
        </p:nvSpPr>
        <p:spPr>
          <a:xfrm>
            <a:off x="3962400" y="1791336"/>
            <a:ext cx="508473" cy="369332"/>
          </a:xfrm>
          <a:prstGeom prst="rect">
            <a:avLst/>
          </a:prstGeom>
          <a:noFill/>
        </p:spPr>
        <p:txBody>
          <a:bodyPr wrap="none" rtlCol="0">
            <a:spAutoFit/>
          </a:bodyPr>
          <a:lstStyle/>
          <a:p>
            <a:r>
              <a:rPr lang="en-US" dirty="0" smtClean="0"/>
              <a:t>IN1</a:t>
            </a:r>
            <a:endParaRPr lang="en-US" dirty="0"/>
          </a:p>
        </p:txBody>
      </p:sp>
      <p:sp>
        <p:nvSpPr>
          <p:cNvPr id="145" name="TextBox 144"/>
          <p:cNvSpPr txBox="1"/>
          <p:nvPr/>
        </p:nvSpPr>
        <p:spPr>
          <a:xfrm>
            <a:off x="3962399" y="2752221"/>
            <a:ext cx="508473" cy="369332"/>
          </a:xfrm>
          <a:prstGeom prst="rect">
            <a:avLst/>
          </a:prstGeom>
          <a:noFill/>
        </p:spPr>
        <p:txBody>
          <a:bodyPr wrap="none" rtlCol="0">
            <a:spAutoFit/>
          </a:bodyPr>
          <a:lstStyle/>
          <a:p>
            <a:r>
              <a:rPr lang="en-US" dirty="0" smtClean="0"/>
              <a:t>IN0</a:t>
            </a:r>
            <a:endParaRPr lang="en-US" dirty="0"/>
          </a:p>
        </p:txBody>
      </p:sp>
      <p:cxnSp>
        <p:nvCxnSpPr>
          <p:cNvPr id="23" name="Straight Arrow Connector 22"/>
          <p:cNvCxnSpPr>
            <a:endCxn id="20" idx="1"/>
          </p:cNvCxnSpPr>
          <p:nvPr/>
        </p:nvCxnSpPr>
        <p:spPr>
          <a:xfrm flipV="1">
            <a:off x="3276600" y="1976002"/>
            <a:ext cx="685800" cy="5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endCxn id="145" idx="1"/>
          </p:cNvCxnSpPr>
          <p:nvPr/>
        </p:nvCxnSpPr>
        <p:spPr>
          <a:xfrm>
            <a:off x="1955800" y="2936887"/>
            <a:ext cx="20065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450358" y="1804263"/>
            <a:ext cx="713657" cy="369332"/>
          </a:xfrm>
          <a:prstGeom prst="rect">
            <a:avLst/>
          </a:prstGeom>
          <a:noFill/>
        </p:spPr>
        <p:txBody>
          <a:bodyPr wrap="none" rtlCol="0">
            <a:spAutoFit/>
          </a:bodyPr>
          <a:lstStyle/>
          <a:p>
            <a:r>
              <a:rPr lang="en-US" dirty="0" smtClean="0"/>
              <a:t>OUT0</a:t>
            </a:r>
            <a:endParaRPr lang="en-US" dirty="0"/>
          </a:p>
        </p:txBody>
      </p:sp>
      <p:sp>
        <p:nvSpPr>
          <p:cNvPr id="225" name="TextBox 224"/>
          <p:cNvSpPr txBox="1"/>
          <p:nvPr/>
        </p:nvSpPr>
        <p:spPr>
          <a:xfrm>
            <a:off x="5969000" y="1797913"/>
            <a:ext cx="508473" cy="369332"/>
          </a:xfrm>
          <a:prstGeom prst="rect">
            <a:avLst/>
          </a:prstGeom>
          <a:noFill/>
        </p:spPr>
        <p:txBody>
          <a:bodyPr wrap="none" rtlCol="0">
            <a:spAutoFit/>
          </a:bodyPr>
          <a:lstStyle/>
          <a:p>
            <a:r>
              <a:rPr lang="en-US" dirty="0" smtClean="0"/>
              <a:t>IN0</a:t>
            </a:r>
            <a:endParaRPr lang="en-US" dirty="0"/>
          </a:p>
        </p:txBody>
      </p:sp>
      <p:cxnSp>
        <p:nvCxnSpPr>
          <p:cNvPr id="227" name="Straight Arrow Connector 226"/>
          <p:cNvCxnSpPr>
            <a:stCxn id="30" idx="3"/>
            <a:endCxn id="225" idx="1"/>
          </p:cNvCxnSpPr>
          <p:nvPr/>
        </p:nvCxnSpPr>
        <p:spPr>
          <a:xfrm flipV="1">
            <a:off x="5164015" y="1982579"/>
            <a:ext cx="804985" cy="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1790700" y="3550059"/>
            <a:ext cx="14288" cy="1142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4" name="TextBox 233"/>
          <p:cNvSpPr txBox="1"/>
          <p:nvPr/>
        </p:nvSpPr>
        <p:spPr>
          <a:xfrm>
            <a:off x="1470601" y="4131420"/>
            <a:ext cx="668773" cy="369332"/>
          </a:xfrm>
          <a:prstGeom prst="rect">
            <a:avLst/>
          </a:prstGeom>
          <a:noFill/>
        </p:spPr>
        <p:txBody>
          <a:bodyPr wrap="none" rtlCol="0">
            <a:spAutoFit/>
          </a:bodyPr>
          <a:lstStyle/>
          <a:p>
            <a:r>
              <a:rPr lang="en-US" dirty="0" smtClean="0"/>
              <a:t>Orbit</a:t>
            </a:r>
            <a:endParaRPr lang="en-US" dirty="0"/>
          </a:p>
        </p:txBody>
      </p:sp>
      <p:sp>
        <p:nvSpPr>
          <p:cNvPr id="235" name="TextBox 234"/>
          <p:cNvSpPr txBox="1"/>
          <p:nvPr/>
        </p:nvSpPr>
        <p:spPr>
          <a:xfrm>
            <a:off x="2311046" y="2654710"/>
            <a:ext cx="899477" cy="369332"/>
          </a:xfrm>
          <a:prstGeom prst="rect">
            <a:avLst/>
          </a:prstGeom>
          <a:noFill/>
        </p:spPr>
        <p:txBody>
          <a:bodyPr wrap="none" rtlCol="0">
            <a:spAutoFit/>
          </a:bodyPr>
          <a:lstStyle/>
          <a:p>
            <a:r>
              <a:rPr lang="en-US" dirty="0" err="1" smtClean="0"/>
              <a:t>BXclock</a:t>
            </a:r>
            <a:endParaRPr lang="en-US" dirty="0"/>
          </a:p>
        </p:txBody>
      </p:sp>
      <p:sp>
        <p:nvSpPr>
          <p:cNvPr id="236" name="TextBox 235"/>
          <p:cNvSpPr txBox="1"/>
          <p:nvPr/>
        </p:nvSpPr>
        <p:spPr>
          <a:xfrm>
            <a:off x="3345217" y="1659413"/>
            <a:ext cx="838681" cy="646331"/>
          </a:xfrm>
          <a:prstGeom prst="rect">
            <a:avLst/>
          </a:prstGeom>
          <a:noFill/>
        </p:spPr>
        <p:txBody>
          <a:bodyPr wrap="square" rtlCol="0">
            <a:spAutoFit/>
          </a:bodyPr>
          <a:lstStyle/>
          <a:p>
            <a:r>
              <a:rPr lang="en-US" dirty="0" smtClean="0"/>
              <a:t>98.5 MHz</a:t>
            </a:r>
            <a:endParaRPr lang="en-US" dirty="0"/>
          </a:p>
        </p:txBody>
      </p:sp>
      <p:sp>
        <p:nvSpPr>
          <p:cNvPr id="237" name="TextBox 236"/>
          <p:cNvSpPr txBox="1"/>
          <p:nvPr/>
        </p:nvSpPr>
        <p:spPr>
          <a:xfrm>
            <a:off x="5214045" y="1657090"/>
            <a:ext cx="713925" cy="646331"/>
          </a:xfrm>
          <a:prstGeom prst="rect">
            <a:avLst/>
          </a:prstGeom>
          <a:noFill/>
        </p:spPr>
        <p:txBody>
          <a:bodyPr wrap="square" rtlCol="0">
            <a:spAutoFit/>
          </a:bodyPr>
          <a:lstStyle/>
          <a:p>
            <a:r>
              <a:rPr lang="en-US" dirty="0" smtClean="0"/>
              <a:t>9.85 MHz</a:t>
            </a:r>
            <a:endParaRPr lang="en-US" dirty="0"/>
          </a:p>
        </p:txBody>
      </p:sp>
      <p:sp>
        <p:nvSpPr>
          <p:cNvPr id="238" name="TextBox 237"/>
          <p:cNvSpPr txBox="1"/>
          <p:nvPr/>
        </p:nvSpPr>
        <p:spPr>
          <a:xfrm>
            <a:off x="3698422" y="3898337"/>
            <a:ext cx="461665" cy="374461"/>
          </a:xfrm>
          <a:prstGeom prst="rect">
            <a:avLst/>
          </a:prstGeom>
          <a:noFill/>
        </p:spPr>
        <p:txBody>
          <a:bodyPr vert="vert270" wrap="none" rtlCol="0">
            <a:spAutoFit/>
          </a:bodyPr>
          <a:lstStyle/>
          <a:p>
            <a:r>
              <a:rPr lang="en-US" dirty="0" smtClean="0"/>
              <a:t>SPI</a:t>
            </a:r>
            <a:endParaRPr lang="en-US" dirty="0"/>
          </a:p>
        </p:txBody>
      </p:sp>
      <p:cxnSp>
        <p:nvCxnSpPr>
          <p:cNvPr id="240" name="Straight Arrow Connector 239"/>
          <p:cNvCxnSpPr/>
          <p:nvPr/>
        </p:nvCxnSpPr>
        <p:spPr>
          <a:xfrm flipV="1">
            <a:off x="4032808" y="3397660"/>
            <a:ext cx="0" cy="1288396"/>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endCxn id="139" idx="2"/>
          </p:cNvCxnSpPr>
          <p:nvPr/>
        </p:nvCxnSpPr>
        <p:spPr>
          <a:xfrm flipV="1">
            <a:off x="4552950" y="3397659"/>
            <a:ext cx="0" cy="1149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4" name="TextBox 253"/>
          <p:cNvSpPr txBox="1"/>
          <p:nvPr/>
        </p:nvSpPr>
        <p:spPr>
          <a:xfrm>
            <a:off x="4219525" y="3581823"/>
            <a:ext cx="461665" cy="1134670"/>
          </a:xfrm>
          <a:prstGeom prst="rect">
            <a:avLst/>
          </a:prstGeom>
          <a:noFill/>
        </p:spPr>
        <p:txBody>
          <a:bodyPr vert="vert270" wrap="none" rtlCol="0">
            <a:spAutoFit/>
          </a:bodyPr>
          <a:lstStyle/>
          <a:p>
            <a:r>
              <a:rPr lang="en-US" dirty="0" err="1" smtClean="0"/>
              <a:t>Clock_Sync</a:t>
            </a:r>
            <a:endParaRPr lang="en-US" dirty="0"/>
          </a:p>
        </p:txBody>
      </p:sp>
      <p:sp>
        <p:nvSpPr>
          <p:cNvPr id="255" name="TextBox 254"/>
          <p:cNvSpPr txBox="1"/>
          <p:nvPr/>
        </p:nvSpPr>
        <p:spPr>
          <a:xfrm>
            <a:off x="4440583" y="2803312"/>
            <a:ext cx="713657" cy="369332"/>
          </a:xfrm>
          <a:prstGeom prst="rect">
            <a:avLst/>
          </a:prstGeom>
          <a:noFill/>
        </p:spPr>
        <p:txBody>
          <a:bodyPr wrap="none" rtlCol="0">
            <a:spAutoFit/>
          </a:bodyPr>
          <a:lstStyle/>
          <a:p>
            <a:r>
              <a:rPr lang="en-US" dirty="0" smtClean="0"/>
              <a:t>OUT4</a:t>
            </a:r>
            <a:endParaRPr lang="en-US" dirty="0"/>
          </a:p>
        </p:txBody>
      </p:sp>
      <p:sp>
        <p:nvSpPr>
          <p:cNvPr id="177" name="TextBox 176"/>
          <p:cNvSpPr txBox="1"/>
          <p:nvPr/>
        </p:nvSpPr>
        <p:spPr>
          <a:xfrm>
            <a:off x="4437659" y="3099295"/>
            <a:ext cx="713657" cy="369332"/>
          </a:xfrm>
          <a:prstGeom prst="rect">
            <a:avLst/>
          </a:prstGeom>
          <a:noFill/>
        </p:spPr>
        <p:txBody>
          <a:bodyPr wrap="none" rtlCol="0">
            <a:spAutoFit/>
          </a:bodyPr>
          <a:lstStyle/>
          <a:p>
            <a:r>
              <a:rPr lang="en-US" dirty="0" smtClean="0"/>
              <a:t>OUT5</a:t>
            </a:r>
            <a:endParaRPr lang="en-US" dirty="0"/>
          </a:p>
        </p:txBody>
      </p:sp>
      <p:sp>
        <p:nvSpPr>
          <p:cNvPr id="256" name="Rectangle 255"/>
          <p:cNvSpPr/>
          <p:nvPr/>
        </p:nvSpPr>
        <p:spPr>
          <a:xfrm>
            <a:off x="5094268" y="3791855"/>
            <a:ext cx="717550" cy="425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Fanout</a:t>
            </a:r>
            <a:endParaRPr lang="en-US" dirty="0"/>
          </a:p>
        </p:txBody>
      </p:sp>
      <p:cxnSp>
        <p:nvCxnSpPr>
          <p:cNvPr id="269" name="Elbow Connector 268"/>
          <p:cNvCxnSpPr>
            <a:stCxn id="177" idx="3"/>
          </p:cNvCxnSpPr>
          <p:nvPr/>
        </p:nvCxnSpPr>
        <p:spPr>
          <a:xfrm>
            <a:off x="5151316" y="3283961"/>
            <a:ext cx="115291" cy="51658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1" name="Elbow Connector 270"/>
          <p:cNvCxnSpPr>
            <a:stCxn id="255" idx="3"/>
          </p:cNvCxnSpPr>
          <p:nvPr/>
        </p:nvCxnSpPr>
        <p:spPr>
          <a:xfrm>
            <a:off x="5154240" y="2987978"/>
            <a:ext cx="344634" cy="80599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a:off x="5208961" y="4217305"/>
            <a:ext cx="0" cy="468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5766273" y="4217305"/>
            <a:ext cx="0" cy="468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7" name="TextBox 276"/>
          <p:cNvSpPr txBox="1"/>
          <p:nvPr/>
        </p:nvSpPr>
        <p:spPr>
          <a:xfrm>
            <a:off x="4976775" y="4161341"/>
            <a:ext cx="1044197" cy="369332"/>
          </a:xfrm>
          <a:prstGeom prst="rect">
            <a:avLst/>
          </a:prstGeom>
          <a:noFill/>
        </p:spPr>
        <p:txBody>
          <a:bodyPr wrap="none" rtlCol="0">
            <a:spAutoFit/>
          </a:bodyPr>
          <a:lstStyle/>
          <a:p>
            <a:r>
              <a:rPr lang="en-US" dirty="0" smtClean="0"/>
              <a:t>To FPGAs</a:t>
            </a:r>
            <a:endParaRPr lang="en-US" dirty="0"/>
          </a:p>
        </p:txBody>
      </p:sp>
      <p:sp>
        <p:nvSpPr>
          <p:cNvPr id="193" name="TextBox 192"/>
          <p:cNvSpPr txBox="1"/>
          <p:nvPr/>
        </p:nvSpPr>
        <p:spPr>
          <a:xfrm>
            <a:off x="6099664" y="3875897"/>
            <a:ext cx="461665" cy="390492"/>
          </a:xfrm>
          <a:prstGeom prst="rect">
            <a:avLst/>
          </a:prstGeom>
          <a:noFill/>
        </p:spPr>
        <p:txBody>
          <a:bodyPr vert="vert270" wrap="none" rtlCol="0">
            <a:spAutoFit/>
          </a:bodyPr>
          <a:lstStyle/>
          <a:p>
            <a:r>
              <a:rPr lang="en-US" dirty="0" smtClean="0"/>
              <a:t>I2C</a:t>
            </a:r>
            <a:endParaRPr lang="en-US" dirty="0"/>
          </a:p>
        </p:txBody>
      </p:sp>
      <p:cxnSp>
        <p:nvCxnSpPr>
          <p:cNvPr id="196" name="Straight Arrow Connector 195"/>
          <p:cNvCxnSpPr/>
          <p:nvPr/>
        </p:nvCxnSpPr>
        <p:spPr>
          <a:xfrm flipV="1">
            <a:off x="6434050" y="3391251"/>
            <a:ext cx="0" cy="1288396"/>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6456958" y="1485632"/>
            <a:ext cx="713657" cy="369332"/>
          </a:xfrm>
          <a:prstGeom prst="rect">
            <a:avLst/>
          </a:prstGeom>
          <a:noFill/>
        </p:spPr>
        <p:txBody>
          <a:bodyPr wrap="none" rtlCol="0">
            <a:spAutoFit/>
          </a:bodyPr>
          <a:lstStyle/>
          <a:p>
            <a:r>
              <a:rPr lang="en-US" dirty="0" smtClean="0"/>
              <a:t>OUT0</a:t>
            </a:r>
            <a:endParaRPr lang="en-US" dirty="0"/>
          </a:p>
        </p:txBody>
      </p:sp>
      <p:sp>
        <p:nvSpPr>
          <p:cNvPr id="197" name="TextBox 196"/>
          <p:cNvSpPr txBox="1"/>
          <p:nvPr/>
        </p:nvSpPr>
        <p:spPr>
          <a:xfrm>
            <a:off x="6456958" y="1730019"/>
            <a:ext cx="713657" cy="369332"/>
          </a:xfrm>
          <a:prstGeom prst="rect">
            <a:avLst/>
          </a:prstGeom>
          <a:noFill/>
        </p:spPr>
        <p:txBody>
          <a:bodyPr wrap="none" rtlCol="0">
            <a:spAutoFit/>
          </a:bodyPr>
          <a:lstStyle/>
          <a:p>
            <a:r>
              <a:rPr lang="en-US" dirty="0" smtClean="0"/>
              <a:t>OUT1</a:t>
            </a:r>
            <a:endParaRPr lang="en-US" dirty="0"/>
          </a:p>
        </p:txBody>
      </p:sp>
      <p:sp>
        <p:nvSpPr>
          <p:cNvPr id="198" name="TextBox 197"/>
          <p:cNvSpPr txBox="1"/>
          <p:nvPr/>
        </p:nvSpPr>
        <p:spPr>
          <a:xfrm>
            <a:off x="6456957" y="1991172"/>
            <a:ext cx="713657" cy="369332"/>
          </a:xfrm>
          <a:prstGeom prst="rect">
            <a:avLst/>
          </a:prstGeom>
          <a:noFill/>
        </p:spPr>
        <p:txBody>
          <a:bodyPr wrap="none" rtlCol="0">
            <a:spAutoFit/>
          </a:bodyPr>
          <a:lstStyle/>
          <a:p>
            <a:r>
              <a:rPr lang="en-US" dirty="0" smtClean="0"/>
              <a:t>OUT2</a:t>
            </a:r>
            <a:endParaRPr lang="en-US" dirty="0"/>
          </a:p>
        </p:txBody>
      </p:sp>
      <p:sp>
        <p:nvSpPr>
          <p:cNvPr id="199" name="TextBox 198"/>
          <p:cNvSpPr txBox="1"/>
          <p:nvPr/>
        </p:nvSpPr>
        <p:spPr>
          <a:xfrm>
            <a:off x="6477472" y="2433980"/>
            <a:ext cx="713657" cy="369332"/>
          </a:xfrm>
          <a:prstGeom prst="rect">
            <a:avLst/>
          </a:prstGeom>
          <a:noFill/>
        </p:spPr>
        <p:txBody>
          <a:bodyPr wrap="none" rtlCol="0">
            <a:spAutoFit/>
          </a:bodyPr>
          <a:lstStyle/>
          <a:p>
            <a:r>
              <a:rPr lang="en-US" dirty="0" smtClean="0"/>
              <a:t>OUT3</a:t>
            </a:r>
            <a:endParaRPr lang="en-US" dirty="0"/>
          </a:p>
        </p:txBody>
      </p:sp>
      <p:sp>
        <p:nvSpPr>
          <p:cNvPr id="200" name="TextBox 199"/>
          <p:cNvSpPr txBox="1"/>
          <p:nvPr/>
        </p:nvSpPr>
        <p:spPr>
          <a:xfrm>
            <a:off x="6471731" y="2750612"/>
            <a:ext cx="713657" cy="369332"/>
          </a:xfrm>
          <a:prstGeom prst="rect">
            <a:avLst/>
          </a:prstGeom>
          <a:noFill/>
        </p:spPr>
        <p:txBody>
          <a:bodyPr wrap="none" rtlCol="0">
            <a:spAutoFit/>
          </a:bodyPr>
          <a:lstStyle/>
          <a:p>
            <a:r>
              <a:rPr lang="en-US" dirty="0" smtClean="0"/>
              <a:t>OUT4</a:t>
            </a:r>
            <a:endParaRPr lang="en-US" dirty="0"/>
          </a:p>
        </p:txBody>
      </p:sp>
      <p:sp>
        <p:nvSpPr>
          <p:cNvPr id="201" name="TextBox 200"/>
          <p:cNvSpPr txBox="1"/>
          <p:nvPr/>
        </p:nvSpPr>
        <p:spPr>
          <a:xfrm>
            <a:off x="6456957" y="1210724"/>
            <a:ext cx="713657" cy="369332"/>
          </a:xfrm>
          <a:prstGeom prst="rect">
            <a:avLst/>
          </a:prstGeom>
          <a:noFill/>
        </p:spPr>
        <p:txBody>
          <a:bodyPr wrap="none" rtlCol="0">
            <a:spAutoFit/>
          </a:bodyPr>
          <a:lstStyle/>
          <a:p>
            <a:r>
              <a:rPr lang="en-US" dirty="0" smtClean="0"/>
              <a:t>OUT9</a:t>
            </a:r>
            <a:endParaRPr lang="en-US" dirty="0"/>
          </a:p>
        </p:txBody>
      </p:sp>
      <p:sp>
        <p:nvSpPr>
          <p:cNvPr id="202" name="TextBox 201"/>
          <p:cNvSpPr txBox="1"/>
          <p:nvPr/>
        </p:nvSpPr>
        <p:spPr>
          <a:xfrm>
            <a:off x="5927971" y="1241394"/>
            <a:ext cx="508473" cy="369332"/>
          </a:xfrm>
          <a:prstGeom prst="rect">
            <a:avLst/>
          </a:prstGeom>
          <a:noFill/>
        </p:spPr>
        <p:txBody>
          <a:bodyPr wrap="none" rtlCol="0">
            <a:spAutoFit/>
          </a:bodyPr>
          <a:lstStyle/>
          <a:p>
            <a:r>
              <a:rPr lang="en-US" dirty="0" smtClean="0"/>
              <a:t>IN3</a:t>
            </a:r>
            <a:endParaRPr lang="en-US" dirty="0"/>
          </a:p>
        </p:txBody>
      </p:sp>
      <p:cxnSp>
        <p:nvCxnSpPr>
          <p:cNvPr id="280" name="Straight Connector 279"/>
          <p:cNvCxnSpPr>
            <a:stCxn id="202" idx="1"/>
          </p:cNvCxnSpPr>
          <p:nvPr/>
        </p:nvCxnSpPr>
        <p:spPr>
          <a:xfrm flipH="1">
            <a:off x="5679026" y="1426060"/>
            <a:ext cx="248945" cy="0"/>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5679026" y="1051560"/>
            <a:ext cx="0" cy="374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5679026" y="1051560"/>
            <a:ext cx="1768118" cy="1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H="1">
            <a:off x="7447144" y="1051560"/>
            <a:ext cx="5216" cy="343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201" idx="3"/>
          </p:cNvCxnSpPr>
          <p:nvPr/>
        </p:nvCxnSpPr>
        <p:spPr>
          <a:xfrm flipH="1">
            <a:off x="7170614" y="1395390"/>
            <a:ext cx="281746"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223236" y="812448"/>
            <a:ext cx="532518" cy="307777"/>
          </a:xfrm>
          <a:prstGeom prst="rect">
            <a:avLst/>
          </a:prstGeom>
          <a:noFill/>
        </p:spPr>
        <p:txBody>
          <a:bodyPr wrap="none" rtlCol="0">
            <a:spAutoFit/>
          </a:bodyPr>
          <a:lstStyle/>
          <a:p>
            <a:r>
              <a:rPr lang="en-US" sz="1400" dirty="0" smtClean="0"/>
              <a:t>ZDM</a:t>
            </a:r>
            <a:endParaRPr lang="en-US" sz="1400" dirty="0"/>
          </a:p>
        </p:txBody>
      </p:sp>
      <p:cxnSp>
        <p:nvCxnSpPr>
          <p:cNvPr id="71" name="Straight Arrow Connector 70"/>
          <p:cNvCxnSpPr>
            <a:stCxn id="199" idx="3"/>
          </p:cNvCxnSpPr>
          <p:nvPr/>
        </p:nvCxnSpPr>
        <p:spPr>
          <a:xfrm flipV="1">
            <a:off x="7191129" y="2611762"/>
            <a:ext cx="1248630" cy="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a:off x="7180872" y="2942162"/>
            <a:ext cx="12588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6399" y="2749400"/>
            <a:ext cx="152876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615370" y="2412164"/>
            <a:ext cx="1542441" cy="646331"/>
          </a:xfrm>
          <a:prstGeom prst="rect">
            <a:avLst/>
          </a:prstGeom>
          <a:noFill/>
        </p:spPr>
        <p:txBody>
          <a:bodyPr wrap="square" rtlCol="0">
            <a:spAutoFit/>
          </a:bodyPr>
          <a:lstStyle/>
          <a:p>
            <a:r>
              <a:rPr lang="en-US" dirty="0" smtClean="0"/>
              <a:t>To plugin optic transceivers</a:t>
            </a:r>
            <a:endParaRPr lang="en-US" dirty="0"/>
          </a:p>
        </p:txBody>
      </p:sp>
      <p:cxnSp>
        <p:nvCxnSpPr>
          <p:cNvPr id="288" name="Straight Arrow Connector 287"/>
          <p:cNvCxnSpPr/>
          <p:nvPr/>
        </p:nvCxnSpPr>
        <p:spPr>
          <a:xfrm>
            <a:off x="7158465" y="1886802"/>
            <a:ext cx="1788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7152724" y="1565252"/>
            <a:ext cx="1542441" cy="646331"/>
          </a:xfrm>
          <a:prstGeom prst="rect">
            <a:avLst/>
          </a:prstGeom>
          <a:noFill/>
        </p:spPr>
        <p:txBody>
          <a:bodyPr wrap="square" rtlCol="0">
            <a:spAutoFit/>
          </a:bodyPr>
          <a:lstStyle/>
          <a:p>
            <a:r>
              <a:rPr lang="en-US" dirty="0" smtClean="0"/>
              <a:t>To plugin optic transmitters</a:t>
            </a:r>
            <a:endParaRPr lang="en-US" dirty="0"/>
          </a:p>
        </p:txBody>
      </p:sp>
      <p:sp>
        <p:nvSpPr>
          <p:cNvPr id="83" name="TextBox 82"/>
          <p:cNvSpPr txBox="1"/>
          <p:nvPr/>
        </p:nvSpPr>
        <p:spPr>
          <a:xfrm>
            <a:off x="8318500" y="3849299"/>
            <a:ext cx="2423420" cy="369332"/>
          </a:xfrm>
          <a:prstGeom prst="rect">
            <a:avLst/>
          </a:prstGeom>
          <a:noFill/>
        </p:spPr>
        <p:txBody>
          <a:bodyPr wrap="none" rtlCol="0">
            <a:spAutoFit/>
          </a:bodyPr>
          <a:lstStyle/>
          <a:p>
            <a:r>
              <a:rPr lang="en-US" dirty="0" smtClean="0"/>
              <a:t>Beam Phase monitoring</a:t>
            </a:r>
            <a:endParaRPr lang="en-US" dirty="0"/>
          </a:p>
        </p:txBody>
      </p:sp>
      <p:cxnSp>
        <p:nvCxnSpPr>
          <p:cNvPr id="87" name="Elbow Connector 86"/>
          <p:cNvCxnSpPr>
            <a:stCxn id="83" idx="1"/>
          </p:cNvCxnSpPr>
          <p:nvPr/>
        </p:nvCxnSpPr>
        <p:spPr>
          <a:xfrm rot="10800000" flipV="1">
            <a:off x="7752826" y="4033965"/>
            <a:ext cx="565675" cy="6441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90" name="TextBox 289"/>
          <p:cNvSpPr txBox="1"/>
          <p:nvPr/>
        </p:nvSpPr>
        <p:spPr>
          <a:xfrm>
            <a:off x="6494017" y="3331881"/>
            <a:ext cx="738664" cy="1313540"/>
          </a:xfrm>
          <a:prstGeom prst="rect">
            <a:avLst/>
          </a:prstGeom>
          <a:noFill/>
        </p:spPr>
        <p:txBody>
          <a:bodyPr vert="vert270" wrap="square" rtlCol="0">
            <a:spAutoFit/>
          </a:bodyPr>
          <a:lstStyle/>
          <a:p>
            <a:r>
              <a:rPr lang="en-US" dirty="0" smtClean="0"/>
              <a:t>Clock phase adjustment</a:t>
            </a:r>
            <a:endParaRPr lang="en-US" dirty="0"/>
          </a:p>
        </p:txBody>
      </p:sp>
      <p:cxnSp>
        <p:nvCxnSpPr>
          <p:cNvPr id="291" name="Straight Arrow Connector 290"/>
          <p:cNvCxnSpPr/>
          <p:nvPr/>
        </p:nvCxnSpPr>
        <p:spPr>
          <a:xfrm flipV="1">
            <a:off x="6853257" y="3403674"/>
            <a:ext cx="0" cy="1288396"/>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1718404" y="6362235"/>
            <a:ext cx="506870" cy="461665"/>
          </a:xfrm>
          <a:prstGeom prst="rect">
            <a:avLst/>
          </a:prstGeom>
          <a:noFill/>
        </p:spPr>
        <p:txBody>
          <a:bodyPr wrap="none" rtlCol="0">
            <a:spAutoFit/>
          </a:bodyPr>
          <a:lstStyle/>
          <a:p>
            <a:r>
              <a:rPr lang="en-US" sz="2400" dirty="0" smtClean="0"/>
              <a:t>B4</a:t>
            </a:r>
            <a:endParaRPr lang="en-US" sz="2400" dirty="0"/>
          </a:p>
        </p:txBody>
      </p:sp>
      <p:sp>
        <p:nvSpPr>
          <p:cNvPr id="62" name="Rectangle 61"/>
          <p:cNvSpPr/>
          <p:nvPr/>
        </p:nvSpPr>
        <p:spPr>
          <a:xfrm>
            <a:off x="8439759" y="2341599"/>
            <a:ext cx="1181100" cy="40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AD5330x</a:t>
            </a:r>
            <a:endParaRPr lang="en-US" dirty="0"/>
          </a:p>
        </p:txBody>
      </p:sp>
      <p:sp>
        <p:nvSpPr>
          <p:cNvPr id="63" name="Rectangle 62"/>
          <p:cNvSpPr/>
          <p:nvPr/>
        </p:nvSpPr>
        <p:spPr>
          <a:xfrm>
            <a:off x="8439759" y="2803312"/>
            <a:ext cx="1181100" cy="391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AD5330x</a:t>
            </a:r>
            <a:endParaRPr lang="en-US" dirty="0"/>
          </a:p>
        </p:txBody>
      </p:sp>
    </p:spTree>
    <p:extLst>
      <p:ext uri="{BB962C8B-B14F-4D97-AF65-F5344CB8AC3E}">
        <p14:creationId xmlns:p14="http://schemas.microsoft.com/office/powerpoint/2010/main" val="1941323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5392695" cy="523220"/>
          </a:xfrm>
          <a:prstGeom prst="rect">
            <a:avLst/>
          </a:prstGeom>
          <a:noFill/>
        </p:spPr>
        <p:txBody>
          <a:bodyPr wrap="none" rtlCol="0">
            <a:spAutoFit/>
          </a:bodyPr>
          <a:lstStyle/>
          <a:p>
            <a:r>
              <a:rPr lang="en-US" sz="2800" b="1" dirty="0"/>
              <a:t>3</a:t>
            </a:r>
            <a:r>
              <a:rPr lang="en-US" sz="2800" b="1" dirty="0" smtClean="0"/>
              <a:t>. GTU detailed design: </a:t>
            </a:r>
            <a:r>
              <a:rPr lang="en-US" sz="2400" dirty="0" smtClean="0"/>
              <a:t>Power supply</a:t>
            </a:r>
          </a:p>
        </p:txBody>
      </p:sp>
      <p:sp>
        <p:nvSpPr>
          <p:cNvPr id="2" name="TextBox 1"/>
          <p:cNvSpPr txBox="1"/>
          <p:nvPr/>
        </p:nvSpPr>
        <p:spPr>
          <a:xfrm>
            <a:off x="1257301" y="1363980"/>
            <a:ext cx="8420100" cy="923330"/>
          </a:xfrm>
          <a:prstGeom prst="rect">
            <a:avLst/>
          </a:prstGeom>
          <a:noFill/>
        </p:spPr>
        <p:txBody>
          <a:bodyPr wrap="square" rtlCol="0">
            <a:spAutoFit/>
          </a:bodyPr>
          <a:lstStyle/>
          <a:p>
            <a:r>
              <a:rPr lang="en-US" dirty="0" smtClean="0"/>
              <a:t>The GTU base board and the optic plugin boards look like a computer system.</a:t>
            </a:r>
          </a:p>
          <a:p>
            <a:r>
              <a:rPr lang="en-US" dirty="0" smtClean="0"/>
              <a:t>A computer power supply can be used to power the GTU.  Most of the AMD evaluation boards are designed to use computer power supplies.</a:t>
            </a:r>
          </a:p>
        </p:txBody>
      </p:sp>
      <p:sp>
        <p:nvSpPr>
          <p:cNvPr id="59" name="TextBox 58"/>
          <p:cNvSpPr txBox="1"/>
          <p:nvPr/>
        </p:nvSpPr>
        <p:spPr>
          <a:xfrm>
            <a:off x="1257301" y="2506980"/>
            <a:ext cx="8420100" cy="1200329"/>
          </a:xfrm>
          <a:prstGeom prst="rect">
            <a:avLst/>
          </a:prstGeom>
          <a:noFill/>
        </p:spPr>
        <p:txBody>
          <a:bodyPr wrap="square" rtlCol="0">
            <a:spAutoFit/>
          </a:bodyPr>
          <a:lstStyle/>
          <a:p>
            <a:r>
              <a:rPr lang="en-US" dirty="0" smtClean="0"/>
              <a:t>The GTU base board can use the AMD evaluation boards as power distribution references (single +12V inputs), This is the proven solutions.</a:t>
            </a:r>
          </a:p>
          <a:p>
            <a:r>
              <a:rPr lang="en-US" dirty="0" smtClean="0"/>
              <a:t>The plugin board can follow the PCIexpress standard, and get the power (+12V, maybe +3.3V) from the connector.</a:t>
            </a:r>
          </a:p>
        </p:txBody>
      </p:sp>
      <p:sp>
        <p:nvSpPr>
          <p:cNvPr id="5" name="TextBox 4"/>
          <p:cNvSpPr txBox="1"/>
          <p:nvPr/>
        </p:nvSpPr>
        <p:spPr>
          <a:xfrm>
            <a:off x="11718404" y="6362235"/>
            <a:ext cx="506870" cy="461665"/>
          </a:xfrm>
          <a:prstGeom prst="rect">
            <a:avLst/>
          </a:prstGeom>
          <a:noFill/>
        </p:spPr>
        <p:txBody>
          <a:bodyPr wrap="none" rtlCol="0">
            <a:spAutoFit/>
          </a:bodyPr>
          <a:lstStyle/>
          <a:p>
            <a:r>
              <a:rPr lang="en-US" sz="2400" dirty="0" smtClean="0"/>
              <a:t>B5</a:t>
            </a:r>
            <a:endParaRPr lang="en-US" sz="2400" dirty="0"/>
          </a:p>
        </p:txBody>
      </p:sp>
    </p:spTree>
    <p:extLst>
      <p:ext uri="{BB962C8B-B14F-4D97-AF65-F5344CB8AC3E}">
        <p14:creationId xmlns:p14="http://schemas.microsoft.com/office/powerpoint/2010/main" val="171794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5582297" cy="523220"/>
          </a:xfrm>
          <a:prstGeom prst="rect">
            <a:avLst/>
          </a:prstGeom>
          <a:noFill/>
        </p:spPr>
        <p:txBody>
          <a:bodyPr wrap="none" rtlCol="0">
            <a:spAutoFit/>
          </a:bodyPr>
          <a:lstStyle/>
          <a:p>
            <a:r>
              <a:rPr lang="en-US" sz="2800" b="1" dirty="0"/>
              <a:t>3</a:t>
            </a:r>
            <a:r>
              <a:rPr lang="en-US" sz="2800" b="1" dirty="0" smtClean="0"/>
              <a:t>. GTU detailed design: </a:t>
            </a:r>
            <a:r>
              <a:rPr lang="en-US" sz="2400" dirty="0" smtClean="0"/>
              <a:t>FPGA selection</a:t>
            </a:r>
          </a:p>
        </p:txBody>
      </p:sp>
      <p:sp>
        <p:nvSpPr>
          <p:cNvPr id="2" name="TextBox 1"/>
          <p:cNvSpPr txBox="1"/>
          <p:nvPr/>
        </p:nvSpPr>
        <p:spPr>
          <a:xfrm>
            <a:off x="771764" y="974923"/>
            <a:ext cx="8420100" cy="923330"/>
          </a:xfrm>
          <a:prstGeom prst="rect">
            <a:avLst/>
          </a:prstGeom>
          <a:noFill/>
        </p:spPr>
        <p:txBody>
          <a:bodyPr wrap="square" rtlCol="0">
            <a:spAutoFit/>
          </a:bodyPr>
          <a:lstStyle/>
          <a:p>
            <a:r>
              <a:rPr lang="en-US" dirty="0" smtClean="0"/>
              <a:t>There are three FPGAs on the GTU base board working synchronously (Clock frequency: 98.5 MHz, and phase aligned, so that the communications between the FPGAs are exactly one clock cycle delay)</a:t>
            </a:r>
          </a:p>
        </p:txBody>
      </p:sp>
      <p:sp>
        <p:nvSpPr>
          <p:cNvPr id="5" name="Rectangle 4"/>
          <p:cNvSpPr/>
          <p:nvPr/>
        </p:nvSpPr>
        <p:spPr>
          <a:xfrm>
            <a:off x="7444741" y="1607738"/>
            <a:ext cx="4016044" cy="4189445"/>
          </a:xfrm>
          <a:prstGeom prst="rect">
            <a:avLst/>
          </a:prstGeom>
          <a:solidFill>
            <a:schemeClr val="accent6">
              <a:lumMod val="75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79989" y="2800601"/>
            <a:ext cx="823751" cy="77550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FPGA</a:t>
            </a:r>
            <a:endParaRPr lang="en-US" dirty="0">
              <a:solidFill>
                <a:srgbClr val="FF0000"/>
              </a:solidFill>
            </a:endParaRPr>
          </a:p>
        </p:txBody>
      </p:sp>
      <p:sp>
        <p:nvSpPr>
          <p:cNvPr id="7" name="Rectangle 6"/>
          <p:cNvSpPr/>
          <p:nvPr/>
        </p:nvSpPr>
        <p:spPr>
          <a:xfrm>
            <a:off x="7696667" y="1892321"/>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96667" y="2057421"/>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96667" y="2222849"/>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96667" y="238794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96667" y="255304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96667" y="271814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96667" y="288357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96667" y="304867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96667" y="321377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96667" y="337887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696667" y="354430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696667" y="370940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696667" y="387450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96667" y="403960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96667" y="420503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696667" y="437013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696667" y="453523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696667" y="470033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96667" y="486576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696667" y="503086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696667" y="519596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696667" y="536106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696667" y="552648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951895" y="4697445"/>
            <a:ext cx="1375628" cy="102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Power</a:t>
            </a:r>
          </a:p>
          <a:p>
            <a:pPr algn="ctr"/>
            <a:r>
              <a:rPr lang="en-US" dirty="0" smtClean="0"/>
              <a:t>supplies</a:t>
            </a:r>
            <a:endParaRPr lang="en-US" dirty="0"/>
          </a:p>
        </p:txBody>
      </p:sp>
      <p:sp>
        <p:nvSpPr>
          <p:cNvPr id="31" name="Rectangle 30"/>
          <p:cNvSpPr/>
          <p:nvPr/>
        </p:nvSpPr>
        <p:spPr>
          <a:xfrm>
            <a:off x="9124250" y="1720215"/>
            <a:ext cx="1901890" cy="83283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Clock</a:t>
            </a:r>
          </a:p>
          <a:p>
            <a:pPr algn="ctr"/>
            <a:r>
              <a:rPr lang="en-US" dirty="0" smtClean="0"/>
              <a:t>Receiver, control, distribution </a:t>
            </a:r>
            <a:endParaRPr lang="en-US" dirty="0"/>
          </a:p>
        </p:txBody>
      </p:sp>
      <p:sp>
        <p:nvSpPr>
          <p:cNvPr id="32" name="Rectangle 31"/>
          <p:cNvSpPr/>
          <p:nvPr/>
        </p:nvSpPr>
        <p:spPr>
          <a:xfrm>
            <a:off x="10675462" y="2809896"/>
            <a:ext cx="766378" cy="1741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t>Run Control</a:t>
            </a:r>
          </a:p>
          <a:p>
            <a:pPr algn="ctr"/>
            <a:r>
              <a:rPr lang="en-US" sz="1600" dirty="0" smtClean="0"/>
              <a:t>Memory</a:t>
            </a:r>
          </a:p>
          <a:p>
            <a:pPr algn="ctr"/>
            <a:r>
              <a:rPr lang="en-US" sz="1600" dirty="0" smtClean="0"/>
              <a:t>‘services’</a:t>
            </a:r>
            <a:endParaRPr lang="en-US" sz="1600" dirty="0"/>
          </a:p>
        </p:txBody>
      </p:sp>
      <p:sp>
        <p:nvSpPr>
          <p:cNvPr id="33" name="TextBox 32"/>
          <p:cNvSpPr txBox="1"/>
          <p:nvPr/>
        </p:nvSpPr>
        <p:spPr>
          <a:xfrm>
            <a:off x="7941152" y="5519057"/>
            <a:ext cx="1881028" cy="400110"/>
          </a:xfrm>
          <a:prstGeom prst="rect">
            <a:avLst/>
          </a:prstGeom>
          <a:noFill/>
        </p:spPr>
        <p:txBody>
          <a:bodyPr wrap="none" rtlCol="0">
            <a:spAutoFit/>
          </a:bodyPr>
          <a:lstStyle/>
          <a:p>
            <a:r>
              <a:rPr lang="en-US" sz="2000" b="1" dirty="0" smtClean="0"/>
              <a:t>GTU base board</a:t>
            </a:r>
            <a:endParaRPr lang="en-US" sz="2000" b="1" dirty="0"/>
          </a:p>
        </p:txBody>
      </p:sp>
      <p:cxnSp>
        <p:nvCxnSpPr>
          <p:cNvPr id="34" name="Straight Connector 33"/>
          <p:cNvCxnSpPr/>
          <p:nvPr/>
        </p:nvCxnSpPr>
        <p:spPr>
          <a:xfrm flipV="1">
            <a:off x="11246964" y="1521761"/>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1246964" y="5860656"/>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38" idx="0"/>
          </p:cNvCxnSpPr>
          <p:nvPr/>
        </p:nvCxnSpPr>
        <p:spPr>
          <a:xfrm>
            <a:off x="11717093" y="1509077"/>
            <a:ext cx="0" cy="1524897"/>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8" idx="2"/>
          </p:cNvCxnSpPr>
          <p:nvPr/>
        </p:nvCxnSpPr>
        <p:spPr>
          <a:xfrm flipH="1">
            <a:off x="11707006" y="4171465"/>
            <a:ext cx="10087" cy="1659377"/>
          </a:xfrm>
          <a:prstGeom prst="line">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1470871" y="3033974"/>
            <a:ext cx="492443" cy="1137491"/>
          </a:xfrm>
          <a:prstGeom prst="rect">
            <a:avLst/>
          </a:prstGeom>
          <a:noFill/>
        </p:spPr>
        <p:txBody>
          <a:bodyPr vert="vert270" wrap="none" rtlCol="0">
            <a:spAutoFit/>
          </a:bodyPr>
          <a:lstStyle/>
          <a:p>
            <a:r>
              <a:rPr lang="en-US" sz="2000" dirty="0" smtClean="0"/>
              <a:t>19 U wide</a:t>
            </a:r>
            <a:endParaRPr lang="en-US" sz="2000" dirty="0"/>
          </a:p>
        </p:txBody>
      </p:sp>
      <p:sp>
        <p:nvSpPr>
          <p:cNvPr id="39" name="Rectangle 38"/>
          <p:cNvSpPr/>
          <p:nvPr/>
        </p:nvSpPr>
        <p:spPr>
          <a:xfrm>
            <a:off x="9849961" y="3416649"/>
            <a:ext cx="598504" cy="89258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rgbClr val="FF0000"/>
                </a:solidFill>
              </a:rPr>
              <a:t>FPGA </a:t>
            </a:r>
            <a:r>
              <a:rPr lang="en-US" sz="1400" dirty="0" smtClean="0">
                <a:solidFill>
                  <a:srgbClr val="FF0000"/>
                </a:solidFill>
              </a:rPr>
              <a:t>(SOM)</a:t>
            </a:r>
            <a:endParaRPr lang="en-US" sz="1400" dirty="0">
              <a:solidFill>
                <a:srgbClr val="FF0000"/>
              </a:solidFill>
            </a:endParaRPr>
          </a:p>
        </p:txBody>
      </p:sp>
      <p:sp>
        <p:nvSpPr>
          <p:cNvPr id="40" name="Rectangle 39"/>
          <p:cNvSpPr/>
          <p:nvPr/>
        </p:nvSpPr>
        <p:spPr>
          <a:xfrm>
            <a:off x="8783774" y="4147058"/>
            <a:ext cx="819966" cy="78705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FPGA</a:t>
            </a:r>
            <a:endParaRPr lang="en-US" dirty="0">
              <a:solidFill>
                <a:srgbClr val="FF0000"/>
              </a:solidFill>
            </a:endParaRPr>
          </a:p>
        </p:txBody>
      </p:sp>
      <p:cxnSp>
        <p:nvCxnSpPr>
          <p:cNvPr id="41" name="Straight Arrow Connector 40"/>
          <p:cNvCxnSpPr/>
          <p:nvPr/>
        </p:nvCxnSpPr>
        <p:spPr>
          <a:xfrm flipH="1">
            <a:off x="8470265" y="4934109"/>
            <a:ext cx="309724" cy="63738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8460180" y="4736647"/>
            <a:ext cx="323594" cy="52136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8454836" y="4834080"/>
            <a:ext cx="328938" cy="589028"/>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8457299" y="4663749"/>
            <a:ext cx="319921" cy="42475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0" idx="1"/>
            <a:endCxn id="25" idx="3"/>
          </p:cNvCxnSpPr>
          <p:nvPr/>
        </p:nvCxnSpPr>
        <p:spPr>
          <a:xfrm flipH="1">
            <a:off x="8470265" y="4540584"/>
            <a:ext cx="313509" cy="36294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4" idx="3"/>
          </p:cNvCxnSpPr>
          <p:nvPr/>
        </p:nvCxnSpPr>
        <p:spPr>
          <a:xfrm flipH="1">
            <a:off x="8470265" y="4463935"/>
            <a:ext cx="306945" cy="274170"/>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8465517" y="4383164"/>
            <a:ext cx="318247" cy="19102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22" idx="3"/>
          </p:cNvCxnSpPr>
          <p:nvPr/>
        </p:nvCxnSpPr>
        <p:spPr>
          <a:xfrm flipH="1">
            <a:off x="8470265" y="4309232"/>
            <a:ext cx="326618" cy="9867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21" idx="3"/>
          </p:cNvCxnSpPr>
          <p:nvPr/>
        </p:nvCxnSpPr>
        <p:spPr>
          <a:xfrm flipH="1">
            <a:off x="8470265" y="4224531"/>
            <a:ext cx="326049" cy="1827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18" idx="3"/>
          </p:cNvCxnSpPr>
          <p:nvPr/>
        </p:nvCxnSpPr>
        <p:spPr>
          <a:xfrm flipH="1">
            <a:off x="8470265" y="3460306"/>
            <a:ext cx="313499" cy="28687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16" idx="3"/>
          </p:cNvCxnSpPr>
          <p:nvPr/>
        </p:nvCxnSpPr>
        <p:spPr>
          <a:xfrm flipH="1">
            <a:off x="8470265" y="3274665"/>
            <a:ext cx="306945" cy="14198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 idx="3"/>
          </p:cNvCxnSpPr>
          <p:nvPr/>
        </p:nvCxnSpPr>
        <p:spPr>
          <a:xfrm flipH="1">
            <a:off x="8470265" y="3357328"/>
            <a:ext cx="315963" cy="22474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6" idx="1"/>
            <a:endCxn id="15" idx="3"/>
          </p:cNvCxnSpPr>
          <p:nvPr/>
        </p:nvCxnSpPr>
        <p:spPr>
          <a:xfrm flipH="1">
            <a:off x="8470265" y="3188352"/>
            <a:ext cx="309724" cy="6319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14" idx="3"/>
          </p:cNvCxnSpPr>
          <p:nvPr/>
        </p:nvCxnSpPr>
        <p:spPr>
          <a:xfrm flipH="1">
            <a:off x="8470265" y="3079515"/>
            <a:ext cx="299639" cy="693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13" idx="3"/>
          </p:cNvCxnSpPr>
          <p:nvPr/>
        </p:nvCxnSpPr>
        <p:spPr>
          <a:xfrm flipH="1" flipV="1">
            <a:off x="8470265" y="2921349"/>
            <a:ext cx="306946" cy="8544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12" idx="3"/>
          </p:cNvCxnSpPr>
          <p:nvPr/>
        </p:nvCxnSpPr>
        <p:spPr>
          <a:xfrm flipH="1" flipV="1">
            <a:off x="8470265" y="2755921"/>
            <a:ext cx="306945" cy="194845"/>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11" idx="3"/>
          </p:cNvCxnSpPr>
          <p:nvPr/>
        </p:nvCxnSpPr>
        <p:spPr>
          <a:xfrm flipH="1" flipV="1">
            <a:off x="8470265" y="2590821"/>
            <a:ext cx="306945" cy="278688"/>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8479994" y="2435708"/>
            <a:ext cx="297217" cy="37101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20" idx="3"/>
          </p:cNvCxnSpPr>
          <p:nvPr/>
        </p:nvCxnSpPr>
        <p:spPr>
          <a:xfrm flipH="1" flipV="1">
            <a:off x="8470265" y="4077377"/>
            <a:ext cx="315963" cy="6088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19" idx="3"/>
          </p:cNvCxnSpPr>
          <p:nvPr/>
        </p:nvCxnSpPr>
        <p:spPr>
          <a:xfrm flipH="1">
            <a:off x="8470265" y="3561038"/>
            <a:ext cx="313499" cy="35123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8472688" y="1925048"/>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8472688" y="2094056"/>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8479994" y="2265563"/>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8791826" y="3667151"/>
            <a:ext cx="548389" cy="404980"/>
          </a:xfrm>
          <a:prstGeom prst="rect">
            <a:avLst/>
          </a:prstGeom>
          <a:solidFill>
            <a:srgbClr val="FFFF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FF0000"/>
                </a:solidFill>
              </a:rPr>
              <a:t>Clock fanout</a:t>
            </a:r>
            <a:endParaRPr lang="en-US" sz="1400" dirty="0">
              <a:solidFill>
                <a:srgbClr val="FF0000"/>
              </a:solidFill>
            </a:endParaRPr>
          </a:p>
        </p:txBody>
      </p:sp>
      <p:cxnSp>
        <p:nvCxnSpPr>
          <p:cNvPr id="66" name="Straight Arrow Connector 65"/>
          <p:cNvCxnSpPr>
            <a:endCxn id="10" idx="3"/>
          </p:cNvCxnSpPr>
          <p:nvPr/>
        </p:nvCxnSpPr>
        <p:spPr>
          <a:xfrm flipH="1" flipV="1">
            <a:off x="8470265" y="2425721"/>
            <a:ext cx="321561" cy="134488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13" idx="3"/>
          </p:cNvCxnSpPr>
          <p:nvPr/>
        </p:nvCxnSpPr>
        <p:spPr>
          <a:xfrm flipH="1" flipV="1">
            <a:off x="8470265" y="2921349"/>
            <a:ext cx="326048" cy="82582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11" idx="3"/>
          </p:cNvCxnSpPr>
          <p:nvPr/>
        </p:nvCxnSpPr>
        <p:spPr>
          <a:xfrm flipH="1" flipV="1">
            <a:off x="8470265" y="2590821"/>
            <a:ext cx="313499" cy="115635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12" idx="3"/>
          </p:cNvCxnSpPr>
          <p:nvPr/>
        </p:nvCxnSpPr>
        <p:spPr>
          <a:xfrm flipH="1" flipV="1">
            <a:off x="8470265" y="2755921"/>
            <a:ext cx="320779" cy="99125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15" idx="3"/>
          </p:cNvCxnSpPr>
          <p:nvPr/>
        </p:nvCxnSpPr>
        <p:spPr>
          <a:xfrm flipH="1" flipV="1">
            <a:off x="8470265" y="3251549"/>
            <a:ext cx="313091" cy="49235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14" idx="3"/>
          </p:cNvCxnSpPr>
          <p:nvPr/>
        </p:nvCxnSpPr>
        <p:spPr>
          <a:xfrm flipH="1" flipV="1">
            <a:off x="8470265" y="3086449"/>
            <a:ext cx="319581" cy="66072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21" idx="3"/>
          </p:cNvCxnSpPr>
          <p:nvPr/>
        </p:nvCxnSpPr>
        <p:spPr>
          <a:xfrm flipH="1">
            <a:off x="8470265" y="3991106"/>
            <a:ext cx="315963" cy="25169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8472159" y="3746416"/>
            <a:ext cx="320778" cy="147571"/>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8481173" y="3982880"/>
            <a:ext cx="302183" cy="9449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8479943" y="3989625"/>
            <a:ext cx="309804" cy="747022"/>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22" idx="3"/>
          </p:cNvCxnSpPr>
          <p:nvPr/>
        </p:nvCxnSpPr>
        <p:spPr>
          <a:xfrm flipH="1">
            <a:off x="8470265" y="3993396"/>
            <a:ext cx="320371" cy="41450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8478074" y="3987604"/>
            <a:ext cx="318239" cy="58554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8478074" y="3735970"/>
            <a:ext cx="314918" cy="13823"/>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8473257" y="3409516"/>
            <a:ext cx="316490" cy="336900"/>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8481319" y="3574634"/>
            <a:ext cx="308428" cy="176555"/>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endCxn id="27" idx="3"/>
          </p:cNvCxnSpPr>
          <p:nvPr/>
        </p:nvCxnSpPr>
        <p:spPr>
          <a:xfrm flipH="1">
            <a:off x="8470265" y="3983543"/>
            <a:ext cx="309552" cy="1250190"/>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endCxn id="25" idx="3"/>
          </p:cNvCxnSpPr>
          <p:nvPr/>
        </p:nvCxnSpPr>
        <p:spPr>
          <a:xfrm flipH="1">
            <a:off x="8470265" y="3981159"/>
            <a:ext cx="323594" cy="922374"/>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endCxn id="26" idx="3"/>
          </p:cNvCxnSpPr>
          <p:nvPr/>
        </p:nvCxnSpPr>
        <p:spPr>
          <a:xfrm flipH="1">
            <a:off x="8470265" y="3990161"/>
            <a:ext cx="322672" cy="1078472"/>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endCxn id="28" idx="3"/>
          </p:cNvCxnSpPr>
          <p:nvPr/>
        </p:nvCxnSpPr>
        <p:spPr>
          <a:xfrm flipH="1">
            <a:off x="8470265" y="3981096"/>
            <a:ext cx="326048" cy="141773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65" idx="1"/>
          </p:cNvCxnSpPr>
          <p:nvPr/>
        </p:nvCxnSpPr>
        <p:spPr>
          <a:xfrm flipH="1">
            <a:off x="8472135" y="3869641"/>
            <a:ext cx="319691" cy="168418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9460175" y="3573355"/>
            <a:ext cx="6791" cy="582931"/>
          </a:xfrm>
          <a:prstGeom prst="straightConnector1">
            <a:avLst/>
          </a:prstGeom>
          <a:ln w="25400">
            <a:solidFill>
              <a:srgbClr val="0070C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9613825" y="3487304"/>
            <a:ext cx="236137" cy="1"/>
          </a:xfrm>
          <a:prstGeom prst="straightConnector1">
            <a:avLst/>
          </a:prstGeom>
          <a:ln w="25400">
            <a:solidFill>
              <a:srgbClr val="0070C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9613825" y="4235337"/>
            <a:ext cx="236137" cy="1"/>
          </a:xfrm>
          <a:prstGeom prst="straightConnector1">
            <a:avLst/>
          </a:prstGeom>
          <a:ln w="25400">
            <a:solidFill>
              <a:srgbClr val="0070C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endCxn id="31" idx="2"/>
          </p:cNvCxnSpPr>
          <p:nvPr/>
        </p:nvCxnSpPr>
        <p:spPr>
          <a:xfrm flipV="1">
            <a:off x="10063925" y="2553049"/>
            <a:ext cx="11270" cy="877071"/>
          </a:xfrm>
          <a:prstGeom prst="straightConnector1">
            <a:avLst/>
          </a:prstGeom>
          <a:ln w="25400">
            <a:solidFill>
              <a:srgbClr val="C00000">
                <a:alpha val="40000"/>
              </a:srgbClr>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flipV="1">
            <a:off x="10441247" y="3680665"/>
            <a:ext cx="236137" cy="1"/>
          </a:xfrm>
          <a:prstGeom prst="straightConnector1">
            <a:avLst/>
          </a:prstGeom>
          <a:ln w="25400">
            <a:solidFill>
              <a:srgbClr val="C00000">
                <a:alpha val="55000"/>
              </a:srgb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2" name="Elbow Connector 91"/>
          <p:cNvCxnSpPr/>
          <p:nvPr/>
        </p:nvCxnSpPr>
        <p:spPr>
          <a:xfrm rot="5400000">
            <a:off x="8905395" y="2987873"/>
            <a:ext cx="1288745" cy="419097"/>
          </a:xfrm>
          <a:prstGeom prst="bentConnector3">
            <a:avLst>
              <a:gd name="adj1" fmla="val 99889"/>
            </a:avLst>
          </a:prstGeom>
          <a:ln w="15875">
            <a:solidFill>
              <a:srgbClr val="FF0000"/>
            </a:solidFill>
            <a:headEnd w="sm" len="sm"/>
            <a:tailEnd type="triangle" w="sm" len="med"/>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53907" y="1887592"/>
            <a:ext cx="6569490" cy="923330"/>
          </a:xfrm>
          <a:prstGeom prst="rect">
            <a:avLst/>
          </a:prstGeom>
          <a:noFill/>
        </p:spPr>
        <p:txBody>
          <a:bodyPr wrap="square" rtlCol="0">
            <a:spAutoFit/>
          </a:bodyPr>
          <a:lstStyle/>
          <a:p>
            <a:r>
              <a:rPr lang="en-US" dirty="0" smtClean="0"/>
              <a:t>The two FPGAs on the left will be the same with the same firmware.  Their main purpose is the connection to the DAM (MGT and regular IO).  The possible choice: AMD Ultrascale+ </a:t>
            </a:r>
            <a:r>
              <a:rPr lang="en-US" dirty="0" err="1" smtClean="0"/>
              <a:t>virtex</a:t>
            </a:r>
            <a:r>
              <a:rPr lang="en-US" dirty="0" smtClean="0"/>
              <a:t>, xcvu5p-2B2104.</a:t>
            </a:r>
          </a:p>
        </p:txBody>
      </p:sp>
      <p:sp>
        <p:nvSpPr>
          <p:cNvPr id="94" name="TextBox 93"/>
          <p:cNvSpPr txBox="1"/>
          <p:nvPr/>
        </p:nvSpPr>
        <p:spPr>
          <a:xfrm>
            <a:off x="753907" y="2949845"/>
            <a:ext cx="6569490" cy="3139321"/>
          </a:xfrm>
          <a:prstGeom prst="rect">
            <a:avLst/>
          </a:prstGeom>
          <a:noFill/>
        </p:spPr>
        <p:txBody>
          <a:bodyPr wrap="square" rtlCol="0">
            <a:spAutoFit/>
          </a:bodyPr>
          <a:lstStyle/>
          <a:p>
            <a:r>
              <a:rPr lang="en-US" dirty="0" smtClean="0"/>
              <a:t>The FPGA on the right will be a SOM (System On Module), which will simplify the GTU base board design.  The possible choice is the ALINX ACU7EVC (AMD Zynq UltraScale+ </a:t>
            </a:r>
            <a:r>
              <a:rPr lang="en-US" dirty="0" err="1" smtClean="0"/>
              <a:t>MPSoC</a:t>
            </a:r>
            <a:r>
              <a:rPr lang="en-US" dirty="0" smtClean="0"/>
              <a:t>, xczu7ev, Quad core Arm® Cortex-A53, Dual-core Cortex-R5, 4 GB DDR4+ for processor, and 4 GB DDR4 for programmable logic, LUTs 230K, RAM 11+27 Mb).  The preferred choice is a  larger </a:t>
            </a:r>
            <a:r>
              <a:rPr lang="en-US" dirty="0" err="1" smtClean="0"/>
              <a:t>Versal</a:t>
            </a:r>
            <a:r>
              <a:rPr lang="en-US" dirty="0" smtClean="0"/>
              <a:t>® chip, which should be available in the near future (the V100 with AMD xcve2302 is available now. Dual-core Arm® Cortex-A72, dual-core Arm® Cortex-R5F, 4GB DDR4 memory, LUTs 150,272, RAM 5.4+43.6 Mb).   This FPGA is the core of the GTU base board, Run-control, Clock control, user interface, etc.</a:t>
            </a:r>
          </a:p>
        </p:txBody>
      </p:sp>
      <p:sp>
        <p:nvSpPr>
          <p:cNvPr id="95" name="TextBox 94"/>
          <p:cNvSpPr txBox="1"/>
          <p:nvPr/>
        </p:nvSpPr>
        <p:spPr>
          <a:xfrm>
            <a:off x="11718404" y="6362235"/>
            <a:ext cx="506870" cy="461665"/>
          </a:xfrm>
          <a:prstGeom prst="rect">
            <a:avLst/>
          </a:prstGeom>
          <a:noFill/>
        </p:spPr>
        <p:txBody>
          <a:bodyPr wrap="none" rtlCol="0">
            <a:spAutoFit/>
          </a:bodyPr>
          <a:lstStyle/>
          <a:p>
            <a:r>
              <a:rPr lang="en-US" sz="2400" dirty="0" smtClean="0"/>
              <a:t>B6</a:t>
            </a:r>
            <a:endParaRPr lang="en-US" sz="2400" dirty="0"/>
          </a:p>
        </p:txBody>
      </p:sp>
    </p:spTree>
    <p:extLst>
      <p:ext uri="{BB962C8B-B14F-4D97-AF65-F5344CB8AC3E}">
        <p14:creationId xmlns:p14="http://schemas.microsoft.com/office/powerpoint/2010/main" val="196395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87416" y="299428"/>
            <a:ext cx="9784217" cy="523220"/>
          </a:xfrm>
          <a:prstGeom prst="rect">
            <a:avLst/>
          </a:prstGeom>
          <a:noFill/>
        </p:spPr>
        <p:txBody>
          <a:bodyPr wrap="none" rtlCol="0">
            <a:spAutoFit/>
          </a:bodyPr>
          <a:lstStyle/>
          <a:p>
            <a:r>
              <a:rPr lang="en-US" sz="2800" b="1" dirty="0"/>
              <a:t>4</a:t>
            </a:r>
            <a:r>
              <a:rPr lang="en-US" sz="2800" b="1" dirty="0" smtClean="0"/>
              <a:t>. 9.85 MHz clock distribution test: </a:t>
            </a:r>
            <a:r>
              <a:rPr lang="en-US" sz="2400" dirty="0" smtClean="0"/>
              <a:t>Overnight (18 hours) accumulation</a:t>
            </a:r>
            <a:endParaRPr lang="en-US" sz="2000" dirty="0" smtClean="0"/>
          </a:p>
        </p:txBody>
      </p:sp>
      <p:sp>
        <p:nvSpPr>
          <p:cNvPr id="4" name="TextBox 3"/>
          <p:cNvSpPr txBox="1"/>
          <p:nvPr/>
        </p:nvSpPr>
        <p:spPr>
          <a:xfrm>
            <a:off x="334153" y="949501"/>
            <a:ext cx="3125755" cy="2339102"/>
          </a:xfrm>
          <a:prstGeom prst="rect">
            <a:avLst/>
          </a:prstGeom>
          <a:noFill/>
        </p:spPr>
        <p:txBody>
          <a:bodyPr wrap="square" rtlCol="0">
            <a:spAutoFit/>
          </a:bodyPr>
          <a:lstStyle/>
          <a:p>
            <a:r>
              <a:rPr lang="en-US" sz="1600" b="1" dirty="0" smtClean="0"/>
              <a:t>Clock: 39.4 MHz</a:t>
            </a:r>
          </a:p>
          <a:p>
            <a:pPr marL="285750" indent="-285750">
              <a:buFont typeface="Arial" panose="020B0604020202020204" pitchFamily="34" charset="0"/>
              <a:buChar char="•"/>
            </a:pPr>
            <a:r>
              <a:rPr lang="en-US" sz="1600" dirty="0" smtClean="0"/>
              <a:t>Period:</a:t>
            </a:r>
            <a:r>
              <a:rPr lang="en-US" sz="1600" dirty="0"/>
              <a:t> </a:t>
            </a:r>
            <a:r>
              <a:rPr lang="en-US" sz="1600" dirty="0" smtClean="0"/>
              <a:t>25.3805ns P_P: 13ps</a:t>
            </a:r>
          </a:p>
          <a:p>
            <a:r>
              <a:rPr lang="en-US" sz="1600" dirty="0" smtClean="0"/>
              <a:t>MATH1 = CH1 – CH4</a:t>
            </a:r>
          </a:p>
          <a:p>
            <a:pPr marL="285750" indent="-285750">
              <a:buFont typeface="Arial" panose="020B0604020202020204" pitchFamily="34" charset="0"/>
              <a:buChar char="•"/>
            </a:pPr>
            <a:r>
              <a:rPr lang="en-US" sz="1600" dirty="0" smtClean="0"/>
              <a:t>Positive width: 2.1723 ns</a:t>
            </a:r>
          </a:p>
          <a:p>
            <a:pPr marL="285750" indent="-285750">
              <a:buFont typeface="Arial" panose="020B0604020202020204" pitchFamily="34" charset="0"/>
              <a:buChar char="•"/>
            </a:pPr>
            <a:r>
              <a:rPr lang="en-US" sz="1600" dirty="0" smtClean="0"/>
              <a:t>FWHM: 4 ps, P_P: 20ps</a:t>
            </a:r>
          </a:p>
          <a:p>
            <a:pPr marL="285750" indent="-285750">
              <a:buFont typeface="Arial" panose="020B0604020202020204" pitchFamily="34" charset="0"/>
              <a:buChar char="•"/>
            </a:pPr>
            <a:r>
              <a:rPr lang="en-US" sz="1600" dirty="0" smtClean="0"/>
              <a:t>40 </a:t>
            </a:r>
            <a:r>
              <a:rPr lang="el-GR" sz="1600" dirty="0" smtClean="0"/>
              <a:t>µ</a:t>
            </a:r>
            <a:r>
              <a:rPr lang="en-US" sz="1600" dirty="0" smtClean="0"/>
              <a:t>s data: </a:t>
            </a:r>
            <a:r>
              <a:rPr lang="el-GR" sz="1600" dirty="0" smtClean="0"/>
              <a:t>σ</a:t>
            </a:r>
            <a:r>
              <a:rPr lang="en-US" sz="1600" dirty="0" smtClean="0"/>
              <a:t>: 1.45 ps</a:t>
            </a:r>
          </a:p>
          <a:p>
            <a:pPr marL="285750" indent="-285750">
              <a:buFont typeface="Arial" panose="020B0604020202020204" pitchFamily="34" charset="0"/>
              <a:buChar char="•"/>
            </a:pPr>
            <a:r>
              <a:rPr lang="en-US" sz="1600" dirty="0" smtClean="0"/>
              <a:t>Negative </a:t>
            </a:r>
            <a:r>
              <a:rPr lang="en-US" sz="1600" dirty="0"/>
              <a:t>width: </a:t>
            </a:r>
            <a:r>
              <a:rPr lang="en-US" sz="1600" dirty="0" smtClean="0"/>
              <a:t>2.1788ns</a:t>
            </a:r>
            <a:endParaRPr lang="en-US" sz="1600" dirty="0"/>
          </a:p>
          <a:p>
            <a:pPr marL="285750" indent="-285750">
              <a:buFont typeface="Arial" panose="020B0604020202020204" pitchFamily="34" charset="0"/>
              <a:buChar char="•"/>
            </a:pPr>
            <a:r>
              <a:rPr lang="en-US" sz="1600" dirty="0"/>
              <a:t>FWHM: </a:t>
            </a:r>
            <a:r>
              <a:rPr lang="en-US" sz="1600" dirty="0" smtClean="0"/>
              <a:t>4 ps, P_P: 20ps</a:t>
            </a:r>
            <a:endParaRPr lang="en-US" sz="1600" dirty="0"/>
          </a:p>
          <a:p>
            <a:pPr marL="285750" indent="-285750">
              <a:buFont typeface="Arial" panose="020B0604020202020204" pitchFamily="34" charset="0"/>
              <a:buChar char="•"/>
            </a:pPr>
            <a:r>
              <a:rPr lang="en-US" sz="1600" dirty="0"/>
              <a:t>40 </a:t>
            </a:r>
            <a:r>
              <a:rPr lang="el-GR" sz="1600" dirty="0"/>
              <a:t>µ</a:t>
            </a:r>
            <a:r>
              <a:rPr lang="en-US" sz="1600" dirty="0"/>
              <a:t>s data: </a:t>
            </a:r>
            <a:r>
              <a:rPr lang="el-GR" sz="1600" dirty="0"/>
              <a:t>σ</a:t>
            </a:r>
            <a:r>
              <a:rPr lang="en-US" sz="1600" dirty="0"/>
              <a:t>: </a:t>
            </a:r>
            <a:r>
              <a:rPr lang="en-US" sz="1600" dirty="0" smtClean="0"/>
              <a:t>1.42 ps</a:t>
            </a:r>
            <a:endParaRPr lang="en-US" sz="1600" dirty="0"/>
          </a:p>
        </p:txBody>
      </p:sp>
      <p:sp>
        <p:nvSpPr>
          <p:cNvPr id="9" name="TextBox 8"/>
          <p:cNvSpPr txBox="1"/>
          <p:nvPr/>
        </p:nvSpPr>
        <p:spPr>
          <a:xfrm>
            <a:off x="334153" y="3288603"/>
            <a:ext cx="3125755" cy="2339102"/>
          </a:xfrm>
          <a:prstGeom prst="rect">
            <a:avLst/>
          </a:prstGeom>
          <a:noFill/>
        </p:spPr>
        <p:txBody>
          <a:bodyPr wrap="square" rtlCol="0">
            <a:spAutoFit/>
          </a:bodyPr>
          <a:lstStyle/>
          <a:p>
            <a:r>
              <a:rPr lang="en-US" sz="1600" b="1" dirty="0" smtClean="0"/>
              <a:t>Clock: 98.5 MHz</a:t>
            </a:r>
          </a:p>
          <a:p>
            <a:pPr marL="285750" indent="-285750">
              <a:buFont typeface="Arial" panose="020B0604020202020204" pitchFamily="34" charset="0"/>
              <a:buChar char="•"/>
            </a:pPr>
            <a:r>
              <a:rPr lang="en-US" sz="1600" dirty="0" smtClean="0"/>
              <a:t>Period: 10.1522 ns, P_P: 12ps</a:t>
            </a:r>
          </a:p>
          <a:p>
            <a:r>
              <a:rPr lang="en-US" sz="1600" dirty="0" smtClean="0"/>
              <a:t>MATH2 = CH2 – CH3</a:t>
            </a:r>
          </a:p>
          <a:p>
            <a:pPr marL="285750" indent="-285750">
              <a:buFont typeface="Arial" panose="020B0604020202020204" pitchFamily="34" charset="0"/>
              <a:buChar char="•"/>
            </a:pPr>
            <a:r>
              <a:rPr lang="en-US" sz="1600" dirty="0" smtClean="0"/>
              <a:t>Positive width: 2.877ns</a:t>
            </a:r>
          </a:p>
          <a:p>
            <a:pPr marL="285750" indent="-285750">
              <a:buFont typeface="Arial" panose="020B0604020202020204" pitchFamily="34" charset="0"/>
              <a:buChar char="•"/>
            </a:pPr>
            <a:r>
              <a:rPr lang="en-US" sz="1600" dirty="0" smtClean="0"/>
              <a:t>FWHM: 5ps, P_P: 23ps</a:t>
            </a:r>
          </a:p>
          <a:p>
            <a:pPr marL="285750" indent="-285750">
              <a:buFont typeface="Arial" panose="020B0604020202020204" pitchFamily="34" charset="0"/>
              <a:buChar char="•"/>
            </a:pPr>
            <a:r>
              <a:rPr lang="en-US" sz="1600" dirty="0" smtClean="0"/>
              <a:t>40 </a:t>
            </a:r>
            <a:r>
              <a:rPr lang="el-GR" sz="1600" dirty="0" smtClean="0"/>
              <a:t>µ</a:t>
            </a:r>
            <a:r>
              <a:rPr lang="en-US" sz="1600" dirty="0" smtClean="0"/>
              <a:t>s data: </a:t>
            </a:r>
            <a:r>
              <a:rPr lang="el-GR" sz="1600" dirty="0" smtClean="0"/>
              <a:t>σ</a:t>
            </a:r>
            <a:r>
              <a:rPr lang="en-US" sz="1600" dirty="0" smtClean="0"/>
              <a:t>: 1.60 ps</a:t>
            </a:r>
          </a:p>
          <a:p>
            <a:pPr marL="285750" indent="-285750">
              <a:buFont typeface="Arial" panose="020B0604020202020204" pitchFamily="34" charset="0"/>
              <a:buChar char="•"/>
            </a:pPr>
            <a:r>
              <a:rPr lang="en-US" sz="1600" dirty="0" smtClean="0"/>
              <a:t>Negative </a:t>
            </a:r>
            <a:r>
              <a:rPr lang="en-US" sz="1600" dirty="0"/>
              <a:t>width: </a:t>
            </a:r>
            <a:r>
              <a:rPr lang="en-US" sz="1600" dirty="0" smtClean="0"/>
              <a:t>2.8552ns</a:t>
            </a:r>
            <a:endParaRPr lang="en-US" sz="1600" dirty="0"/>
          </a:p>
          <a:p>
            <a:pPr marL="285750" indent="-285750">
              <a:buFont typeface="Arial" panose="020B0604020202020204" pitchFamily="34" charset="0"/>
              <a:buChar char="•"/>
            </a:pPr>
            <a:r>
              <a:rPr lang="en-US" sz="1600" dirty="0"/>
              <a:t>FWHM: 5</a:t>
            </a:r>
            <a:r>
              <a:rPr lang="en-US" sz="1600" dirty="0" smtClean="0"/>
              <a:t> ps, P_P: 21ps</a:t>
            </a:r>
            <a:endParaRPr lang="en-US" sz="1600" dirty="0"/>
          </a:p>
          <a:p>
            <a:pPr marL="285750" indent="-285750">
              <a:buFont typeface="Arial" panose="020B0604020202020204" pitchFamily="34" charset="0"/>
              <a:buChar char="•"/>
            </a:pPr>
            <a:r>
              <a:rPr lang="en-US" sz="1600" dirty="0"/>
              <a:t>40 </a:t>
            </a:r>
            <a:r>
              <a:rPr lang="el-GR" sz="1600" dirty="0"/>
              <a:t>µ</a:t>
            </a:r>
            <a:r>
              <a:rPr lang="en-US" sz="1600" dirty="0"/>
              <a:t>s data: </a:t>
            </a:r>
            <a:r>
              <a:rPr lang="el-GR" sz="1600" dirty="0"/>
              <a:t>σ</a:t>
            </a:r>
            <a:r>
              <a:rPr lang="en-US" sz="1600" dirty="0"/>
              <a:t>: </a:t>
            </a:r>
            <a:r>
              <a:rPr lang="en-US" sz="1600" dirty="0" smtClean="0"/>
              <a:t>1.30 ps</a:t>
            </a:r>
            <a:endParaRPr lang="en-US" sz="16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760"/>
          <a:stretch/>
        </p:blipFill>
        <p:spPr>
          <a:xfrm>
            <a:off x="3932347" y="875988"/>
            <a:ext cx="6893767" cy="3770748"/>
          </a:xfrm>
          <a:prstGeom prst="rect">
            <a:avLst/>
          </a:prstGeom>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4546"/>
          <a:stretch/>
        </p:blipFill>
        <p:spPr>
          <a:xfrm>
            <a:off x="4951523" y="2660752"/>
            <a:ext cx="6893767" cy="3701483"/>
          </a:xfrm>
          <a:prstGeom prst="rect">
            <a:avLst/>
          </a:prstGeom>
        </p:spPr>
      </p:pic>
      <p:sp>
        <p:nvSpPr>
          <p:cNvPr id="6" name="TextBox 5"/>
          <p:cNvSpPr txBox="1"/>
          <p:nvPr/>
        </p:nvSpPr>
        <p:spPr>
          <a:xfrm>
            <a:off x="136033" y="5840503"/>
            <a:ext cx="4351991" cy="584775"/>
          </a:xfrm>
          <a:prstGeom prst="rect">
            <a:avLst/>
          </a:prstGeom>
          <a:noFill/>
        </p:spPr>
        <p:txBody>
          <a:bodyPr wrap="square" rtlCol="0">
            <a:spAutoFit/>
          </a:bodyPr>
          <a:lstStyle/>
          <a:p>
            <a:r>
              <a:rPr lang="en-US" dirty="0" smtClean="0"/>
              <a:t>There seems to be a ~2ps shift overnight </a:t>
            </a:r>
            <a:r>
              <a:rPr lang="en-US" sz="1400" dirty="0" smtClean="0"/>
              <a:t>(FWHM &gt; 2.355 * </a:t>
            </a:r>
            <a:r>
              <a:rPr lang="el-GR" sz="1400" dirty="0" smtClean="0"/>
              <a:t>σ</a:t>
            </a:r>
            <a:r>
              <a:rPr lang="en-US" sz="1400" dirty="0" smtClean="0"/>
              <a:t>)</a:t>
            </a:r>
            <a:endParaRPr lang="en-US" sz="1400" dirty="0"/>
          </a:p>
        </p:txBody>
      </p:sp>
      <p:sp>
        <p:nvSpPr>
          <p:cNvPr id="8" name="TextBox 7"/>
          <p:cNvSpPr txBox="1"/>
          <p:nvPr/>
        </p:nvSpPr>
        <p:spPr>
          <a:xfrm>
            <a:off x="11718404" y="6362235"/>
            <a:ext cx="506870" cy="461665"/>
          </a:xfrm>
          <a:prstGeom prst="rect">
            <a:avLst/>
          </a:prstGeom>
          <a:noFill/>
        </p:spPr>
        <p:txBody>
          <a:bodyPr wrap="none" rtlCol="0">
            <a:spAutoFit/>
          </a:bodyPr>
          <a:lstStyle/>
          <a:p>
            <a:r>
              <a:rPr lang="en-US" sz="2400" dirty="0" smtClean="0"/>
              <a:t>B6</a:t>
            </a:r>
            <a:endParaRPr lang="en-US" sz="2400" dirty="0"/>
          </a:p>
        </p:txBody>
      </p:sp>
    </p:spTree>
    <p:extLst>
      <p:ext uri="{BB962C8B-B14F-4D97-AF65-F5344CB8AC3E}">
        <p14:creationId xmlns:p14="http://schemas.microsoft.com/office/powerpoint/2010/main" val="4076356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87416" y="299428"/>
            <a:ext cx="3379836" cy="523220"/>
          </a:xfrm>
          <a:prstGeom prst="rect">
            <a:avLst/>
          </a:prstGeom>
          <a:noFill/>
        </p:spPr>
        <p:txBody>
          <a:bodyPr wrap="none" rtlCol="0">
            <a:spAutoFit/>
          </a:bodyPr>
          <a:lstStyle/>
          <a:p>
            <a:r>
              <a:rPr lang="en-US" sz="2800" b="1" dirty="0"/>
              <a:t>5</a:t>
            </a:r>
            <a:r>
              <a:rPr lang="en-US" sz="2800" b="1" dirty="0" smtClean="0"/>
              <a:t>. CC_F110 test setup</a:t>
            </a:r>
            <a:endParaRPr lang="en-US" sz="2000" dirty="0" smtClean="0"/>
          </a:p>
        </p:txBody>
      </p:sp>
      <p:sp>
        <p:nvSpPr>
          <p:cNvPr id="8" name="TextBox 7"/>
          <p:cNvSpPr txBox="1"/>
          <p:nvPr/>
        </p:nvSpPr>
        <p:spPr>
          <a:xfrm>
            <a:off x="11718404" y="6362235"/>
            <a:ext cx="506870" cy="461665"/>
          </a:xfrm>
          <a:prstGeom prst="rect">
            <a:avLst/>
          </a:prstGeom>
          <a:noFill/>
        </p:spPr>
        <p:txBody>
          <a:bodyPr wrap="none" rtlCol="0">
            <a:spAutoFit/>
          </a:bodyPr>
          <a:lstStyle/>
          <a:p>
            <a:r>
              <a:rPr lang="en-US" sz="2400" dirty="0" smtClean="0"/>
              <a:t>B6</a:t>
            </a:r>
            <a:endParaRPr lang="en-US" sz="24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41" r="1526" b="14023"/>
          <a:stretch/>
        </p:blipFill>
        <p:spPr>
          <a:xfrm>
            <a:off x="1375851" y="923730"/>
            <a:ext cx="9904860" cy="4251520"/>
          </a:xfrm>
          <a:prstGeom prst="rect">
            <a:avLst/>
          </a:prstGeom>
        </p:spPr>
      </p:pic>
      <p:sp>
        <p:nvSpPr>
          <p:cNvPr id="7" name="TextBox 6"/>
          <p:cNvSpPr txBox="1"/>
          <p:nvPr/>
        </p:nvSpPr>
        <p:spPr>
          <a:xfrm>
            <a:off x="1763486" y="5542384"/>
            <a:ext cx="9360063" cy="646331"/>
          </a:xfrm>
          <a:prstGeom prst="rect">
            <a:avLst/>
          </a:prstGeom>
          <a:noFill/>
        </p:spPr>
        <p:txBody>
          <a:bodyPr wrap="none" rtlCol="0">
            <a:spAutoFit/>
          </a:bodyPr>
          <a:lstStyle/>
          <a:p>
            <a:r>
              <a:rPr lang="en-US" dirty="0" smtClean="0"/>
              <a:t>Setup in CC_F110, room (AC) temp 72</a:t>
            </a:r>
            <a:r>
              <a:rPr lang="en-US" baseline="30000" dirty="0" smtClean="0"/>
              <a:t>o</a:t>
            </a:r>
            <a:r>
              <a:rPr lang="en-US" dirty="0" smtClean="0"/>
              <a:t>F.</a:t>
            </a:r>
          </a:p>
          <a:p>
            <a:r>
              <a:rPr lang="en-US" dirty="0" smtClean="0"/>
              <a:t>No phase drift (differences of Si5394A outputs and Si5344H outputs) </a:t>
            </a:r>
            <a:r>
              <a:rPr lang="en-US" dirty="0" smtClean="0">
                <a:sym typeface="Wingdings" panose="05000000000000000000" pitchFamily="2" charset="2"/>
              </a:rPr>
              <a:t> Fiber and QSFP are stable.</a:t>
            </a:r>
            <a:endParaRPr lang="en-US" dirty="0"/>
          </a:p>
        </p:txBody>
      </p:sp>
    </p:spTree>
    <p:extLst>
      <p:ext uri="{BB962C8B-B14F-4D97-AF65-F5344CB8AC3E}">
        <p14:creationId xmlns:p14="http://schemas.microsoft.com/office/powerpoint/2010/main" val="1575032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87416" y="299428"/>
            <a:ext cx="3379836" cy="523220"/>
          </a:xfrm>
          <a:prstGeom prst="rect">
            <a:avLst/>
          </a:prstGeom>
          <a:noFill/>
        </p:spPr>
        <p:txBody>
          <a:bodyPr wrap="none" rtlCol="0">
            <a:spAutoFit/>
          </a:bodyPr>
          <a:lstStyle/>
          <a:p>
            <a:r>
              <a:rPr lang="en-US" sz="2800" b="1" dirty="0"/>
              <a:t>5</a:t>
            </a:r>
            <a:r>
              <a:rPr lang="en-US" sz="2800" b="1" dirty="0" smtClean="0"/>
              <a:t>. CC_F110 test setup</a:t>
            </a:r>
            <a:endParaRPr lang="en-US" sz="2000" dirty="0" smtClean="0"/>
          </a:p>
        </p:txBody>
      </p:sp>
      <p:sp>
        <p:nvSpPr>
          <p:cNvPr id="8" name="TextBox 7"/>
          <p:cNvSpPr txBox="1"/>
          <p:nvPr/>
        </p:nvSpPr>
        <p:spPr>
          <a:xfrm>
            <a:off x="11718404" y="6362235"/>
            <a:ext cx="506870" cy="461665"/>
          </a:xfrm>
          <a:prstGeom prst="rect">
            <a:avLst/>
          </a:prstGeom>
          <a:noFill/>
        </p:spPr>
        <p:txBody>
          <a:bodyPr wrap="none" rtlCol="0">
            <a:spAutoFit/>
          </a:bodyPr>
          <a:lstStyle/>
          <a:p>
            <a:r>
              <a:rPr lang="en-US" sz="2400" dirty="0" smtClean="0"/>
              <a:t>B6</a:t>
            </a:r>
            <a:endParaRPr lang="en-US" sz="2400" dirty="0"/>
          </a:p>
        </p:txBody>
      </p:sp>
      <p:sp>
        <p:nvSpPr>
          <p:cNvPr id="7" name="TextBox 6"/>
          <p:cNvSpPr txBox="1"/>
          <p:nvPr/>
        </p:nvSpPr>
        <p:spPr>
          <a:xfrm>
            <a:off x="858416" y="5692695"/>
            <a:ext cx="1027300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Overnight accumulation (9/25-9/26), very stable</a:t>
            </a:r>
          </a:p>
          <a:p>
            <a:pPr marL="285750" indent="-285750">
              <a:buFont typeface="Arial" panose="020B0604020202020204" pitchFamily="34" charset="0"/>
              <a:buChar char="•"/>
            </a:pPr>
            <a:r>
              <a:rPr lang="en-US" dirty="0" smtClean="0"/>
              <a:t>The Phase measurement (</a:t>
            </a:r>
            <a:r>
              <a:rPr lang="en-US" dirty="0" err="1" smtClean="0"/>
              <a:t>meas</a:t>
            </a:r>
            <a:r>
              <a:rPr lang="en-US" dirty="0" smtClean="0"/>
              <a:t> 9/10), and the skew measurement (meas19/20) gave the similar results as MATH widths measurement (</a:t>
            </a:r>
            <a:r>
              <a:rPr lang="en-US" dirty="0" err="1" smtClean="0"/>
              <a:t>meas</a:t>
            </a:r>
            <a:r>
              <a:rPr lang="en-US" dirty="0" smtClean="0"/>
              <a:t> 5/6/7/8)</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638"/>
          <a:stretch/>
        </p:blipFill>
        <p:spPr>
          <a:xfrm>
            <a:off x="2631233" y="822648"/>
            <a:ext cx="8780106" cy="4808492"/>
          </a:xfrm>
          <a:prstGeom prst="rect">
            <a:avLst/>
          </a:prstGeom>
        </p:spPr>
      </p:pic>
    </p:spTree>
    <p:extLst>
      <p:ext uri="{BB962C8B-B14F-4D97-AF65-F5344CB8AC3E}">
        <p14:creationId xmlns:p14="http://schemas.microsoft.com/office/powerpoint/2010/main" val="425219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87416" y="299428"/>
            <a:ext cx="3379836" cy="523220"/>
          </a:xfrm>
          <a:prstGeom prst="rect">
            <a:avLst/>
          </a:prstGeom>
          <a:noFill/>
        </p:spPr>
        <p:txBody>
          <a:bodyPr wrap="none" rtlCol="0">
            <a:spAutoFit/>
          </a:bodyPr>
          <a:lstStyle/>
          <a:p>
            <a:r>
              <a:rPr lang="en-US" sz="2800" b="1" dirty="0"/>
              <a:t>5</a:t>
            </a:r>
            <a:r>
              <a:rPr lang="en-US" sz="2800" b="1" dirty="0" smtClean="0"/>
              <a:t>. CC_F110 test setup</a:t>
            </a:r>
            <a:endParaRPr lang="en-US" sz="2000" dirty="0" smtClean="0"/>
          </a:p>
        </p:txBody>
      </p:sp>
      <p:sp>
        <p:nvSpPr>
          <p:cNvPr id="8" name="TextBox 7"/>
          <p:cNvSpPr txBox="1"/>
          <p:nvPr/>
        </p:nvSpPr>
        <p:spPr>
          <a:xfrm>
            <a:off x="11718404" y="6362235"/>
            <a:ext cx="506870" cy="461665"/>
          </a:xfrm>
          <a:prstGeom prst="rect">
            <a:avLst/>
          </a:prstGeom>
          <a:noFill/>
        </p:spPr>
        <p:txBody>
          <a:bodyPr wrap="none" rtlCol="0">
            <a:spAutoFit/>
          </a:bodyPr>
          <a:lstStyle/>
          <a:p>
            <a:r>
              <a:rPr lang="en-US" sz="2400" dirty="0" smtClean="0"/>
              <a:t>B6</a:t>
            </a:r>
            <a:endParaRPr lang="en-US" sz="2400" dirty="0"/>
          </a:p>
        </p:txBody>
      </p:sp>
      <p:sp>
        <p:nvSpPr>
          <p:cNvPr id="7" name="TextBox 6"/>
          <p:cNvSpPr txBox="1"/>
          <p:nvPr/>
        </p:nvSpPr>
        <p:spPr>
          <a:xfrm>
            <a:off x="793101" y="5499529"/>
            <a:ext cx="10273004"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Meas1-8, accumulation is overnight, which the </a:t>
            </a:r>
            <a:r>
              <a:rPr lang="en-US" dirty="0" err="1"/>
              <a:t>M</a:t>
            </a:r>
            <a:r>
              <a:rPr lang="en-US" dirty="0" err="1" smtClean="0"/>
              <a:t>eas</a:t>
            </a:r>
            <a:r>
              <a:rPr lang="en-US" dirty="0" smtClean="0"/>
              <a:t> 9-20 accumulation is minutes. This also shows in previous page (diagrams).</a:t>
            </a:r>
          </a:p>
          <a:p>
            <a:pPr marL="285750" indent="-285750">
              <a:buFont typeface="Arial" panose="020B0604020202020204" pitchFamily="34" charset="0"/>
              <a:buChar char="•"/>
            </a:pPr>
            <a:r>
              <a:rPr lang="en-US" dirty="0" smtClean="0"/>
              <a:t>The Phase measurement (</a:t>
            </a:r>
            <a:r>
              <a:rPr lang="en-US" dirty="0" err="1" smtClean="0"/>
              <a:t>meas</a:t>
            </a:r>
            <a:r>
              <a:rPr lang="en-US" dirty="0" smtClean="0"/>
              <a:t> 9/10), and the skew measurement (meas19/20) gave the similar results as MATH widths measurement (</a:t>
            </a:r>
            <a:r>
              <a:rPr lang="en-US" dirty="0" err="1" smtClean="0"/>
              <a:t>meas</a:t>
            </a:r>
            <a:r>
              <a:rPr lang="en-US" dirty="0" smtClean="0"/>
              <a:t> 5/6/7/8)</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01" y="852757"/>
            <a:ext cx="10347471" cy="4616662"/>
          </a:xfrm>
          <a:prstGeom prst="rect">
            <a:avLst/>
          </a:prstGeom>
        </p:spPr>
      </p:pic>
      <p:sp>
        <p:nvSpPr>
          <p:cNvPr id="4" name="Rectangle 3"/>
          <p:cNvSpPr/>
          <p:nvPr/>
        </p:nvSpPr>
        <p:spPr>
          <a:xfrm>
            <a:off x="3415004" y="1599205"/>
            <a:ext cx="3564294" cy="3870214"/>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79298" y="1599205"/>
            <a:ext cx="4058816" cy="3870214"/>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946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9957534" cy="523220"/>
          </a:xfrm>
          <a:prstGeom prst="rect">
            <a:avLst/>
          </a:prstGeom>
          <a:noFill/>
        </p:spPr>
        <p:txBody>
          <a:bodyPr wrap="none" rtlCol="0">
            <a:spAutoFit/>
          </a:bodyPr>
          <a:lstStyle/>
          <a:p>
            <a:r>
              <a:rPr lang="en-US" sz="2800" b="1" dirty="0"/>
              <a:t>5</a:t>
            </a:r>
            <a:r>
              <a:rPr lang="en-US" sz="2800" b="1" dirty="0" smtClean="0"/>
              <a:t>. GTU </a:t>
            </a:r>
            <a:r>
              <a:rPr lang="en-US" sz="2800" b="1" dirty="0" smtClean="0">
                <a:sym typeface="Wingdings" panose="05000000000000000000" pitchFamily="2" charset="2"/>
              </a:rPr>
              <a:t> </a:t>
            </a:r>
            <a:r>
              <a:rPr lang="en-US" sz="2800" b="1" dirty="0" smtClean="0"/>
              <a:t>DAM communication </a:t>
            </a:r>
            <a:r>
              <a:rPr lang="en-US" sz="2400" dirty="0" smtClean="0"/>
              <a:t>(to be consistent with earlier proposals) </a:t>
            </a:r>
          </a:p>
        </p:txBody>
      </p:sp>
      <p:graphicFrame>
        <p:nvGraphicFramePr>
          <p:cNvPr id="4" name="Table 3"/>
          <p:cNvGraphicFramePr>
            <a:graphicFrameLocks noGrp="1"/>
          </p:cNvGraphicFramePr>
          <p:nvPr>
            <p:extLst>
              <p:ext uri="{D42A27DB-BD31-4B8C-83A1-F6EECF244321}">
                <p14:modId xmlns:p14="http://schemas.microsoft.com/office/powerpoint/2010/main" val="260348067"/>
              </p:ext>
            </p:extLst>
          </p:nvPr>
        </p:nvGraphicFramePr>
        <p:xfrm>
          <a:off x="955675" y="1100666"/>
          <a:ext cx="10455280" cy="2575560"/>
        </p:xfrm>
        <a:graphic>
          <a:graphicData uri="http://schemas.openxmlformats.org/drawingml/2006/table">
            <a:tbl>
              <a:tblPr firstRow="1" bandRow="1">
                <a:tableStyleId>{5C22544A-7EE6-4342-B048-85BDC9FD1C3A}</a:tableStyleId>
              </a:tblPr>
              <a:tblGrid>
                <a:gridCol w="950480">
                  <a:extLst>
                    <a:ext uri="{9D8B030D-6E8A-4147-A177-3AD203B41FA5}">
                      <a16:colId xmlns:a16="http://schemas.microsoft.com/office/drawing/2014/main" val="954555114"/>
                    </a:ext>
                  </a:extLst>
                </a:gridCol>
                <a:gridCol w="950480">
                  <a:extLst>
                    <a:ext uri="{9D8B030D-6E8A-4147-A177-3AD203B41FA5}">
                      <a16:colId xmlns:a16="http://schemas.microsoft.com/office/drawing/2014/main" val="2871948538"/>
                    </a:ext>
                  </a:extLst>
                </a:gridCol>
                <a:gridCol w="950480">
                  <a:extLst>
                    <a:ext uri="{9D8B030D-6E8A-4147-A177-3AD203B41FA5}">
                      <a16:colId xmlns:a16="http://schemas.microsoft.com/office/drawing/2014/main" val="269577124"/>
                    </a:ext>
                  </a:extLst>
                </a:gridCol>
                <a:gridCol w="950480">
                  <a:extLst>
                    <a:ext uri="{9D8B030D-6E8A-4147-A177-3AD203B41FA5}">
                      <a16:colId xmlns:a16="http://schemas.microsoft.com/office/drawing/2014/main" val="388485334"/>
                    </a:ext>
                  </a:extLst>
                </a:gridCol>
                <a:gridCol w="950480">
                  <a:extLst>
                    <a:ext uri="{9D8B030D-6E8A-4147-A177-3AD203B41FA5}">
                      <a16:colId xmlns:a16="http://schemas.microsoft.com/office/drawing/2014/main" val="3176033182"/>
                    </a:ext>
                  </a:extLst>
                </a:gridCol>
                <a:gridCol w="950480">
                  <a:extLst>
                    <a:ext uri="{9D8B030D-6E8A-4147-A177-3AD203B41FA5}">
                      <a16:colId xmlns:a16="http://schemas.microsoft.com/office/drawing/2014/main" val="99299251"/>
                    </a:ext>
                  </a:extLst>
                </a:gridCol>
                <a:gridCol w="950480">
                  <a:extLst>
                    <a:ext uri="{9D8B030D-6E8A-4147-A177-3AD203B41FA5}">
                      <a16:colId xmlns:a16="http://schemas.microsoft.com/office/drawing/2014/main" val="1031936861"/>
                    </a:ext>
                  </a:extLst>
                </a:gridCol>
                <a:gridCol w="950480">
                  <a:extLst>
                    <a:ext uri="{9D8B030D-6E8A-4147-A177-3AD203B41FA5}">
                      <a16:colId xmlns:a16="http://schemas.microsoft.com/office/drawing/2014/main" val="1654465719"/>
                    </a:ext>
                  </a:extLst>
                </a:gridCol>
                <a:gridCol w="950480">
                  <a:extLst>
                    <a:ext uri="{9D8B030D-6E8A-4147-A177-3AD203B41FA5}">
                      <a16:colId xmlns:a16="http://schemas.microsoft.com/office/drawing/2014/main" val="2411036233"/>
                    </a:ext>
                  </a:extLst>
                </a:gridCol>
                <a:gridCol w="950480">
                  <a:extLst>
                    <a:ext uri="{9D8B030D-6E8A-4147-A177-3AD203B41FA5}">
                      <a16:colId xmlns:a16="http://schemas.microsoft.com/office/drawing/2014/main" val="1373834790"/>
                    </a:ext>
                  </a:extLst>
                </a:gridCol>
                <a:gridCol w="950480">
                  <a:extLst>
                    <a:ext uri="{9D8B030D-6E8A-4147-A177-3AD203B41FA5}">
                      <a16:colId xmlns:a16="http://schemas.microsoft.com/office/drawing/2014/main" val="3811367657"/>
                    </a:ext>
                  </a:extLst>
                </a:gridCol>
              </a:tblGrid>
              <a:tr h="370840">
                <a:tc>
                  <a:txBody>
                    <a:bodyPr/>
                    <a:lstStyle/>
                    <a:p>
                      <a:pPr algn="ctr"/>
                      <a:r>
                        <a:rPr lang="en-US" dirty="0" smtClean="0"/>
                        <a:t>packet</a:t>
                      </a:r>
                      <a:endParaRPr lang="en-US" dirty="0"/>
                    </a:p>
                  </a:txBody>
                  <a:tcPr marL="0" marR="0" marT="0" marB="0"/>
                </a:tc>
                <a:tc gridSpan="10">
                  <a:txBody>
                    <a:bodyPr/>
                    <a:lstStyle/>
                    <a:p>
                      <a:pPr algn="ctr"/>
                      <a:r>
                        <a:rPr lang="en-US" dirty="0" smtClean="0"/>
                        <a:t>One packet at </a:t>
                      </a:r>
                      <a:r>
                        <a:rPr lang="en-US" baseline="0" dirty="0" smtClean="0"/>
                        <a:t>9.85 MHz, or 10 ( one word at 98.5 MHz)</a:t>
                      </a:r>
                      <a:endParaRPr lang="en-US" dirty="0"/>
                    </a:p>
                  </a:txBody>
                  <a:tcPr marL="0" marR="0" marT="0" marB="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86665337"/>
                  </a:ext>
                </a:extLst>
              </a:tr>
              <a:tr h="370840">
                <a:tc>
                  <a:txBody>
                    <a:bodyPr/>
                    <a:lstStyle/>
                    <a:p>
                      <a:pPr algn="ctr"/>
                      <a:r>
                        <a:rPr lang="en-US" dirty="0" smtClean="0"/>
                        <a:t>word</a:t>
                      </a:r>
                      <a:endParaRPr lang="en-US" dirty="0"/>
                    </a:p>
                  </a:txBody>
                  <a:tcPr marL="0" marR="0" marT="0" marB="0"/>
                </a:tc>
                <a:tc>
                  <a:txBody>
                    <a:bodyPr/>
                    <a:lstStyle/>
                    <a:p>
                      <a:pPr algn="ctr"/>
                      <a:r>
                        <a:rPr lang="en-US" dirty="0" smtClean="0"/>
                        <a:t>1</a:t>
                      </a:r>
                      <a:endParaRPr lang="en-US" dirty="0"/>
                    </a:p>
                  </a:txBody>
                  <a:tcPr marL="0" marR="0" marT="0" marB="0"/>
                </a:tc>
                <a:tc>
                  <a:txBody>
                    <a:bodyPr/>
                    <a:lstStyle/>
                    <a:p>
                      <a:pPr algn="ctr"/>
                      <a:r>
                        <a:rPr lang="en-US" dirty="0" smtClean="0"/>
                        <a:t>2</a:t>
                      </a:r>
                      <a:endParaRPr lang="en-US" dirty="0"/>
                    </a:p>
                  </a:txBody>
                  <a:tcPr marL="0" marR="0" marT="0" marB="0"/>
                </a:tc>
                <a:tc>
                  <a:txBody>
                    <a:bodyPr/>
                    <a:lstStyle/>
                    <a:p>
                      <a:pPr algn="ctr"/>
                      <a:r>
                        <a:rPr lang="en-US" dirty="0" smtClean="0"/>
                        <a:t>3</a:t>
                      </a:r>
                      <a:endParaRPr lang="en-US" dirty="0"/>
                    </a:p>
                  </a:txBody>
                  <a:tcPr marL="0" marR="0" marT="0" marB="0"/>
                </a:tc>
                <a:tc>
                  <a:txBody>
                    <a:bodyPr/>
                    <a:lstStyle/>
                    <a:p>
                      <a:pPr algn="ctr"/>
                      <a:r>
                        <a:rPr lang="en-US" dirty="0" smtClean="0"/>
                        <a:t>4</a:t>
                      </a:r>
                      <a:endParaRPr lang="en-US" dirty="0"/>
                    </a:p>
                  </a:txBody>
                  <a:tcPr marL="0" marR="0" marT="0" marB="0"/>
                </a:tc>
                <a:tc>
                  <a:txBody>
                    <a:bodyPr/>
                    <a:lstStyle/>
                    <a:p>
                      <a:pPr algn="ctr"/>
                      <a:r>
                        <a:rPr lang="en-US" dirty="0" smtClean="0"/>
                        <a:t>5</a:t>
                      </a:r>
                      <a:endParaRPr lang="en-US" dirty="0"/>
                    </a:p>
                  </a:txBody>
                  <a:tcPr marL="0" marR="0" marT="0" marB="0"/>
                </a:tc>
                <a:tc>
                  <a:txBody>
                    <a:bodyPr/>
                    <a:lstStyle/>
                    <a:p>
                      <a:pPr algn="ctr"/>
                      <a:r>
                        <a:rPr lang="en-US" dirty="0" smtClean="0"/>
                        <a:t>6</a:t>
                      </a:r>
                      <a:endParaRPr lang="en-US" dirty="0"/>
                    </a:p>
                  </a:txBody>
                  <a:tcPr marL="0" marR="0" marT="0" marB="0"/>
                </a:tc>
                <a:tc>
                  <a:txBody>
                    <a:bodyPr/>
                    <a:lstStyle/>
                    <a:p>
                      <a:pPr algn="ctr"/>
                      <a:r>
                        <a:rPr lang="en-US" dirty="0" smtClean="0"/>
                        <a:t>7</a:t>
                      </a:r>
                      <a:endParaRPr lang="en-US" dirty="0"/>
                    </a:p>
                  </a:txBody>
                  <a:tcPr marL="0" marR="0" marT="0" marB="0"/>
                </a:tc>
                <a:tc>
                  <a:txBody>
                    <a:bodyPr/>
                    <a:lstStyle/>
                    <a:p>
                      <a:pPr algn="ctr"/>
                      <a:r>
                        <a:rPr lang="en-US" dirty="0" smtClean="0"/>
                        <a:t>8</a:t>
                      </a:r>
                      <a:endParaRPr lang="en-US" dirty="0"/>
                    </a:p>
                  </a:txBody>
                  <a:tcPr marL="0" marR="0" marT="0" marB="0"/>
                </a:tc>
                <a:tc>
                  <a:txBody>
                    <a:bodyPr/>
                    <a:lstStyle/>
                    <a:p>
                      <a:pPr algn="ctr"/>
                      <a:r>
                        <a:rPr lang="en-US" dirty="0" smtClean="0"/>
                        <a:t>9</a:t>
                      </a:r>
                      <a:endParaRPr lang="en-US" dirty="0"/>
                    </a:p>
                  </a:txBody>
                  <a:tcPr marL="0" marR="0" marT="0" marB="0"/>
                </a:tc>
                <a:tc>
                  <a:txBody>
                    <a:bodyPr/>
                    <a:lstStyle/>
                    <a:p>
                      <a:pPr algn="ctr"/>
                      <a:r>
                        <a:rPr lang="en-US" dirty="0" smtClean="0"/>
                        <a:t>10</a:t>
                      </a:r>
                      <a:endParaRPr lang="en-US" dirty="0"/>
                    </a:p>
                  </a:txBody>
                  <a:tcPr marL="0" marR="0" marT="0" marB="0"/>
                </a:tc>
                <a:extLst>
                  <a:ext uri="{0D108BD9-81ED-4DB2-BD59-A6C34878D82A}">
                    <a16:rowId xmlns:a16="http://schemas.microsoft.com/office/drawing/2014/main" val="3396379908"/>
                  </a:ext>
                </a:extLst>
              </a:tr>
              <a:tr h="370840">
                <a:tc>
                  <a:txBody>
                    <a:bodyPr/>
                    <a:lstStyle/>
                    <a:p>
                      <a:pPr algn="ctr"/>
                      <a:r>
                        <a:rPr lang="en-US" dirty="0" smtClean="0"/>
                        <a:t>Bit(9:0)</a:t>
                      </a:r>
                    </a:p>
                    <a:p>
                      <a:pPr algn="ctr"/>
                      <a:r>
                        <a:rPr lang="en-US" sz="1400" dirty="0" err="1" smtClean="0"/>
                        <a:t>abcdeifghj</a:t>
                      </a:r>
                      <a:r>
                        <a:rPr lang="en-US" sz="1400" dirty="0" smtClean="0"/>
                        <a:t>-</a:t>
                      </a:r>
                      <a:endParaRPr lang="en-US" sz="1400" dirty="0"/>
                    </a:p>
                  </a:txBody>
                  <a:tcPr marL="0" marR="0" marT="0" marB="0"/>
                </a:tc>
                <a:tc>
                  <a:txBody>
                    <a:bodyPr/>
                    <a:lstStyle/>
                    <a:p>
                      <a:pPr algn="ctr"/>
                      <a:r>
                        <a:rPr lang="en-US" dirty="0" smtClean="0"/>
                        <a:t>K28.1_3C</a:t>
                      </a:r>
                    </a:p>
                    <a:p>
                      <a:pPr algn="ctr"/>
                      <a:r>
                        <a:rPr lang="en-US" sz="1200" dirty="0" smtClean="0"/>
                        <a:t>0011111001</a:t>
                      </a:r>
                    </a:p>
                    <a:p>
                      <a:pPr algn="ctr"/>
                      <a:r>
                        <a:rPr lang="en-US" sz="1200" dirty="0" smtClean="0"/>
                        <a:t>x0111110xx</a:t>
                      </a:r>
                      <a:endParaRPr lang="en-US" sz="1200" dirty="0"/>
                    </a:p>
                  </a:txBody>
                  <a:tcPr marL="0" marR="0" marT="0" marB="0"/>
                </a:tc>
                <a:tc>
                  <a:txBody>
                    <a:bodyPr/>
                    <a:lstStyle/>
                    <a:p>
                      <a:pPr algn="ctr"/>
                      <a:r>
                        <a:rPr lang="en-US" dirty="0" smtClean="0"/>
                        <a:t>K28.2_5C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0011110101</a:t>
                      </a:r>
                    </a:p>
                  </a:txBody>
                  <a:tcPr marL="0" marR="0" marT="0" marB="0"/>
                </a:tc>
                <a:tc>
                  <a:txBody>
                    <a:bodyPr/>
                    <a:lstStyle/>
                    <a:p>
                      <a:pPr algn="ctr"/>
                      <a:r>
                        <a:rPr lang="en-US" dirty="0" smtClean="0"/>
                        <a:t>K28.3_7C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0011110011</a:t>
                      </a:r>
                    </a:p>
                  </a:txBody>
                  <a:tcPr marL="0" marR="0" marT="0" marB="0"/>
                </a:tc>
                <a:tc>
                  <a:txBody>
                    <a:bodyPr/>
                    <a:lstStyle/>
                    <a:p>
                      <a:pPr algn="ctr"/>
                      <a:r>
                        <a:rPr lang="en-US" dirty="0" smtClean="0"/>
                        <a:t>K28.4_9C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0011110010</a:t>
                      </a:r>
                    </a:p>
                  </a:txBody>
                  <a:tcPr marL="0" marR="0" marT="0" marB="0"/>
                </a:tc>
                <a:tc>
                  <a:txBody>
                    <a:bodyPr/>
                    <a:lstStyle/>
                    <a:p>
                      <a:pPr algn="ctr"/>
                      <a:r>
                        <a:rPr lang="en-US" dirty="0" smtClean="0"/>
                        <a:t>K28.5_BC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0011111010 x0111110xx</a:t>
                      </a:r>
                    </a:p>
                  </a:txBody>
                  <a:tcPr marL="0" marR="0" marT="0" marB="0"/>
                </a:tc>
                <a:tc>
                  <a:txBody>
                    <a:bodyPr/>
                    <a:lstStyle/>
                    <a:p>
                      <a:pPr algn="ctr"/>
                      <a:r>
                        <a:rPr lang="en-US" dirty="0" smtClean="0"/>
                        <a:t>K28.6_DC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0011110110</a:t>
                      </a:r>
                    </a:p>
                  </a:txBody>
                  <a:tcPr marL="0" marR="0" marT="0" marB="0"/>
                </a:tc>
                <a:tc>
                  <a:txBody>
                    <a:bodyPr/>
                    <a:lstStyle/>
                    <a:p>
                      <a:pPr algn="ctr"/>
                      <a:r>
                        <a:rPr lang="en-US" dirty="0" smtClean="0"/>
                        <a:t>K28.7_FC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0011111000 x0111110xx</a:t>
                      </a:r>
                    </a:p>
                  </a:txBody>
                  <a:tcPr marL="0" marR="0" marT="0" marB="0"/>
                </a:tc>
                <a:tc>
                  <a:txBody>
                    <a:bodyPr/>
                    <a:lstStyle/>
                    <a:p>
                      <a:pPr algn="ctr"/>
                      <a:r>
                        <a:rPr lang="en-US" dirty="0" smtClean="0"/>
                        <a:t>K23.7_F7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1110101000</a:t>
                      </a:r>
                    </a:p>
                  </a:txBody>
                  <a:tcPr marL="0" marR="0" marT="0" marB="0"/>
                </a:tc>
                <a:tc>
                  <a:txBody>
                    <a:bodyPr/>
                    <a:lstStyle/>
                    <a:p>
                      <a:pPr algn="ctr"/>
                      <a:r>
                        <a:rPr lang="en-US" dirty="0" smtClean="0"/>
                        <a:t>K27.7_FB</a:t>
                      </a:r>
                    </a:p>
                    <a:p>
                      <a:pPr algn="ctr"/>
                      <a:r>
                        <a:rPr lang="en-US" sz="1200" dirty="0" smtClean="0"/>
                        <a:t>1101101000</a:t>
                      </a:r>
                    </a:p>
                  </a:txBody>
                  <a:tcPr marL="0" marR="0" marT="0" marB="0"/>
                </a:tc>
                <a:tc>
                  <a:txBody>
                    <a:bodyPr/>
                    <a:lstStyle/>
                    <a:p>
                      <a:pPr algn="ctr"/>
                      <a:r>
                        <a:rPr lang="en-US" dirty="0" smtClean="0"/>
                        <a:t>K28.0_1C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0011110100</a:t>
                      </a:r>
                    </a:p>
                  </a:txBody>
                  <a:tcPr marL="0" marR="0" marT="0" marB="0"/>
                </a:tc>
                <a:extLst>
                  <a:ext uri="{0D108BD9-81ED-4DB2-BD59-A6C34878D82A}">
                    <a16:rowId xmlns:a16="http://schemas.microsoft.com/office/drawing/2014/main" val="2236157531"/>
                  </a:ext>
                </a:extLst>
              </a:tr>
              <a:tr h="370840">
                <a:tc>
                  <a:txBody>
                    <a:bodyPr/>
                    <a:lstStyle/>
                    <a:p>
                      <a:pPr algn="ctr"/>
                      <a:r>
                        <a:rPr lang="en-US" dirty="0" smtClean="0"/>
                        <a:t>Bit(19:10)</a:t>
                      </a:r>
                      <a:endParaRPr lang="en-US" dirty="0"/>
                    </a:p>
                  </a:txBody>
                  <a:tcPr marL="0" marR="0" marT="0" marB="0"/>
                </a:tc>
                <a:tc>
                  <a:txBody>
                    <a:bodyPr/>
                    <a:lstStyle/>
                    <a:p>
                      <a:pPr algn="ctr"/>
                      <a:r>
                        <a:rPr lang="en-US" dirty="0" smtClean="0"/>
                        <a:t>GTU_RC</a:t>
                      </a:r>
                      <a:endParaRPr lang="en-US"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extLst>
                  <a:ext uri="{0D108BD9-81ED-4DB2-BD59-A6C34878D82A}">
                    <a16:rowId xmlns:a16="http://schemas.microsoft.com/office/drawing/2014/main" val="2555251632"/>
                  </a:ext>
                </a:extLst>
              </a:tr>
              <a:tr h="92710">
                <a:tc>
                  <a:txBody>
                    <a:bodyPr/>
                    <a:lstStyle/>
                    <a:p>
                      <a:pPr algn="ctr"/>
                      <a:r>
                        <a:rPr lang="en-US" dirty="0" smtClean="0"/>
                        <a:t>Bit(29:20)</a:t>
                      </a:r>
                      <a:endParaRPr lang="en-US" dirty="0"/>
                    </a:p>
                  </a:txBody>
                  <a:tcPr marL="0" marR="0" marT="0" marB="0"/>
                </a:tc>
                <a:tc>
                  <a:txBody>
                    <a:bodyPr/>
                    <a:lstStyle/>
                    <a:p>
                      <a:pPr algn="ctr"/>
                      <a:r>
                        <a:rPr lang="en-US" dirty="0" smtClean="0"/>
                        <a:t>BX(7:0)</a:t>
                      </a:r>
                      <a:endParaRPr lang="en-US" dirty="0"/>
                    </a:p>
                  </a:txBody>
                  <a:tcPr marL="0" marR="0" marT="0" marB="0"/>
                </a:tc>
                <a:tc>
                  <a:txBody>
                    <a:bodyPr/>
                    <a:lstStyle/>
                    <a:p>
                      <a:pPr algn="ctr"/>
                      <a:r>
                        <a:rPr lang="en-US" dirty="0" smtClean="0"/>
                        <a:t>BX(15:8)</a:t>
                      </a:r>
                      <a:endParaRPr lang="en-US" dirty="0"/>
                    </a:p>
                  </a:txBody>
                  <a:tcPr marL="0" marR="0" marT="0" marB="0"/>
                </a:tc>
                <a:tc>
                  <a:txBody>
                    <a:bodyPr/>
                    <a:lstStyle/>
                    <a:p>
                      <a:pPr algn="ctr"/>
                      <a:r>
                        <a:rPr lang="en-US" dirty="0" err="1" smtClean="0"/>
                        <a:t>Obx</a:t>
                      </a:r>
                      <a:r>
                        <a:rPr lang="en-US" dirty="0" smtClean="0"/>
                        <a:t>(7:0)</a:t>
                      </a:r>
                      <a:endParaRPr lang="en-US" dirty="0"/>
                    </a:p>
                  </a:txBody>
                  <a:tcPr marL="0" marR="0" marT="0" marB="0"/>
                </a:tc>
                <a:tc>
                  <a:txBody>
                    <a:bodyPr/>
                    <a:lstStyle/>
                    <a:p>
                      <a:pPr algn="ctr"/>
                      <a:r>
                        <a:rPr lang="en-US" dirty="0" err="1" smtClean="0"/>
                        <a:t>Obx</a:t>
                      </a:r>
                      <a:r>
                        <a:rPr lang="en-US" dirty="0" smtClean="0"/>
                        <a:t>(15:8)</a:t>
                      </a:r>
                      <a:endParaRPr lang="en-US" dirty="0"/>
                    </a:p>
                  </a:txBody>
                  <a:tcPr marL="0" marR="0" marT="0" marB="0"/>
                </a:tc>
                <a:tc gridSpan="6">
                  <a:txBody>
                    <a:bodyPr/>
                    <a:lstStyle/>
                    <a:p>
                      <a:pPr algn="ctr"/>
                      <a:r>
                        <a:rPr lang="en-US" dirty="0" smtClean="0"/>
                        <a:t>Orbit(47:0),</a:t>
                      </a:r>
                      <a:r>
                        <a:rPr lang="en-US" baseline="0" dirty="0" smtClean="0"/>
                        <a:t> BX(63:16), etc.</a:t>
                      </a: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extLst>
                  <a:ext uri="{0D108BD9-81ED-4DB2-BD59-A6C34878D82A}">
                    <a16:rowId xmlns:a16="http://schemas.microsoft.com/office/drawing/2014/main" val="3836332455"/>
                  </a:ext>
                </a:extLst>
              </a:tr>
              <a:tr h="181610">
                <a:tc>
                  <a:txBody>
                    <a:bodyPr/>
                    <a:lstStyle/>
                    <a:p>
                      <a:pPr algn="ctr"/>
                      <a:r>
                        <a:rPr lang="en-US" dirty="0" smtClean="0"/>
                        <a:t>Bit(39:30)</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extLst>
                  <a:ext uri="{0D108BD9-81ED-4DB2-BD59-A6C34878D82A}">
                    <a16:rowId xmlns:a16="http://schemas.microsoft.com/office/drawing/2014/main" val="3559565242"/>
                  </a:ext>
                </a:extLst>
              </a:tr>
              <a:tr h="0">
                <a:tc>
                  <a:txBody>
                    <a:bodyPr/>
                    <a:lstStyle/>
                    <a:p>
                      <a:pPr algn="ctr"/>
                      <a:r>
                        <a:rPr lang="en-US" dirty="0" smtClean="0"/>
                        <a:t>Bit(79:40)</a:t>
                      </a:r>
                      <a:endParaRPr lang="en-US" dirty="0"/>
                    </a:p>
                  </a:txBody>
                  <a:tcPr marL="0" marR="0" marT="0" marB="0"/>
                </a:tc>
                <a:tc>
                  <a:txBody>
                    <a:bodyPr/>
                    <a:lstStyle/>
                    <a:p>
                      <a:pPr algn="ctr"/>
                      <a:r>
                        <a:rPr lang="en-US" dirty="0" smtClean="0"/>
                        <a:t>USER</a:t>
                      </a:r>
                      <a:endParaRPr lang="en-US"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extLst>
                  <a:ext uri="{0D108BD9-81ED-4DB2-BD59-A6C34878D82A}">
                    <a16:rowId xmlns:a16="http://schemas.microsoft.com/office/drawing/2014/main" val="355624177"/>
                  </a:ext>
                </a:extLst>
              </a:tr>
            </a:tbl>
          </a:graphicData>
        </a:graphic>
      </p:graphicFrame>
      <p:sp>
        <p:nvSpPr>
          <p:cNvPr id="5" name="TextBox 4"/>
          <p:cNvSpPr txBox="1"/>
          <p:nvPr/>
        </p:nvSpPr>
        <p:spPr>
          <a:xfrm>
            <a:off x="955676" y="3943350"/>
            <a:ext cx="8864600" cy="2308324"/>
          </a:xfrm>
          <a:prstGeom prst="rect">
            <a:avLst/>
          </a:prstGeom>
          <a:noFill/>
        </p:spPr>
        <p:txBody>
          <a:bodyPr wrap="square" rtlCol="0">
            <a:spAutoFit/>
          </a:bodyPr>
          <a:lstStyle/>
          <a:p>
            <a:r>
              <a:rPr lang="en-US" dirty="0" smtClean="0"/>
              <a:t>Bit(9:0): 8b/10b encoded, used as word count, and word alignment in the receiver</a:t>
            </a:r>
          </a:p>
          <a:p>
            <a:r>
              <a:rPr lang="en-US" dirty="0" smtClean="0"/>
              <a:t>Bit(19:10): GTU run-control, 8-bit at 98.5 MHz</a:t>
            </a:r>
          </a:p>
          <a:p>
            <a:r>
              <a:rPr lang="en-US" dirty="0" smtClean="0"/>
              <a:t>Bit(29:20): Clock sync counters, </a:t>
            </a:r>
          </a:p>
          <a:p>
            <a:pPr marL="285750" indent="-285750">
              <a:buFont typeface="Arial" panose="020B0604020202020204" pitchFamily="34" charset="0"/>
              <a:buChar char="•"/>
            </a:pPr>
            <a:r>
              <a:rPr lang="en-US" dirty="0" smtClean="0"/>
              <a:t>BX(63:0): Beam Crossing counter; </a:t>
            </a:r>
          </a:p>
          <a:p>
            <a:pPr marL="285750" indent="-285750">
              <a:buFont typeface="Arial" panose="020B0604020202020204" pitchFamily="34" charset="0"/>
              <a:buChar char="•"/>
            </a:pPr>
            <a:r>
              <a:rPr lang="en-US" dirty="0" err="1" smtClean="0"/>
              <a:t>Obx</a:t>
            </a:r>
            <a:r>
              <a:rPr lang="en-US" dirty="0" smtClean="0"/>
              <a:t>(15:0): beam crossing counter within the orbit; </a:t>
            </a:r>
          </a:p>
          <a:p>
            <a:pPr marL="285750" indent="-285750">
              <a:buFont typeface="Arial" panose="020B0604020202020204" pitchFamily="34" charset="0"/>
              <a:buChar char="•"/>
            </a:pPr>
            <a:r>
              <a:rPr lang="en-US" dirty="0" smtClean="0"/>
              <a:t>Orbit(47:0): Orbit counter</a:t>
            </a:r>
          </a:p>
          <a:p>
            <a:r>
              <a:rPr lang="en-US" dirty="0" smtClean="0"/>
              <a:t>Bit(39:30): DAM specific, 8-bit at 98.5 MHz;</a:t>
            </a:r>
          </a:p>
          <a:p>
            <a:r>
              <a:rPr lang="en-US" dirty="0" smtClean="0"/>
              <a:t>Bit(79:40): User-specific, 32-bit at 98.5 MHz;</a:t>
            </a:r>
            <a:endParaRPr lang="en-US" dirty="0"/>
          </a:p>
        </p:txBody>
      </p:sp>
      <p:sp>
        <p:nvSpPr>
          <p:cNvPr id="6" name="TextBox 5"/>
          <p:cNvSpPr txBox="1"/>
          <p:nvPr/>
        </p:nvSpPr>
        <p:spPr>
          <a:xfrm>
            <a:off x="11718404" y="6362235"/>
            <a:ext cx="506870" cy="461665"/>
          </a:xfrm>
          <a:prstGeom prst="rect">
            <a:avLst/>
          </a:prstGeom>
          <a:noFill/>
        </p:spPr>
        <p:txBody>
          <a:bodyPr wrap="none" rtlCol="0">
            <a:spAutoFit/>
          </a:bodyPr>
          <a:lstStyle/>
          <a:p>
            <a:r>
              <a:rPr lang="en-US" sz="2400" dirty="0" smtClean="0"/>
              <a:t>B7</a:t>
            </a:r>
            <a:endParaRPr lang="en-US" sz="2400" dirty="0"/>
          </a:p>
        </p:txBody>
      </p:sp>
      <p:sp>
        <p:nvSpPr>
          <p:cNvPr id="7" name="TextBox 6"/>
          <p:cNvSpPr txBox="1"/>
          <p:nvPr/>
        </p:nvSpPr>
        <p:spPr>
          <a:xfrm>
            <a:off x="7595116" y="5215424"/>
            <a:ext cx="3666931" cy="923330"/>
          </a:xfrm>
          <a:prstGeom prst="rect">
            <a:avLst/>
          </a:prstGeom>
          <a:noFill/>
        </p:spPr>
        <p:txBody>
          <a:bodyPr wrap="square" rtlCol="0">
            <a:spAutoFit/>
          </a:bodyPr>
          <a:lstStyle/>
          <a:p>
            <a:r>
              <a:rPr lang="en-US" dirty="0" smtClean="0"/>
              <a:t>DAM needs reformat the packet, and send the relevant information to the RDO at 39.4 MHz, or 98.5 MHz</a:t>
            </a:r>
          </a:p>
        </p:txBody>
      </p:sp>
    </p:spTree>
    <p:extLst>
      <p:ext uri="{BB962C8B-B14F-4D97-AF65-F5344CB8AC3E}">
        <p14:creationId xmlns:p14="http://schemas.microsoft.com/office/powerpoint/2010/main" val="1977720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676096" y="3670802"/>
            <a:ext cx="3641384" cy="2720340"/>
          </a:xfrm>
          <a:prstGeom prst="rect">
            <a:avLst/>
          </a:prstGeom>
          <a:solidFill>
            <a:srgbClr val="92D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p:cNvSpPr txBox="1"/>
          <p:nvPr/>
        </p:nvSpPr>
        <p:spPr>
          <a:xfrm>
            <a:off x="11718404" y="6362235"/>
            <a:ext cx="340158" cy="461665"/>
          </a:xfrm>
          <a:prstGeom prst="rect">
            <a:avLst/>
          </a:prstGeom>
          <a:noFill/>
        </p:spPr>
        <p:txBody>
          <a:bodyPr wrap="none" rtlCol="0">
            <a:spAutoFit/>
          </a:bodyPr>
          <a:lstStyle/>
          <a:p>
            <a:r>
              <a:rPr lang="en-US" sz="2400" dirty="0" smtClean="0"/>
              <a:t>3</a:t>
            </a:r>
            <a:endParaRPr lang="en-US" sz="2400" dirty="0"/>
          </a:p>
        </p:txBody>
      </p:sp>
      <p:cxnSp>
        <p:nvCxnSpPr>
          <p:cNvPr id="5" name="Straight Arrow Connector 4"/>
          <p:cNvCxnSpPr/>
          <p:nvPr/>
        </p:nvCxnSpPr>
        <p:spPr>
          <a:xfrm>
            <a:off x="1724922" y="2473167"/>
            <a:ext cx="1420448" cy="774"/>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24922" y="2138628"/>
            <a:ext cx="1599303" cy="646331"/>
          </a:xfrm>
          <a:prstGeom prst="rect">
            <a:avLst/>
          </a:prstGeom>
          <a:noFill/>
        </p:spPr>
        <p:txBody>
          <a:bodyPr wrap="square" rtlCol="0">
            <a:spAutoFit/>
          </a:bodyPr>
          <a:lstStyle/>
          <a:p>
            <a:r>
              <a:rPr lang="en-US" dirty="0" smtClean="0">
                <a:solidFill>
                  <a:srgbClr val="002060"/>
                </a:solidFill>
              </a:rPr>
              <a:t>Beam synced Clock, orbit</a:t>
            </a:r>
            <a:endParaRPr lang="en-US" dirty="0">
              <a:solidFill>
                <a:srgbClr val="002060"/>
              </a:solidFill>
            </a:endParaRPr>
          </a:p>
        </p:txBody>
      </p:sp>
      <p:sp>
        <p:nvSpPr>
          <p:cNvPr id="12" name="TextBox 11"/>
          <p:cNvSpPr txBox="1"/>
          <p:nvPr/>
        </p:nvSpPr>
        <p:spPr>
          <a:xfrm>
            <a:off x="692077" y="2012276"/>
            <a:ext cx="1166954" cy="923330"/>
          </a:xfrm>
          <a:prstGeom prst="rect">
            <a:avLst/>
          </a:prstGeom>
          <a:noFill/>
        </p:spPr>
        <p:txBody>
          <a:bodyPr wrap="square" rtlCol="0">
            <a:spAutoFit/>
          </a:bodyPr>
          <a:lstStyle/>
          <a:p>
            <a:pPr algn="ctr"/>
            <a:r>
              <a:rPr lang="en-US" dirty="0" smtClean="0"/>
              <a:t>EIC common platform</a:t>
            </a:r>
            <a:endParaRPr lang="en-US" dirty="0"/>
          </a:p>
        </p:txBody>
      </p:sp>
      <p:sp>
        <p:nvSpPr>
          <p:cNvPr id="13" name="Rectangle 12"/>
          <p:cNvSpPr/>
          <p:nvPr/>
        </p:nvSpPr>
        <p:spPr>
          <a:xfrm>
            <a:off x="838200" y="2073472"/>
            <a:ext cx="901445" cy="812470"/>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200" y="1147782"/>
            <a:ext cx="901445" cy="645838"/>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03968" y="1147649"/>
            <a:ext cx="932070" cy="584775"/>
          </a:xfrm>
          <a:prstGeom prst="rect">
            <a:avLst/>
          </a:prstGeom>
          <a:noFill/>
        </p:spPr>
        <p:txBody>
          <a:bodyPr wrap="square" rtlCol="0">
            <a:spAutoFit/>
          </a:bodyPr>
          <a:lstStyle/>
          <a:p>
            <a:r>
              <a:rPr lang="en-US" dirty="0" smtClean="0"/>
              <a:t>Online </a:t>
            </a:r>
            <a:r>
              <a:rPr lang="en-US" sz="1400" dirty="0" smtClean="0"/>
              <a:t>computer</a:t>
            </a:r>
            <a:endParaRPr lang="en-US" sz="1400" dirty="0"/>
          </a:p>
        </p:txBody>
      </p:sp>
      <p:sp>
        <p:nvSpPr>
          <p:cNvPr id="16" name="Rectangle 15"/>
          <p:cNvSpPr/>
          <p:nvPr/>
        </p:nvSpPr>
        <p:spPr>
          <a:xfrm>
            <a:off x="3145370" y="1147782"/>
            <a:ext cx="4143394" cy="444559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rPr>
              <a:t>GTU</a:t>
            </a:r>
            <a:endParaRPr lang="en-US" sz="2000" dirty="0">
              <a:solidFill>
                <a:srgbClr val="FF0000"/>
              </a:solidFill>
            </a:endParaRPr>
          </a:p>
        </p:txBody>
      </p:sp>
      <p:sp>
        <p:nvSpPr>
          <p:cNvPr id="59" name="TextBox 58"/>
          <p:cNvSpPr txBox="1"/>
          <p:nvPr/>
        </p:nvSpPr>
        <p:spPr>
          <a:xfrm>
            <a:off x="573141" y="422947"/>
            <a:ext cx="4823628" cy="523220"/>
          </a:xfrm>
          <a:prstGeom prst="rect">
            <a:avLst/>
          </a:prstGeom>
          <a:noFill/>
        </p:spPr>
        <p:txBody>
          <a:bodyPr wrap="none" rtlCol="0">
            <a:spAutoFit/>
          </a:bodyPr>
          <a:lstStyle/>
          <a:p>
            <a:r>
              <a:rPr lang="en-US" sz="2800" b="1" dirty="0"/>
              <a:t>3</a:t>
            </a:r>
            <a:r>
              <a:rPr lang="en-US" sz="2800" b="1" dirty="0" smtClean="0"/>
              <a:t>. GTU design: </a:t>
            </a:r>
            <a:r>
              <a:rPr lang="en-US" sz="2400" dirty="0" smtClean="0"/>
              <a:t>Inputs and Outputs</a:t>
            </a:r>
          </a:p>
        </p:txBody>
      </p:sp>
      <p:sp>
        <p:nvSpPr>
          <p:cNvPr id="2" name="TextBox 1"/>
          <p:cNvSpPr txBox="1"/>
          <p:nvPr/>
        </p:nvSpPr>
        <p:spPr>
          <a:xfrm>
            <a:off x="3123364" y="1304164"/>
            <a:ext cx="567784" cy="369332"/>
          </a:xfrm>
          <a:prstGeom prst="rect">
            <a:avLst/>
          </a:prstGeom>
          <a:noFill/>
        </p:spPr>
        <p:txBody>
          <a:bodyPr wrap="none" rtlCol="0">
            <a:spAutoFit/>
          </a:bodyPr>
          <a:lstStyle/>
          <a:p>
            <a:r>
              <a:rPr lang="en-US" dirty="0" smtClean="0"/>
              <a:t>GBE</a:t>
            </a:r>
            <a:endParaRPr lang="en-US" dirty="0"/>
          </a:p>
        </p:txBody>
      </p:sp>
      <p:cxnSp>
        <p:nvCxnSpPr>
          <p:cNvPr id="6" name="Straight Arrow Connector 5"/>
          <p:cNvCxnSpPr>
            <a:stCxn id="2" idx="1"/>
          </p:cNvCxnSpPr>
          <p:nvPr/>
        </p:nvCxnSpPr>
        <p:spPr>
          <a:xfrm flipH="1">
            <a:off x="1739645" y="1488830"/>
            <a:ext cx="1383719" cy="0"/>
          </a:xfrm>
          <a:prstGeom prst="straightConnector1">
            <a:avLst/>
          </a:prstGeom>
          <a:ln w="2222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02551" y="1190890"/>
            <a:ext cx="1299330" cy="369332"/>
          </a:xfrm>
          <a:prstGeom prst="rect">
            <a:avLst/>
          </a:prstGeom>
          <a:noFill/>
        </p:spPr>
        <p:txBody>
          <a:bodyPr wrap="none" rtlCol="0">
            <a:spAutoFit/>
          </a:bodyPr>
          <a:lstStyle/>
          <a:p>
            <a:r>
              <a:rPr lang="en-US" dirty="0" smtClean="0"/>
              <a:t>Run Control</a:t>
            </a:r>
            <a:endParaRPr lang="en-US" dirty="0"/>
          </a:p>
        </p:txBody>
      </p:sp>
      <p:sp>
        <p:nvSpPr>
          <p:cNvPr id="77" name="TextBox 76"/>
          <p:cNvSpPr txBox="1"/>
          <p:nvPr/>
        </p:nvSpPr>
        <p:spPr>
          <a:xfrm>
            <a:off x="3145370" y="2150001"/>
            <a:ext cx="1510193" cy="646331"/>
          </a:xfrm>
          <a:prstGeom prst="rect">
            <a:avLst/>
          </a:prstGeom>
          <a:noFill/>
        </p:spPr>
        <p:txBody>
          <a:bodyPr wrap="square" rtlCol="0">
            <a:spAutoFit/>
          </a:bodyPr>
          <a:lstStyle/>
          <a:p>
            <a:r>
              <a:rPr lang="en-US" dirty="0" smtClean="0"/>
              <a:t>CLOCK distribution</a:t>
            </a:r>
            <a:endParaRPr lang="en-US" dirty="0"/>
          </a:p>
        </p:txBody>
      </p:sp>
      <p:sp>
        <p:nvSpPr>
          <p:cNvPr id="78" name="TextBox 77"/>
          <p:cNvSpPr txBox="1"/>
          <p:nvPr/>
        </p:nvSpPr>
        <p:spPr>
          <a:xfrm>
            <a:off x="6676096" y="1286035"/>
            <a:ext cx="612668" cy="369332"/>
          </a:xfrm>
          <a:prstGeom prst="rect">
            <a:avLst/>
          </a:prstGeom>
          <a:noFill/>
        </p:spPr>
        <p:txBody>
          <a:bodyPr wrap="none" rtlCol="0">
            <a:spAutoFit/>
          </a:bodyPr>
          <a:lstStyle/>
          <a:p>
            <a:r>
              <a:rPr lang="en-US" dirty="0" smtClean="0"/>
              <a:t>MTP</a:t>
            </a:r>
            <a:endParaRPr lang="en-US" dirty="0"/>
          </a:p>
        </p:txBody>
      </p:sp>
      <p:sp>
        <p:nvSpPr>
          <p:cNvPr id="79" name="Rectangle 78"/>
          <p:cNvSpPr/>
          <p:nvPr/>
        </p:nvSpPr>
        <p:spPr>
          <a:xfrm>
            <a:off x="9243536" y="1284185"/>
            <a:ext cx="901445"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9309304" y="1284052"/>
            <a:ext cx="734332" cy="369332"/>
          </a:xfrm>
          <a:prstGeom prst="rect">
            <a:avLst/>
          </a:prstGeom>
          <a:noFill/>
        </p:spPr>
        <p:txBody>
          <a:bodyPr wrap="square" rtlCol="0">
            <a:spAutoFit/>
          </a:bodyPr>
          <a:lstStyle/>
          <a:p>
            <a:r>
              <a:rPr lang="en-US" dirty="0" smtClean="0"/>
              <a:t>DAM</a:t>
            </a:r>
            <a:endParaRPr lang="en-US" sz="1400" dirty="0"/>
          </a:p>
        </p:txBody>
      </p:sp>
      <p:cxnSp>
        <p:nvCxnSpPr>
          <p:cNvPr id="81" name="Straight Arrow Connector 80"/>
          <p:cNvCxnSpPr/>
          <p:nvPr/>
        </p:nvCxnSpPr>
        <p:spPr>
          <a:xfrm>
            <a:off x="7288764" y="1488830"/>
            <a:ext cx="1954772" cy="0"/>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288764" y="1190890"/>
            <a:ext cx="2041881" cy="338554"/>
          </a:xfrm>
          <a:prstGeom prst="rect">
            <a:avLst/>
          </a:prstGeom>
          <a:noFill/>
        </p:spPr>
        <p:txBody>
          <a:bodyPr wrap="square" rtlCol="0">
            <a:spAutoFit/>
          </a:bodyPr>
          <a:lstStyle/>
          <a:p>
            <a:r>
              <a:rPr lang="en-US" sz="1600" dirty="0" smtClean="0"/>
              <a:t>Clock, Control, status</a:t>
            </a:r>
            <a:endParaRPr lang="en-US" sz="1600" dirty="0"/>
          </a:p>
        </p:txBody>
      </p:sp>
      <p:sp>
        <p:nvSpPr>
          <p:cNvPr id="83" name="TextBox 82"/>
          <p:cNvSpPr txBox="1"/>
          <p:nvPr/>
        </p:nvSpPr>
        <p:spPr>
          <a:xfrm>
            <a:off x="6676096" y="1685295"/>
            <a:ext cx="612668" cy="369332"/>
          </a:xfrm>
          <a:prstGeom prst="rect">
            <a:avLst/>
          </a:prstGeom>
          <a:noFill/>
        </p:spPr>
        <p:txBody>
          <a:bodyPr wrap="none" rtlCol="0">
            <a:spAutoFit/>
          </a:bodyPr>
          <a:lstStyle/>
          <a:p>
            <a:r>
              <a:rPr lang="en-US" dirty="0" smtClean="0"/>
              <a:t>MTP</a:t>
            </a:r>
            <a:endParaRPr lang="en-US" dirty="0"/>
          </a:p>
        </p:txBody>
      </p:sp>
      <p:sp>
        <p:nvSpPr>
          <p:cNvPr id="84" name="Rectangle 83"/>
          <p:cNvSpPr/>
          <p:nvPr/>
        </p:nvSpPr>
        <p:spPr>
          <a:xfrm>
            <a:off x="9243536" y="1683445"/>
            <a:ext cx="901445"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9309304" y="1683312"/>
            <a:ext cx="734332" cy="369332"/>
          </a:xfrm>
          <a:prstGeom prst="rect">
            <a:avLst/>
          </a:prstGeom>
          <a:noFill/>
        </p:spPr>
        <p:txBody>
          <a:bodyPr wrap="square" rtlCol="0">
            <a:spAutoFit/>
          </a:bodyPr>
          <a:lstStyle/>
          <a:p>
            <a:r>
              <a:rPr lang="en-US" dirty="0" smtClean="0"/>
              <a:t>DAM</a:t>
            </a:r>
            <a:endParaRPr lang="en-US" sz="1400" dirty="0"/>
          </a:p>
        </p:txBody>
      </p:sp>
      <p:cxnSp>
        <p:nvCxnSpPr>
          <p:cNvPr id="86" name="Straight Arrow Connector 85"/>
          <p:cNvCxnSpPr/>
          <p:nvPr/>
        </p:nvCxnSpPr>
        <p:spPr>
          <a:xfrm>
            <a:off x="7288764" y="1888090"/>
            <a:ext cx="1954772" cy="0"/>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288764" y="1590150"/>
            <a:ext cx="2041881" cy="338554"/>
          </a:xfrm>
          <a:prstGeom prst="rect">
            <a:avLst/>
          </a:prstGeom>
          <a:noFill/>
        </p:spPr>
        <p:txBody>
          <a:bodyPr wrap="square" rtlCol="0">
            <a:spAutoFit/>
          </a:bodyPr>
          <a:lstStyle/>
          <a:p>
            <a:r>
              <a:rPr lang="en-US" sz="1600" dirty="0" smtClean="0"/>
              <a:t>Clock, Control, status</a:t>
            </a:r>
            <a:endParaRPr lang="en-US" sz="1600" dirty="0"/>
          </a:p>
        </p:txBody>
      </p:sp>
      <p:sp>
        <p:nvSpPr>
          <p:cNvPr id="88" name="TextBox 87"/>
          <p:cNvSpPr txBox="1"/>
          <p:nvPr/>
        </p:nvSpPr>
        <p:spPr>
          <a:xfrm>
            <a:off x="6676096" y="2445729"/>
            <a:ext cx="612668" cy="369332"/>
          </a:xfrm>
          <a:prstGeom prst="rect">
            <a:avLst/>
          </a:prstGeom>
          <a:noFill/>
        </p:spPr>
        <p:txBody>
          <a:bodyPr wrap="none" rtlCol="0">
            <a:spAutoFit/>
          </a:bodyPr>
          <a:lstStyle/>
          <a:p>
            <a:r>
              <a:rPr lang="en-US" dirty="0" smtClean="0"/>
              <a:t>MTP</a:t>
            </a:r>
            <a:endParaRPr lang="en-US" dirty="0"/>
          </a:p>
        </p:txBody>
      </p:sp>
      <p:sp>
        <p:nvSpPr>
          <p:cNvPr id="90" name="Rectangle 89"/>
          <p:cNvSpPr/>
          <p:nvPr/>
        </p:nvSpPr>
        <p:spPr>
          <a:xfrm>
            <a:off x="9243536" y="2443879"/>
            <a:ext cx="901445"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9309304" y="2443746"/>
            <a:ext cx="734332" cy="369332"/>
          </a:xfrm>
          <a:prstGeom prst="rect">
            <a:avLst/>
          </a:prstGeom>
          <a:noFill/>
        </p:spPr>
        <p:txBody>
          <a:bodyPr wrap="square" rtlCol="0">
            <a:spAutoFit/>
          </a:bodyPr>
          <a:lstStyle/>
          <a:p>
            <a:r>
              <a:rPr lang="en-US" dirty="0" smtClean="0"/>
              <a:t>DAM</a:t>
            </a:r>
            <a:endParaRPr lang="en-US" sz="1400" dirty="0"/>
          </a:p>
        </p:txBody>
      </p:sp>
      <p:cxnSp>
        <p:nvCxnSpPr>
          <p:cNvPr id="95" name="Straight Arrow Connector 94"/>
          <p:cNvCxnSpPr/>
          <p:nvPr/>
        </p:nvCxnSpPr>
        <p:spPr>
          <a:xfrm>
            <a:off x="7288764" y="2648524"/>
            <a:ext cx="1954772" cy="0"/>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7288764" y="2350584"/>
            <a:ext cx="2041881" cy="338554"/>
          </a:xfrm>
          <a:prstGeom prst="rect">
            <a:avLst/>
          </a:prstGeom>
          <a:noFill/>
        </p:spPr>
        <p:txBody>
          <a:bodyPr wrap="square" rtlCol="0">
            <a:spAutoFit/>
          </a:bodyPr>
          <a:lstStyle/>
          <a:p>
            <a:r>
              <a:rPr lang="en-US" sz="1600" dirty="0" smtClean="0"/>
              <a:t>Clock, Control, status</a:t>
            </a:r>
            <a:endParaRPr lang="en-US" sz="1600" dirty="0"/>
          </a:p>
        </p:txBody>
      </p:sp>
      <p:cxnSp>
        <p:nvCxnSpPr>
          <p:cNvPr id="24" name="Straight Connector 23"/>
          <p:cNvCxnSpPr/>
          <p:nvPr/>
        </p:nvCxnSpPr>
        <p:spPr>
          <a:xfrm>
            <a:off x="8175625" y="1974717"/>
            <a:ext cx="0" cy="412750"/>
          </a:xfrm>
          <a:prstGeom prst="line">
            <a:avLst/>
          </a:prstGeom>
          <a:ln w="3492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169398" y="2005095"/>
            <a:ext cx="651140" cy="369332"/>
          </a:xfrm>
          <a:prstGeom prst="rect">
            <a:avLst/>
          </a:prstGeom>
          <a:noFill/>
        </p:spPr>
        <p:txBody>
          <a:bodyPr wrap="none" rtlCol="0">
            <a:spAutoFit/>
          </a:bodyPr>
          <a:lstStyle/>
          <a:p>
            <a:r>
              <a:rPr lang="en-US" dirty="0" smtClean="0"/>
              <a:t>~150</a:t>
            </a:r>
            <a:endParaRPr lang="en-US" dirty="0"/>
          </a:p>
        </p:txBody>
      </p:sp>
      <p:sp>
        <p:nvSpPr>
          <p:cNvPr id="97" name="TextBox 96"/>
          <p:cNvSpPr txBox="1"/>
          <p:nvPr/>
        </p:nvSpPr>
        <p:spPr>
          <a:xfrm>
            <a:off x="6907594" y="4407947"/>
            <a:ext cx="403380" cy="369332"/>
          </a:xfrm>
          <a:prstGeom prst="rect">
            <a:avLst/>
          </a:prstGeom>
          <a:noFill/>
        </p:spPr>
        <p:txBody>
          <a:bodyPr wrap="none" rtlCol="0">
            <a:spAutoFit/>
          </a:bodyPr>
          <a:lstStyle/>
          <a:p>
            <a:r>
              <a:rPr lang="en-US" dirty="0" smtClean="0"/>
              <a:t>LC</a:t>
            </a:r>
            <a:endParaRPr lang="en-US" dirty="0"/>
          </a:p>
        </p:txBody>
      </p:sp>
      <p:sp>
        <p:nvSpPr>
          <p:cNvPr id="101" name="Rectangle 100"/>
          <p:cNvSpPr/>
          <p:nvPr/>
        </p:nvSpPr>
        <p:spPr>
          <a:xfrm>
            <a:off x="8930312" y="4390272"/>
            <a:ext cx="1124057"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8944108" y="4390139"/>
            <a:ext cx="1120790" cy="369332"/>
          </a:xfrm>
          <a:prstGeom prst="rect">
            <a:avLst/>
          </a:prstGeom>
          <a:noFill/>
        </p:spPr>
        <p:txBody>
          <a:bodyPr wrap="square" rtlCol="0">
            <a:spAutoFit/>
          </a:bodyPr>
          <a:lstStyle/>
          <a:p>
            <a:r>
              <a:rPr lang="en-US" dirty="0" smtClean="0"/>
              <a:t>TOF_RDO</a:t>
            </a:r>
            <a:endParaRPr lang="en-US" sz="1400" dirty="0"/>
          </a:p>
        </p:txBody>
      </p:sp>
      <p:cxnSp>
        <p:nvCxnSpPr>
          <p:cNvPr id="103" name="Straight Arrow Connector 102"/>
          <p:cNvCxnSpPr/>
          <p:nvPr/>
        </p:nvCxnSpPr>
        <p:spPr>
          <a:xfrm>
            <a:off x="7321503" y="4592613"/>
            <a:ext cx="1598280" cy="0"/>
          </a:xfrm>
          <a:prstGeom prst="straightConnector1">
            <a:avLst/>
          </a:prstGeom>
          <a:ln w="254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7473904" y="4313723"/>
            <a:ext cx="639430" cy="338554"/>
          </a:xfrm>
          <a:prstGeom prst="rect">
            <a:avLst/>
          </a:prstGeom>
          <a:noFill/>
        </p:spPr>
        <p:txBody>
          <a:bodyPr wrap="square" rtlCol="0">
            <a:spAutoFit/>
          </a:bodyPr>
          <a:lstStyle/>
          <a:p>
            <a:r>
              <a:rPr lang="en-US" sz="1600" dirty="0" smtClean="0">
                <a:solidFill>
                  <a:schemeClr val="accent6">
                    <a:lumMod val="75000"/>
                  </a:schemeClr>
                </a:solidFill>
              </a:rPr>
              <a:t>Clock</a:t>
            </a:r>
            <a:endParaRPr lang="en-US" sz="1600" dirty="0">
              <a:solidFill>
                <a:schemeClr val="accent6">
                  <a:lumMod val="75000"/>
                </a:schemeClr>
              </a:solidFill>
            </a:endParaRPr>
          </a:p>
        </p:txBody>
      </p:sp>
      <p:sp>
        <p:nvSpPr>
          <p:cNvPr id="108" name="TextBox 107"/>
          <p:cNvSpPr txBox="1"/>
          <p:nvPr/>
        </p:nvSpPr>
        <p:spPr>
          <a:xfrm>
            <a:off x="6897065" y="5205624"/>
            <a:ext cx="403380" cy="369332"/>
          </a:xfrm>
          <a:prstGeom prst="rect">
            <a:avLst/>
          </a:prstGeom>
          <a:noFill/>
        </p:spPr>
        <p:txBody>
          <a:bodyPr wrap="none" rtlCol="0">
            <a:spAutoFit/>
          </a:bodyPr>
          <a:lstStyle/>
          <a:p>
            <a:r>
              <a:rPr lang="en-US" dirty="0" smtClean="0"/>
              <a:t>LC</a:t>
            </a:r>
            <a:endParaRPr lang="en-US" dirty="0"/>
          </a:p>
        </p:txBody>
      </p:sp>
      <p:sp>
        <p:nvSpPr>
          <p:cNvPr id="109" name="Rectangle 108"/>
          <p:cNvSpPr/>
          <p:nvPr/>
        </p:nvSpPr>
        <p:spPr>
          <a:xfrm>
            <a:off x="8919783" y="5187949"/>
            <a:ext cx="1124057"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8933579" y="5187816"/>
            <a:ext cx="1120790" cy="369332"/>
          </a:xfrm>
          <a:prstGeom prst="rect">
            <a:avLst/>
          </a:prstGeom>
          <a:noFill/>
        </p:spPr>
        <p:txBody>
          <a:bodyPr wrap="square" rtlCol="0">
            <a:spAutoFit/>
          </a:bodyPr>
          <a:lstStyle/>
          <a:p>
            <a:r>
              <a:rPr lang="en-US" dirty="0" smtClean="0"/>
              <a:t>TOF_RDO</a:t>
            </a:r>
            <a:endParaRPr lang="en-US" sz="1400" dirty="0"/>
          </a:p>
        </p:txBody>
      </p:sp>
      <p:cxnSp>
        <p:nvCxnSpPr>
          <p:cNvPr id="118" name="Straight Arrow Connector 117"/>
          <p:cNvCxnSpPr/>
          <p:nvPr/>
        </p:nvCxnSpPr>
        <p:spPr>
          <a:xfrm>
            <a:off x="7310974" y="5390290"/>
            <a:ext cx="1598280" cy="0"/>
          </a:xfrm>
          <a:prstGeom prst="straightConnector1">
            <a:avLst/>
          </a:prstGeom>
          <a:ln w="254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7463375" y="5111400"/>
            <a:ext cx="639430" cy="338554"/>
          </a:xfrm>
          <a:prstGeom prst="rect">
            <a:avLst/>
          </a:prstGeom>
          <a:noFill/>
        </p:spPr>
        <p:txBody>
          <a:bodyPr wrap="square" rtlCol="0">
            <a:spAutoFit/>
          </a:bodyPr>
          <a:lstStyle/>
          <a:p>
            <a:r>
              <a:rPr lang="en-US" sz="1600" dirty="0" smtClean="0">
                <a:solidFill>
                  <a:schemeClr val="accent6">
                    <a:lumMod val="75000"/>
                  </a:schemeClr>
                </a:solidFill>
              </a:rPr>
              <a:t>Clock</a:t>
            </a:r>
            <a:endParaRPr lang="en-US" sz="1600" dirty="0">
              <a:solidFill>
                <a:schemeClr val="accent6">
                  <a:lumMod val="75000"/>
                </a:schemeClr>
              </a:solidFill>
            </a:endParaRPr>
          </a:p>
        </p:txBody>
      </p:sp>
      <p:sp>
        <p:nvSpPr>
          <p:cNvPr id="120" name="TextBox 119"/>
          <p:cNvSpPr txBox="1"/>
          <p:nvPr/>
        </p:nvSpPr>
        <p:spPr>
          <a:xfrm>
            <a:off x="6907594" y="4000711"/>
            <a:ext cx="403380" cy="369332"/>
          </a:xfrm>
          <a:prstGeom prst="rect">
            <a:avLst/>
          </a:prstGeom>
          <a:noFill/>
        </p:spPr>
        <p:txBody>
          <a:bodyPr wrap="none" rtlCol="0">
            <a:spAutoFit/>
          </a:bodyPr>
          <a:lstStyle/>
          <a:p>
            <a:r>
              <a:rPr lang="en-US" dirty="0" smtClean="0"/>
              <a:t>LC</a:t>
            </a:r>
            <a:endParaRPr lang="en-US" dirty="0"/>
          </a:p>
        </p:txBody>
      </p:sp>
      <p:sp>
        <p:nvSpPr>
          <p:cNvPr id="121" name="Rectangle 120"/>
          <p:cNvSpPr/>
          <p:nvPr/>
        </p:nvSpPr>
        <p:spPr>
          <a:xfrm>
            <a:off x="8930312" y="3983036"/>
            <a:ext cx="1124057"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8944108" y="3982903"/>
            <a:ext cx="1120790" cy="369332"/>
          </a:xfrm>
          <a:prstGeom prst="rect">
            <a:avLst/>
          </a:prstGeom>
          <a:noFill/>
        </p:spPr>
        <p:txBody>
          <a:bodyPr wrap="square" rtlCol="0">
            <a:spAutoFit/>
          </a:bodyPr>
          <a:lstStyle/>
          <a:p>
            <a:r>
              <a:rPr lang="en-US" dirty="0" smtClean="0"/>
              <a:t>TOF_RDO</a:t>
            </a:r>
            <a:endParaRPr lang="en-US" sz="1400" dirty="0"/>
          </a:p>
        </p:txBody>
      </p:sp>
      <p:cxnSp>
        <p:nvCxnSpPr>
          <p:cNvPr id="123" name="Straight Arrow Connector 122"/>
          <p:cNvCxnSpPr/>
          <p:nvPr/>
        </p:nvCxnSpPr>
        <p:spPr>
          <a:xfrm>
            <a:off x="7321503" y="4185377"/>
            <a:ext cx="1598280" cy="0"/>
          </a:xfrm>
          <a:prstGeom prst="straightConnector1">
            <a:avLst/>
          </a:prstGeom>
          <a:ln w="254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7473904" y="3906487"/>
            <a:ext cx="639430" cy="338554"/>
          </a:xfrm>
          <a:prstGeom prst="rect">
            <a:avLst/>
          </a:prstGeom>
          <a:noFill/>
        </p:spPr>
        <p:txBody>
          <a:bodyPr wrap="square" rtlCol="0">
            <a:spAutoFit/>
          </a:bodyPr>
          <a:lstStyle/>
          <a:p>
            <a:r>
              <a:rPr lang="en-US" sz="1600" dirty="0" smtClean="0">
                <a:solidFill>
                  <a:schemeClr val="accent6">
                    <a:lumMod val="75000"/>
                  </a:schemeClr>
                </a:solidFill>
              </a:rPr>
              <a:t>Clock</a:t>
            </a:r>
            <a:endParaRPr lang="en-US" sz="1600" dirty="0">
              <a:solidFill>
                <a:schemeClr val="accent6">
                  <a:lumMod val="75000"/>
                </a:schemeClr>
              </a:solidFill>
            </a:endParaRPr>
          </a:p>
        </p:txBody>
      </p:sp>
      <p:cxnSp>
        <p:nvCxnSpPr>
          <p:cNvPr id="125" name="Straight Connector 124"/>
          <p:cNvCxnSpPr/>
          <p:nvPr/>
        </p:nvCxnSpPr>
        <p:spPr>
          <a:xfrm>
            <a:off x="8108828" y="4749328"/>
            <a:ext cx="0" cy="412750"/>
          </a:xfrm>
          <a:prstGeom prst="line">
            <a:avLst/>
          </a:prstGeom>
          <a:ln w="3492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102601" y="4779706"/>
            <a:ext cx="651140" cy="369332"/>
          </a:xfrm>
          <a:prstGeom prst="rect">
            <a:avLst/>
          </a:prstGeom>
          <a:noFill/>
        </p:spPr>
        <p:txBody>
          <a:bodyPr wrap="none" rtlCol="0">
            <a:spAutoFit/>
          </a:bodyPr>
          <a:lstStyle/>
          <a:p>
            <a:r>
              <a:rPr lang="en-US" dirty="0" smtClean="0"/>
              <a:t>~600</a:t>
            </a:r>
            <a:endParaRPr lang="en-US" dirty="0"/>
          </a:p>
        </p:txBody>
      </p:sp>
      <p:sp>
        <p:nvSpPr>
          <p:cNvPr id="28" name="TextBox 27"/>
          <p:cNvSpPr txBox="1"/>
          <p:nvPr/>
        </p:nvSpPr>
        <p:spPr>
          <a:xfrm>
            <a:off x="7236902" y="5834627"/>
            <a:ext cx="2827996" cy="584775"/>
          </a:xfrm>
          <a:prstGeom prst="rect">
            <a:avLst/>
          </a:prstGeom>
          <a:noFill/>
        </p:spPr>
        <p:txBody>
          <a:bodyPr wrap="square" rtlCol="0">
            <a:spAutoFit/>
          </a:bodyPr>
          <a:lstStyle/>
          <a:p>
            <a:r>
              <a:rPr lang="en-US" sz="1600" dirty="0" smtClean="0"/>
              <a:t>Risk mitigation for extremely stringent requirement by TOF</a:t>
            </a:r>
            <a:endParaRPr lang="en-US" sz="1600" dirty="0"/>
          </a:p>
        </p:txBody>
      </p:sp>
      <p:sp>
        <p:nvSpPr>
          <p:cNvPr id="127" name="TextBox 126"/>
          <p:cNvSpPr txBox="1"/>
          <p:nvPr/>
        </p:nvSpPr>
        <p:spPr>
          <a:xfrm>
            <a:off x="668708" y="3993364"/>
            <a:ext cx="1166954" cy="646331"/>
          </a:xfrm>
          <a:prstGeom prst="rect">
            <a:avLst/>
          </a:prstGeom>
          <a:noFill/>
        </p:spPr>
        <p:txBody>
          <a:bodyPr wrap="square" rtlCol="0">
            <a:spAutoFit/>
          </a:bodyPr>
          <a:lstStyle/>
          <a:p>
            <a:pPr algn="ctr"/>
            <a:r>
              <a:rPr lang="en-US" dirty="0" smtClean="0"/>
              <a:t>Beam monitor</a:t>
            </a:r>
            <a:endParaRPr lang="en-US" dirty="0"/>
          </a:p>
        </p:txBody>
      </p:sp>
      <p:sp>
        <p:nvSpPr>
          <p:cNvPr id="128" name="Rectangle 127"/>
          <p:cNvSpPr/>
          <p:nvPr/>
        </p:nvSpPr>
        <p:spPr>
          <a:xfrm>
            <a:off x="823477" y="4000711"/>
            <a:ext cx="916168" cy="651566"/>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Arrow Connector 128"/>
          <p:cNvCxnSpPr/>
          <p:nvPr/>
        </p:nvCxnSpPr>
        <p:spPr>
          <a:xfrm>
            <a:off x="1739645" y="4352235"/>
            <a:ext cx="1420448" cy="774"/>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738873" y="4000711"/>
            <a:ext cx="1599303" cy="646331"/>
          </a:xfrm>
          <a:prstGeom prst="rect">
            <a:avLst/>
          </a:prstGeom>
          <a:noFill/>
        </p:spPr>
        <p:txBody>
          <a:bodyPr wrap="square" rtlCol="0">
            <a:spAutoFit/>
          </a:bodyPr>
          <a:lstStyle/>
          <a:p>
            <a:r>
              <a:rPr lang="en-US" dirty="0" smtClean="0">
                <a:solidFill>
                  <a:srgbClr val="002060"/>
                </a:solidFill>
              </a:rPr>
              <a:t>RDO clock phase </a:t>
            </a:r>
            <a:endParaRPr lang="en-US" dirty="0">
              <a:solidFill>
                <a:srgbClr val="002060"/>
              </a:solidFill>
            </a:endParaRPr>
          </a:p>
        </p:txBody>
      </p:sp>
      <p:cxnSp>
        <p:nvCxnSpPr>
          <p:cNvPr id="35" name="Elbow Connector 34"/>
          <p:cNvCxnSpPr/>
          <p:nvPr/>
        </p:nvCxnSpPr>
        <p:spPr>
          <a:xfrm rot="5400000" flipH="1" flipV="1">
            <a:off x="2642330" y="3379174"/>
            <a:ext cx="1597970" cy="316825"/>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573995" y="665762"/>
            <a:ext cx="2359492" cy="369332"/>
          </a:xfrm>
          <a:prstGeom prst="rect">
            <a:avLst/>
          </a:prstGeom>
          <a:noFill/>
        </p:spPr>
        <p:txBody>
          <a:bodyPr wrap="none" rtlCol="0">
            <a:spAutoFit/>
          </a:bodyPr>
          <a:lstStyle/>
          <a:p>
            <a:r>
              <a:rPr lang="en-US" dirty="0" smtClean="0"/>
              <a:t>MTP fibers, ~10 meters</a:t>
            </a:r>
            <a:endParaRPr lang="en-US" dirty="0"/>
          </a:p>
        </p:txBody>
      </p:sp>
      <p:sp>
        <p:nvSpPr>
          <p:cNvPr id="131" name="TextBox 130"/>
          <p:cNvSpPr txBox="1"/>
          <p:nvPr/>
        </p:nvSpPr>
        <p:spPr>
          <a:xfrm>
            <a:off x="7395357" y="3515529"/>
            <a:ext cx="2267224" cy="369332"/>
          </a:xfrm>
          <a:prstGeom prst="rect">
            <a:avLst/>
          </a:prstGeom>
          <a:noFill/>
        </p:spPr>
        <p:txBody>
          <a:bodyPr wrap="none" rtlCol="0">
            <a:spAutoFit/>
          </a:bodyPr>
          <a:lstStyle/>
          <a:p>
            <a:r>
              <a:rPr lang="en-US" dirty="0" smtClean="0"/>
              <a:t>LC fibers, ~100 meters</a:t>
            </a:r>
            <a:endParaRPr lang="en-US" dirty="0"/>
          </a:p>
        </p:txBody>
      </p:sp>
      <p:sp>
        <p:nvSpPr>
          <p:cNvPr id="134" name="TextBox 133"/>
          <p:cNvSpPr txBox="1"/>
          <p:nvPr/>
        </p:nvSpPr>
        <p:spPr>
          <a:xfrm>
            <a:off x="10225597" y="948827"/>
            <a:ext cx="1750800" cy="338554"/>
          </a:xfrm>
          <a:prstGeom prst="rect">
            <a:avLst/>
          </a:prstGeom>
          <a:noFill/>
        </p:spPr>
        <p:txBody>
          <a:bodyPr wrap="none" rtlCol="0">
            <a:spAutoFit/>
          </a:bodyPr>
          <a:lstStyle/>
          <a:p>
            <a:r>
              <a:rPr lang="en-US" sz="1600" dirty="0" smtClean="0"/>
              <a:t>Clock @ 9.85 MHz</a:t>
            </a:r>
            <a:endParaRPr lang="en-US" sz="1600" dirty="0"/>
          </a:p>
        </p:txBody>
      </p:sp>
      <p:cxnSp>
        <p:nvCxnSpPr>
          <p:cNvPr id="46" name="Straight Arrow Connector 45"/>
          <p:cNvCxnSpPr/>
          <p:nvPr/>
        </p:nvCxnSpPr>
        <p:spPr>
          <a:xfrm>
            <a:off x="10287760" y="1209928"/>
            <a:ext cx="1684770" cy="18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10287761" y="1435311"/>
            <a:ext cx="1687152" cy="451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0269199" y="1151191"/>
            <a:ext cx="1612301" cy="369332"/>
          </a:xfrm>
          <a:prstGeom prst="rect">
            <a:avLst/>
          </a:prstGeom>
        </p:spPr>
        <p:txBody>
          <a:bodyPr wrap="none">
            <a:spAutoFit/>
          </a:bodyPr>
          <a:lstStyle/>
          <a:p>
            <a:r>
              <a:rPr lang="en-US" dirty="0" smtClean="0"/>
              <a:t>GTU_CONTROL</a:t>
            </a:r>
            <a:endParaRPr lang="en-US" dirty="0"/>
          </a:p>
        </p:txBody>
      </p:sp>
      <p:cxnSp>
        <p:nvCxnSpPr>
          <p:cNvPr id="146" name="Straight Arrow Connector 145"/>
          <p:cNvCxnSpPr/>
          <p:nvPr/>
        </p:nvCxnSpPr>
        <p:spPr>
          <a:xfrm flipV="1">
            <a:off x="10284987" y="1654969"/>
            <a:ext cx="1692701" cy="2413"/>
          </a:xfrm>
          <a:prstGeom prst="straightConnector1">
            <a:avLst/>
          </a:prstGeom>
          <a:ln w="127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0262449" y="1375152"/>
            <a:ext cx="1793761" cy="369332"/>
          </a:xfrm>
          <a:prstGeom prst="rect">
            <a:avLst/>
          </a:prstGeom>
        </p:spPr>
        <p:txBody>
          <a:bodyPr wrap="none">
            <a:spAutoFit/>
          </a:bodyPr>
          <a:lstStyle/>
          <a:p>
            <a:r>
              <a:rPr lang="en-US" dirty="0" smtClean="0"/>
              <a:t>DAM/RDO Status</a:t>
            </a:r>
            <a:endParaRPr lang="en-US" dirty="0"/>
          </a:p>
        </p:txBody>
      </p:sp>
      <p:sp>
        <p:nvSpPr>
          <p:cNvPr id="147" name="Rectangle 146"/>
          <p:cNvSpPr/>
          <p:nvPr/>
        </p:nvSpPr>
        <p:spPr>
          <a:xfrm>
            <a:off x="10324927" y="1801644"/>
            <a:ext cx="1555362" cy="369332"/>
          </a:xfrm>
          <a:prstGeom prst="rect">
            <a:avLst/>
          </a:prstGeom>
        </p:spPr>
        <p:txBody>
          <a:bodyPr wrap="none">
            <a:spAutoFit/>
          </a:bodyPr>
          <a:lstStyle/>
          <a:p>
            <a:r>
              <a:rPr lang="en-US" dirty="0" smtClean="0"/>
              <a:t>Optional/extra</a:t>
            </a:r>
            <a:endParaRPr lang="en-US" dirty="0"/>
          </a:p>
        </p:txBody>
      </p:sp>
      <p:cxnSp>
        <p:nvCxnSpPr>
          <p:cNvPr id="148" name="Straight Arrow Connector 147"/>
          <p:cNvCxnSpPr/>
          <p:nvPr/>
        </p:nvCxnSpPr>
        <p:spPr>
          <a:xfrm flipV="1">
            <a:off x="10287309" y="2079959"/>
            <a:ext cx="1692701" cy="2413"/>
          </a:xfrm>
          <a:prstGeom prst="straightConnector1">
            <a:avLst/>
          </a:prstGeom>
          <a:ln w="127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V="1">
            <a:off x="10287761" y="1894784"/>
            <a:ext cx="1687152" cy="451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0262449" y="514674"/>
            <a:ext cx="1583575" cy="369332"/>
          </a:xfrm>
          <a:prstGeom prst="rect">
            <a:avLst/>
          </a:prstGeom>
        </p:spPr>
        <p:txBody>
          <a:bodyPr wrap="none">
            <a:spAutoFit/>
          </a:bodyPr>
          <a:lstStyle/>
          <a:p>
            <a:r>
              <a:rPr lang="en-US" dirty="0" smtClean="0"/>
              <a:t>MTP: 4 </a:t>
            </a:r>
            <a:r>
              <a:rPr lang="en-US" dirty="0" err="1" smtClean="0"/>
              <a:t>Tx</a:t>
            </a:r>
            <a:r>
              <a:rPr lang="en-US" dirty="0" smtClean="0"/>
              <a:t>/4 Rx</a:t>
            </a:r>
            <a:endParaRPr lang="en-US" dirty="0"/>
          </a:p>
        </p:txBody>
      </p:sp>
    </p:spTree>
    <p:extLst>
      <p:ext uri="{BB962C8B-B14F-4D97-AF65-F5344CB8AC3E}">
        <p14:creationId xmlns:p14="http://schemas.microsoft.com/office/powerpoint/2010/main" val="9263977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10802253" cy="523220"/>
          </a:xfrm>
          <a:prstGeom prst="rect">
            <a:avLst/>
          </a:prstGeom>
          <a:noFill/>
        </p:spPr>
        <p:txBody>
          <a:bodyPr wrap="none" rtlCol="0">
            <a:spAutoFit/>
          </a:bodyPr>
          <a:lstStyle/>
          <a:p>
            <a:r>
              <a:rPr lang="en-US" sz="2800" b="1" dirty="0"/>
              <a:t>5</a:t>
            </a:r>
            <a:r>
              <a:rPr lang="en-US" sz="2800" b="1" dirty="0" smtClean="0"/>
              <a:t>. DAM </a:t>
            </a:r>
            <a:r>
              <a:rPr lang="en-US" sz="2800" b="1" dirty="0" smtClean="0">
                <a:sym typeface="Wingdings" panose="05000000000000000000" pitchFamily="2" charset="2"/>
              </a:rPr>
              <a:t> GTU</a:t>
            </a:r>
            <a:r>
              <a:rPr lang="en-US" sz="2800" b="1" dirty="0" smtClean="0"/>
              <a:t> communication</a:t>
            </a:r>
            <a:r>
              <a:rPr lang="en-US" sz="2800" dirty="0"/>
              <a:t> (to be consistent with earlier proposals)</a:t>
            </a:r>
            <a:r>
              <a:rPr lang="en-US" sz="2800" b="1" dirty="0" smtClean="0"/>
              <a:t> </a:t>
            </a:r>
            <a:endParaRPr lang="en-US" sz="2400" dirty="0" smtClean="0"/>
          </a:p>
        </p:txBody>
      </p:sp>
      <p:graphicFrame>
        <p:nvGraphicFramePr>
          <p:cNvPr id="4" name="Table 3"/>
          <p:cNvGraphicFramePr>
            <a:graphicFrameLocks noGrp="1"/>
          </p:cNvGraphicFramePr>
          <p:nvPr>
            <p:extLst>
              <p:ext uri="{D42A27DB-BD31-4B8C-83A1-F6EECF244321}">
                <p14:modId xmlns:p14="http://schemas.microsoft.com/office/powerpoint/2010/main" val="1790369572"/>
              </p:ext>
            </p:extLst>
          </p:nvPr>
        </p:nvGraphicFramePr>
        <p:xfrm>
          <a:off x="955675" y="1100666"/>
          <a:ext cx="10455280" cy="2026920"/>
        </p:xfrm>
        <a:graphic>
          <a:graphicData uri="http://schemas.openxmlformats.org/drawingml/2006/table">
            <a:tbl>
              <a:tblPr firstRow="1" bandRow="1">
                <a:tableStyleId>{5C22544A-7EE6-4342-B048-85BDC9FD1C3A}</a:tableStyleId>
              </a:tblPr>
              <a:tblGrid>
                <a:gridCol w="950480">
                  <a:extLst>
                    <a:ext uri="{9D8B030D-6E8A-4147-A177-3AD203B41FA5}">
                      <a16:colId xmlns:a16="http://schemas.microsoft.com/office/drawing/2014/main" val="954555114"/>
                    </a:ext>
                  </a:extLst>
                </a:gridCol>
                <a:gridCol w="950480">
                  <a:extLst>
                    <a:ext uri="{9D8B030D-6E8A-4147-A177-3AD203B41FA5}">
                      <a16:colId xmlns:a16="http://schemas.microsoft.com/office/drawing/2014/main" val="2871948538"/>
                    </a:ext>
                  </a:extLst>
                </a:gridCol>
                <a:gridCol w="950480">
                  <a:extLst>
                    <a:ext uri="{9D8B030D-6E8A-4147-A177-3AD203B41FA5}">
                      <a16:colId xmlns:a16="http://schemas.microsoft.com/office/drawing/2014/main" val="269577124"/>
                    </a:ext>
                  </a:extLst>
                </a:gridCol>
                <a:gridCol w="950480">
                  <a:extLst>
                    <a:ext uri="{9D8B030D-6E8A-4147-A177-3AD203B41FA5}">
                      <a16:colId xmlns:a16="http://schemas.microsoft.com/office/drawing/2014/main" val="388485334"/>
                    </a:ext>
                  </a:extLst>
                </a:gridCol>
                <a:gridCol w="950480">
                  <a:extLst>
                    <a:ext uri="{9D8B030D-6E8A-4147-A177-3AD203B41FA5}">
                      <a16:colId xmlns:a16="http://schemas.microsoft.com/office/drawing/2014/main" val="3176033182"/>
                    </a:ext>
                  </a:extLst>
                </a:gridCol>
                <a:gridCol w="950480">
                  <a:extLst>
                    <a:ext uri="{9D8B030D-6E8A-4147-A177-3AD203B41FA5}">
                      <a16:colId xmlns:a16="http://schemas.microsoft.com/office/drawing/2014/main" val="99299251"/>
                    </a:ext>
                  </a:extLst>
                </a:gridCol>
                <a:gridCol w="950480">
                  <a:extLst>
                    <a:ext uri="{9D8B030D-6E8A-4147-A177-3AD203B41FA5}">
                      <a16:colId xmlns:a16="http://schemas.microsoft.com/office/drawing/2014/main" val="1031936861"/>
                    </a:ext>
                  </a:extLst>
                </a:gridCol>
                <a:gridCol w="950480">
                  <a:extLst>
                    <a:ext uri="{9D8B030D-6E8A-4147-A177-3AD203B41FA5}">
                      <a16:colId xmlns:a16="http://schemas.microsoft.com/office/drawing/2014/main" val="1654465719"/>
                    </a:ext>
                  </a:extLst>
                </a:gridCol>
                <a:gridCol w="950480">
                  <a:extLst>
                    <a:ext uri="{9D8B030D-6E8A-4147-A177-3AD203B41FA5}">
                      <a16:colId xmlns:a16="http://schemas.microsoft.com/office/drawing/2014/main" val="2411036233"/>
                    </a:ext>
                  </a:extLst>
                </a:gridCol>
                <a:gridCol w="950480">
                  <a:extLst>
                    <a:ext uri="{9D8B030D-6E8A-4147-A177-3AD203B41FA5}">
                      <a16:colId xmlns:a16="http://schemas.microsoft.com/office/drawing/2014/main" val="1373834790"/>
                    </a:ext>
                  </a:extLst>
                </a:gridCol>
                <a:gridCol w="950480">
                  <a:extLst>
                    <a:ext uri="{9D8B030D-6E8A-4147-A177-3AD203B41FA5}">
                      <a16:colId xmlns:a16="http://schemas.microsoft.com/office/drawing/2014/main" val="3811367657"/>
                    </a:ext>
                  </a:extLst>
                </a:gridCol>
              </a:tblGrid>
              <a:tr h="370840">
                <a:tc>
                  <a:txBody>
                    <a:bodyPr/>
                    <a:lstStyle/>
                    <a:p>
                      <a:pPr algn="ctr"/>
                      <a:r>
                        <a:rPr lang="en-US" dirty="0" smtClean="0"/>
                        <a:t>packet</a:t>
                      </a:r>
                      <a:endParaRPr lang="en-US" dirty="0"/>
                    </a:p>
                  </a:txBody>
                  <a:tcPr marL="0" marR="0" marT="0" marB="0"/>
                </a:tc>
                <a:tc gridSpan="10">
                  <a:txBody>
                    <a:bodyPr/>
                    <a:lstStyle/>
                    <a:p>
                      <a:pPr algn="ctr"/>
                      <a:r>
                        <a:rPr lang="en-US" dirty="0" smtClean="0"/>
                        <a:t>One packet at </a:t>
                      </a:r>
                      <a:r>
                        <a:rPr lang="en-US" baseline="0" dirty="0" smtClean="0"/>
                        <a:t>9.85 MHz, or ten (single word at 98.5 MHz)</a:t>
                      </a:r>
                      <a:endParaRPr lang="en-US" dirty="0"/>
                    </a:p>
                  </a:txBody>
                  <a:tcPr marL="0" marR="0" marT="0" marB="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86665337"/>
                  </a:ext>
                </a:extLst>
              </a:tr>
              <a:tr h="370840">
                <a:tc>
                  <a:txBody>
                    <a:bodyPr/>
                    <a:lstStyle/>
                    <a:p>
                      <a:pPr algn="ctr"/>
                      <a:r>
                        <a:rPr lang="en-US" dirty="0" smtClean="0"/>
                        <a:t>word</a:t>
                      </a:r>
                      <a:endParaRPr lang="en-US" dirty="0"/>
                    </a:p>
                  </a:txBody>
                  <a:tcPr marL="0" marR="0" marT="0" marB="0"/>
                </a:tc>
                <a:tc>
                  <a:txBody>
                    <a:bodyPr/>
                    <a:lstStyle/>
                    <a:p>
                      <a:pPr algn="ctr"/>
                      <a:r>
                        <a:rPr lang="en-US" dirty="0" smtClean="0"/>
                        <a:t>1</a:t>
                      </a:r>
                      <a:endParaRPr lang="en-US" dirty="0"/>
                    </a:p>
                  </a:txBody>
                  <a:tcPr marL="0" marR="0" marT="0" marB="0"/>
                </a:tc>
                <a:tc>
                  <a:txBody>
                    <a:bodyPr/>
                    <a:lstStyle/>
                    <a:p>
                      <a:pPr algn="ctr"/>
                      <a:r>
                        <a:rPr lang="en-US" dirty="0" smtClean="0"/>
                        <a:t>2</a:t>
                      </a:r>
                      <a:endParaRPr lang="en-US" dirty="0"/>
                    </a:p>
                  </a:txBody>
                  <a:tcPr marL="0" marR="0" marT="0" marB="0"/>
                </a:tc>
                <a:tc>
                  <a:txBody>
                    <a:bodyPr/>
                    <a:lstStyle/>
                    <a:p>
                      <a:pPr algn="ctr"/>
                      <a:r>
                        <a:rPr lang="en-US" dirty="0" smtClean="0"/>
                        <a:t>3</a:t>
                      </a:r>
                      <a:endParaRPr lang="en-US" dirty="0"/>
                    </a:p>
                  </a:txBody>
                  <a:tcPr marL="0" marR="0" marT="0" marB="0"/>
                </a:tc>
                <a:tc>
                  <a:txBody>
                    <a:bodyPr/>
                    <a:lstStyle/>
                    <a:p>
                      <a:pPr algn="ctr"/>
                      <a:r>
                        <a:rPr lang="en-US" dirty="0" smtClean="0"/>
                        <a:t>4</a:t>
                      </a:r>
                      <a:endParaRPr lang="en-US" dirty="0"/>
                    </a:p>
                  </a:txBody>
                  <a:tcPr marL="0" marR="0" marT="0" marB="0"/>
                </a:tc>
                <a:tc>
                  <a:txBody>
                    <a:bodyPr/>
                    <a:lstStyle/>
                    <a:p>
                      <a:pPr algn="ctr"/>
                      <a:r>
                        <a:rPr lang="en-US" dirty="0" smtClean="0"/>
                        <a:t>5</a:t>
                      </a:r>
                      <a:endParaRPr lang="en-US" dirty="0"/>
                    </a:p>
                  </a:txBody>
                  <a:tcPr marL="0" marR="0" marT="0" marB="0"/>
                </a:tc>
                <a:tc>
                  <a:txBody>
                    <a:bodyPr/>
                    <a:lstStyle/>
                    <a:p>
                      <a:pPr algn="ctr"/>
                      <a:r>
                        <a:rPr lang="en-US" dirty="0" smtClean="0"/>
                        <a:t>6</a:t>
                      </a:r>
                      <a:endParaRPr lang="en-US" dirty="0"/>
                    </a:p>
                  </a:txBody>
                  <a:tcPr marL="0" marR="0" marT="0" marB="0"/>
                </a:tc>
                <a:tc>
                  <a:txBody>
                    <a:bodyPr/>
                    <a:lstStyle/>
                    <a:p>
                      <a:pPr algn="ctr"/>
                      <a:r>
                        <a:rPr lang="en-US" dirty="0" smtClean="0"/>
                        <a:t>7</a:t>
                      </a:r>
                      <a:endParaRPr lang="en-US" dirty="0"/>
                    </a:p>
                  </a:txBody>
                  <a:tcPr marL="0" marR="0" marT="0" marB="0"/>
                </a:tc>
                <a:tc>
                  <a:txBody>
                    <a:bodyPr/>
                    <a:lstStyle/>
                    <a:p>
                      <a:pPr algn="ctr"/>
                      <a:r>
                        <a:rPr lang="en-US" dirty="0" smtClean="0"/>
                        <a:t>8</a:t>
                      </a:r>
                      <a:endParaRPr lang="en-US" dirty="0"/>
                    </a:p>
                  </a:txBody>
                  <a:tcPr marL="0" marR="0" marT="0" marB="0"/>
                </a:tc>
                <a:tc>
                  <a:txBody>
                    <a:bodyPr/>
                    <a:lstStyle/>
                    <a:p>
                      <a:pPr algn="ctr"/>
                      <a:r>
                        <a:rPr lang="en-US" dirty="0" smtClean="0"/>
                        <a:t>9</a:t>
                      </a:r>
                      <a:endParaRPr lang="en-US" dirty="0"/>
                    </a:p>
                  </a:txBody>
                  <a:tcPr marL="0" marR="0" marT="0" marB="0"/>
                </a:tc>
                <a:tc>
                  <a:txBody>
                    <a:bodyPr/>
                    <a:lstStyle/>
                    <a:p>
                      <a:pPr algn="ctr"/>
                      <a:r>
                        <a:rPr lang="en-US" dirty="0" smtClean="0"/>
                        <a:t>10</a:t>
                      </a:r>
                      <a:endParaRPr lang="en-US" dirty="0"/>
                    </a:p>
                  </a:txBody>
                  <a:tcPr marL="0" marR="0" marT="0" marB="0"/>
                </a:tc>
                <a:extLst>
                  <a:ext uri="{0D108BD9-81ED-4DB2-BD59-A6C34878D82A}">
                    <a16:rowId xmlns:a16="http://schemas.microsoft.com/office/drawing/2014/main" val="3396379908"/>
                  </a:ext>
                </a:extLst>
              </a:tr>
              <a:tr h="370840">
                <a:tc>
                  <a:txBody>
                    <a:bodyPr/>
                    <a:lstStyle/>
                    <a:p>
                      <a:pPr algn="ctr"/>
                      <a:r>
                        <a:rPr lang="en-US" dirty="0" smtClean="0"/>
                        <a:t>Bit(9:0)</a:t>
                      </a:r>
                    </a:p>
                    <a:p>
                      <a:pPr algn="ctr"/>
                      <a:r>
                        <a:rPr lang="en-US" sz="1400" dirty="0" err="1" smtClean="0"/>
                        <a:t>abcdeifghj</a:t>
                      </a:r>
                      <a:r>
                        <a:rPr lang="en-US" sz="1400" dirty="0" smtClean="0"/>
                        <a:t>-</a:t>
                      </a:r>
                      <a:endParaRPr lang="en-US" sz="1400" dirty="0"/>
                    </a:p>
                  </a:txBody>
                  <a:tcPr marL="0" marR="0" marT="0" marB="0"/>
                </a:tc>
                <a:tc>
                  <a:txBody>
                    <a:bodyPr/>
                    <a:lstStyle/>
                    <a:p>
                      <a:pPr algn="ctr"/>
                      <a:r>
                        <a:rPr lang="en-US" dirty="0" smtClean="0"/>
                        <a:t>K28.1/3C</a:t>
                      </a:r>
                    </a:p>
                    <a:p>
                      <a:pPr algn="ctr"/>
                      <a:r>
                        <a:rPr lang="en-US" sz="1200" dirty="0" smtClean="0"/>
                        <a:t>0011111001</a:t>
                      </a:r>
                    </a:p>
                    <a:p>
                      <a:pPr algn="ctr"/>
                      <a:r>
                        <a:rPr lang="en-US" sz="1200" dirty="0" smtClean="0"/>
                        <a:t>x0111110xx</a:t>
                      </a:r>
                      <a:endParaRPr lang="en-US" sz="1200" dirty="0"/>
                    </a:p>
                  </a:txBody>
                  <a:tcPr marL="0" marR="0" marT="0" marB="0"/>
                </a:tc>
                <a:tc>
                  <a:txBody>
                    <a:bodyPr/>
                    <a:lstStyle/>
                    <a:p>
                      <a:pPr algn="ctr"/>
                      <a:r>
                        <a:rPr lang="en-US" dirty="0" smtClean="0"/>
                        <a:t>K28.2/5C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0011110101</a:t>
                      </a:r>
                    </a:p>
                  </a:txBody>
                  <a:tcPr marL="0" marR="0" marT="0" marB="0"/>
                </a:tc>
                <a:tc>
                  <a:txBody>
                    <a:bodyPr/>
                    <a:lstStyle/>
                    <a:p>
                      <a:pPr algn="ctr"/>
                      <a:r>
                        <a:rPr lang="en-US" dirty="0" smtClean="0"/>
                        <a:t>K28.3/7C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0011110011</a:t>
                      </a:r>
                    </a:p>
                  </a:txBody>
                  <a:tcPr marL="0" marR="0" marT="0" marB="0"/>
                </a:tc>
                <a:tc>
                  <a:txBody>
                    <a:bodyPr/>
                    <a:lstStyle/>
                    <a:p>
                      <a:pPr algn="ctr"/>
                      <a:r>
                        <a:rPr lang="en-US" dirty="0" smtClean="0"/>
                        <a:t>K28.4/9C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0011110010</a:t>
                      </a:r>
                    </a:p>
                  </a:txBody>
                  <a:tcPr marL="0" marR="0" marT="0" marB="0"/>
                </a:tc>
                <a:tc>
                  <a:txBody>
                    <a:bodyPr/>
                    <a:lstStyle/>
                    <a:p>
                      <a:pPr algn="ctr"/>
                      <a:r>
                        <a:rPr lang="en-US" dirty="0" smtClean="0"/>
                        <a:t>K28.5/BC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0011111010 x0111110xx</a:t>
                      </a:r>
                    </a:p>
                  </a:txBody>
                  <a:tcPr marL="0" marR="0" marT="0" marB="0"/>
                </a:tc>
                <a:tc>
                  <a:txBody>
                    <a:bodyPr/>
                    <a:lstStyle/>
                    <a:p>
                      <a:pPr algn="ctr"/>
                      <a:r>
                        <a:rPr lang="en-US" dirty="0" smtClean="0"/>
                        <a:t>K28.6/DC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0011110110</a:t>
                      </a:r>
                    </a:p>
                  </a:txBody>
                  <a:tcPr marL="0" marR="0" marT="0" marB="0"/>
                </a:tc>
                <a:tc>
                  <a:txBody>
                    <a:bodyPr/>
                    <a:lstStyle/>
                    <a:p>
                      <a:pPr algn="ctr"/>
                      <a:r>
                        <a:rPr lang="en-US" dirty="0" smtClean="0"/>
                        <a:t>K28.7/FC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0011111000 x0111110xx</a:t>
                      </a:r>
                    </a:p>
                  </a:txBody>
                  <a:tcPr marL="0" marR="0" marT="0" marB="0"/>
                </a:tc>
                <a:tc>
                  <a:txBody>
                    <a:bodyPr/>
                    <a:lstStyle/>
                    <a:p>
                      <a:pPr algn="ctr"/>
                      <a:r>
                        <a:rPr lang="en-US" dirty="0" smtClean="0"/>
                        <a:t>K23.7/F7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1110101000</a:t>
                      </a:r>
                    </a:p>
                  </a:txBody>
                  <a:tcPr marL="0" marR="0" marT="0" marB="0"/>
                </a:tc>
                <a:tc>
                  <a:txBody>
                    <a:bodyPr/>
                    <a:lstStyle/>
                    <a:p>
                      <a:pPr algn="ctr"/>
                      <a:r>
                        <a:rPr lang="en-US" dirty="0" smtClean="0"/>
                        <a:t>K27.7/FB</a:t>
                      </a:r>
                    </a:p>
                    <a:p>
                      <a:pPr algn="ctr"/>
                      <a:r>
                        <a:rPr lang="en-US" sz="1200" dirty="0" smtClean="0"/>
                        <a:t>1101101000</a:t>
                      </a:r>
                    </a:p>
                  </a:txBody>
                  <a:tcPr marL="0" marR="0" marT="0" marB="0"/>
                </a:tc>
                <a:tc>
                  <a:txBody>
                    <a:bodyPr/>
                    <a:lstStyle/>
                    <a:p>
                      <a:pPr algn="ctr"/>
                      <a:r>
                        <a:rPr lang="en-US" dirty="0" smtClean="0"/>
                        <a:t>K28.0/1C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0011110100</a:t>
                      </a:r>
                    </a:p>
                  </a:txBody>
                  <a:tcPr marL="0" marR="0" marT="0" marB="0"/>
                </a:tc>
                <a:extLst>
                  <a:ext uri="{0D108BD9-81ED-4DB2-BD59-A6C34878D82A}">
                    <a16:rowId xmlns:a16="http://schemas.microsoft.com/office/drawing/2014/main" val="2236157531"/>
                  </a:ext>
                </a:extLst>
              </a:tr>
              <a:tr h="370840">
                <a:tc>
                  <a:txBody>
                    <a:bodyPr/>
                    <a:lstStyle/>
                    <a:p>
                      <a:pPr algn="ctr"/>
                      <a:r>
                        <a:rPr lang="en-US" dirty="0" smtClean="0"/>
                        <a:t>Bit(39:10)</a:t>
                      </a:r>
                      <a:endParaRPr lang="en-US" dirty="0"/>
                    </a:p>
                  </a:txBody>
                  <a:tcPr marL="0" marR="0" marT="0" marB="0"/>
                </a:tc>
                <a:tc>
                  <a:txBody>
                    <a:bodyPr/>
                    <a:lstStyle/>
                    <a:p>
                      <a:pPr algn="ctr"/>
                      <a:r>
                        <a:rPr lang="en-US" dirty="0" smtClean="0"/>
                        <a:t>Status</a:t>
                      </a:r>
                      <a:endParaRPr lang="en-US"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extLst>
                  <a:ext uri="{0D108BD9-81ED-4DB2-BD59-A6C34878D82A}">
                    <a16:rowId xmlns:a16="http://schemas.microsoft.com/office/drawing/2014/main" val="2555251632"/>
                  </a:ext>
                </a:extLst>
              </a:tr>
              <a:tr h="0">
                <a:tc>
                  <a:txBody>
                    <a:bodyPr/>
                    <a:lstStyle/>
                    <a:p>
                      <a:pPr algn="ctr"/>
                      <a:r>
                        <a:rPr lang="en-US" dirty="0" smtClean="0"/>
                        <a:t>Bit(79:40)</a:t>
                      </a:r>
                      <a:endParaRPr lang="en-US" dirty="0"/>
                    </a:p>
                  </a:txBody>
                  <a:tcPr marL="0" marR="0" marT="0" marB="0"/>
                </a:tc>
                <a:tc>
                  <a:txBody>
                    <a:bodyPr/>
                    <a:lstStyle/>
                    <a:p>
                      <a:pPr algn="ctr"/>
                      <a:r>
                        <a:rPr lang="en-US" sz="1600" dirty="0" smtClean="0"/>
                        <a:t>RDO/ASIC</a:t>
                      </a:r>
                      <a:endParaRPr lang="en-US" sz="16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extLst>
                  <a:ext uri="{0D108BD9-81ED-4DB2-BD59-A6C34878D82A}">
                    <a16:rowId xmlns:a16="http://schemas.microsoft.com/office/drawing/2014/main" val="355624177"/>
                  </a:ext>
                </a:extLst>
              </a:tr>
            </a:tbl>
          </a:graphicData>
        </a:graphic>
      </p:graphicFrame>
      <p:sp>
        <p:nvSpPr>
          <p:cNvPr id="5" name="TextBox 4"/>
          <p:cNvSpPr txBox="1"/>
          <p:nvPr/>
        </p:nvSpPr>
        <p:spPr>
          <a:xfrm>
            <a:off x="955676" y="3943350"/>
            <a:ext cx="8864600" cy="923330"/>
          </a:xfrm>
          <a:prstGeom prst="rect">
            <a:avLst/>
          </a:prstGeom>
          <a:noFill/>
        </p:spPr>
        <p:txBody>
          <a:bodyPr wrap="square" rtlCol="0">
            <a:spAutoFit/>
          </a:bodyPr>
          <a:lstStyle/>
          <a:p>
            <a:r>
              <a:rPr lang="en-US" dirty="0" smtClean="0"/>
              <a:t>Bit(9:0): 8b/10b encoded, used as word count, and word alignment in the receiver</a:t>
            </a:r>
          </a:p>
          <a:p>
            <a:r>
              <a:rPr lang="en-US" dirty="0" smtClean="0"/>
              <a:t>Bit(39:10): DAM status, 24-bit at 98.5 MHz</a:t>
            </a:r>
          </a:p>
          <a:p>
            <a:r>
              <a:rPr lang="en-US" dirty="0" smtClean="0"/>
              <a:t>Bit(79:40): RDO/ASIC status, 32-bit at 98.5 MHz</a:t>
            </a:r>
          </a:p>
        </p:txBody>
      </p:sp>
      <p:sp>
        <p:nvSpPr>
          <p:cNvPr id="6" name="TextBox 5"/>
          <p:cNvSpPr txBox="1"/>
          <p:nvPr/>
        </p:nvSpPr>
        <p:spPr>
          <a:xfrm>
            <a:off x="11718404" y="6362235"/>
            <a:ext cx="506870" cy="461665"/>
          </a:xfrm>
          <a:prstGeom prst="rect">
            <a:avLst/>
          </a:prstGeom>
          <a:noFill/>
        </p:spPr>
        <p:txBody>
          <a:bodyPr wrap="none" rtlCol="0">
            <a:spAutoFit/>
          </a:bodyPr>
          <a:lstStyle/>
          <a:p>
            <a:r>
              <a:rPr lang="en-US" sz="2400" dirty="0" smtClean="0"/>
              <a:t>B8</a:t>
            </a:r>
            <a:endParaRPr lang="en-US" sz="2400" dirty="0"/>
          </a:p>
        </p:txBody>
      </p:sp>
      <p:sp>
        <p:nvSpPr>
          <p:cNvPr id="8" name="TextBox 7"/>
          <p:cNvSpPr txBox="1"/>
          <p:nvPr/>
        </p:nvSpPr>
        <p:spPr>
          <a:xfrm>
            <a:off x="6764694" y="5047473"/>
            <a:ext cx="4329404" cy="923330"/>
          </a:xfrm>
          <a:prstGeom prst="rect">
            <a:avLst/>
          </a:prstGeom>
          <a:noFill/>
        </p:spPr>
        <p:txBody>
          <a:bodyPr wrap="square" rtlCol="0">
            <a:spAutoFit/>
          </a:bodyPr>
          <a:lstStyle/>
          <a:p>
            <a:r>
              <a:rPr lang="en-US" dirty="0" smtClean="0"/>
              <a:t>The Streaming Readout time window will be 65530 (or 6553 if counting on 9.85 MHz), instead of 65536 (2</a:t>
            </a:r>
            <a:r>
              <a:rPr lang="en-US" baseline="30000" dirty="0" smtClean="0"/>
              <a:t>16</a:t>
            </a:r>
            <a:r>
              <a:rPr lang="en-US" dirty="0" smtClean="0"/>
              <a:t>) BX.</a:t>
            </a:r>
          </a:p>
        </p:txBody>
      </p:sp>
    </p:spTree>
    <p:extLst>
      <p:ext uri="{BB962C8B-B14F-4D97-AF65-F5344CB8AC3E}">
        <p14:creationId xmlns:p14="http://schemas.microsoft.com/office/powerpoint/2010/main" val="60961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573141" y="422947"/>
            <a:ext cx="4502386" cy="523220"/>
          </a:xfrm>
          <a:prstGeom prst="rect">
            <a:avLst/>
          </a:prstGeom>
          <a:noFill/>
        </p:spPr>
        <p:txBody>
          <a:bodyPr wrap="none" rtlCol="0">
            <a:spAutoFit/>
          </a:bodyPr>
          <a:lstStyle/>
          <a:p>
            <a:r>
              <a:rPr lang="en-US" sz="2800" b="1" dirty="0"/>
              <a:t>3</a:t>
            </a:r>
            <a:r>
              <a:rPr lang="en-US" sz="2800" b="1" dirty="0" smtClean="0"/>
              <a:t>. GTU design: </a:t>
            </a:r>
            <a:r>
              <a:rPr lang="en-US" sz="2400" dirty="0" smtClean="0"/>
              <a:t>DAM connection</a:t>
            </a:r>
          </a:p>
        </p:txBody>
      </p:sp>
      <p:sp>
        <p:nvSpPr>
          <p:cNvPr id="68" name="Rectangle 67"/>
          <p:cNvSpPr/>
          <p:nvPr/>
        </p:nvSpPr>
        <p:spPr>
          <a:xfrm>
            <a:off x="2666872" y="2576192"/>
            <a:ext cx="957770" cy="284926"/>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339433" y="1065199"/>
            <a:ext cx="1224581" cy="30092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1576566" y="1726482"/>
            <a:ext cx="824136" cy="523220"/>
          </a:xfrm>
          <a:prstGeom prst="rect">
            <a:avLst/>
          </a:prstGeom>
          <a:noFill/>
        </p:spPr>
        <p:txBody>
          <a:bodyPr wrap="none" rtlCol="0">
            <a:spAutoFit/>
          </a:bodyPr>
          <a:lstStyle/>
          <a:p>
            <a:r>
              <a:rPr lang="en-US" sz="2800" b="1" dirty="0" smtClean="0"/>
              <a:t>GTU</a:t>
            </a:r>
            <a:endParaRPr lang="en-US" sz="2800" b="1" dirty="0"/>
          </a:p>
        </p:txBody>
      </p:sp>
      <p:sp>
        <p:nvSpPr>
          <p:cNvPr id="71" name="Rectangle 70"/>
          <p:cNvSpPr/>
          <p:nvPr/>
        </p:nvSpPr>
        <p:spPr>
          <a:xfrm>
            <a:off x="9381525" y="1065199"/>
            <a:ext cx="1262514" cy="30092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9545538" y="1850577"/>
            <a:ext cx="934487" cy="523220"/>
          </a:xfrm>
          <a:prstGeom prst="rect">
            <a:avLst/>
          </a:prstGeom>
          <a:noFill/>
        </p:spPr>
        <p:txBody>
          <a:bodyPr wrap="none" rtlCol="0">
            <a:spAutoFit/>
          </a:bodyPr>
          <a:lstStyle/>
          <a:p>
            <a:r>
              <a:rPr lang="en-US" sz="2800" b="1" dirty="0" smtClean="0"/>
              <a:t>DAM</a:t>
            </a:r>
            <a:endParaRPr lang="en-US" sz="2800" b="1" dirty="0"/>
          </a:p>
        </p:txBody>
      </p:sp>
      <p:cxnSp>
        <p:nvCxnSpPr>
          <p:cNvPr id="73" name="Straight Arrow Connector 72"/>
          <p:cNvCxnSpPr/>
          <p:nvPr/>
        </p:nvCxnSpPr>
        <p:spPr>
          <a:xfrm>
            <a:off x="2564014" y="1363439"/>
            <a:ext cx="681751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415377" y="1065199"/>
            <a:ext cx="1949573" cy="369332"/>
          </a:xfrm>
          <a:prstGeom prst="rect">
            <a:avLst/>
          </a:prstGeom>
          <a:noFill/>
        </p:spPr>
        <p:txBody>
          <a:bodyPr wrap="none" rtlCol="0">
            <a:spAutoFit/>
          </a:bodyPr>
          <a:lstStyle/>
          <a:p>
            <a:r>
              <a:rPr lang="en-US" dirty="0" smtClean="0"/>
              <a:t>Clock @ </a:t>
            </a:r>
            <a:r>
              <a:rPr lang="en-US" b="1" dirty="0" smtClean="0"/>
              <a:t>9.85</a:t>
            </a:r>
            <a:r>
              <a:rPr lang="en-US" dirty="0" smtClean="0"/>
              <a:t> MHz</a:t>
            </a:r>
            <a:endParaRPr lang="en-US" dirty="0"/>
          </a:p>
        </p:txBody>
      </p:sp>
      <p:cxnSp>
        <p:nvCxnSpPr>
          <p:cNvPr id="75" name="Straight Arrow Connector 74"/>
          <p:cNvCxnSpPr/>
          <p:nvPr/>
        </p:nvCxnSpPr>
        <p:spPr>
          <a:xfrm>
            <a:off x="2564014" y="2861118"/>
            <a:ext cx="681751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658183" y="2551837"/>
            <a:ext cx="5075107" cy="369332"/>
          </a:xfrm>
          <a:prstGeom prst="rect">
            <a:avLst/>
          </a:prstGeom>
          <a:noFill/>
        </p:spPr>
        <p:txBody>
          <a:bodyPr wrap="none" rtlCol="0">
            <a:spAutoFit/>
          </a:bodyPr>
          <a:lstStyle/>
          <a:p>
            <a:r>
              <a:rPr lang="en-US" dirty="0" smtClean="0"/>
              <a:t>GTU_CONTROL, (min) 8-bits (+ 1 </a:t>
            </a:r>
            <a:r>
              <a:rPr lang="en-US" dirty="0" err="1" smtClean="0"/>
              <a:t>k_bit</a:t>
            </a:r>
            <a:r>
              <a:rPr lang="en-US" dirty="0" smtClean="0"/>
              <a:t>) @ 98.5 MHz</a:t>
            </a:r>
            <a:endParaRPr lang="en-US" dirty="0"/>
          </a:p>
        </p:txBody>
      </p:sp>
      <p:cxnSp>
        <p:nvCxnSpPr>
          <p:cNvPr id="89" name="Straight Arrow Connector 88"/>
          <p:cNvCxnSpPr/>
          <p:nvPr/>
        </p:nvCxnSpPr>
        <p:spPr>
          <a:xfrm>
            <a:off x="2564014" y="3195349"/>
            <a:ext cx="6817511" cy="0"/>
          </a:xfrm>
          <a:prstGeom prst="straightConnector1">
            <a:avLst/>
          </a:prstGeom>
          <a:ln w="19050">
            <a:headEnd type="arrow"/>
            <a:tailEnd type="non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3752460" y="2898399"/>
            <a:ext cx="5184111" cy="369332"/>
          </a:xfrm>
          <a:prstGeom prst="rect">
            <a:avLst/>
          </a:prstGeom>
          <a:noFill/>
        </p:spPr>
        <p:txBody>
          <a:bodyPr wrap="none" rtlCol="0">
            <a:spAutoFit/>
          </a:bodyPr>
          <a:lstStyle/>
          <a:p>
            <a:r>
              <a:rPr lang="en-US" dirty="0" smtClean="0"/>
              <a:t>DAM/RDO Status, (min) 8-bits (+ 1 </a:t>
            </a:r>
            <a:r>
              <a:rPr lang="en-US" dirty="0" err="1" smtClean="0"/>
              <a:t>k_bit</a:t>
            </a:r>
            <a:r>
              <a:rPr lang="en-US" dirty="0" smtClean="0"/>
              <a:t>) @ 98.5 MHz</a:t>
            </a:r>
            <a:endParaRPr lang="en-US" dirty="0"/>
          </a:p>
        </p:txBody>
      </p:sp>
      <p:cxnSp>
        <p:nvCxnSpPr>
          <p:cNvPr id="93" name="Straight Arrow Connector 92"/>
          <p:cNvCxnSpPr/>
          <p:nvPr/>
        </p:nvCxnSpPr>
        <p:spPr>
          <a:xfrm>
            <a:off x="2564014" y="3702312"/>
            <a:ext cx="6817511" cy="0"/>
          </a:xfrm>
          <a:prstGeom prst="straightConnector1">
            <a:avLst/>
          </a:prstGeom>
          <a:ln w="38100">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766505" y="3376305"/>
            <a:ext cx="3347198" cy="369332"/>
          </a:xfrm>
          <a:prstGeom prst="rect">
            <a:avLst/>
          </a:prstGeom>
          <a:noFill/>
        </p:spPr>
        <p:txBody>
          <a:bodyPr wrap="none" rtlCol="0">
            <a:spAutoFit/>
          </a:bodyPr>
          <a:lstStyle/>
          <a:p>
            <a:r>
              <a:rPr lang="en-US" dirty="0" smtClean="0"/>
              <a:t>To fully use the DAM connection</a:t>
            </a:r>
            <a:endParaRPr lang="en-US" dirty="0"/>
          </a:p>
        </p:txBody>
      </p:sp>
      <p:sp>
        <p:nvSpPr>
          <p:cNvPr id="98" name="TextBox 97"/>
          <p:cNvSpPr txBox="1"/>
          <p:nvPr/>
        </p:nvSpPr>
        <p:spPr>
          <a:xfrm>
            <a:off x="1176927" y="2696051"/>
            <a:ext cx="1549593" cy="646331"/>
          </a:xfrm>
          <a:prstGeom prst="rect">
            <a:avLst/>
          </a:prstGeom>
          <a:noFill/>
        </p:spPr>
        <p:txBody>
          <a:bodyPr wrap="square" rtlCol="0">
            <a:spAutoFit/>
          </a:bodyPr>
          <a:lstStyle/>
          <a:p>
            <a:pPr algn="ctr"/>
            <a:r>
              <a:rPr lang="en-US" dirty="0" smtClean="0"/>
              <a:t>FPGA Transceivers</a:t>
            </a:r>
            <a:endParaRPr lang="en-US" dirty="0"/>
          </a:p>
        </p:txBody>
      </p:sp>
      <p:sp>
        <p:nvSpPr>
          <p:cNvPr id="99" name="TextBox 98"/>
          <p:cNvSpPr txBox="1"/>
          <p:nvPr/>
        </p:nvSpPr>
        <p:spPr>
          <a:xfrm>
            <a:off x="1371796" y="1052466"/>
            <a:ext cx="1378914" cy="584775"/>
          </a:xfrm>
          <a:prstGeom prst="rect">
            <a:avLst/>
          </a:prstGeom>
          <a:noFill/>
        </p:spPr>
        <p:txBody>
          <a:bodyPr wrap="square" rtlCol="0">
            <a:spAutoFit/>
          </a:bodyPr>
          <a:lstStyle/>
          <a:p>
            <a:pPr algn="ctr"/>
            <a:r>
              <a:rPr lang="en-US" sz="1600" dirty="0" smtClean="0"/>
              <a:t>PCB Transmitters</a:t>
            </a:r>
            <a:endParaRPr lang="en-US" sz="1600" dirty="0"/>
          </a:p>
        </p:txBody>
      </p:sp>
      <p:sp>
        <p:nvSpPr>
          <p:cNvPr id="100" name="TextBox 99"/>
          <p:cNvSpPr txBox="1"/>
          <p:nvPr/>
        </p:nvSpPr>
        <p:spPr>
          <a:xfrm>
            <a:off x="9351491" y="1026559"/>
            <a:ext cx="1208635" cy="646331"/>
          </a:xfrm>
          <a:prstGeom prst="rect">
            <a:avLst/>
          </a:prstGeom>
          <a:noFill/>
        </p:spPr>
        <p:txBody>
          <a:bodyPr wrap="square" rtlCol="0">
            <a:spAutoFit/>
          </a:bodyPr>
          <a:lstStyle/>
          <a:p>
            <a:r>
              <a:rPr lang="en-US" dirty="0" smtClean="0"/>
              <a:t>PCB Receiver</a:t>
            </a:r>
            <a:endParaRPr lang="en-US" dirty="0"/>
          </a:p>
        </p:txBody>
      </p:sp>
      <p:sp>
        <p:nvSpPr>
          <p:cNvPr id="104" name="TextBox 103"/>
          <p:cNvSpPr txBox="1"/>
          <p:nvPr/>
        </p:nvSpPr>
        <p:spPr>
          <a:xfrm>
            <a:off x="9283733" y="2699017"/>
            <a:ext cx="1372649" cy="646331"/>
          </a:xfrm>
          <a:prstGeom prst="rect">
            <a:avLst/>
          </a:prstGeom>
          <a:noFill/>
        </p:spPr>
        <p:txBody>
          <a:bodyPr wrap="square" rtlCol="0">
            <a:spAutoFit/>
          </a:bodyPr>
          <a:lstStyle/>
          <a:p>
            <a:pPr algn="ctr"/>
            <a:r>
              <a:rPr lang="en-US" dirty="0" smtClean="0"/>
              <a:t>FPGA_MGT Transceiver</a:t>
            </a:r>
            <a:endParaRPr lang="en-US" dirty="0"/>
          </a:p>
        </p:txBody>
      </p:sp>
      <p:pic>
        <p:nvPicPr>
          <p:cNvPr id="105" name="Picture 3"/>
          <p:cNvPicPr>
            <a:picLocks noChangeAspect="1"/>
          </p:cNvPicPr>
          <p:nvPr/>
        </p:nvPicPr>
        <p:blipFill>
          <a:blip r:embed="rId2">
            <a:extLst>
              <a:ext uri="{28A0092B-C50C-407E-A947-70E740481C1C}">
                <a14:useLocalDpi xmlns:a14="http://schemas.microsoft.com/office/drawing/2010/main" val="0"/>
              </a:ext>
            </a:extLst>
          </a:blip>
          <a:srcRect l="9335" t="45370" r="9604" b="39815"/>
          <a:stretch>
            <a:fillRect/>
          </a:stretch>
        </p:blipFill>
        <p:spPr bwMode="auto">
          <a:xfrm>
            <a:off x="2912467" y="1530243"/>
            <a:ext cx="607072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105"/>
          <p:cNvSpPr txBox="1"/>
          <p:nvPr/>
        </p:nvSpPr>
        <p:spPr>
          <a:xfrm>
            <a:off x="2656941" y="2551658"/>
            <a:ext cx="871649" cy="307777"/>
          </a:xfrm>
          <a:prstGeom prst="rect">
            <a:avLst/>
          </a:prstGeom>
          <a:noFill/>
        </p:spPr>
        <p:txBody>
          <a:bodyPr wrap="none" rtlCol="0">
            <a:spAutoFit/>
          </a:bodyPr>
          <a:lstStyle/>
          <a:p>
            <a:r>
              <a:rPr lang="en-US" sz="1400" dirty="0" smtClean="0"/>
              <a:t>Downlink</a:t>
            </a:r>
            <a:endParaRPr lang="en-US" sz="1400" dirty="0"/>
          </a:p>
        </p:txBody>
      </p:sp>
      <p:sp>
        <p:nvSpPr>
          <p:cNvPr id="111" name="Rectangle 110"/>
          <p:cNvSpPr/>
          <p:nvPr/>
        </p:nvSpPr>
        <p:spPr>
          <a:xfrm>
            <a:off x="2787089" y="2925612"/>
            <a:ext cx="668455" cy="269736"/>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801198" y="2934793"/>
            <a:ext cx="654346" cy="307777"/>
          </a:xfrm>
          <a:prstGeom prst="rect">
            <a:avLst/>
          </a:prstGeom>
        </p:spPr>
        <p:txBody>
          <a:bodyPr wrap="none">
            <a:spAutoFit/>
          </a:bodyPr>
          <a:lstStyle/>
          <a:p>
            <a:r>
              <a:rPr lang="en-US" sz="1400" dirty="0" smtClean="0"/>
              <a:t>Uplink</a:t>
            </a:r>
            <a:endParaRPr lang="en-US" sz="1400" dirty="0"/>
          </a:p>
        </p:txBody>
      </p:sp>
      <p:sp>
        <p:nvSpPr>
          <p:cNvPr id="114" name="TextBox 113"/>
          <p:cNvSpPr txBox="1"/>
          <p:nvPr/>
        </p:nvSpPr>
        <p:spPr>
          <a:xfrm>
            <a:off x="1283416" y="3428075"/>
            <a:ext cx="1336613" cy="646331"/>
          </a:xfrm>
          <a:prstGeom prst="rect">
            <a:avLst/>
          </a:prstGeom>
          <a:noFill/>
        </p:spPr>
        <p:txBody>
          <a:bodyPr wrap="square" rtlCol="0">
            <a:spAutoFit/>
          </a:bodyPr>
          <a:lstStyle/>
          <a:p>
            <a:pPr algn="ctr"/>
            <a:r>
              <a:rPr lang="en-US" dirty="0" smtClean="0"/>
              <a:t>FPGA Transceivers</a:t>
            </a:r>
            <a:endParaRPr lang="en-US" dirty="0"/>
          </a:p>
        </p:txBody>
      </p:sp>
      <p:sp>
        <p:nvSpPr>
          <p:cNvPr id="115" name="TextBox 114"/>
          <p:cNvSpPr txBox="1"/>
          <p:nvPr/>
        </p:nvSpPr>
        <p:spPr>
          <a:xfrm>
            <a:off x="9335798" y="3387020"/>
            <a:ext cx="1329595" cy="646331"/>
          </a:xfrm>
          <a:prstGeom prst="rect">
            <a:avLst/>
          </a:prstGeom>
          <a:noFill/>
        </p:spPr>
        <p:txBody>
          <a:bodyPr wrap="square" rtlCol="0">
            <a:spAutoFit/>
          </a:bodyPr>
          <a:lstStyle/>
          <a:p>
            <a:pPr algn="ctr"/>
            <a:r>
              <a:rPr lang="en-US" dirty="0" smtClean="0"/>
              <a:t>FPGA_MGT Transceiver</a:t>
            </a:r>
            <a:endParaRPr lang="en-US" dirty="0"/>
          </a:p>
        </p:txBody>
      </p:sp>
      <p:sp>
        <p:nvSpPr>
          <p:cNvPr id="116" name="TextBox 115"/>
          <p:cNvSpPr txBox="1"/>
          <p:nvPr/>
        </p:nvSpPr>
        <p:spPr>
          <a:xfrm>
            <a:off x="1408175" y="4408011"/>
            <a:ext cx="5674630" cy="1754326"/>
          </a:xfrm>
          <a:prstGeom prst="rect">
            <a:avLst/>
          </a:prstGeom>
          <a:noFill/>
        </p:spPr>
        <p:txBody>
          <a:bodyPr wrap="none" rtlCol="0">
            <a:spAutoFit/>
          </a:bodyPr>
          <a:lstStyle/>
          <a:p>
            <a:r>
              <a:rPr lang="en-US" dirty="0" smtClean="0"/>
              <a:t>Available on DAM: (</a:t>
            </a:r>
            <a:r>
              <a:rPr lang="en-US" sz="1600" dirty="0" smtClean="0"/>
              <a:t>MTP, </a:t>
            </a:r>
            <a:r>
              <a:rPr lang="en-US" sz="1600" dirty="0"/>
              <a:t>8 </a:t>
            </a:r>
            <a:r>
              <a:rPr lang="en-US" sz="1600" dirty="0" smtClean="0"/>
              <a:t>fibers can be used)</a:t>
            </a:r>
            <a:endParaRPr lang="en-US" dirty="0" smtClean="0"/>
          </a:p>
          <a:p>
            <a:pPr lvl="1"/>
            <a:r>
              <a:rPr lang="en-US" dirty="0" smtClean="0"/>
              <a:t>4 MGT (MultiGigabit Transceivers) (One Rx for Clock)</a:t>
            </a:r>
          </a:p>
          <a:p>
            <a:r>
              <a:rPr lang="en-US" dirty="0" smtClean="0"/>
              <a:t>Design on GTU: (</a:t>
            </a:r>
            <a:r>
              <a:rPr lang="en-US" sz="1600" dirty="0" smtClean="0"/>
              <a:t>MTP, 5 fibers used)</a:t>
            </a:r>
            <a:endParaRPr lang="en-US" dirty="0" smtClean="0"/>
          </a:p>
          <a:p>
            <a:pPr lvl="1"/>
            <a:r>
              <a:rPr lang="en-US" dirty="0" smtClean="0"/>
              <a:t>Clock, </a:t>
            </a:r>
          </a:p>
          <a:p>
            <a:pPr lvl="1"/>
            <a:r>
              <a:rPr lang="en-US" dirty="0" smtClean="0"/>
              <a:t>1 </a:t>
            </a:r>
            <a:r>
              <a:rPr lang="en-US" dirty="0" err="1" smtClean="0"/>
              <a:t>Tx</a:t>
            </a:r>
            <a:r>
              <a:rPr lang="en-US" dirty="0" smtClean="0"/>
              <a:t> and 1 Rx using FPGA’s MGT;</a:t>
            </a:r>
          </a:p>
          <a:p>
            <a:pPr lvl="1"/>
            <a:r>
              <a:rPr lang="en-US" dirty="0" smtClean="0"/>
              <a:t>1 </a:t>
            </a:r>
            <a:r>
              <a:rPr lang="en-US" dirty="0" err="1" smtClean="0"/>
              <a:t>Tx</a:t>
            </a:r>
            <a:r>
              <a:rPr lang="en-US" dirty="0" smtClean="0"/>
              <a:t> and 1 Rx using FPGA’s regular IO (HPIO/XPIO)</a:t>
            </a:r>
          </a:p>
        </p:txBody>
      </p:sp>
      <p:sp>
        <p:nvSpPr>
          <p:cNvPr id="30" name="TextBox 29"/>
          <p:cNvSpPr txBox="1"/>
          <p:nvPr/>
        </p:nvSpPr>
        <p:spPr>
          <a:xfrm>
            <a:off x="11718404" y="6362235"/>
            <a:ext cx="340158" cy="461665"/>
          </a:xfrm>
          <a:prstGeom prst="rect">
            <a:avLst/>
          </a:prstGeom>
          <a:noFill/>
        </p:spPr>
        <p:txBody>
          <a:bodyPr wrap="none" rtlCol="0">
            <a:spAutoFit/>
          </a:bodyPr>
          <a:lstStyle/>
          <a:p>
            <a:r>
              <a:rPr lang="en-US" sz="2400" dirty="0"/>
              <a:t>4</a:t>
            </a:r>
          </a:p>
        </p:txBody>
      </p:sp>
    </p:spTree>
    <p:extLst>
      <p:ext uri="{BB962C8B-B14F-4D97-AF65-F5344CB8AC3E}">
        <p14:creationId xmlns:p14="http://schemas.microsoft.com/office/powerpoint/2010/main" val="2156366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573141" y="422947"/>
            <a:ext cx="4280211" cy="523220"/>
          </a:xfrm>
          <a:prstGeom prst="rect">
            <a:avLst/>
          </a:prstGeom>
          <a:noFill/>
        </p:spPr>
        <p:txBody>
          <a:bodyPr wrap="none" rtlCol="0">
            <a:spAutoFit/>
          </a:bodyPr>
          <a:lstStyle/>
          <a:p>
            <a:r>
              <a:rPr lang="en-US" sz="2800" b="1" dirty="0"/>
              <a:t>3</a:t>
            </a:r>
            <a:r>
              <a:rPr lang="en-US" sz="2800" b="1" dirty="0" smtClean="0"/>
              <a:t>. GTU design: </a:t>
            </a:r>
            <a:r>
              <a:rPr lang="en-US" sz="2400" dirty="0" smtClean="0"/>
              <a:t>FPGA selection</a:t>
            </a:r>
          </a:p>
        </p:txBody>
      </p:sp>
      <p:sp>
        <p:nvSpPr>
          <p:cNvPr id="2" name="TextBox 1"/>
          <p:cNvSpPr txBox="1"/>
          <p:nvPr/>
        </p:nvSpPr>
        <p:spPr>
          <a:xfrm>
            <a:off x="1152525" y="946167"/>
            <a:ext cx="3705758"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Enough </a:t>
            </a:r>
            <a:r>
              <a:rPr lang="en-US" dirty="0" err="1" smtClean="0"/>
              <a:t>GigabitTransceivers</a:t>
            </a:r>
            <a:r>
              <a:rPr lang="en-US" dirty="0" smtClean="0"/>
              <a:t> (~150)</a:t>
            </a:r>
          </a:p>
          <a:p>
            <a:pPr marL="285750" indent="-285750">
              <a:buFont typeface="Arial" panose="020B0604020202020204" pitchFamily="34" charset="0"/>
              <a:buChar char="•"/>
            </a:pPr>
            <a:r>
              <a:rPr lang="en-US" dirty="0" smtClean="0"/>
              <a:t>Enough General IOs, (~600)</a:t>
            </a:r>
          </a:p>
          <a:p>
            <a:pPr marL="285750" indent="-285750">
              <a:buFont typeface="Arial" panose="020B0604020202020204" pitchFamily="34" charset="0"/>
              <a:buChar char="•"/>
            </a:pPr>
            <a:r>
              <a:rPr lang="en-US" dirty="0" smtClean="0"/>
              <a:t>FPGA lifetime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85825708"/>
              </p:ext>
            </p:extLst>
          </p:nvPr>
        </p:nvGraphicFramePr>
        <p:xfrm>
          <a:off x="682097" y="1869497"/>
          <a:ext cx="11114882" cy="2763520"/>
        </p:xfrm>
        <a:graphic>
          <a:graphicData uri="http://schemas.openxmlformats.org/drawingml/2006/table">
            <a:tbl>
              <a:tblPr firstRow="1" bandRow="1">
                <a:tableStyleId>{5C22544A-7EE6-4342-B048-85BDC9FD1C3A}</a:tableStyleId>
              </a:tblPr>
              <a:tblGrid>
                <a:gridCol w="956203">
                  <a:extLst>
                    <a:ext uri="{9D8B030D-6E8A-4147-A177-3AD203B41FA5}">
                      <a16:colId xmlns:a16="http://schemas.microsoft.com/office/drawing/2014/main" val="1532316304"/>
                    </a:ext>
                  </a:extLst>
                </a:gridCol>
                <a:gridCol w="952500">
                  <a:extLst>
                    <a:ext uri="{9D8B030D-6E8A-4147-A177-3AD203B41FA5}">
                      <a16:colId xmlns:a16="http://schemas.microsoft.com/office/drawing/2014/main" val="3209607268"/>
                    </a:ext>
                  </a:extLst>
                </a:gridCol>
                <a:gridCol w="1102678">
                  <a:extLst>
                    <a:ext uri="{9D8B030D-6E8A-4147-A177-3AD203B41FA5}">
                      <a16:colId xmlns:a16="http://schemas.microsoft.com/office/drawing/2014/main" val="2586137039"/>
                    </a:ext>
                  </a:extLst>
                </a:gridCol>
                <a:gridCol w="981075">
                  <a:extLst>
                    <a:ext uri="{9D8B030D-6E8A-4147-A177-3AD203B41FA5}">
                      <a16:colId xmlns:a16="http://schemas.microsoft.com/office/drawing/2014/main" val="3833900410"/>
                    </a:ext>
                  </a:extLst>
                </a:gridCol>
                <a:gridCol w="933450">
                  <a:extLst>
                    <a:ext uri="{9D8B030D-6E8A-4147-A177-3AD203B41FA5}">
                      <a16:colId xmlns:a16="http://schemas.microsoft.com/office/drawing/2014/main" val="3741111047"/>
                    </a:ext>
                  </a:extLst>
                </a:gridCol>
                <a:gridCol w="1219881">
                  <a:extLst>
                    <a:ext uri="{9D8B030D-6E8A-4147-A177-3AD203B41FA5}">
                      <a16:colId xmlns:a16="http://schemas.microsoft.com/office/drawing/2014/main" val="2455544491"/>
                    </a:ext>
                  </a:extLst>
                </a:gridCol>
                <a:gridCol w="1066998">
                  <a:extLst>
                    <a:ext uri="{9D8B030D-6E8A-4147-A177-3AD203B41FA5}">
                      <a16:colId xmlns:a16="http://schemas.microsoft.com/office/drawing/2014/main" val="2851428090"/>
                    </a:ext>
                  </a:extLst>
                </a:gridCol>
                <a:gridCol w="1028198">
                  <a:extLst>
                    <a:ext uri="{9D8B030D-6E8A-4147-A177-3AD203B41FA5}">
                      <a16:colId xmlns:a16="http://schemas.microsoft.com/office/drawing/2014/main" val="1344150017"/>
                    </a:ext>
                  </a:extLst>
                </a:gridCol>
                <a:gridCol w="969998">
                  <a:extLst>
                    <a:ext uri="{9D8B030D-6E8A-4147-A177-3AD203B41FA5}">
                      <a16:colId xmlns:a16="http://schemas.microsoft.com/office/drawing/2014/main" val="1682678359"/>
                    </a:ext>
                  </a:extLst>
                </a:gridCol>
                <a:gridCol w="872547">
                  <a:extLst>
                    <a:ext uri="{9D8B030D-6E8A-4147-A177-3AD203B41FA5}">
                      <a16:colId xmlns:a16="http://schemas.microsoft.com/office/drawing/2014/main" val="2085458634"/>
                    </a:ext>
                  </a:extLst>
                </a:gridCol>
                <a:gridCol w="1031354">
                  <a:extLst>
                    <a:ext uri="{9D8B030D-6E8A-4147-A177-3AD203B41FA5}">
                      <a16:colId xmlns:a16="http://schemas.microsoft.com/office/drawing/2014/main" val="2789765110"/>
                    </a:ext>
                  </a:extLst>
                </a:gridCol>
              </a:tblGrid>
              <a:tr h="370840">
                <a:tc>
                  <a:txBody>
                    <a:bodyPr/>
                    <a:lstStyle/>
                    <a:p>
                      <a:endParaRPr lang="en-US" dirty="0"/>
                    </a:p>
                  </a:txBody>
                  <a:tcPr/>
                </a:tc>
                <a:tc gridSpan="3">
                  <a:txBody>
                    <a:bodyPr/>
                    <a:lstStyle/>
                    <a:p>
                      <a:r>
                        <a:rPr lang="en-US" dirty="0" err="1" smtClean="0"/>
                        <a:t>Versal</a:t>
                      </a:r>
                      <a:r>
                        <a:rPr lang="en-US" dirty="0" smtClean="0"/>
                        <a:t> </a:t>
                      </a:r>
                      <a:r>
                        <a:rPr lang="en-US" dirty="0" err="1" smtClean="0"/>
                        <a:t>Primium</a:t>
                      </a:r>
                      <a:endParaRPr lang="en-US" dirty="0"/>
                    </a:p>
                  </a:txBody>
                  <a:tcPr/>
                </a:tc>
                <a:tc hMerge="1">
                  <a:txBody>
                    <a:bodyPr/>
                    <a:lstStyle/>
                    <a:p>
                      <a:endParaRPr lang="en-US"/>
                    </a:p>
                  </a:txBody>
                  <a:tcPr/>
                </a:tc>
                <a:tc hMerge="1">
                  <a:txBody>
                    <a:bodyPr/>
                    <a:lstStyle/>
                    <a:p>
                      <a:endParaRPr lang="en-US" dirty="0"/>
                    </a:p>
                  </a:txBody>
                  <a:tcPr/>
                </a:tc>
                <a:tc>
                  <a:txBody>
                    <a:bodyPr/>
                    <a:lstStyle/>
                    <a:p>
                      <a:r>
                        <a:rPr lang="en-US" dirty="0" smtClean="0"/>
                        <a:t>AI Edge</a:t>
                      </a:r>
                      <a:endParaRPr lang="en-US" dirty="0"/>
                    </a:p>
                  </a:txBody>
                  <a:tcPr/>
                </a:tc>
                <a:tc gridSpan="2">
                  <a:txBody>
                    <a:bodyPr/>
                    <a:lstStyle/>
                    <a:p>
                      <a:r>
                        <a:rPr lang="en-US" dirty="0" err="1" smtClean="0"/>
                        <a:t>Versal</a:t>
                      </a:r>
                      <a:r>
                        <a:rPr lang="en-US" dirty="0" smtClean="0"/>
                        <a:t> Prime</a:t>
                      </a:r>
                      <a:endParaRPr lang="en-US" dirty="0"/>
                    </a:p>
                  </a:txBody>
                  <a:tcPr/>
                </a:tc>
                <a:tc hMerge="1">
                  <a:txBody>
                    <a:bodyPr/>
                    <a:lstStyle/>
                    <a:p>
                      <a:endParaRPr lang="en-US" dirty="0"/>
                    </a:p>
                  </a:txBody>
                  <a:tcPr/>
                </a:tc>
                <a:tc gridSpan="2">
                  <a:txBody>
                    <a:bodyPr/>
                    <a:lstStyle/>
                    <a:p>
                      <a:r>
                        <a:rPr lang="en-US" dirty="0" err="1" smtClean="0"/>
                        <a:t>Versal</a:t>
                      </a:r>
                      <a:r>
                        <a:rPr lang="en-US" dirty="0" smtClean="0"/>
                        <a:t> HBM</a:t>
                      </a:r>
                      <a:endParaRPr lang="en-US" dirty="0"/>
                    </a:p>
                  </a:txBody>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UltraScal</a:t>
                      </a:r>
                      <a:r>
                        <a:rPr lang="en-US" baseline="0" dirty="0" smtClean="0"/>
                        <a:t>e </a:t>
                      </a:r>
                      <a:r>
                        <a:rPr lang="en-US" dirty="0" smtClean="0"/>
                        <a:t>plus</a:t>
                      </a:r>
                    </a:p>
                  </a:txBody>
                  <a:tcPr/>
                </a:tc>
                <a:tc hMerge="1">
                  <a:txBody>
                    <a:bodyPr/>
                    <a:lstStyle/>
                    <a:p>
                      <a:endParaRPr lang="en-US" dirty="0"/>
                    </a:p>
                  </a:txBody>
                  <a:tcPr/>
                </a:tc>
                <a:extLst>
                  <a:ext uri="{0D108BD9-81ED-4DB2-BD59-A6C34878D82A}">
                    <a16:rowId xmlns:a16="http://schemas.microsoft.com/office/drawing/2014/main" val="2376382155"/>
                  </a:ext>
                </a:extLst>
              </a:tr>
              <a:tr h="370840">
                <a:tc>
                  <a:txBody>
                    <a:bodyPr/>
                    <a:lstStyle/>
                    <a:p>
                      <a:r>
                        <a:rPr lang="en-US" dirty="0" smtClean="0"/>
                        <a:t>FPGA</a:t>
                      </a:r>
                      <a:endParaRPr lang="en-US" dirty="0"/>
                    </a:p>
                  </a:txBody>
                  <a:tcPr/>
                </a:tc>
                <a:tc>
                  <a:txBody>
                    <a:bodyPr/>
                    <a:lstStyle/>
                    <a:p>
                      <a:r>
                        <a:rPr lang="en-US" dirty="0" smtClean="0"/>
                        <a:t>VP1552</a:t>
                      </a:r>
                      <a:endParaRPr lang="en-US" dirty="0"/>
                    </a:p>
                  </a:txBody>
                  <a:tcPr/>
                </a:tc>
                <a:tc>
                  <a:txBody>
                    <a:bodyPr/>
                    <a:lstStyle/>
                    <a:p>
                      <a:r>
                        <a:rPr lang="en-US" dirty="0" smtClean="0"/>
                        <a:t>VP1502 VP2502</a:t>
                      </a:r>
                      <a:endParaRPr lang="en-US" dirty="0"/>
                    </a:p>
                  </a:txBody>
                  <a:tcPr/>
                </a:tc>
                <a:tc>
                  <a:txBody>
                    <a:bodyPr/>
                    <a:lstStyle/>
                    <a:p>
                      <a:r>
                        <a:rPr lang="en-US" dirty="0" smtClean="0"/>
                        <a:t>VP1802</a:t>
                      </a:r>
                    </a:p>
                    <a:p>
                      <a:r>
                        <a:rPr lang="en-US" dirty="0" smtClean="0"/>
                        <a:t>VP2802</a:t>
                      </a:r>
                      <a:endParaRPr lang="en-US" dirty="0"/>
                    </a:p>
                  </a:txBody>
                  <a:tcPr/>
                </a:tc>
                <a:tc>
                  <a:txBody>
                    <a:bodyPr/>
                    <a:lstStyle/>
                    <a:p>
                      <a:r>
                        <a:rPr lang="en-US" dirty="0" smtClean="0"/>
                        <a:t>VE2802</a:t>
                      </a:r>
                      <a:endParaRPr lang="en-US" dirty="0"/>
                    </a:p>
                  </a:txBody>
                  <a:tcPr/>
                </a:tc>
                <a:tc>
                  <a:txBody>
                    <a:bodyPr/>
                    <a:lstStyle/>
                    <a:p>
                      <a:r>
                        <a:rPr lang="en-US" dirty="0" smtClean="0"/>
                        <a:t>VM1802</a:t>
                      </a:r>
                      <a:endParaRPr lang="en-US" dirty="0"/>
                    </a:p>
                  </a:txBody>
                  <a:tcPr/>
                </a:tc>
                <a:tc>
                  <a:txBody>
                    <a:bodyPr/>
                    <a:lstStyle/>
                    <a:p>
                      <a:r>
                        <a:rPr lang="en-US" dirty="0" smtClean="0"/>
                        <a:t>VM2302</a:t>
                      </a:r>
                      <a:endParaRPr lang="en-US" dirty="0"/>
                    </a:p>
                    <a:p>
                      <a:r>
                        <a:rPr lang="en-US" dirty="0" smtClean="0"/>
                        <a:t>VM2902</a:t>
                      </a:r>
                      <a:endParaRPr lang="en-US" dirty="0"/>
                    </a:p>
                  </a:txBody>
                  <a:tcPr/>
                </a:tc>
                <a:tc>
                  <a:txBody>
                    <a:bodyPr/>
                    <a:lstStyle/>
                    <a:p>
                      <a:r>
                        <a:rPr lang="en-US" dirty="0" smtClean="0"/>
                        <a:t>VH1522, 42, 82</a:t>
                      </a:r>
                      <a:endParaRPr lang="en-US" dirty="0"/>
                    </a:p>
                  </a:txBody>
                  <a:tcPr/>
                </a:tc>
                <a:tc>
                  <a:txBody>
                    <a:bodyPr/>
                    <a:lstStyle/>
                    <a:p>
                      <a:r>
                        <a:rPr lang="en-US" dirty="0" smtClean="0"/>
                        <a:t>VH1742 VH1782</a:t>
                      </a:r>
                      <a:endParaRPr lang="en-US" dirty="0"/>
                    </a:p>
                  </a:txBody>
                  <a:tcPr/>
                </a:tc>
                <a:tc>
                  <a:txBody>
                    <a:bodyPr/>
                    <a:lstStyle/>
                    <a:p>
                      <a:r>
                        <a:rPr lang="en-US" dirty="0" smtClean="0"/>
                        <a:t>VU9P</a:t>
                      </a:r>
                      <a:r>
                        <a:rPr lang="en-US" baseline="0" dirty="0" smtClean="0"/>
                        <a:t> </a:t>
                      </a:r>
                      <a:endParaRPr lang="en-US" dirty="0"/>
                    </a:p>
                  </a:txBody>
                  <a:tcPr/>
                </a:tc>
                <a:tc>
                  <a:txBody>
                    <a:bodyPr/>
                    <a:lstStyle/>
                    <a:p>
                      <a:r>
                        <a:rPr lang="en-US" dirty="0" smtClean="0"/>
                        <a:t>VU5/7P</a:t>
                      </a:r>
                      <a:endParaRPr lang="en-US" dirty="0"/>
                    </a:p>
                  </a:txBody>
                  <a:tcPr/>
                </a:tc>
                <a:extLst>
                  <a:ext uri="{0D108BD9-81ED-4DB2-BD59-A6C34878D82A}">
                    <a16:rowId xmlns:a16="http://schemas.microsoft.com/office/drawing/2014/main" val="540391310"/>
                  </a:ext>
                </a:extLst>
              </a:tr>
              <a:tr h="370840">
                <a:tc>
                  <a:txBody>
                    <a:bodyPr/>
                    <a:lstStyle/>
                    <a:p>
                      <a:r>
                        <a:rPr lang="en-US" dirty="0" smtClean="0"/>
                        <a:t>GTY</a:t>
                      </a:r>
                      <a:endParaRPr lang="en-US" dirty="0"/>
                    </a:p>
                  </a:txBody>
                  <a:tcPr/>
                </a:tc>
                <a:tc>
                  <a:txBody>
                    <a:bodyPr/>
                    <a:lstStyle/>
                    <a:p>
                      <a:r>
                        <a:rPr lang="en-US" dirty="0" smtClean="0"/>
                        <a:t>68</a:t>
                      </a:r>
                      <a:endParaRPr lang="en-US" dirty="0"/>
                    </a:p>
                  </a:txBody>
                  <a:tcPr/>
                </a:tc>
                <a:tc>
                  <a:txBody>
                    <a:bodyPr/>
                    <a:lstStyle/>
                    <a:p>
                      <a:r>
                        <a:rPr lang="en-US" dirty="0" smtClean="0"/>
                        <a:t>28</a:t>
                      </a:r>
                      <a:endParaRPr lang="en-US" dirty="0"/>
                    </a:p>
                  </a:txBody>
                  <a:tcPr/>
                </a:tc>
                <a:tc>
                  <a:txBody>
                    <a:bodyPr/>
                    <a:lstStyle/>
                    <a:p>
                      <a:r>
                        <a:rPr lang="en-US" dirty="0" smtClean="0"/>
                        <a:t>28</a:t>
                      </a:r>
                      <a:endParaRPr lang="en-US" dirty="0"/>
                    </a:p>
                  </a:txBody>
                  <a:tcPr/>
                </a:tc>
                <a:tc>
                  <a:txBody>
                    <a:bodyPr/>
                    <a:lstStyle/>
                    <a:p>
                      <a:r>
                        <a:rPr lang="en-US" dirty="0" smtClean="0"/>
                        <a:t>32</a:t>
                      </a:r>
                      <a:endParaRPr lang="en-US" dirty="0"/>
                    </a:p>
                  </a:txBody>
                  <a:tcPr/>
                </a:tc>
                <a:tc>
                  <a:txBody>
                    <a:bodyPr/>
                    <a:lstStyle/>
                    <a:p>
                      <a:r>
                        <a:rPr lang="en-US" dirty="0" smtClean="0"/>
                        <a:t>44</a:t>
                      </a:r>
                      <a:endParaRPr lang="en-US" dirty="0"/>
                    </a:p>
                  </a:txBody>
                  <a:tcPr/>
                </a:tc>
                <a:tc>
                  <a:txBody>
                    <a:bodyPr/>
                    <a:lstStyle/>
                    <a:p>
                      <a:r>
                        <a:rPr lang="en-US" dirty="0" smtClean="0"/>
                        <a:t>8</a:t>
                      </a:r>
                      <a:endParaRPr lang="en-US" dirty="0"/>
                    </a:p>
                  </a:txBody>
                  <a:tcPr/>
                </a:tc>
                <a:tc>
                  <a:txBody>
                    <a:bodyPr/>
                    <a:lstStyle/>
                    <a:p>
                      <a:r>
                        <a:rPr lang="en-US" dirty="0" smtClean="0"/>
                        <a:t>68</a:t>
                      </a:r>
                      <a:endParaRPr lang="en-US" dirty="0"/>
                    </a:p>
                  </a:txBody>
                  <a:tcPr/>
                </a:tc>
                <a:tc>
                  <a:txBody>
                    <a:bodyPr/>
                    <a:lstStyle/>
                    <a:p>
                      <a:r>
                        <a:rPr lang="en-US" dirty="0" smtClean="0"/>
                        <a:t>68</a:t>
                      </a:r>
                      <a:endParaRPr lang="en-US" dirty="0"/>
                    </a:p>
                  </a:txBody>
                  <a:tcPr/>
                </a:tc>
                <a:tc>
                  <a:txBody>
                    <a:bodyPr/>
                    <a:lstStyle/>
                    <a:p>
                      <a:r>
                        <a:rPr lang="en-US" dirty="0" smtClean="0"/>
                        <a:t>120</a:t>
                      </a:r>
                      <a:endParaRPr lang="en-US" dirty="0"/>
                    </a:p>
                  </a:txBody>
                  <a:tcPr/>
                </a:tc>
                <a:tc>
                  <a:txBody>
                    <a:bodyPr/>
                    <a:lstStyle/>
                    <a:p>
                      <a:r>
                        <a:rPr lang="en-US" dirty="0" smtClean="0"/>
                        <a:t>80</a:t>
                      </a:r>
                      <a:endParaRPr lang="en-US" dirty="0"/>
                    </a:p>
                  </a:txBody>
                  <a:tcPr/>
                </a:tc>
                <a:extLst>
                  <a:ext uri="{0D108BD9-81ED-4DB2-BD59-A6C34878D82A}">
                    <a16:rowId xmlns:a16="http://schemas.microsoft.com/office/drawing/2014/main" val="3118422238"/>
                  </a:ext>
                </a:extLst>
              </a:tr>
              <a:tr h="370840">
                <a:tc>
                  <a:txBody>
                    <a:bodyPr/>
                    <a:lstStyle/>
                    <a:p>
                      <a:r>
                        <a:rPr lang="en-US" dirty="0" smtClean="0"/>
                        <a:t>GTM</a:t>
                      </a:r>
                      <a:endParaRPr lang="en-US" dirty="0"/>
                    </a:p>
                  </a:txBody>
                  <a:tcPr/>
                </a:tc>
                <a:tc>
                  <a:txBody>
                    <a:bodyPr/>
                    <a:lstStyle/>
                    <a:p>
                      <a:r>
                        <a:rPr lang="en-US" dirty="0" smtClean="0"/>
                        <a:t>20</a:t>
                      </a:r>
                      <a:endParaRPr lang="en-US" dirty="0"/>
                    </a:p>
                  </a:txBody>
                  <a:tcPr/>
                </a:tc>
                <a:tc>
                  <a:txBody>
                    <a:bodyPr/>
                    <a:lstStyle/>
                    <a:p>
                      <a:r>
                        <a:rPr lang="en-US" dirty="0" smtClean="0"/>
                        <a:t>60</a:t>
                      </a:r>
                      <a:endParaRPr lang="en-US" dirty="0"/>
                    </a:p>
                  </a:txBody>
                  <a:tcPr/>
                </a:tc>
                <a:tc>
                  <a:txBody>
                    <a:bodyPr/>
                    <a:lstStyle/>
                    <a:p>
                      <a:r>
                        <a:rPr lang="en-US" dirty="0" smtClean="0"/>
                        <a:t>140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36</a:t>
                      </a:r>
                      <a:endParaRPr lang="en-US" dirty="0"/>
                    </a:p>
                  </a:txBody>
                  <a:tcPr/>
                </a:tc>
                <a:tc>
                  <a:txBody>
                    <a:bodyPr/>
                    <a:lstStyle/>
                    <a:p>
                      <a:r>
                        <a:rPr lang="en-US" dirty="0" smtClean="0"/>
                        <a:t>20</a:t>
                      </a:r>
                      <a:endParaRPr lang="en-US" dirty="0"/>
                    </a:p>
                  </a:txBody>
                  <a:tcPr/>
                </a:tc>
                <a:tc>
                  <a:txBody>
                    <a:bodyPr/>
                    <a:lstStyle/>
                    <a:p>
                      <a:r>
                        <a:rPr lang="en-US" dirty="0" smtClean="0"/>
                        <a:t>60</a:t>
                      </a:r>
                      <a:endParaRPr lang="en-US" dirty="0"/>
                    </a:p>
                  </a:txBody>
                  <a:tcPr/>
                </a:tc>
                <a:tc>
                  <a:txBody>
                    <a:bodyPr/>
                    <a:lstStyle/>
                    <a:p>
                      <a:r>
                        <a:rPr lang="en-US" dirty="0" smtClean="0"/>
                        <a:t>0</a:t>
                      </a:r>
                      <a:endParaRPr lang="en-US" dirty="0"/>
                    </a:p>
                  </a:txBody>
                  <a:tcPr/>
                </a:tc>
                <a:tc>
                  <a:txBody>
                    <a:bodyPr/>
                    <a:lstStyle/>
                    <a:p>
                      <a:r>
                        <a:rPr lang="en-US" dirty="0" smtClean="0"/>
                        <a:t>0</a:t>
                      </a:r>
                    </a:p>
                  </a:txBody>
                  <a:tcPr/>
                </a:tc>
                <a:extLst>
                  <a:ext uri="{0D108BD9-81ED-4DB2-BD59-A6C34878D82A}">
                    <a16:rowId xmlns:a16="http://schemas.microsoft.com/office/drawing/2014/main" val="2400426464"/>
                  </a:ext>
                </a:extLst>
              </a:tr>
              <a:tr h="370840">
                <a:tc>
                  <a:txBody>
                    <a:bodyPr/>
                    <a:lstStyle/>
                    <a:p>
                      <a:r>
                        <a:rPr lang="en-US" dirty="0" err="1" smtClean="0"/>
                        <a:t>Gen_IO</a:t>
                      </a:r>
                      <a:endParaRPr lang="en-US" dirty="0"/>
                    </a:p>
                  </a:txBody>
                  <a:tcPr/>
                </a:tc>
                <a:tc>
                  <a:txBody>
                    <a:bodyPr/>
                    <a:lstStyle/>
                    <a:p>
                      <a:r>
                        <a:rPr lang="en-US" dirty="0" smtClean="0"/>
                        <a:t>570</a:t>
                      </a:r>
                      <a:endParaRPr lang="en-US" dirty="0"/>
                    </a:p>
                  </a:txBody>
                  <a:tcPr/>
                </a:tc>
                <a:tc>
                  <a:txBody>
                    <a:bodyPr/>
                    <a:lstStyle/>
                    <a:p>
                      <a:r>
                        <a:rPr lang="en-US" dirty="0" smtClean="0"/>
                        <a:t>570</a:t>
                      </a:r>
                      <a:endParaRPr lang="en-US" dirty="0"/>
                    </a:p>
                  </a:txBody>
                  <a:tcPr/>
                </a:tc>
                <a:tc>
                  <a:txBody>
                    <a:bodyPr/>
                    <a:lstStyle/>
                    <a:p>
                      <a:r>
                        <a:rPr lang="en-US" dirty="0" smtClean="0"/>
                        <a:t>570</a:t>
                      </a:r>
                      <a:endParaRPr lang="en-US" dirty="0"/>
                    </a:p>
                  </a:txBody>
                  <a:tcPr/>
                </a:tc>
                <a:tc>
                  <a:txBody>
                    <a:bodyPr/>
                    <a:lstStyle/>
                    <a:p>
                      <a:r>
                        <a:rPr lang="en-US" dirty="0" smtClean="0"/>
                        <a:t>300</a:t>
                      </a:r>
                      <a:endParaRPr lang="en-US" dirty="0"/>
                    </a:p>
                  </a:txBody>
                  <a:tcPr/>
                </a:tc>
                <a:tc>
                  <a:txBody>
                    <a:bodyPr/>
                    <a:lstStyle/>
                    <a:p>
                      <a:r>
                        <a:rPr lang="en-US" dirty="0" smtClean="0"/>
                        <a:t>506</a:t>
                      </a:r>
                      <a:endParaRPr lang="en-US" dirty="0"/>
                    </a:p>
                  </a:txBody>
                  <a:tcPr/>
                </a:tc>
                <a:tc>
                  <a:txBody>
                    <a:bodyPr/>
                    <a:lstStyle/>
                    <a:p>
                      <a:r>
                        <a:rPr lang="en-US" dirty="0" smtClean="0"/>
                        <a:t>192</a:t>
                      </a:r>
                      <a:endParaRPr lang="en-US" dirty="0"/>
                    </a:p>
                  </a:txBody>
                  <a:tcPr/>
                </a:tc>
                <a:tc>
                  <a:txBody>
                    <a:bodyPr/>
                    <a:lstStyle/>
                    <a:p>
                      <a:r>
                        <a:rPr lang="en-US" dirty="0" smtClean="0"/>
                        <a:t>570</a:t>
                      </a:r>
                      <a:endParaRPr lang="en-US" dirty="0"/>
                    </a:p>
                  </a:txBody>
                  <a:tcPr/>
                </a:tc>
                <a:tc>
                  <a:txBody>
                    <a:bodyPr/>
                    <a:lstStyle/>
                    <a:p>
                      <a:r>
                        <a:rPr lang="en-US" dirty="0" smtClean="0"/>
                        <a:t>570</a:t>
                      </a:r>
                      <a:endParaRPr lang="en-US" dirty="0"/>
                    </a:p>
                  </a:txBody>
                  <a:tcPr/>
                </a:tc>
                <a:tc>
                  <a:txBody>
                    <a:bodyPr/>
                    <a:lstStyle/>
                    <a:p>
                      <a:r>
                        <a:rPr lang="en-US" dirty="0" smtClean="0"/>
                        <a:t>832</a:t>
                      </a:r>
                      <a:endParaRPr lang="en-US" dirty="0"/>
                    </a:p>
                  </a:txBody>
                  <a:tcPr/>
                </a:tc>
                <a:tc>
                  <a:txBody>
                    <a:bodyPr/>
                    <a:lstStyle/>
                    <a:p>
                      <a:r>
                        <a:rPr lang="en-US" dirty="0" smtClean="0"/>
                        <a:t>832</a:t>
                      </a:r>
                    </a:p>
                  </a:txBody>
                  <a:tcPr/>
                </a:tc>
                <a:extLst>
                  <a:ext uri="{0D108BD9-81ED-4DB2-BD59-A6C34878D82A}">
                    <a16:rowId xmlns:a16="http://schemas.microsoft.com/office/drawing/2014/main" val="1033167638"/>
                  </a:ext>
                </a:extLst>
              </a:tr>
              <a:tr h="370840">
                <a:tc>
                  <a:txBody>
                    <a:bodyPr/>
                    <a:lstStyle/>
                    <a:p>
                      <a:r>
                        <a:rPr lang="en-US" dirty="0" err="1" smtClean="0"/>
                        <a:t>Eval</a:t>
                      </a:r>
                      <a:r>
                        <a:rPr lang="en-US" dirty="0" smtClean="0"/>
                        <a:t> kits</a:t>
                      </a:r>
                      <a:endParaRPr lang="en-US" dirty="0"/>
                    </a:p>
                  </a:txBody>
                  <a:tcPr/>
                </a:tc>
                <a:tc>
                  <a:txBody>
                    <a:bodyPr/>
                    <a:lstStyle/>
                    <a:p>
                      <a:r>
                        <a:rPr lang="en-US" dirty="0" smtClean="0"/>
                        <a:t>FLX155</a:t>
                      </a:r>
                      <a:endParaRPr lang="en-US" dirty="0"/>
                    </a:p>
                  </a:txBody>
                  <a:tcPr/>
                </a:tc>
                <a:tc>
                  <a:txBody>
                    <a:bodyPr/>
                    <a:lstStyle/>
                    <a:p>
                      <a:endParaRPr lang="en-US" dirty="0"/>
                    </a:p>
                  </a:txBody>
                  <a:tcPr/>
                </a:tc>
                <a:tc>
                  <a:txBody>
                    <a:bodyPr/>
                    <a:lstStyle/>
                    <a:p>
                      <a:r>
                        <a:rPr lang="en-US" dirty="0" smtClean="0"/>
                        <a:t>VPK180</a:t>
                      </a:r>
                    </a:p>
                    <a:p>
                      <a:r>
                        <a:rPr lang="en-US" dirty="0" smtClean="0"/>
                        <a:t>$18K</a:t>
                      </a:r>
                      <a:endParaRPr lang="en-US" dirty="0"/>
                    </a:p>
                  </a:txBody>
                  <a:tcPr/>
                </a:tc>
                <a:tc>
                  <a:txBody>
                    <a:bodyPr/>
                    <a:lstStyle/>
                    <a:p>
                      <a:r>
                        <a:rPr lang="en-US" dirty="0" smtClean="0"/>
                        <a:t>VEK280</a:t>
                      </a:r>
                    </a:p>
                    <a:p>
                      <a:r>
                        <a:rPr lang="en-US" dirty="0" smtClean="0"/>
                        <a:t>$7K</a:t>
                      </a:r>
                      <a:endParaRPr lang="en-US" dirty="0"/>
                    </a:p>
                  </a:txBody>
                  <a:tcPr/>
                </a:tc>
                <a:tc>
                  <a:txBody>
                    <a:bodyPr/>
                    <a:lstStyle/>
                    <a:p>
                      <a:r>
                        <a:rPr lang="en-US" dirty="0" smtClean="0"/>
                        <a:t>VMK180</a:t>
                      </a:r>
                    </a:p>
                    <a:p>
                      <a:r>
                        <a:rPr lang="en-US" dirty="0" smtClean="0"/>
                        <a:t>$9,345</a:t>
                      </a:r>
                      <a:endParaRPr lang="en-US" dirty="0"/>
                    </a:p>
                  </a:txBody>
                  <a:tcPr/>
                </a:tc>
                <a:tc>
                  <a:txBody>
                    <a:bodyPr/>
                    <a:lstStyle/>
                    <a:p>
                      <a:endParaRPr lang="en-US" dirty="0"/>
                    </a:p>
                  </a:txBody>
                  <a:tcPr/>
                </a:tc>
                <a:tc>
                  <a:txBody>
                    <a:bodyPr/>
                    <a:lstStyle/>
                    <a:p>
                      <a:r>
                        <a:rPr lang="en-US" dirty="0" smtClean="0"/>
                        <a:t>VHK158</a:t>
                      </a:r>
                    </a:p>
                    <a:p>
                      <a:r>
                        <a:rPr lang="en-US" dirty="0" smtClean="0"/>
                        <a:t>$15K</a:t>
                      </a:r>
                      <a:endParaRPr lang="en-US" dirty="0"/>
                    </a:p>
                  </a:txBody>
                  <a:tcPr/>
                </a:tc>
                <a:tc>
                  <a:txBody>
                    <a:bodyPr/>
                    <a:lstStyle/>
                    <a:p>
                      <a:endParaRPr lang="en-US" dirty="0"/>
                    </a:p>
                  </a:txBody>
                  <a:tcPr/>
                </a:tc>
                <a:tc>
                  <a:txBody>
                    <a:bodyPr/>
                    <a:lstStyle/>
                    <a:p>
                      <a:r>
                        <a:rPr lang="en-US" sz="1600" dirty="0" smtClean="0"/>
                        <a:t>VCU118</a:t>
                      </a:r>
                    </a:p>
                    <a:p>
                      <a:r>
                        <a:rPr lang="en-US" dirty="0" smtClean="0"/>
                        <a:t>$9K</a:t>
                      </a:r>
                      <a:endParaRPr lang="en-US" dirty="0"/>
                    </a:p>
                  </a:txBody>
                  <a:tcPr/>
                </a:tc>
                <a:tc>
                  <a:txBody>
                    <a:bodyPr/>
                    <a:lstStyle/>
                    <a:p>
                      <a:endParaRPr lang="en-US" dirty="0" smtClean="0"/>
                    </a:p>
                  </a:txBody>
                  <a:tcPr/>
                </a:tc>
                <a:extLst>
                  <a:ext uri="{0D108BD9-81ED-4DB2-BD59-A6C34878D82A}">
                    <a16:rowId xmlns:a16="http://schemas.microsoft.com/office/drawing/2014/main" val="382218568"/>
                  </a:ext>
                </a:extLst>
              </a:tr>
            </a:tbl>
          </a:graphicData>
        </a:graphic>
      </p:graphicFrame>
      <p:sp>
        <p:nvSpPr>
          <p:cNvPr id="4" name="TextBox 3"/>
          <p:cNvSpPr txBox="1"/>
          <p:nvPr/>
        </p:nvSpPr>
        <p:spPr>
          <a:xfrm>
            <a:off x="682097" y="4888756"/>
            <a:ext cx="11069348"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GTM can be used similarly as GTY, but the </a:t>
            </a:r>
            <a:r>
              <a:rPr lang="en-US" dirty="0" err="1" smtClean="0"/>
              <a:t>RxFIFO</a:t>
            </a:r>
            <a:r>
              <a:rPr lang="en-US" dirty="0" smtClean="0"/>
              <a:t>, and </a:t>
            </a:r>
            <a:r>
              <a:rPr lang="en-US" dirty="0" err="1" smtClean="0"/>
              <a:t>TxFIFO</a:t>
            </a:r>
            <a:r>
              <a:rPr lang="en-US" dirty="0" smtClean="0"/>
              <a:t> can NOT be bypassed </a:t>
            </a:r>
            <a:r>
              <a:rPr lang="en-US" dirty="0" smtClean="0">
                <a:sym typeface="Wingdings" panose="05000000000000000000" pitchFamily="2" charset="2"/>
              </a:rPr>
              <a:t> </a:t>
            </a:r>
            <a:r>
              <a:rPr lang="en-US" dirty="0" smtClean="0">
                <a:solidFill>
                  <a:srgbClr val="FF0000"/>
                </a:solidFill>
                <a:sym typeface="Wingdings" panose="05000000000000000000" pitchFamily="2" charset="2"/>
              </a:rPr>
              <a:t>Delay uncertainly;</a:t>
            </a:r>
          </a:p>
          <a:p>
            <a:pPr marL="285750" indent="-285750">
              <a:buFont typeface="Arial" panose="020B0604020202020204" pitchFamily="34" charset="0"/>
              <a:buChar char="•"/>
            </a:pPr>
            <a:r>
              <a:rPr lang="en-US" dirty="0" smtClean="0">
                <a:sym typeface="Wingdings" panose="05000000000000000000" pitchFamily="2" charset="2"/>
              </a:rPr>
              <a:t>GTM internal data width 64/80, minimum 9.5 </a:t>
            </a:r>
            <a:r>
              <a:rPr lang="en-US" dirty="0" err="1" smtClean="0">
                <a:sym typeface="Wingdings" panose="05000000000000000000" pitchFamily="2" charset="2"/>
              </a:rPr>
              <a:t>Gbps</a:t>
            </a:r>
            <a:r>
              <a:rPr lang="en-US" dirty="0" smtClean="0">
                <a:sym typeface="Wingdings" panose="05000000000000000000" pitchFamily="2" charset="2"/>
              </a:rPr>
              <a:t> </a:t>
            </a:r>
            <a:r>
              <a:rPr lang="en-US" dirty="0" smtClean="0">
                <a:solidFill>
                  <a:srgbClr val="FF0000"/>
                </a:solidFill>
                <a:sym typeface="Wingdings" panose="05000000000000000000" pitchFamily="2" charset="2"/>
              </a:rPr>
              <a:t> better for faster data throughput (trick: </a:t>
            </a:r>
            <a:r>
              <a:rPr lang="en-US" dirty="0" err="1" smtClean="0">
                <a:solidFill>
                  <a:srgbClr val="FF0000"/>
                </a:solidFill>
                <a:sym typeface="Wingdings" panose="05000000000000000000" pitchFamily="2" charset="2"/>
              </a:rPr>
              <a:t>doulble</a:t>
            </a:r>
            <a:r>
              <a:rPr lang="en-US" dirty="0" smtClean="0">
                <a:solidFill>
                  <a:srgbClr val="FF0000"/>
                </a:solidFill>
                <a:sym typeface="Wingdings" panose="05000000000000000000" pitchFamily="2" charset="2"/>
              </a:rPr>
              <a:t> counting, “01011…” @5Gbps is the same as “0011001111……” @10Gbps, or “000111000111111………” @15 </a:t>
            </a:r>
            <a:r>
              <a:rPr lang="en-US" dirty="0" err="1" smtClean="0">
                <a:solidFill>
                  <a:srgbClr val="FF0000"/>
                </a:solidFill>
                <a:sym typeface="Wingdings" panose="05000000000000000000" pitchFamily="2" charset="2"/>
              </a:rPr>
              <a:t>Gbps</a:t>
            </a:r>
            <a:r>
              <a:rPr lang="en-US" dirty="0" smtClean="0">
                <a:solidFill>
                  <a:srgbClr val="FF0000"/>
                </a:solidFill>
                <a:sym typeface="Wingdings" panose="05000000000000000000" pitchFamily="2" charset="2"/>
              </a:rPr>
              <a:t>) ;</a:t>
            </a:r>
            <a:endParaRPr lang="en-US" dirty="0">
              <a:solidFill>
                <a:srgbClr val="FF0000"/>
              </a:solidFill>
            </a:endParaRPr>
          </a:p>
        </p:txBody>
      </p:sp>
      <p:sp>
        <p:nvSpPr>
          <p:cNvPr id="7" name="TextBox 6"/>
          <p:cNvSpPr txBox="1"/>
          <p:nvPr/>
        </p:nvSpPr>
        <p:spPr>
          <a:xfrm>
            <a:off x="477891" y="5878296"/>
            <a:ext cx="11246797" cy="707886"/>
          </a:xfrm>
          <a:prstGeom prst="rect">
            <a:avLst/>
          </a:prstGeom>
          <a:noFill/>
        </p:spPr>
        <p:txBody>
          <a:bodyPr wrap="none" rtlCol="0">
            <a:spAutoFit/>
          </a:bodyPr>
          <a:lstStyle/>
          <a:p>
            <a:r>
              <a:rPr lang="en-US" sz="2000" dirty="0" smtClean="0">
                <a:solidFill>
                  <a:srgbClr val="C00000"/>
                </a:solidFill>
              </a:rPr>
              <a:t>Single FPGA, AMD </a:t>
            </a:r>
            <a:r>
              <a:rPr lang="en-US" sz="2000" dirty="0" err="1" smtClean="0">
                <a:solidFill>
                  <a:srgbClr val="C00000"/>
                </a:solidFill>
              </a:rPr>
              <a:t>Versal</a:t>
            </a:r>
            <a:r>
              <a:rPr lang="en-US" sz="2000" dirty="0" smtClean="0">
                <a:solidFill>
                  <a:srgbClr val="C00000"/>
                </a:solidFill>
              </a:rPr>
              <a:t> </a:t>
            </a:r>
            <a:r>
              <a:rPr lang="en-US" sz="2000" dirty="0" err="1" smtClean="0">
                <a:solidFill>
                  <a:srgbClr val="C00000"/>
                </a:solidFill>
              </a:rPr>
              <a:t>Primium</a:t>
            </a:r>
            <a:r>
              <a:rPr lang="en-US" sz="2000" dirty="0" smtClean="0">
                <a:solidFill>
                  <a:srgbClr val="C00000"/>
                </a:solidFill>
              </a:rPr>
              <a:t> VP1802 ACAP for example, can not do 1:1 on the HPIO and MGT;</a:t>
            </a:r>
          </a:p>
          <a:p>
            <a:r>
              <a:rPr lang="en-US" sz="2000" dirty="0" smtClean="0">
                <a:solidFill>
                  <a:srgbClr val="C00000"/>
                </a:solidFill>
              </a:rPr>
              <a:t>The </a:t>
            </a:r>
            <a:r>
              <a:rPr lang="en-US" sz="2000" dirty="0" err="1" smtClean="0">
                <a:solidFill>
                  <a:srgbClr val="C00000"/>
                </a:solidFill>
              </a:rPr>
              <a:t>three_FPGA</a:t>
            </a:r>
            <a:r>
              <a:rPr lang="en-US" sz="2000" dirty="0" smtClean="0">
                <a:solidFill>
                  <a:srgbClr val="C00000"/>
                </a:solidFill>
              </a:rPr>
              <a:t> configuration is preferred to optimize the cost, and the engineering risk (PCB routing etc.).</a:t>
            </a:r>
            <a:endParaRPr lang="en-US" sz="2000" dirty="0">
              <a:solidFill>
                <a:srgbClr val="C00000"/>
              </a:solidFill>
            </a:endParaRPr>
          </a:p>
        </p:txBody>
      </p:sp>
      <p:sp>
        <p:nvSpPr>
          <p:cNvPr id="8" name="TextBox 7"/>
          <p:cNvSpPr txBox="1"/>
          <p:nvPr/>
        </p:nvSpPr>
        <p:spPr>
          <a:xfrm>
            <a:off x="11751445" y="6355349"/>
            <a:ext cx="340158" cy="461665"/>
          </a:xfrm>
          <a:prstGeom prst="rect">
            <a:avLst/>
          </a:prstGeom>
          <a:noFill/>
        </p:spPr>
        <p:txBody>
          <a:bodyPr wrap="none" rtlCol="0">
            <a:spAutoFit/>
          </a:bodyPr>
          <a:lstStyle/>
          <a:p>
            <a:r>
              <a:rPr lang="en-US" sz="2400" dirty="0" smtClean="0"/>
              <a:t>5</a:t>
            </a:r>
            <a:endParaRPr lang="en-US" sz="2400" dirty="0"/>
          </a:p>
        </p:txBody>
      </p:sp>
    </p:spTree>
    <p:extLst>
      <p:ext uri="{BB962C8B-B14F-4D97-AF65-F5344CB8AC3E}">
        <p14:creationId xmlns:p14="http://schemas.microsoft.com/office/powerpoint/2010/main" val="3169709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214"/>
          <p:cNvSpPr/>
          <p:nvPr/>
        </p:nvSpPr>
        <p:spPr>
          <a:xfrm>
            <a:off x="2397967" y="946167"/>
            <a:ext cx="7632441" cy="5557270"/>
          </a:xfrm>
          <a:prstGeom prst="rect">
            <a:avLst/>
          </a:prstGeom>
          <a:solidFill>
            <a:srgbClr val="FFFF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73141" y="422947"/>
            <a:ext cx="4764446" cy="523220"/>
          </a:xfrm>
          <a:prstGeom prst="rect">
            <a:avLst/>
          </a:prstGeom>
          <a:noFill/>
        </p:spPr>
        <p:txBody>
          <a:bodyPr wrap="none" rtlCol="0">
            <a:spAutoFit/>
          </a:bodyPr>
          <a:lstStyle/>
          <a:p>
            <a:r>
              <a:rPr lang="en-US" sz="2800" b="1" dirty="0"/>
              <a:t>3</a:t>
            </a:r>
            <a:r>
              <a:rPr lang="en-US" sz="2800" b="1" dirty="0" smtClean="0"/>
              <a:t>. GTU design: </a:t>
            </a:r>
            <a:r>
              <a:rPr lang="en-US" sz="2400" dirty="0" smtClean="0"/>
              <a:t>functional diagram</a:t>
            </a:r>
          </a:p>
        </p:txBody>
      </p:sp>
      <p:sp>
        <p:nvSpPr>
          <p:cNvPr id="75" name="Rectangle 74"/>
          <p:cNvSpPr/>
          <p:nvPr/>
        </p:nvSpPr>
        <p:spPr>
          <a:xfrm>
            <a:off x="1026563" y="1300730"/>
            <a:ext cx="934114" cy="1063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910085" y="1391783"/>
            <a:ext cx="1202078" cy="830997"/>
          </a:xfrm>
          <a:prstGeom prst="rect">
            <a:avLst/>
          </a:prstGeom>
          <a:noFill/>
        </p:spPr>
        <p:txBody>
          <a:bodyPr wrap="square" rtlCol="0">
            <a:spAutoFit/>
          </a:bodyPr>
          <a:lstStyle/>
          <a:p>
            <a:pPr algn="ctr"/>
            <a:r>
              <a:rPr lang="en-US" sz="1600" dirty="0" smtClean="0"/>
              <a:t>EIC</a:t>
            </a:r>
          </a:p>
          <a:p>
            <a:pPr algn="ctr"/>
            <a:r>
              <a:rPr lang="en-US" sz="1600" dirty="0" smtClean="0"/>
              <a:t>COMMON PLATFORM</a:t>
            </a:r>
            <a:endParaRPr lang="en-US" sz="1600" dirty="0"/>
          </a:p>
        </p:txBody>
      </p:sp>
      <p:sp>
        <p:nvSpPr>
          <p:cNvPr id="77" name="Rectangle 76"/>
          <p:cNvSpPr/>
          <p:nvPr/>
        </p:nvSpPr>
        <p:spPr>
          <a:xfrm>
            <a:off x="2852807" y="1495933"/>
            <a:ext cx="1769706" cy="740185"/>
          </a:xfrm>
          <a:prstGeom prst="rect">
            <a:avLst/>
          </a:prstGeom>
          <a:solidFill>
            <a:srgbClr val="92D05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852807" y="1509261"/>
            <a:ext cx="2141741" cy="646331"/>
          </a:xfrm>
          <a:prstGeom prst="rect">
            <a:avLst/>
          </a:prstGeom>
          <a:noFill/>
        </p:spPr>
        <p:txBody>
          <a:bodyPr wrap="square" rtlCol="0">
            <a:spAutoFit/>
          </a:bodyPr>
          <a:lstStyle/>
          <a:p>
            <a:r>
              <a:rPr lang="en-US" dirty="0" smtClean="0"/>
              <a:t>EIC/</a:t>
            </a:r>
            <a:r>
              <a:rPr lang="en-US" dirty="0" err="1" smtClean="0"/>
              <a:t>ePIC</a:t>
            </a:r>
            <a:r>
              <a:rPr lang="en-US" dirty="0" smtClean="0"/>
              <a:t> clock  &amp; beam orbit info</a:t>
            </a:r>
            <a:endParaRPr lang="en-US" dirty="0"/>
          </a:p>
        </p:txBody>
      </p:sp>
      <p:cxnSp>
        <p:nvCxnSpPr>
          <p:cNvPr id="79" name="Straight Arrow Connector 78"/>
          <p:cNvCxnSpPr>
            <a:stCxn id="75" idx="3"/>
            <a:endCxn id="78" idx="1"/>
          </p:cNvCxnSpPr>
          <p:nvPr/>
        </p:nvCxnSpPr>
        <p:spPr>
          <a:xfrm>
            <a:off x="1960677" y="1832426"/>
            <a:ext cx="892130"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4606002" y="1866025"/>
            <a:ext cx="51656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5131588" y="1497797"/>
            <a:ext cx="1769706" cy="1217581"/>
          </a:xfrm>
          <a:prstGeom prst="rect">
            <a:avLst/>
          </a:prstGeom>
          <a:solidFill>
            <a:srgbClr val="92D05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122562" y="1717791"/>
            <a:ext cx="2141741" cy="646331"/>
          </a:xfrm>
          <a:prstGeom prst="rect">
            <a:avLst/>
          </a:prstGeom>
          <a:noFill/>
        </p:spPr>
        <p:txBody>
          <a:bodyPr wrap="square" rtlCol="0">
            <a:spAutoFit/>
          </a:bodyPr>
          <a:lstStyle/>
          <a:p>
            <a:r>
              <a:rPr lang="en-US" dirty="0" smtClean="0"/>
              <a:t> jitter cleaner &amp; phase adjustment</a:t>
            </a:r>
            <a:endParaRPr lang="en-US" dirty="0"/>
          </a:p>
        </p:txBody>
      </p:sp>
      <p:sp>
        <p:nvSpPr>
          <p:cNvPr id="83" name="Rectangle 82"/>
          <p:cNvSpPr/>
          <p:nvPr/>
        </p:nvSpPr>
        <p:spPr>
          <a:xfrm>
            <a:off x="2552007" y="3132439"/>
            <a:ext cx="4340261" cy="3099222"/>
          </a:xfrm>
          <a:prstGeom prst="rect">
            <a:avLst/>
          </a:prstGeom>
          <a:solidFill>
            <a:srgbClr val="FF00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4454843" y="5847840"/>
            <a:ext cx="1022031" cy="461665"/>
          </a:xfrm>
          <a:prstGeom prst="rect">
            <a:avLst/>
          </a:prstGeom>
          <a:noFill/>
        </p:spPr>
        <p:txBody>
          <a:bodyPr wrap="square" rtlCol="0">
            <a:spAutoFit/>
          </a:bodyPr>
          <a:lstStyle/>
          <a:p>
            <a:r>
              <a:rPr lang="en-US" sz="2400" b="1" dirty="0" smtClean="0"/>
              <a:t>FPGAs</a:t>
            </a:r>
            <a:endParaRPr lang="en-US" sz="2400" b="1" dirty="0"/>
          </a:p>
        </p:txBody>
      </p:sp>
      <p:sp>
        <p:nvSpPr>
          <p:cNvPr id="85" name="Rectangle 84"/>
          <p:cNvSpPr/>
          <p:nvPr/>
        </p:nvSpPr>
        <p:spPr>
          <a:xfrm>
            <a:off x="1026563" y="2832230"/>
            <a:ext cx="934114" cy="1063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968324" y="2994594"/>
            <a:ext cx="1050592" cy="738664"/>
          </a:xfrm>
          <a:prstGeom prst="rect">
            <a:avLst/>
          </a:prstGeom>
          <a:noFill/>
        </p:spPr>
        <p:txBody>
          <a:bodyPr wrap="square" rtlCol="0">
            <a:spAutoFit/>
          </a:bodyPr>
          <a:lstStyle/>
          <a:p>
            <a:pPr algn="ctr"/>
            <a:r>
              <a:rPr lang="en-US" sz="1400" dirty="0" smtClean="0"/>
              <a:t>Beam vs clock phase monitoring</a:t>
            </a:r>
            <a:endParaRPr lang="en-US" sz="1400" dirty="0"/>
          </a:p>
        </p:txBody>
      </p:sp>
      <p:cxnSp>
        <p:nvCxnSpPr>
          <p:cNvPr id="88" name="Elbow Connector 87"/>
          <p:cNvCxnSpPr>
            <a:stCxn id="86" idx="3"/>
          </p:cNvCxnSpPr>
          <p:nvPr/>
        </p:nvCxnSpPr>
        <p:spPr>
          <a:xfrm flipV="1">
            <a:off x="2018916" y="2507559"/>
            <a:ext cx="3103646" cy="856367"/>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2827358" y="3184197"/>
            <a:ext cx="934114" cy="565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2658491" y="3148483"/>
            <a:ext cx="1271848" cy="584775"/>
          </a:xfrm>
          <a:prstGeom prst="rect">
            <a:avLst/>
          </a:prstGeom>
          <a:noFill/>
        </p:spPr>
        <p:txBody>
          <a:bodyPr wrap="square" rtlCol="0">
            <a:spAutoFit/>
          </a:bodyPr>
          <a:lstStyle/>
          <a:p>
            <a:pPr algn="ctr"/>
            <a:r>
              <a:rPr lang="en-US" sz="1600" dirty="0" smtClean="0"/>
              <a:t>Clock phase adjustment</a:t>
            </a:r>
            <a:endParaRPr lang="en-US" sz="1600" dirty="0"/>
          </a:p>
        </p:txBody>
      </p:sp>
      <p:sp>
        <p:nvSpPr>
          <p:cNvPr id="95" name="Rectangle 94"/>
          <p:cNvSpPr/>
          <p:nvPr/>
        </p:nvSpPr>
        <p:spPr>
          <a:xfrm>
            <a:off x="7686367" y="1497797"/>
            <a:ext cx="775989" cy="1217581"/>
          </a:xfrm>
          <a:prstGeom prst="rect">
            <a:avLst/>
          </a:prstGeom>
          <a:solidFill>
            <a:srgbClr val="00B05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7677341" y="1717791"/>
            <a:ext cx="872299" cy="923330"/>
          </a:xfrm>
          <a:prstGeom prst="rect">
            <a:avLst/>
          </a:prstGeom>
          <a:noFill/>
        </p:spPr>
        <p:txBody>
          <a:bodyPr wrap="square" rtlCol="0">
            <a:spAutoFit/>
          </a:bodyPr>
          <a:lstStyle/>
          <a:p>
            <a:r>
              <a:rPr lang="en-US" dirty="0" smtClean="0"/>
              <a:t> 1:800 </a:t>
            </a:r>
            <a:r>
              <a:rPr lang="en-US" sz="1600" dirty="0" smtClean="0"/>
              <a:t>(1:150)</a:t>
            </a:r>
          </a:p>
          <a:p>
            <a:r>
              <a:rPr lang="en-US" dirty="0" smtClean="0"/>
              <a:t>fanout</a:t>
            </a:r>
            <a:endParaRPr lang="en-US" dirty="0"/>
          </a:p>
        </p:txBody>
      </p:sp>
      <p:cxnSp>
        <p:nvCxnSpPr>
          <p:cNvPr id="98" name="Straight Arrow Connector 97"/>
          <p:cNvCxnSpPr/>
          <p:nvPr/>
        </p:nvCxnSpPr>
        <p:spPr>
          <a:xfrm flipV="1">
            <a:off x="6892268" y="2034540"/>
            <a:ext cx="785073" cy="75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5793971" y="2715378"/>
            <a:ext cx="8313" cy="4170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6097456" y="3281720"/>
            <a:ext cx="871201" cy="535531"/>
          </a:xfrm>
          <a:prstGeom prst="rect">
            <a:avLst/>
          </a:prstGeom>
          <a:noFill/>
        </p:spPr>
        <p:txBody>
          <a:bodyPr wrap="none" rtlCol="0">
            <a:spAutoFit/>
          </a:bodyPr>
          <a:lstStyle/>
          <a:p>
            <a:pPr algn="r">
              <a:lnSpc>
                <a:spcPct val="80000"/>
              </a:lnSpc>
            </a:pPr>
            <a:r>
              <a:rPr lang="en-US" dirty="0" smtClean="0"/>
              <a:t>XPIO_1</a:t>
            </a:r>
          </a:p>
          <a:p>
            <a:pPr algn="r">
              <a:lnSpc>
                <a:spcPct val="80000"/>
              </a:lnSpc>
            </a:pPr>
            <a:r>
              <a:rPr lang="en-US" dirty="0" smtClean="0"/>
              <a:t>MGT_1</a:t>
            </a:r>
            <a:endParaRPr lang="en-US" dirty="0"/>
          </a:p>
        </p:txBody>
      </p:sp>
      <p:sp>
        <p:nvSpPr>
          <p:cNvPr id="102" name="TextBox 101"/>
          <p:cNvSpPr txBox="1"/>
          <p:nvPr/>
        </p:nvSpPr>
        <p:spPr>
          <a:xfrm>
            <a:off x="6081367" y="3824096"/>
            <a:ext cx="871201" cy="541046"/>
          </a:xfrm>
          <a:prstGeom prst="rect">
            <a:avLst/>
          </a:prstGeom>
          <a:noFill/>
        </p:spPr>
        <p:txBody>
          <a:bodyPr wrap="none" rtlCol="0">
            <a:spAutoFit/>
          </a:bodyPr>
          <a:lstStyle/>
          <a:p>
            <a:pPr algn="r">
              <a:lnSpc>
                <a:spcPct val="80000"/>
              </a:lnSpc>
            </a:pPr>
            <a:r>
              <a:rPr lang="en-US" dirty="0" smtClean="0"/>
              <a:t>XPIO_2</a:t>
            </a:r>
          </a:p>
          <a:p>
            <a:pPr algn="r">
              <a:lnSpc>
                <a:spcPct val="80000"/>
              </a:lnSpc>
            </a:pPr>
            <a:r>
              <a:rPr lang="en-US" dirty="0" smtClean="0"/>
              <a:t>MGT_2</a:t>
            </a:r>
            <a:endParaRPr lang="en-US" dirty="0"/>
          </a:p>
        </p:txBody>
      </p:sp>
      <p:sp>
        <p:nvSpPr>
          <p:cNvPr id="103" name="TextBox 102"/>
          <p:cNvSpPr txBox="1"/>
          <p:nvPr/>
        </p:nvSpPr>
        <p:spPr>
          <a:xfrm>
            <a:off x="5870737" y="4683748"/>
            <a:ext cx="1099981" cy="535531"/>
          </a:xfrm>
          <a:prstGeom prst="rect">
            <a:avLst/>
          </a:prstGeom>
          <a:noFill/>
        </p:spPr>
        <p:txBody>
          <a:bodyPr wrap="none" rtlCol="0">
            <a:spAutoFit/>
          </a:bodyPr>
          <a:lstStyle/>
          <a:p>
            <a:pPr algn="r">
              <a:lnSpc>
                <a:spcPct val="80000"/>
              </a:lnSpc>
            </a:pPr>
            <a:r>
              <a:rPr lang="en-US" dirty="0" smtClean="0"/>
              <a:t>XPIO_150</a:t>
            </a:r>
          </a:p>
          <a:p>
            <a:pPr algn="r">
              <a:lnSpc>
                <a:spcPct val="80000"/>
              </a:lnSpc>
            </a:pPr>
            <a:r>
              <a:rPr lang="en-US" dirty="0" smtClean="0"/>
              <a:t>MGT_150</a:t>
            </a:r>
            <a:endParaRPr lang="en-US" dirty="0"/>
          </a:p>
        </p:txBody>
      </p:sp>
      <p:sp>
        <p:nvSpPr>
          <p:cNvPr id="105" name="TextBox 104"/>
          <p:cNvSpPr txBox="1"/>
          <p:nvPr/>
        </p:nvSpPr>
        <p:spPr>
          <a:xfrm>
            <a:off x="9067429" y="3363926"/>
            <a:ext cx="461665" cy="1769908"/>
          </a:xfrm>
          <a:prstGeom prst="rect">
            <a:avLst/>
          </a:prstGeom>
          <a:noFill/>
        </p:spPr>
        <p:txBody>
          <a:bodyPr vert="vert270" wrap="none" rtlCol="0">
            <a:spAutoFit/>
          </a:bodyPr>
          <a:lstStyle/>
          <a:p>
            <a:r>
              <a:rPr lang="en-US" dirty="0" smtClean="0"/>
              <a:t>Optic transceivers</a:t>
            </a:r>
            <a:endParaRPr lang="en-US" dirty="0"/>
          </a:p>
        </p:txBody>
      </p:sp>
      <p:sp>
        <p:nvSpPr>
          <p:cNvPr id="112" name="Rectangle 111"/>
          <p:cNvSpPr/>
          <p:nvPr/>
        </p:nvSpPr>
        <p:spPr>
          <a:xfrm>
            <a:off x="10284522" y="4655349"/>
            <a:ext cx="967678" cy="353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10229221" y="4631418"/>
            <a:ext cx="1120628" cy="369332"/>
          </a:xfrm>
          <a:prstGeom prst="rect">
            <a:avLst/>
          </a:prstGeom>
          <a:noFill/>
        </p:spPr>
        <p:txBody>
          <a:bodyPr wrap="none" rtlCol="0">
            <a:spAutoFit/>
          </a:bodyPr>
          <a:lstStyle/>
          <a:p>
            <a:r>
              <a:rPr lang="en-US" dirty="0" smtClean="0"/>
              <a:t>DAM_150</a:t>
            </a:r>
            <a:endParaRPr lang="en-US" dirty="0"/>
          </a:p>
        </p:txBody>
      </p:sp>
      <p:sp>
        <p:nvSpPr>
          <p:cNvPr id="114" name="Rectangle 113"/>
          <p:cNvSpPr/>
          <p:nvPr/>
        </p:nvSpPr>
        <p:spPr>
          <a:xfrm>
            <a:off x="10284522" y="3208128"/>
            <a:ext cx="967678" cy="353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10365611" y="3189455"/>
            <a:ext cx="886589" cy="369332"/>
          </a:xfrm>
          <a:prstGeom prst="rect">
            <a:avLst/>
          </a:prstGeom>
          <a:noFill/>
        </p:spPr>
        <p:txBody>
          <a:bodyPr wrap="none" rtlCol="0">
            <a:spAutoFit/>
          </a:bodyPr>
          <a:lstStyle/>
          <a:p>
            <a:r>
              <a:rPr lang="en-US" dirty="0" smtClean="0"/>
              <a:t>DAM_1</a:t>
            </a:r>
            <a:endParaRPr lang="en-US" dirty="0"/>
          </a:p>
        </p:txBody>
      </p:sp>
      <p:sp>
        <p:nvSpPr>
          <p:cNvPr id="116" name="Rectangle 115"/>
          <p:cNvSpPr/>
          <p:nvPr/>
        </p:nvSpPr>
        <p:spPr>
          <a:xfrm>
            <a:off x="10284522" y="3706188"/>
            <a:ext cx="967678" cy="353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0365611" y="3687515"/>
            <a:ext cx="886589" cy="369332"/>
          </a:xfrm>
          <a:prstGeom prst="rect">
            <a:avLst/>
          </a:prstGeom>
          <a:noFill/>
        </p:spPr>
        <p:txBody>
          <a:bodyPr wrap="none" rtlCol="0">
            <a:spAutoFit/>
          </a:bodyPr>
          <a:lstStyle/>
          <a:p>
            <a:r>
              <a:rPr lang="en-US" dirty="0" smtClean="0"/>
              <a:t>DAM_2</a:t>
            </a:r>
            <a:endParaRPr lang="en-US" dirty="0"/>
          </a:p>
        </p:txBody>
      </p:sp>
      <p:cxnSp>
        <p:nvCxnSpPr>
          <p:cNvPr id="119" name="Elbow Connector 118"/>
          <p:cNvCxnSpPr/>
          <p:nvPr/>
        </p:nvCxnSpPr>
        <p:spPr>
          <a:xfrm>
            <a:off x="8394700" y="2715378"/>
            <a:ext cx="1889822" cy="547485"/>
          </a:xfrm>
          <a:prstGeom prst="bentConnector3">
            <a:avLst>
              <a:gd name="adj1" fmla="val -738"/>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endCxn id="114" idx="1"/>
          </p:cNvCxnSpPr>
          <p:nvPr/>
        </p:nvCxnSpPr>
        <p:spPr>
          <a:xfrm flipV="1">
            <a:off x="6892268" y="3384691"/>
            <a:ext cx="3392254" cy="40748"/>
          </a:xfrm>
          <a:prstGeom prst="straightConnector1">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6892268" y="3497657"/>
            <a:ext cx="3392254" cy="130107"/>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7" name="Elbow Connector 126"/>
          <p:cNvCxnSpPr/>
          <p:nvPr/>
        </p:nvCxnSpPr>
        <p:spPr>
          <a:xfrm>
            <a:off x="8260080" y="2722223"/>
            <a:ext cx="2033468" cy="1031068"/>
          </a:xfrm>
          <a:prstGeom prst="bentConnector3">
            <a:avLst>
              <a:gd name="adj1" fmla="val 91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V="1">
            <a:off x="6892268" y="3875119"/>
            <a:ext cx="3401280" cy="75132"/>
          </a:xfrm>
          <a:prstGeom prst="straightConnector1">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6892268" y="3988085"/>
            <a:ext cx="3401280" cy="177513"/>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5" name="Elbow Connector 134"/>
          <p:cNvCxnSpPr/>
          <p:nvPr/>
        </p:nvCxnSpPr>
        <p:spPr>
          <a:xfrm>
            <a:off x="7810500" y="2714499"/>
            <a:ext cx="2483048" cy="1982757"/>
          </a:xfrm>
          <a:prstGeom prst="bentConnector3">
            <a:avLst>
              <a:gd name="adj1" fmla="val 59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6908348" y="4819084"/>
            <a:ext cx="3385200" cy="4372"/>
          </a:xfrm>
          <a:prstGeom prst="straightConnector1">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V="1">
            <a:off x="6892268" y="4932050"/>
            <a:ext cx="3401280" cy="100355"/>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9046556" y="1267494"/>
            <a:ext cx="461665" cy="1701428"/>
          </a:xfrm>
          <a:prstGeom prst="rect">
            <a:avLst/>
          </a:prstGeom>
          <a:noFill/>
        </p:spPr>
        <p:txBody>
          <a:bodyPr vert="vert270" wrap="none" rtlCol="0">
            <a:spAutoFit/>
          </a:bodyPr>
          <a:lstStyle/>
          <a:p>
            <a:r>
              <a:rPr lang="en-US" dirty="0" smtClean="0"/>
              <a:t>Optic transmitter</a:t>
            </a:r>
            <a:endParaRPr lang="en-US" dirty="0"/>
          </a:p>
        </p:txBody>
      </p:sp>
      <p:sp>
        <p:nvSpPr>
          <p:cNvPr id="142" name="Rectangle 141"/>
          <p:cNvSpPr/>
          <p:nvPr/>
        </p:nvSpPr>
        <p:spPr>
          <a:xfrm>
            <a:off x="10300402" y="1428687"/>
            <a:ext cx="1085907"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10229221" y="1410014"/>
            <a:ext cx="1066061" cy="307777"/>
          </a:xfrm>
          <a:prstGeom prst="rect">
            <a:avLst/>
          </a:prstGeom>
          <a:noFill/>
        </p:spPr>
        <p:txBody>
          <a:bodyPr wrap="none" rtlCol="0">
            <a:spAutoFit/>
          </a:bodyPr>
          <a:lstStyle/>
          <a:p>
            <a:r>
              <a:rPr lang="en-US" sz="1400" dirty="0" smtClean="0"/>
              <a:t>TOF_RDO_1</a:t>
            </a:r>
            <a:endParaRPr lang="en-US" sz="1400" dirty="0"/>
          </a:p>
        </p:txBody>
      </p:sp>
      <p:sp>
        <p:nvSpPr>
          <p:cNvPr id="144" name="Rectangle 143"/>
          <p:cNvSpPr/>
          <p:nvPr/>
        </p:nvSpPr>
        <p:spPr>
          <a:xfrm>
            <a:off x="10300402" y="1802294"/>
            <a:ext cx="1085907"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10229221" y="1783621"/>
            <a:ext cx="1066061" cy="307777"/>
          </a:xfrm>
          <a:prstGeom prst="rect">
            <a:avLst/>
          </a:prstGeom>
          <a:noFill/>
        </p:spPr>
        <p:txBody>
          <a:bodyPr wrap="none" rtlCol="0">
            <a:spAutoFit/>
          </a:bodyPr>
          <a:lstStyle/>
          <a:p>
            <a:r>
              <a:rPr lang="en-US" sz="1400" dirty="0" smtClean="0"/>
              <a:t>TOF_RDO_1</a:t>
            </a:r>
            <a:endParaRPr lang="en-US" sz="1400" dirty="0"/>
          </a:p>
        </p:txBody>
      </p:sp>
      <p:sp>
        <p:nvSpPr>
          <p:cNvPr id="146" name="Rectangle 145"/>
          <p:cNvSpPr/>
          <p:nvPr/>
        </p:nvSpPr>
        <p:spPr>
          <a:xfrm>
            <a:off x="10300402" y="2488044"/>
            <a:ext cx="1085907"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10229221" y="2469371"/>
            <a:ext cx="1248803" cy="307777"/>
          </a:xfrm>
          <a:prstGeom prst="rect">
            <a:avLst/>
          </a:prstGeom>
          <a:noFill/>
        </p:spPr>
        <p:txBody>
          <a:bodyPr wrap="none" rtlCol="0">
            <a:spAutoFit/>
          </a:bodyPr>
          <a:lstStyle/>
          <a:p>
            <a:r>
              <a:rPr lang="en-US" sz="1400" dirty="0" smtClean="0"/>
              <a:t>TOF_RDO_600</a:t>
            </a:r>
            <a:endParaRPr lang="en-US" sz="1400" dirty="0"/>
          </a:p>
        </p:txBody>
      </p:sp>
      <p:cxnSp>
        <p:nvCxnSpPr>
          <p:cNvPr id="149" name="Straight Arrow Connector 148"/>
          <p:cNvCxnSpPr/>
          <p:nvPr/>
        </p:nvCxnSpPr>
        <p:spPr>
          <a:xfrm>
            <a:off x="8471382" y="1634723"/>
            <a:ext cx="1829020" cy="76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8471382" y="1948562"/>
            <a:ext cx="1829020" cy="76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8471382" y="2625341"/>
            <a:ext cx="1829020" cy="76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3" name="Rectangle 152"/>
          <p:cNvSpPr/>
          <p:nvPr/>
        </p:nvSpPr>
        <p:spPr>
          <a:xfrm>
            <a:off x="1028649" y="4529418"/>
            <a:ext cx="934114" cy="1063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970410" y="4691782"/>
            <a:ext cx="1050592" cy="523220"/>
          </a:xfrm>
          <a:prstGeom prst="rect">
            <a:avLst/>
          </a:prstGeom>
          <a:noFill/>
        </p:spPr>
        <p:txBody>
          <a:bodyPr wrap="square" rtlCol="0">
            <a:spAutoFit/>
          </a:bodyPr>
          <a:lstStyle/>
          <a:p>
            <a:pPr algn="ctr"/>
            <a:r>
              <a:rPr lang="en-US" sz="1400" dirty="0" smtClean="0"/>
              <a:t>Run Control computer</a:t>
            </a:r>
            <a:endParaRPr lang="en-US" sz="1400" dirty="0"/>
          </a:p>
        </p:txBody>
      </p:sp>
      <p:sp>
        <p:nvSpPr>
          <p:cNvPr id="155" name="TextBox 154"/>
          <p:cNvSpPr txBox="1"/>
          <p:nvPr/>
        </p:nvSpPr>
        <p:spPr>
          <a:xfrm>
            <a:off x="3761383" y="3993175"/>
            <a:ext cx="1439689" cy="646331"/>
          </a:xfrm>
          <a:prstGeom prst="rect">
            <a:avLst/>
          </a:prstGeom>
          <a:noFill/>
        </p:spPr>
        <p:txBody>
          <a:bodyPr wrap="none" rtlCol="0">
            <a:spAutoFit/>
          </a:bodyPr>
          <a:lstStyle/>
          <a:p>
            <a:r>
              <a:rPr lang="en-US" dirty="0" smtClean="0"/>
              <a:t>Run Control </a:t>
            </a:r>
          </a:p>
          <a:p>
            <a:r>
              <a:rPr lang="en-US" dirty="0" smtClean="0"/>
              <a:t>Synchronous</a:t>
            </a:r>
            <a:endParaRPr lang="en-US" dirty="0"/>
          </a:p>
        </p:txBody>
      </p:sp>
      <p:sp>
        <p:nvSpPr>
          <p:cNvPr id="156" name="Rectangle 155"/>
          <p:cNvSpPr/>
          <p:nvPr/>
        </p:nvSpPr>
        <p:spPr>
          <a:xfrm>
            <a:off x="3802701" y="4056847"/>
            <a:ext cx="1328057" cy="6986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Arrow Connector 157"/>
          <p:cNvCxnSpPr/>
          <p:nvPr/>
        </p:nvCxnSpPr>
        <p:spPr>
          <a:xfrm flipH="1">
            <a:off x="4329404" y="2236118"/>
            <a:ext cx="18661" cy="17570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Elbow Connector 159"/>
          <p:cNvCxnSpPr/>
          <p:nvPr/>
        </p:nvCxnSpPr>
        <p:spPr>
          <a:xfrm flipV="1">
            <a:off x="5122562" y="3435901"/>
            <a:ext cx="1092861" cy="620946"/>
          </a:xfrm>
          <a:prstGeom prst="bentConnector3">
            <a:avLst>
              <a:gd name="adj1" fmla="val 16881"/>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p:cNvCxnSpPr/>
          <p:nvPr/>
        </p:nvCxnSpPr>
        <p:spPr>
          <a:xfrm flipV="1">
            <a:off x="5130758" y="3950251"/>
            <a:ext cx="1045208" cy="272456"/>
          </a:xfrm>
          <a:prstGeom prst="bentConnector3">
            <a:avLst>
              <a:gd name="adj1" fmla="val 24484"/>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p:cNvCxnSpPr/>
          <p:nvPr/>
        </p:nvCxnSpPr>
        <p:spPr>
          <a:xfrm>
            <a:off x="5130758" y="4627813"/>
            <a:ext cx="839782" cy="208582"/>
          </a:xfrm>
          <a:prstGeom prst="bentConnector3">
            <a:avLst>
              <a:gd name="adj1" fmla="val 18242"/>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2987851" y="4103557"/>
            <a:ext cx="827258" cy="13042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p:cNvSpPr txBox="1"/>
          <p:nvPr/>
        </p:nvSpPr>
        <p:spPr>
          <a:xfrm>
            <a:off x="2880995" y="4430172"/>
            <a:ext cx="1050592" cy="523220"/>
          </a:xfrm>
          <a:prstGeom prst="rect">
            <a:avLst/>
          </a:prstGeom>
          <a:noFill/>
        </p:spPr>
        <p:txBody>
          <a:bodyPr wrap="square" rtlCol="0">
            <a:spAutoFit/>
          </a:bodyPr>
          <a:lstStyle/>
          <a:p>
            <a:pPr algn="ctr"/>
            <a:r>
              <a:rPr lang="en-US" sz="1400" dirty="0" smtClean="0"/>
              <a:t>User interface</a:t>
            </a:r>
            <a:endParaRPr lang="en-US" sz="1400" dirty="0"/>
          </a:p>
        </p:txBody>
      </p:sp>
      <p:sp>
        <p:nvSpPr>
          <p:cNvPr id="171" name="Rectangle 170"/>
          <p:cNvSpPr/>
          <p:nvPr/>
        </p:nvSpPr>
        <p:spPr>
          <a:xfrm>
            <a:off x="3802701" y="4836395"/>
            <a:ext cx="1232277" cy="8637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p:cNvSpPr txBox="1"/>
          <p:nvPr/>
        </p:nvSpPr>
        <p:spPr>
          <a:xfrm>
            <a:off x="3850510" y="4809442"/>
            <a:ext cx="1248316" cy="923330"/>
          </a:xfrm>
          <a:prstGeom prst="rect">
            <a:avLst/>
          </a:prstGeom>
          <a:noFill/>
        </p:spPr>
        <p:txBody>
          <a:bodyPr wrap="square" rtlCol="0">
            <a:spAutoFit/>
          </a:bodyPr>
          <a:lstStyle/>
          <a:p>
            <a:pPr algn="ctr"/>
            <a:r>
              <a:rPr lang="en-US" dirty="0" smtClean="0"/>
              <a:t>DAM/RDO status configure</a:t>
            </a:r>
            <a:endParaRPr lang="en-US" dirty="0"/>
          </a:p>
        </p:txBody>
      </p:sp>
      <p:cxnSp>
        <p:nvCxnSpPr>
          <p:cNvPr id="176" name="Elbow Connector 175"/>
          <p:cNvCxnSpPr/>
          <p:nvPr/>
        </p:nvCxnSpPr>
        <p:spPr>
          <a:xfrm flipV="1">
            <a:off x="5030955" y="5064676"/>
            <a:ext cx="925212" cy="476250"/>
          </a:xfrm>
          <a:prstGeom prst="bentConnector3">
            <a:avLst>
              <a:gd name="adj1" fmla="val 80885"/>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Elbow Connector 177"/>
          <p:cNvCxnSpPr/>
          <p:nvPr/>
        </p:nvCxnSpPr>
        <p:spPr>
          <a:xfrm flipV="1">
            <a:off x="5037474" y="4169327"/>
            <a:ext cx="1177949" cy="839147"/>
          </a:xfrm>
          <a:prstGeom prst="bentConnector3">
            <a:avLst>
              <a:gd name="adj1" fmla="val 50000"/>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Elbow Connector 189"/>
          <p:cNvCxnSpPr/>
          <p:nvPr/>
        </p:nvCxnSpPr>
        <p:spPr>
          <a:xfrm flipV="1">
            <a:off x="5025066" y="3682532"/>
            <a:ext cx="1206281" cy="1201231"/>
          </a:xfrm>
          <a:prstGeom prst="bentConnector3">
            <a:avLst>
              <a:gd name="adj1" fmla="val 38945"/>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5253038" y="4283147"/>
            <a:ext cx="3335" cy="279487"/>
          </a:xfrm>
          <a:prstGeom prst="line">
            <a:avLst/>
          </a:prstGeom>
          <a:ln w="254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5178304" y="5056567"/>
            <a:ext cx="1186" cy="452076"/>
          </a:xfrm>
          <a:prstGeom prst="line">
            <a:avLst/>
          </a:prstGeom>
          <a:ln w="317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0758916" y="2196591"/>
            <a:ext cx="3335" cy="279487"/>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a:endCxn id="113" idx="0"/>
          </p:cNvCxnSpPr>
          <p:nvPr/>
        </p:nvCxnSpPr>
        <p:spPr>
          <a:xfrm>
            <a:off x="10786188" y="4142792"/>
            <a:ext cx="3347" cy="488626"/>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sp>
        <p:nvSpPr>
          <p:cNvPr id="216" name="TextBox 215"/>
          <p:cNvSpPr txBox="1"/>
          <p:nvPr/>
        </p:nvSpPr>
        <p:spPr>
          <a:xfrm>
            <a:off x="8949145" y="5850105"/>
            <a:ext cx="1097480" cy="707886"/>
          </a:xfrm>
          <a:prstGeom prst="rect">
            <a:avLst/>
          </a:prstGeom>
          <a:noFill/>
        </p:spPr>
        <p:txBody>
          <a:bodyPr wrap="none" rtlCol="0">
            <a:spAutoFit/>
          </a:bodyPr>
          <a:lstStyle/>
          <a:p>
            <a:r>
              <a:rPr lang="en-US" sz="4000" b="1" dirty="0" smtClean="0">
                <a:solidFill>
                  <a:srgbClr val="C00000"/>
                </a:solidFill>
              </a:rPr>
              <a:t>GTU</a:t>
            </a:r>
            <a:endParaRPr lang="en-US" sz="4000" b="1" dirty="0">
              <a:solidFill>
                <a:srgbClr val="C00000"/>
              </a:solidFill>
            </a:endParaRPr>
          </a:p>
        </p:txBody>
      </p:sp>
      <p:cxnSp>
        <p:nvCxnSpPr>
          <p:cNvPr id="218" name="Straight Connector 217"/>
          <p:cNvCxnSpPr/>
          <p:nvPr/>
        </p:nvCxnSpPr>
        <p:spPr>
          <a:xfrm>
            <a:off x="6525072" y="4312255"/>
            <a:ext cx="7984" cy="419849"/>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sp>
        <p:nvSpPr>
          <p:cNvPr id="221" name="TextBox 220"/>
          <p:cNvSpPr txBox="1"/>
          <p:nvPr/>
        </p:nvSpPr>
        <p:spPr>
          <a:xfrm>
            <a:off x="10698709" y="2123903"/>
            <a:ext cx="651140" cy="369332"/>
          </a:xfrm>
          <a:prstGeom prst="rect">
            <a:avLst/>
          </a:prstGeom>
          <a:noFill/>
        </p:spPr>
        <p:txBody>
          <a:bodyPr wrap="none" rtlCol="0">
            <a:spAutoFit/>
          </a:bodyPr>
          <a:lstStyle/>
          <a:p>
            <a:r>
              <a:rPr lang="en-US" dirty="0" smtClean="0">
                <a:solidFill>
                  <a:srgbClr val="00B0F0"/>
                </a:solidFill>
              </a:rPr>
              <a:t>~600</a:t>
            </a:r>
            <a:endParaRPr lang="en-US" dirty="0">
              <a:solidFill>
                <a:srgbClr val="00B0F0"/>
              </a:solidFill>
            </a:endParaRPr>
          </a:p>
        </p:txBody>
      </p:sp>
      <p:sp>
        <p:nvSpPr>
          <p:cNvPr id="222" name="TextBox 221"/>
          <p:cNvSpPr txBox="1"/>
          <p:nvPr/>
        </p:nvSpPr>
        <p:spPr>
          <a:xfrm>
            <a:off x="10786188" y="4210107"/>
            <a:ext cx="651140" cy="369332"/>
          </a:xfrm>
          <a:prstGeom prst="rect">
            <a:avLst/>
          </a:prstGeom>
          <a:noFill/>
        </p:spPr>
        <p:txBody>
          <a:bodyPr wrap="none" rtlCol="0">
            <a:spAutoFit/>
          </a:bodyPr>
          <a:lstStyle/>
          <a:p>
            <a:r>
              <a:rPr lang="en-US" dirty="0" smtClean="0">
                <a:solidFill>
                  <a:srgbClr val="00B0F0"/>
                </a:solidFill>
              </a:rPr>
              <a:t>~150</a:t>
            </a:r>
            <a:endParaRPr lang="en-US" dirty="0">
              <a:solidFill>
                <a:srgbClr val="00B0F0"/>
              </a:solidFill>
            </a:endParaRPr>
          </a:p>
        </p:txBody>
      </p:sp>
      <p:cxnSp>
        <p:nvCxnSpPr>
          <p:cNvPr id="224" name="Straight Arrow Connector 223"/>
          <p:cNvCxnSpPr/>
          <p:nvPr/>
        </p:nvCxnSpPr>
        <p:spPr>
          <a:xfrm flipV="1">
            <a:off x="1975171" y="4816084"/>
            <a:ext cx="1012680" cy="15827"/>
          </a:xfrm>
          <a:prstGeom prst="straightConnector1">
            <a:avLst/>
          </a:prstGeom>
          <a:ln w="412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8731689" y="3067283"/>
            <a:ext cx="1087393" cy="2099666"/>
          </a:xfrm>
          <a:prstGeom prst="rect">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8999220" y="1300730"/>
            <a:ext cx="609600" cy="1625448"/>
          </a:xfrm>
          <a:prstGeom prst="rect">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11718404" y="6362235"/>
            <a:ext cx="340158" cy="461665"/>
          </a:xfrm>
          <a:prstGeom prst="rect">
            <a:avLst/>
          </a:prstGeom>
          <a:noFill/>
        </p:spPr>
        <p:txBody>
          <a:bodyPr wrap="none" rtlCol="0">
            <a:spAutoFit/>
          </a:bodyPr>
          <a:lstStyle/>
          <a:p>
            <a:r>
              <a:rPr lang="en-US" sz="2400" dirty="0" smtClean="0"/>
              <a:t>6</a:t>
            </a:r>
            <a:endParaRPr lang="en-US" sz="2400" dirty="0"/>
          </a:p>
        </p:txBody>
      </p:sp>
    </p:spTree>
    <p:extLst>
      <p:ext uri="{BB962C8B-B14F-4D97-AF65-F5344CB8AC3E}">
        <p14:creationId xmlns:p14="http://schemas.microsoft.com/office/powerpoint/2010/main" val="73306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9588459" cy="523220"/>
          </a:xfrm>
          <a:prstGeom prst="rect">
            <a:avLst/>
          </a:prstGeom>
          <a:noFill/>
        </p:spPr>
        <p:txBody>
          <a:bodyPr wrap="none" rtlCol="0">
            <a:spAutoFit/>
          </a:bodyPr>
          <a:lstStyle/>
          <a:p>
            <a:r>
              <a:rPr lang="en-US" sz="2800" b="1" dirty="0"/>
              <a:t>3</a:t>
            </a:r>
            <a:r>
              <a:rPr lang="en-US" sz="2800" b="1" dirty="0" smtClean="0"/>
              <a:t>. GTU design: </a:t>
            </a:r>
            <a:r>
              <a:rPr lang="en-US" sz="2400" dirty="0" smtClean="0"/>
              <a:t>modular design, a 4U(high) x 19U(wide) rack mounted box</a:t>
            </a:r>
          </a:p>
        </p:txBody>
      </p:sp>
      <p:sp>
        <p:nvSpPr>
          <p:cNvPr id="2" name="TextBox 1"/>
          <p:cNvSpPr txBox="1"/>
          <p:nvPr/>
        </p:nvSpPr>
        <p:spPr>
          <a:xfrm>
            <a:off x="998375" y="946167"/>
            <a:ext cx="4183325" cy="646331"/>
          </a:xfrm>
          <a:prstGeom prst="rect">
            <a:avLst/>
          </a:prstGeom>
          <a:noFill/>
        </p:spPr>
        <p:txBody>
          <a:bodyPr wrap="none" rtlCol="0">
            <a:spAutoFit/>
          </a:bodyPr>
          <a:lstStyle/>
          <a:p>
            <a:r>
              <a:rPr lang="en-US" dirty="0" smtClean="0"/>
              <a:t>GTU base board</a:t>
            </a:r>
          </a:p>
          <a:p>
            <a:r>
              <a:rPr lang="en-US" dirty="0" smtClean="0"/>
              <a:t>Optic transceiver plugin modules (to DAM)</a:t>
            </a:r>
            <a:endParaRPr lang="en-US" dirty="0"/>
          </a:p>
        </p:txBody>
      </p:sp>
      <p:sp>
        <p:nvSpPr>
          <p:cNvPr id="4" name="Rectangle 3"/>
          <p:cNvSpPr/>
          <p:nvPr/>
        </p:nvSpPr>
        <p:spPr>
          <a:xfrm>
            <a:off x="6400801" y="1592498"/>
            <a:ext cx="4016044" cy="4189445"/>
          </a:xfrm>
          <a:prstGeom prst="rect">
            <a:avLst/>
          </a:prstGeom>
          <a:solidFill>
            <a:schemeClr val="accent6">
              <a:lumMod val="75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736049" y="2785361"/>
            <a:ext cx="823751" cy="77550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FPGA</a:t>
            </a:r>
            <a:endParaRPr lang="en-US" dirty="0">
              <a:solidFill>
                <a:srgbClr val="FF0000"/>
              </a:solidFill>
            </a:endParaRPr>
          </a:p>
        </p:txBody>
      </p:sp>
      <p:sp>
        <p:nvSpPr>
          <p:cNvPr id="7" name="Rectangle 6"/>
          <p:cNvSpPr/>
          <p:nvPr/>
        </p:nvSpPr>
        <p:spPr>
          <a:xfrm>
            <a:off x="6652727" y="1877081"/>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6652727" y="2042181"/>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6652727" y="2207609"/>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6652727" y="237270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6652727" y="253780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6652727" y="270290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6652727" y="286833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6652727" y="303343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6652727" y="319853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6652727" y="336363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6652727" y="352906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6652727" y="369416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652727" y="385926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652727" y="402436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6652727" y="418979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652727" y="435489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6652727" y="451999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6652727" y="468509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652727" y="485052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6652727" y="501562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6652727" y="518072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6652727" y="534582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6652727" y="551124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07955" y="4682205"/>
            <a:ext cx="1375628" cy="102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Power</a:t>
            </a:r>
          </a:p>
          <a:p>
            <a:pPr algn="ctr"/>
            <a:r>
              <a:rPr lang="en-US" dirty="0" smtClean="0"/>
              <a:t>supplies</a:t>
            </a:r>
            <a:endParaRPr lang="en-US" dirty="0"/>
          </a:p>
        </p:txBody>
      </p:sp>
      <p:sp>
        <p:nvSpPr>
          <p:cNvPr id="10" name="Rectangle 9"/>
          <p:cNvSpPr/>
          <p:nvPr/>
        </p:nvSpPr>
        <p:spPr>
          <a:xfrm>
            <a:off x="8080310" y="1704975"/>
            <a:ext cx="1901890" cy="83283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Clock</a:t>
            </a:r>
          </a:p>
          <a:p>
            <a:pPr algn="ctr"/>
            <a:r>
              <a:rPr lang="en-US" dirty="0" smtClean="0"/>
              <a:t>Receiver, control, distribution </a:t>
            </a:r>
            <a:endParaRPr lang="en-US" dirty="0"/>
          </a:p>
        </p:txBody>
      </p:sp>
      <p:sp>
        <p:nvSpPr>
          <p:cNvPr id="249" name="Rectangle 248"/>
          <p:cNvSpPr/>
          <p:nvPr/>
        </p:nvSpPr>
        <p:spPr>
          <a:xfrm>
            <a:off x="9631522" y="2794656"/>
            <a:ext cx="766378" cy="1741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t>Run Control</a:t>
            </a:r>
          </a:p>
          <a:p>
            <a:pPr algn="ctr"/>
            <a:r>
              <a:rPr lang="en-US" sz="1600" dirty="0" smtClean="0"/>
              <a:t>Memory</a:t>
            </a:r>
          </a:p>
          <a:p>
            <a:pPr algn="ctr"/>
            <a:r>
              <a:rPr lang="en-US" sz="1600" dirty="0" smtClean="0"/>
              <a:t>‘services’</a:t>
            </a:r>
            <a:endParaRPr lang="en-US" sz="1600" dirty="0"/>
          </a:p>
        </p:txBody>
      </p:sp>
      <p:sp>
        <p:nvSpPr>
          <p:cNvPr id="250" name="Rectangle 249"/>
          <p:cNvSpPr/>
          <p:nvPr/>
        </p:nvSpPr>
        <p:spPr>
          <a:xfrm>
            <a:off x="2358311" y="4863705"/>
            <a:ext cx="2285801" cy="1651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78251" y="2791965"/>
            <a:ext cx="3230880" cy="2149887"/>
          </a:xfrm>
          <a:prstGeom prst="rect">
            <a:avLst/>
          </a:prstGeom>
          <a:solidFill>
            <a:schemeClr val="accent6">
              <a:lumMod val="5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97212" y="5503817"/>
            <a:ext cx="1881028" cy="400110"/>
          </a:xfrm>
          <a:prstGeom prst="rect">
            <a:avLst/>
          </a:prstGeom>
          <a:noFill/>
        </p:spPr>
        <p:txBody>
          <a:bodyPr wrap="none" rtlCol="0">
            <a:spAutoFit/>
          </a:bodyPr>
          <a:lstStyle/>
          <a:p>
            <a:r>
              <a:rPr lang="en-US" sz="2000" b="1" dirty="0" smtClean="0"/>
              <a:t>GTU base board</a:t>
            </a:r>
            <a:endParaRPr lang="en-US" sz="2000" b="1" dirty="0"/>
          </a:p>
        </p:txBody>
      </p:sp>
      <p:sp>
        <p:nvSpPr>
          <p:cNvPr id="14" name="TextBox 13"/>
          <p:cNvSpPr txBox="1"/>
          <p:nvPr/>
        </p:nvSpPr>
        <p:spPr>
          <a:xfrm>
            <a:off x="3710789" y="2732338"/>
            <a:ext cx="1498256" cy="523220"/>
          </a:xfrm>
          <a:prstGeom prst="rect">
            <a:avLst/>
          </a:prstGeom>
          <a:noFill/>
        </p:spPr>
        <p:txBody>
          <a:bodyPr wrap="square" rtlCol="0">
            <a:spAutoFit/>
          </a:bodyPr>
          <a:lstStyle/>
          <a:p>
            <a:r>
              <a:rPr lang="en-US" sz="1400" b="1" dirty="0" smtClean="0"/>
              <a:t>Optic Transceiver plugin module</a:t>
            </a:r>
            <a:endParaRPr lang="en-US" sz="1400" b="1" dirty="0"/>
          </a:p>
        </p:txBody>
      </p:sp>
      <p:sp>
        <p:nvSpPr>
          <p:cNvPr id="15" name="Rectangle 14"/>
          <p:cNvSpPr/>
          <p:nvPr/>
        </p:nvSpPr>
        <p:spPr>
          <a:xfrm>
            <a:off x="2914726" y="4368077"/>
            <a:ext cx="670405" cy="452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Clock fanout</a:t>
            </a:r>
            <a:endParaRPr lang="en-US" dirty="0"/>
          </a:p>
        </p:txBody>
      </p:sp>
      <p:sp>
        <p:nvSpPr>
          <p:cNvPr id="251" name="Rectangle 250"/>
          <p:cNvSpPr/>
          <p:nvPr/>
        </p:nvSpPr>
        <p:spPr>
          <a:xfrm>
            <a:off x="3738311" y="4364506"/>
            <a:ext cx="708506" cy="452580"/>
          </a:xfrm>
          <a:prstGeom prst="rect">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t>Possible buffers</a:t>
            </a:r>
            <a:endParaRPr lang="en-US" sz="1400" dirty="0"/>
          </a:p>
        </p:txBody>
      </p:sp>
      <p:sp>
        <p:nvSpPr>
          <p:cNvPr id="16" name="Rectangle 15"/>
          <p:cNvSpPr/>
          <p:nvPr/>
        </p:nvSpPr>
        <p:spPr>
          <a:xfrm>
            <a:off x="1836988" y="2827281"/>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20908" y="2827281"/>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766875" y="2791965"/>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252" name="Rectangle 251"/>
          <p:cNvSpPr/>
          <p:nvPr/>
        </p:nvSpPr>
        <p:spPr>
          <a:xfrm>
            <a:off x="3996611" y="3185934"/>
            <a:ext cx="1055742" cy="521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Power</a:t>
            </a:r>
          </a:p>
          <a:p>
            <a:pPr algn="ctr"/>
            <a:r>
              <a:rPr lang="en-US" dirty="0" smtClean="0"/>
              <a:t>regulators</a:t>
            </a:r>
            <a:endParaRPr lang="en-US" dirty="0"/>
          </a:p>
        </p:txBody>
      </p:sp>
      <p:sp>
        <p:nvSpPr>
          <p:cNvPr id="328" name="Rectangle 327"/>
          <p:cNvSpPr/>
          <p:nvPr/>
        </p:nvSpPr>
        <p:spPr>
          <a:xfrm>
            <a:off x="1836988" y="3008536"/>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p:cNvSpPr/>
          <p:nvPr/>
        </p:nvSpPr>
        <p:spPr>
          <a:xfrm>
            <a:off x="2720908" y="3008536"/>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extBox 329"/>
          <p:cNvSpPr txBox="1"/>
          <p:nvPr/>
        </p:nvSpPr>
        <p:spPr>
          <a:xfrm>
            <a:off x="1766875" y="2973220"/>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31" name="Rectangle 330"/>
          <p:cNvSpPr/>
          <p:nvPr/>
        </p:nvSpPr>
        <p:spPr>
          <a:xfrm>
            <a:off x="1836988" y="3190364"/>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2720908" y="3190364"/>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extBox 356"/>
          <p:cNvSpPr txBox="1"/>
          <p:nvPr/>
        </p:nvSpPr>
        <p:spPr>
          <a:xfrm>
            <a:off x="1766875" y="3155048"/>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63" name="Rectangle 362"/>
          <p:cNvSpPr/>
          <p:nvPr/>
        </p:nvSpPr>
        <p:spPr>
          <a:xfrm>
            <a:off x="1836988" y="3371619"/>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p:cNvSpPr/>
          <p:nvPr/>
        </p:nvSpPr>
        <p:spPr>
          <a:xfrm>
            <a:off x="2720908" y="3371619"/>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TextBox 364"/>
          <p:cNvSpPr txBox="1"/>
          <p:nvPr/>
        </p:nvSpPr>
        <p:spPr>
          <a:xfrm>
            <a:off x="1766875" y="3336303"/>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66" name="Rectangle 365"/>
          <p:cNvSpPr/>
          <p:nvPr/>
        </p:nvSpPr>
        <p:spPr>
          <a:xfrm>
            <a:off x="1836988" y="3553447"/>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p:cNvSpPr/>
          <p:nvPr/>
        </p:nvSpPr>
        <p:spPr>
          <a:xfrm>
            <a:off x="2720908" y="3553447"/>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TextBox 367"/>
          <p:cNvSpPr txBox="1"/>
          <p:nvPr/>
        </p:nvSpPr>
        <p:spPr>
          <a:xfrm>
            <a:off x="1766875" y="3518131"/>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69" name="Rectangle 368"/>
          <p:cNvSpPr/>
          <p:nvPr/>
        </p:nvSpPr>
        <p:spPr>
          <a:xfrm>
            <a:off x="1836988" y="3734702"/>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2720908" y="3734702"/>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extBox 370"/>
          <p:cNvSpPr txBox="1"/>
          <p:nvPr/>
        </p:nvSpPr>
        <p:spPr>
          <a:xfrm>
            <a:off x="1766875" y="3699386"/>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72" name="Rectangle 371"/>
          <p:cNvSpPr/>
          <p:nvPr/>
        </p:nvSpPr>
        <p:spPr>
          <a:xfrm>
            <a:off x="1836988" y="3916530"/>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2720908" y="3916530"/>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extBox 373"/>
          <p:cNvSpPr txBox="1"/>
          <p:nvPr/>
        </p:nvSpPr>
        <p:spPr>
          <a:xfrm>
            <a:off x="1766875" y="3881214"/>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75" name="Rectangle 374"/>
          <p:cNvSpPr/>
          <p:nvPr/>
        </p:nvSpPr>
        <p:spPr>
          <a:xfrm>
            <a:off x="1836988" y="4097785"/>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p:cNvSpPr/>
          <p:nvPr/>
        </p:nvSpPr>
        <p:spPr>
          <a:xfrm>
            <a:off x="2720908" y="4097785"/>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extBox 379"/>
          <p:cNvSpPr txBox="1"/>
          <p:nvPr/>
        </p:nvSpPr>
        <p:spPr>
          <a:xfrm>
            <a:off x="1766875" y="4062469"/>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82" name="Rectangle 381"/>
          <p:cNvSpPr/>
          <p:nvPr/>
        </p:nvSpPr>
        <p:spPr>
          <a:xfrm>
            <a:off x="1836988" y="4274086"/>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p:cNvSpPr/>
          <p:nvPr/>
        </p:nvSpPr>
        <p:spPr>
          <a:xfrm>
            <a:off x="2720908" y="4274086"/>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TextBox 383"/>
          <p:cNvSpPr txBox="1"/>
          <p:nvPr/>
        </p:nvSpPr>
        <p:spPr>
          <a:xfrm>
            <a:off x="1766875" y="4238770"/>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85" name="Rectangle 384"/>
          <p:cNvSpPr/>
          <p:nvPr/>
        </p:nvSpPr>
        <p:spPr>
          <a:xfrm>
            <a:off x="1836988" y="4455341"/>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2720908" y="4455341"/>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extBox 386"/>
          <p:cNvSpPr txBox="1"/>
          <p:nvPr/>
        </p:nvSpPr>
        <p:spPr>
          <a:xfrm>
            <a:off x="1766875" y="4420025"/>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388" name="Rectangle 387"/>
          <p:cNvSpPr/>
          <p:nvPr/>
        </p:nvSpPr>
        <p:spPr>
          <a:xfrm>
            <a:off x="1836988" y="4637169"/>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p:cNvSpPr/>
          <p:nvPr/>
        </p:nvSpPr>
        <p:spPr>
          <a:xfrm>
            <a:off x="2720908" y="4637169"/>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extBox 389"/>
          <p:cNvSpPr txBox="1"/>
          <p:nvPr/>
        </p:nvSpPr>
        <p:spPr>
          <a:xfrm>
            <a:off x="1766875" y="4601853"/>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19" name="TextBox 18"/>
          <p:cNvSpPr txBox="1"/>
          <p:nvPr/>
        </p:nvSpPr>
        <p:spPr>
          <a:xfrm>
            <a:off x="998375" y="1563966"/>
            <a:ext cx="2421625" cy="923330"/>
          </a:xfrm>
          <a:prstGeom prst="rect">
            <a:avLst/>
          </a:prstGeom>
          <a:noFill/>
        </p:spPr>
        <p:txBody>
          <a:bodyPr wrap="none" rtlCol="0">
            <a:spAutoFit/>
          </a:bodyPr>
          <a:lstStyle/>
          <a:p>
            <a:r>
              <a:rPr lang="en-US" dirty="0" smtClean="0"/>
              <a:t>Fits in a 19U wide rack</a:t>
            </a:r>
          </a:p>
          <a:p>
            <a:r>
              <a:rPr lang="en-US" dirty="0" smtClean="0"/>
              <a:t>Takes 4U high space</a:t>
            </a:r>
          </a:p>
          <a:p>
            <a:r>
              <a:rPr lang="en-US" dirty="0" smtClean="0"/>
              <a:t>MTP fiber ports to DAM</a:t>
            </a:r>
            <a:endParaRPr lang="en-US" dirty="0"/>
          </a:p>
        </p:txBody>
      </p:sp>
      <p:cxnSp>
        <p:nvCxnSpPr>
          <p:cNvPr id="21" name="Straight Connector 20"/>
          <p:cNvCxnSpPr/>
          <p:nvPr/>
        </p:nvCxnSpPr>
        <p:spPr>
          <a:xfrm flipV="1">
            <a:off x="10203024" y="1506521"/>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10203024" y="5845416"/>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1131877" y="5176650"/>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1131877" y="2791965"/>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8" idx="0"/>
          </p:cNvCxnSpPr>
          <p:nvPr/>
        </p:nvCxnSpPr>
        <p:spPr>
          <a:xfrm>
            <a:off x="10673153" y="1493837"/>
            <a:ext cx="0" cy="933901"/>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a:endCxn id="400" idx="0"/>
          </p:cNvCxnSpPr>
          <p:nvPr/>
        </p:nvCxnSpPr>
        <p:spPr>
          <a:xfrm flipH="1">
            <a:off x="1321811" y="2802094"/>
            <a:ext cx="3073" cy="289365"/>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a:stCxn id="400" idx="2"/>
          </p:cNvCxnSpPr>
          <p:nvPr/>
        </p:nvCxnSpPr>
        <p:spPr>
          <a:xfrm>
            <a:off x="1321811" y="4633997"/>
            <a:ext cx="6146" cy="542653"/>
          </a:xfrm>
          <a:prstGeom prst="line">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28" idx="2"/>
          </p:cNvCxnSpPr>
          <p:nvPr/>
        </p:nvCxnSpPr>
        <p:spPr>
          <a:xfrm flipH="1">
            <a:off x="10663067" y="4156225"/>
            <a:ext cx="10086" cy="1659377"/>
          </a:xfrm>
          <a:prstGeom prst="line">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426931" y="2427738"/>
            <a:ext cx="492443" cy="1728487"/>
          </a:xfrm>
          <a:prstGeom prst="rect">
            <a:avLst/>
          </a:prstGeom>
          <a:noFill/>
        </p:spPr>
        <p:txBody>
          <a:bodyPr vert="vert270" wrap="none" rtlCol="0">
            <a:spAutoFit/>
          </a:bodyPr>
          <a:lstStyle/>
          <a:p>
            <a:r>
              <a:rPr lang="en-US" sz="2000" dirty="0" smtClean="0"/>
              <a:t>19 U wide </a:t>
            </a:r>
            <a:r>
              <a:rPr lang="en-US" dirty="0" smtClean="0"/>
              <a:t>(max)</a:t>
            </a:r>
            <a:endParaRPr lang="en-US" dirty="0"/>
          </a:p>
        </p:txBody>
      </p:sp>
      <p:sp>
        <p:nvSpPr>
          <p:cNvPr id="400" name="TextBox 399"/>
          <p:cNvSpPr txBox="1"/>
          <p:nvPr/>
        </p:nvSpPr>
        <p:spPr>
          <a:xfrm>
            <a:off x="1075589" y="3091459"/>
            <a:ext cx="492443" cy="1542538"/>
          </a:xfrm>
          <a:prstGeom prst="rect">
            <a:avLst/>
          </a:prstGeom>
          <a:noFill/>
        </p:spPr>
        <p:txBody>
          <a:bodyPr vert="vert270" wrap="none" rtlCol="0">
            <a:spAutoFit/>
          </a:bodyPr>
          <a:lstStyle/>
          <a:p>
            <a:r>
              <a:rPr lang="en-US" sz="2000" dirty="0" smtClean="0"/>
              <a:t>4 U high </a:t>
            </a:r>
            <a:r>
              <a:rPr lang="en-US" dirty="0" smtClean="0"/>
              <a:t>(max)</a:t>
            </a:r>
            <a:endParaRPr lang="en-US" dirty="0"/>
          </a:p>
        </p:txBody>
      </p:sp>
      <p:sp>
        <p:nvSpPr>
          <p:cNvPr id="31" name="TextBox 30"/>
          <p:cNvSpPr txBox="1"/>
          <p:nvPr/>
        </p:nvSpPr>
        <p:spPr>
          <a:xfrm>
            <a:off x="726418" y="6142899"/>
            <a:ext cx="7047635"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All the electrical signals are differential signals (PCB</a:t>
            </a:r>
            <a:r>
              <a:rPr lang="en-US" dirty="0"/>
              <a:t> </a:t>
            </a:r>
            <a:r>
              <a:rPr lang="en-US" dirty="0" smtClean="0"/>
              <a:t>and connector)</a:t>
            </a:r>
          </a:p>
          <a:p>
            <a:pPr marL="285750" indent="-285750">
              <a:buFont typeface="Arial" panose="020B0604020202020204" pitchFamily="34" charset="0"/>
              <a:buChar char="•"/>
            </a:pPr>
            <a:r>
              <a:rPr lang="en-US" dirty="0" smtClean="0"/>
              <a:t>The FPGA can be a single piece, or three pieces with fast interconnect.</a:t>
            </a:r>
            <a:endParaRPr lang="en-US" dirty="0"/>
          </a:p>
        </p:txBody>
      </p:sp>
      <p:sp>
        <p:nvSpPr>
          <p:cNvPr id="84" name="Rectangle 83"/>
          <p:cNvSpPr/>
          <p:nvPr/>
        </p:nvSpPr>
        <p:spPr>
          <a:xfrm>
            <a:off x="8806021" y="3401409"/>
            <a:ext cx="598504" cy="89258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rgbClr val="FF0000"/>
                </a:solidFill>
              </a:rPr>
              <a:t>FPGA </a:t>
            </a:r>
            <a:r>
              <a:rPr lang="en-US" sz="1400" dirty="0" smtClean="0">
                <a:solidFill>
                  <a:srgbClr val="FF0000"/>
                </a:solidFill>
              </a:rPr>
              <a:t>(SOM)</a:t>
            </a:r>
            <a:endParaRPr lang="en-US" sz="1400" dirty="0">
              <a:solidFill>
                <a:srgbClr val="FF0000"/>
              </a:solidFill>
            </a:endParaRPr>
          </a:p>
        </p:txBody>
      </p:sp>
      <p:sp>
        <p:nvSpPr>
          <p:cNvPr id="85" name="Rectangle 84"/>
          <p:cNvSpPr/>
          <p:nvPr/>
        </p:nvSpPr>
        <p:spPr>
          <a:xfrm>
            <a:off x="7739834" y="4131818"/>
            <a:ext cx="819966" cy="78705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FPGA</a:t>
            </a:r>
            <a:endParaRPr lang="en-US" dirty="0">
              <a:solidFill>
                <a:srgbClr val="FF0000"/>
              </a:solidFill>
            </a:endParaRPr>
          </a:p>
        </p:txBody>
      </p:sp>
      <p:cxnSp>
        <p:nvCxnSpPr>
          <p:cNvPr id="5" name="Straight Arrow Connector 4"/>
          <p:cNvCxnSpPr/>
          <p:nvPr/>
        </p:nvCxnSpPr>
        <p:spPr>
          <a:xfrm flipH="1">
            <a:off x="7426325" y="4918869"/>
            <a:ext cx="309724" cy="63738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7416240" y="4721407"/>
            <a:ext cx="323594" cy="52136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a:off x="7410896" y="4818840"/>
            <a:ext cx="328938" cy="589028"/>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a:off x="7413359" y="4648509"/>
            <a:ext cx="319921" cy="42475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85" idx="1"/>
            <a:endCxn id="224" idx="3"/>
          </p:cNvCxnSpPr>
          <p:nvPr/>
        </p:nvCxnSpPr>
        <p:spPr>
          <a:xfrm flipH="1">
            <a:off x="7426325" y="4525344"/>
            <a:ext cx="313509" cy="36294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222" idx="3"/>
          </p:cNvCxnSpPr>
          <p:nvPr/>
        </p:nvCxnSpPr>
        <p:spPr>
          <a:xfrm flipH="1">
            <a:off x="7426325" y="4448695"/>
            <a:ext cx="306945" cy="274170"/>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7421577" y="4367924"/>
            <a:ext cx="318247" cy="19102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218" idx="3"/>
          </p:cNvCxnSpPr>
          <p:nvPr/>
        </p:nvCxnSpPr>
        <p:spPr>
          <a:xfrm flipH="1">
            <a:off x="7426325" y="4293992"/>
            <a:ext cx="326618" cy="9867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216" idx="3"/>
          </p:cNvCxnSpPr>
          <p:nvPr/>
        </p:nvCxnSpPr>
        <p:spPr>
          <a:xfrm flipH="1">
            <a:off x="7426325" y="4209291"/>
            <a:ext cx="326049" cy="1827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211" idx="3"/>
          </p:cNvCxnSpPr>
          <p:nvPr/>
        </p:nvCxnSpPr>
        <p:spPr>
          <a:xfrm flipH="1">
            <a:off x="7426325" y="3445066"/>
            <a:ext cx="313499" cy="28687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206" idx="3"/>
          </p:cNvCxnSpPr>
          <p:nvPr/>
        </p:nvCxnSpPr>
        <p:spPr>
          <a:xfrm flipH="1">
            <a:off x="7426325" y="3259425"/>
            <a:ext cx="306945" cy="14198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endCxn id="208" idx="3"/>
          </p:cNvCxnSpPr>
          <p:nvPr/>
        </p:nvCxnSpPr>
        <p:spPr>
          <a:xfrm flipH="1">
            <a:off x="7426325" y="3342088"/>
            <a:ext cx="315963" cy="22474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6" idx="1"/>
            <a:endCxn id="190" idx="3"/>
          </p:cNvCxnSpPr>
          <p:nvPr/>
        </p:nvCxnSpPr>
        <p:spPr>
          <a:xfrm flipH="1">
            <a:off x="7426325" y="3173112"/>
            <a:ext cx="309724" cy="6319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endCxn id="178" idx="3"/>
          </p:cNvCxnSpPr>
          <p:nvPr/>
        </p:nvCxnSpPr>
        <p:spPr>
          <a:xfrm flipH="1">
            <a:off x="7426325" y="3064275"/>
            <a:ext cx="299639" cy="693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176" idx="3"/>
          </p:cNvCxnSpPr>
          <p:nvPr/>
        </p:nvCxnSpPr>
        <p:spPr>
          <a:xfrm flipH="1" flipV="1">
            <a:off x="7426325" y="2906109"/>
            <a:ext cx="306946" cy="8544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endCxn id="173" idx="3"/>
          </p:cNvCxnSpPr>
          <p:nvPr/>
        </p:nvCxnSpPr>
        <p:spPr>
          <a:xfrm flipH="1" flipV="1">
            <a:off x="7426325" y="2740681"/>
            <a:ext cx="306945" cy="194845"/>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endCxn id="172" idx="3"/>
          </p:cNvCxnSpPr>
          <p:nvPr/>
        </p:nvCxnSpPr>
        <p:spPr>
          <a:xfrm flipH="1" flipV="1">
            <a:off x="7426325" y="2575581"/>
            <a:ext cx="306945" cy="278688"/>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flipV="1">
            <a:off x="7436054" y="2420468"/>
            <a:ext cx="297217" cy="37101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endCxn id="215" idx="3"/>
          </p:cNvCxnSpPr>
          <p:nvPr/>
        </p:nvCxnSpPr>
        <p:spPr>
          <a:xfrm flipH="1" flipV="1">
            <a:off x="7426325" y="4062137"/>
            <a:ext cx="315963" cy="6088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endCxn id="212" idx="3"/>
          </p:cNvCxnSpPr>
          <p:nvPr/>
        </p:nvCxnSpPr>
        <p:spPr>
          <a:xfrm flipH="1">
            <a:off x="7426325" y="3545798"/>
            <a:ext cx="313499" cy="35123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flipV="1">
            <a:off x="7428748" y="1909808"/>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flipV="1">
            <a:off x="7428748" y="2078816"/>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H="1" flipV="1">
            <a:off x="7436054" y="2250323"/>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7747886" y="3651911"/>
            <a:ext cx="548389" cy="404980"/>
          </a:xfrm>
          <a:prstGeom prst="rect">
            <a:avLst/>
          </a:prstGeom>
          <a:solidFill>
            <a:srgbClr val="FFFF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FF0000"/>
                </a:solidFill>
              </a:rPr>
              <a:t>Clock fanout</a:t>
            </a:r>
            <a:endParaRPr lang="en-US" sz="1400" dirty="0">
              <a:solidFill>
                <a:srgbClr val="FF0000"/>
              </a:solidFill>
            </a:endParaRPr>
          </a:p>
        </p:txBody>
      </p:sp>
      <p:cxnSp>
        <p:nvCxnSpPr>
          <p:cNvPr id="150" name="Straight Arrow Connector 149"/>
          <p:cNvCxnSpPr>
            <a:endCxn id="171" idx="3"/>
          </p:cNvCxnSpPr>
          <p:nvPr/>
        </p:nvCxnSpPr>
        <p:spPr>
          <a:xfrm flipH="1" flipV="1">
            <a:off x="7426325" y="2410481"/>
            <a:ext cx="321561" cy="134488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endCxn id="176" idx="3"/>
          </p:cNvCxnSpPr>
          <p:nvPr/>
        </p:nvCxnSpPr>
        <p:spPr>
          <a:xfrm flipH="1" flipV="1">
            <a:off x="7426325" y="2906109"/>
            <a:ext cx="326048" cy="82582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endCxn id="172" idx="3"/>
          </p:cNvCxnSpPr>
          <p:nvPr/>
        </p:nvCxnSpPr>
        <p:spPr>
          <a:xfrm flipH="1" flipV="1">
            <a:off x="7426325" y="2575581"/>
            <a:ext cx="313499" cy="115635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endCxn id="173" idx="3"/>
          </p:cNvCxnSpPr>
          <p:nvPr/>
        </p:nvCxnSpPr>
        <p:spPr>
          <a:xfrm flipH="1" flipV="1">
            <a:off x="7426325" y="2740681"/>
            <a:ext cx="320779" cy="99125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endCxn id="190" idx="3"/>
          </p:cNvCxnSpPr>
          <p:nvPr/>
        </p:nvCxnSpPr>
        <p:spPr>
          <a:xfrm flipH="1" flipV="1">
            <a:off x="7426325" y="3236309"/>
            <a:ext cx="313091" cy="49235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endCxn id="178" idx="3"/>
          </p:cNvCxnSpPr>
          <p:nvPr/>
        </p:nvCxnSpPr>
        <p:spPr>
          <a:xfrm flipH="1" flipV="1">
            <a:off x="7426325" y="3071209"/>
            <a:ext cx="319581" cy="66072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endCxn id="216" idx="3"/>
          </p:cNvCxnSpPr>
          <p:nvPr/>
        </p:nvCxnSpPr>
        <p:spPr>
          <a:xfrm flipH="1">
            <a:off x="7426325" y="3975866"/>
            <a:ext cx="315963" cy="25169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7428219" y="3731176"/>
            <a:ext cx="320778" cy="147571"/>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7437233" y="3967640"/>
            <a:ext cx="302183" cy="9449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H="1">
            <a:off x="7436003" y="3974385"/>
            <a:ext cx="309804" cy="747022"/>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endCxn id="218" idx="3"/>
          </p:cNvCxnSpPr>
          <p:nvPr/>
        </p:nvCxnSpPr>
        <p:spPr>
          <a:xfrm flipH="1">
            <a:off x="7426325" y="3978156"/>
            <a:ext cx="320371" cy="41450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H="1">
            <a:off x="7434134" y="3972364"/>
            <a:ext cx="318239" cy="58554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H="1" flipV="1">
            <a:off x="7434134" y="3720730"/>
            <a:ext cx="314918" cy="13823"/>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flipV="1">
            <a:off x="7429317" y="3394276"/>
            <a:ext cx="316490" cy="336900"/>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H="1" flipV="1">
            <a:off x="7437379" y="3559394"/>
            <a:ext cx="308428" cy="176555"/>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a:endCxn id="245" idx="3"/>
          </p:cNvCxnSpPr>
          <p:nvPr/>
        </p:nvCxnSpPr>
        <p:spPr>
          <a:xfrm flipH="1">
            <a:off x="7426325" y="3968303"/>
            <a:ext cx="309552" cy="1250190"/>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a:endCxn id="224" idx="3"/>
          </p:cNvCxnSpPr>
          <p:nvPr/>
        </p:nvCxnSpPr>
        <p:spPr>
          <a:xfrm flipH="1">
            <a:off x="7426325" y="3965919"/>
            <a:ext cx="323594" cy="922374"/>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a:endCxn id="244" idx="3"/>
          </p:cNvCxnSpPr>
          <p:nvPr/>
        </p:nvCxnSpPr>
        <p:spPr>
          <a:xfrm flipH="1">
            <a:off x="7426325" y="3974921"/>
            <a:ext cx="322672" cy="1078472"/>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a:endCxn id="246" idx="3"/>
          </p:cNvCxnSpPr>
          <p:nvPr/>
        </p:nvCxnSpPr>
        <p:spPr>
          <a:xfrm flipH="1">
            <a:off x="7426325" y="3965856"/>
            <a:ext cx="326048" cy="141773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a:stCxn id="149" idx="1"/>
          </p:cNvCxnSpPr>
          <p:nvPr/>
        </p:nvCxnSpPr>
        <p:spPr>
          <a:xfrm flipH="1">
            <a:off x="7428195" y="3854401"/>
            <a:ext cx="319691" cy="168418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8416235" y="3558115"/>
            <a:ext cx="6791" cy="582931"/>
          </a:xfrm>
          <a:prstGeom prst="straightConnector1">
            <a:avLst/>
          </a:prstGeom>
          <a:ln w="25400">
            <a:solidFill>
              <a:srgbClr val="0070C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flipH="1" flipV="1">
            <a:off x="8569885" y="3472064"/>
            <a:ext cx="236137" cy="1"/>
          </a:xfrm>
          <a:prstGeom prst="straightConnector1">
            <a:avLst/>
          </a:prstGeom>
          <a:ln w="25400">
            <a:solidFill>
              <a:srgbClr val="0070C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flipH="1" flipV="1">
            <a:off x="8569885" y="4220097"/>
            <a:ext cx="236137" cy="1"/>
          </a:xfrm>
          <a:prstGeom prst="straightConnector1">
            <a:avLst/>
          </a:prstGeom>
          <a:ln w="25400">
            <a:solidFill>
              <a:srgbClr val="0070C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a:endCxn id="10" idx="2"/>
          </p:cNvCxnSpPr>
          <p:nvPr/>
        </p:nvCxnSpPr>
        <p:spPr>
          <a:xfrm flipV="1">
            <a:off x="9019985" y="2537809"/>
            <a:ext cx="11270" cy="877071"/>
          </a:xfrm>
          <a:prstGeom prst="straightConnector1">
            <a:avLst/>
          </a:prstGeom>
          <a:ln w="25400">
            <a:solidFill>
              <a:srgbClr val="C00000">
                <a:alpha val="40000"/>
              </a:srgbClr>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flipH="1" flipV="1">
            <a:off x="9397307" y="3665425"/>
            <a:ext cx="236137" cy="1"/>
          </a:xfrm>
          <a:prstGeom prst="straightConnector1">
            <a:avLst/>
          </a:prstGeom>
          <a:ln w="25400">
            <a:solidFill>
              <a:srgbClr val="C00000">
                <a:alpha val="55000"/>
              </a:srgb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61" name="Elbow Connector 260"/>
          <p:cNvCxnSpPr/>
          <p:nvPr/>
        </p:nvCxnSpPr>
        <p:spPr>
          <a:xfrm rot="5400000">
            <a:off x="7861455" y="2972633"/>
            <a:ext cx="1288745" cy="419097"/>
          </a:xfrm>
          <a:prstGeom prst="bentConnector3">
            <a:avLst>
              <a:gd name="adj1" fmla="val 99889"/>
            </a:avLst>
          </a:prstGeom>
          <a:ln w="15875">
            <a:solidFill>
              <a:srgbClr val="FF0000"/>
            </a:solidFill>
            <a:headEnd w="sm" len="sm"/>
            <a:tailEnd type="triangle" w="sm" len="med"/>
          </a:ln>
        </p:spPr>
        <p:style>
          <a:lnRef idx="1">
            <a:schemeClr val="accent1"/>
          </a:lnRef>
          <a:fillRef idx="0">
            <a:schemeClr val="accent1"/>
          </a:fillRef>
          <a:effectRef idx="0">
            <a:schemeClr val="accent1"/>
          </a:effectRef>
          <a:fontRef idx="minor">
            <a:schemeClr val="tx1"/>
          </a:fontRef>
        </p:style>
      </p:cxnSp>
      <p:sp>
        <p:nvSpPr>
          <p:cNvPr id="266" name="TextBox 265"/>
          <p:cNvSpPr txBox="1"/>
          <p:nvPr/>
        </p:nvSpPr>
        <p:spPr>
          <a:xfrm>
            <a:off x="1829924" y="5196040"/>
            <a:ext cx="3271858" cy="553998"/>
          </a:xfrm>
          <a:prstGeom prst="rect">
            <a:avLst/>
          </a:prstGeom>
          <a:noFill/>
        </p:spPr>
        <p:txBody>
          <a:bodyPr wrap="none" rtlCol="0">
            <a:spAutoFit/>
          </a:bodyPr>
          <a:lstStyle/>
          <a:p>
            <a:r>
              <a:rPr lang="en-US" sz="1600" dirty="0" smtClean="0"/>
              <a:t>Possible choice of Optic Transceivers:</a:t>
            </a:r>
          </a:p>
          <a:p>
            <a:r>
              <a:rPr lang="en-US" sz="1400" dirty="0" smtClean="0"/>
              <a:t>QSFP, </a:t>
            </a:r>
            <a:r>
              <a:rPr lang="en-US" sz="1400" dirty="0" err="1" smtClean="0"/>
              <a:t>Finisar</a:t>
            </a:r>
            <a:r>
              <a:rPr lang="en-US" sz="1400" dirty="0" smtClean="0"/>
              <a:t> FTL410Q, 40GBASE-SR4</a:t>
            </a:r>
            <a:endParaRPr lang="en-US" sz="1100" dirty="0"/>
          </a:p>
        </p:txBody>
      </p:sp>
      <p:sp>
        <p:nvSpPr>
          <p:cNvPr id="137" name="TextBox 136"/>
          <p:cNvSpPr txBox="1"/>
          <p:nvPr/>
        </p:nvSpPr>
        <p:spPr>
          <a:xfrm>
            <a:off x="1819838" y="5658431"/>
            <a:ext cx="3982372" cy="338554"/>
          </a:xfrm>
          <a:prstGeom prst="rect">
            <a:avLst/>
          </a:prstGeom>
          <a:noFill/>
        </p:spPr>
        <p:txBody>
          <a:bodyPr wrap="none" rtlCol="0">
            <a:spAutoFit/>
          </a:bodyPr>
          <a:lstStyle/>
          <a:p>
            <a:r>
              <a:rPr lang="en-US" sz="1600" dirty="0" smtClean="0"/>
              <a:t>Possible choice of plugin connector: PCIe5x16</a:t>
            </a:r>
            <a:endParaRPr lang="en-US" sz="1100" dirty="0"/>
          </a:p>
        </p:txBody>
      </p:sp>
      <p:sp>
        <p:nvSpPr>
          <p:cNvPr id="142" name="TextBox 141"/>
          <p:cNvSpPr txBox="1"/>
          <p:nvPr/>
        </p:nvSpPr>
        <p:spPr>
          <a:xfrm>
            <a:off x="11718404" y="6362235"/>
            <a:ext cx="340158" cy="461665"/>
          </a:xfrm>
          <a:prstGeom prst="rect">
            <a:avLst/>
          </a:prstGeom>
          <a:noFill/>
        </p:spPr>
        <p:txBody>
          <a:bodyPr wrap="none" rtlCol="0">
            <a:spAutoFit/>
          </a:bodyPr>
          <a:lstStyle/>
          <a:p>
            <a:r>
              <a:rPr lang="en-US" sz="2400" dirty="0"/>
              <a:t>7</a:t>
            </a:r>
          </a:p>
        </p:txBody>
      </p:sp>
    </p:spTree>
    <p:extLst>
      <p:ext uri="{BB962C8B-B14F-4D97-AF65-F5344CB8AC3E}">
        <p14:creationId xmlns:p14="http://schemas.microsoft.com/office/powerpoint/2010/main" val="696109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163"/>
          <p:cNvSpPr/>
          <p:nvPr/>
        </p:nvSpPr>
        <p:spPr>
          <a:xfrm>
            <a:off x="559310" y="2949677"/>
            <a:ext cx="5965081" cy="3732076"/>
          </a:xfrm>
          <a:prstGeom prst="rect">
            <a:avLst/>
          </a:prstGeom>
          <a:solidFill>
            <a:srgbClr val="FFC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7736" y="1135098"/>
            <a:ext cx="4875622" cy="769441"/>
          </a:xfrm>
          <a:prstGeom prst="rect">
            <a:avLst/>
          </a:prstGeom>
          <a:noFill/>
        </p:spPr>
        <p:txBody>
          <a:bodyPr wrap="square" rtlCol="0">
            <a:spAutoFit/>
          </a:bodyPr>
          <a:lstStyle/>
          <a:p>
            <a:r>
              <a:rPr lang="en-US" sz="2400" dirty="0" smtClean="0"/>
              <a:t>Clock phase monitoring:</a:t>
            </a:r>
          </a:p>
          <a:p>
            <a:r>
              <a:rPr lang="en-US" sz="2000" dirty="0" smtClean="0"/>
              <a:t>Beam pickup, and digital feedback to GTU</a:t>
            </a:r>
          </a:p>
        </p:txBody>
      </p:sp>
      <p:sp>
        <p:nvSpPr>
          <p:cNvPr id="48" name="Freeform 47"/>
          <p:cNvSpPr/>
          <p:nvPr/>
        </p:nvSpPr>
        <p:spPr>
          <a:xfrm>
            <a:off x="919678" y="5651186"/>
            <a:ext cx="436953" cy="899007"/>
          </a:xfrm>
          <a:custGeom>
            <a:avLst/>
            <a:gdLst>
              <a:gd name="connsiteX0" fmla="*/ 0 w 1233488"/>
              <a:gd name="connsiteY0" fmla="*/ 517738 h 899007"/>
              <a:gd name="connsiteX1" fmla="*/ 295275 w 1233488"/>
              <a:gd name="connsiteY1" fmla="*/ 8151 h 899007"/>
              <a:gd name="connsiteX2" fmla="*/ 778669 w 1233488"/>
              <a:gd name="connsiteY2" fmla="*/ 879688 h 899007"/>
              <a:gd name="connsiteX3" fmla="*/ 1233488 w 1233488"/>
              <a:gd name="connsiteY3" fmla="*/ 527263 h 899007"/>
            </a:gdLst>
            <a:ahLst/>
            <a:cxnLst>
              <a:cxn ang="0">
                <a:pos x="connsiteX0" y="connsiteY0"/>
              </a:cxn>
              <a:cxn ang="0">
                <a:pos x="connsiteX1" y="connsiteY1"/>
              </a:cxn>
              <a:cxn ang="0">
                <a:pos x="connsiteX2" y="connsiteY2"/>
              </a:cxn>
              <a:cxn ang="0">
                <a:pos x="connsiteX3" y="connsiteY3"/>
              </a:cxn>
            </a:cxnLst>
            <a:rect l="l" t="t" r="r" b="b"/>
            <a:pathLst>
              <a:path w="1233488" h="899007">
                <a:moveTo>
                  <a:pt x="0" y="517738"/>
                </a:moveTo>
                <a:cubicBezTo>
                  <a:pt x="82748" y="232782"/>
                  <a:pt x="165497" y="-52174"/>
                  <a:pt x="295275" y="8151"/>
                </a:cubicBezTo>
                <a:cubicBezTo>
                  <a:pt x="425053" y="68476"/>
                  <a:pt x="622300" y="793169"/>
                  <a:pt x="778669" y="879688"/>
                </a:cubicBezTo>
                <a:cubicBezTo>
                  <a:pt x="935038" y="966207"/>
                  <a:pt x="1084263" y="746735"/>
                  <a:pt x="1233488" y="5272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V="1">
            <a:off x="1356631" y="6163368"/>
            <a:ext cx="564411"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48" idx="0"/>
          </p:cNvCxnSpPr>
          <p:nvPr/>
        </p:nvCxnSpPr>
        <p:spPr>
          <a:xfrm flipH="1" flipV="1">
            <a:off x="498197" y="6163368"/>
            <a:ext cx="421481" cy="5556"/>
          </a:xfrm>
          <a:prstGeom prst="line">
            <a:avLst/>
          </a:prstGeom>
        </p:spPr>
        <p:style>
          <a:lnRef idx="1">
            <a:schemeClr val="accent1"/>
          </a:lnRef>
          <a:fillRef idx="0">
            <a:schemeClr val="accent1"/>
          </a:fillRef>
          <a:effectRef idx="0">
            <a:schemeClr val="accent1"/>
          </a:effectRef>
          <a:fontRef idx="minor">
            <a:schemeClr val="tx1"/>
          </a:fontRef>
        </p:style>
      </p:cxnSp>
      <p:sp>
        <p:nvSpPr>
          <p:cNvPr id="91" name="Freeform 90"/>
          <p:cNvSpPr/>
          <p:nvPr/>
        </p:nvSpPr>
        <p:spPr>
          <a:xfrm>
            <a:off x="2342523" y="5646191"/>
            <a:ext cx="436953" cy="899007"/>
          </a:xfrm>
          <a:custGeom>
            <a:avLst/>
            <a:gdLst>
              <a:gd name="connsiteX0" fmla="*/ 0 w 1233488"/>
              <a:gd name="connsiteY0" fmla="*/ 517738 h 899007"/>
              <a:gd name="connsiteX1" fmla="*/ 295275 w 1233488"/>
              <a:gd name="connsiteY1" fmla="*/ 8151 h 899007"/>
              <a:gd name="connsiteX2" fmla="*/ 778669 w 1233488"/>
              <a:gd name="connsiteY2" fmla="*/ 879688 h 899007"/>
              <a:gd name="connsiteX3" fmla="*/ 1233488 w 1233488"/>
              <a:gd name="connsiteY3" fmla="*/ 527263 h 899007"/>
            </a:gdLst>
            <a:ahLst/>
            <a:cxnLst>
              <a:cxn ang="0">
                <a:pos x="connsiteX0" y="connsiteY0"/>
              </a:cxn>
              <a:cxn ang="0">
                <a:pos x="connsiteX1" y="connsiteY1"/>
              </a:cxn>
              <a:cxn ang="0">
                <a:pos x="connsiteX2" y="connsiteY2"/>
              </a:cxn>
              <a:cxn ang="0">
                <a:pos x="connsiteX3" y="connsiteY3"/>
              </a:cxn>
            </a:cxnLst>
            <a:rect l="l" t="t" r="r" b="b"/>
            <a:pathLst>
              <a:path w="1233488" h="899007">
                <a:moveTo>
                  <a:pt x="0" y="517738"/>
                </a:moveTo>
                <a:cubicBezTo>
                  <a:pt x="82748" y="232782"/>
                  <a:pt x="165497" y="-52174"/>
                  <a:pt x="295275" y="8151"/>
                </a:cubicBezTo>
                <a:cubicBezTo>
                  <a:pt x="425053" y="68476"/>
                  <a:pt x="622300" y="793169"/>
                  <a:pt x="778669" y="879688"/>
                </a:cubicBezTo>
                <a:cubicBezTo>
                  <a:pt x="935038" y="966207"/>
                  <a:pt x="1084263" y="746735"/>
                  <a:pt x="1233488" y="5272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flipV="1">
            <a:off x="2779476" y="6163368"/>
            <a:ext cx="572041" cy="7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91" idx="0"/>
          </p:cNvCxnSpPr>
          <p:nvPr/>
        </p:nvCxnSpPr>
        <p:spPr>
          <a:xfrm flipH="1" flipV="1">
            <a:off x="1921042" y="6158373"/>
            <a:ext cx="421481" cy="5556"/>
          </a:xfrm>
          <a:prstGeom prst="line">
            <a:avLst/>
          </a:prstGeom>
        </p:spPr>
        <p:style>
          <a:lnRef idx="1">
            <a:schemeClr val="accent1"/>
          </a:lnRef>
          <a:fillRef idx="0">
            <a:schemeClr val="accent1"/>
          </a:fillRef>
          <a:effectRef idx="0">
            <a:schemeClr val="accent1"/>
          </a:effectRef>
          <a:fontRef idx="minor">
            <a:schemeClr val="tx1"/>
          </a:fontRef>
        </p:style>
      </p:cxnSp>
      <p:sp>
        <p:nvSpPr>
          <p:cNvPr id="96" name="Freeform 95"/>
          <p:cNvSpPr/>
          <p:nvPr/>
        </p:nvSpPr>
        <p:spPr>
          <a:xfrm>
            <a:off x="3772998" y="5644160"/>
            <a:ext cx="436953" cy="899007"/>
          </a:xfrm>
          <a:custGeom>
            <a:avLst/>
            <a:gdLst>
              <a:gd name="connsiteX0" fmla="*/ 0 w 1233488"/>
              <a:gd name="connsiteY0" fmla="*/ 517738 h 899007"/>
              <a:gd name="connsiteX1" fmla="*/ 295275 w 1233488"/>
              <a:gd name="connsiteY1" fmla="*/ 8151 h 899007"/>
              <a:gd name="connsiteX2" fmla="*/ 778669 w 1233488"/>
              <a:gd name="connsiteY2" fmla="*/ 879688 h 899007"/>
              <a:gd name="connsiteX3" fmla="*/ 1233488 w 1233488"/>
              <a:gd name="connsiteY3" fmla="*/ 527263 h 899007"/>
            </a:gdLst>
            <a:ahLst/>
            <a:cxnLst>
              <a:cxn ang="0">
                <a:pos x="connsiteX0" y="connsiteY0"/>
              </a:cxn>
              <a:cxn ang="0">
                <a:pos x="connsiteX1" y="connsiteY1"/>
              </a:cxn>
              <a:cxn ang="0">
                <a:pos x="connsiteX2" y="connsiteY2"/>
              </a:cxn>
              <a:cxn ang="0">
                <a:pos x="connsiteX3" y="connsiteY3"/>
              </a:cxn>
            </a:cxnLst>
            <a:rect l="l" t="t" r="r" b="b"/>
            <a:pathLst>
              <a:path w="1233488" h="899007">
                <a:moveTo>
                  <a:pt x="0" y="517738"/>
                </a:moveTo>
                <a:cubicBezTo>
                  <a:pt x="82748" y="232782"/>
                  <a:pt x="165497" y="-52174"/>
                  <a:pt x="295275" y="8151"/>
                </a:cubicBezTo>
                <a:cubicBezTo>
                  <a:pt x="425053" y="68476"/>
                  <a:pt x="622300" y="793169"/>
                  <a:pt x="778669" y="879688"/>
                </a:cubicBezTo>
                <a:cubicBezTo>
                  <a:pt x="935038" y="966207"/>
                  <a:pt x="1084263" y="746735"/>
                  <a:pt x="1233488" y="5272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p:cNvCxnSpPr/>
          <p:nvPr/>
        </p:nvCxnSpPr>
        <p:spPr>
          <a:xfrm flipV="1">
            <a:off x="4209951" y="6163368"/>
            <a:ext cx="1142319" cy="5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96" idx="0"/>
          </p:cNvCxnSpPr>
          <p:nvPr/>
        </p:nvCxnSpPr>
        <p:spPr>
          <a:xfrm flipH="1" flipV="1">
            <a:off x="3351517" y="6156342"/>
            <a:ext cx="421481" cy="5556"/>
          </a:xfrm>
          <a:prstGeom prst="line">
            <a:avLst/>
          </a:prstGeom>
        </p:spPr>
        <p:style>
          <a:lnRef idx="1">
            <a:schemeClr val="accent1"/>
          </a:lnRef>
          <a:fillRef idx="0">
            <a:schemeClr val="accent1"/>
          </a:fillRef>
          <a:effectRef idx="0">
            <a:schemeClr val="accent1"/>
          </a:effectRef>
          <a:fontRef idx="minor">
            <a:schemeClr val="tx1"/>
          </a:fontRef>
        </p:style>
      </p:cxnSp>
      <p:sp>
        <p:nvSpPr>
          <p:cNvPr id="101" name="Freeform 100"/>
          <p:cNvSpPr/>
          <p:nvPr/>
        </p:nvSpPr>
        <p:spPr>
          <a:xfrm>
            <a:off x="5731818" y="5651186"/>
            <a:ext cx="436953" cy="899007"/>
          </a:xfrm>
          <a:custGeom>
            <a:avLst/>
            <a:gdLst>
              <a:gd name="connsiteX0" fmla="*/ 0 w 1233488"/>
              <a:gd name="connsiteY0" fmla="*/ 517738 h 899007"/>
              <a:gd name="connsiteX1" fmla="*/ 295275 w 1233488"/>
              <a:gd name="connsiteY1" fmla="*/ 8151 h 899007"/>
              <a:gd name="connsiteX2" fmla="*/ 778669 w 1233488"/>
              <a:gd name="connsiteY2" fmla="*/ 879688 h 899007"/>
              <a:gd name="connsiteX3" fmla="*/ 1233488 w 1233488"/>
              <a:gd name="connsiteY3" fmla="*/ 527263 h 899007"/>
            </a:gdLst>
            <a:ahLst/>
            <a:cxnLst>
              <a:cxn ang="0">
                <a:pos x="connsiteX0" y="connsiteY0"/>
              </a:cxn>
              <a:cxn ang="0">
                <a:pos x="connsiteX1" y="connsiteY1"/>
              </a:cxn>
              <a:cxn ang="0">
                <a:pos x="connsiteX2" y="connsiteY2"/>
              </a:cxn>
              <a:cxn ang="0">
                <a:pos x="connsiteX3" y="connsiteY3"/>
              </a:cxn>
            </a:cxnLst>
            <a:rect l="l" t="t" r="r" b="b"/>
            <a:pathLst>
              <a:path w="1233488" h="899007">
                <a:moveTo>
                  <a:pt x="0" y="517738"/>
                </a:moveTo>
                <a:cubicBezTo>
                  <a:pt x="82748" y="232782"/>
                  <a:pt x="165497" y="-52174"/>
                  <a:pt x="295275" y="8151"/>
                </a:cubicBezTo>
                <a:cubicBezTo>
                  <a:pt x="425053" y="68476"/>
                  <a:pt x="622300" y="793169"/>
                  <a:pt x="778669" y="879688"/>
                </a:cubicBezTo>
                <a:cubicBezTo>
                  <a:pt x="935038" y="966207"/>
                  <a:pt x="1084263" y="746735"/>
                  <a:pt x="1233488" y="5272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a:off x="6168771" y="6176068"/>
            <a:ext cx="5798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101" idx="0"/>
          </p:cNvCxnSpPr>
          <p:nvPr/>
        </p:nvCxnSpPr>
        <p:spPr>
          <a:xfrm flipH="1" flipV="1">
            <a:off x="5310337" y="6163368"/>
            <a:ext cx="421481" cy="5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3199620" y="5996826"/>
            <a:ext cx="151897" cy="3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3328415" y="5996826"/>
            <a:ext cx="151897" cy="3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560126" y="5424336"/>
            <a:ext cx="6829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2239652" y="5176757"/>
            <a:ext cx="725667" cy="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243041" y="5170336"/>
            <a:ext cx="0"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968708" y="5168866"/>
            <a:ext cx="4704" cy="24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959009" y="5430757"/>
            <a:ext cx="6829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3641924" y="5175287"/>
            <a:ext cx="725667" cy="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641924" y="5176757"/>
            <a:ext cx="0"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367591" y="5175287"/>
            <a:ext cx="4704" cy="24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56695" y="5433805"/>
            <a:ext cx="6829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839610" y="5178335"/>
            <a:ext cx="725667" cy="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9610" y="5179805"/>
            <a:ext cx="0"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565277" y="5178335"/>
            <a:ext cx="4704" cy="24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367591" y="5423715"/>
            <a:ext cx="1204932" cy="15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5572523" y="5183347"/>
            <a:ext cx="725667" cy="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572523" y="5184817"/>
            <a:ext cx="0"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298190" y="5183347"/>
            <a:ext cx="4704" cy="24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932131" y="5246826"/>
            <a:ext cx="173922" cy="335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38" name="Straight Connector 137"/>
          <p:cNvCxnSpPr/>
          <p:nvPr/>
        </p:nvCxnSpPr>
        <p:spPr>
          <a:xfrm flipH="1">
            <a:off x="5053092" y="5250771"/>
            <a:ext cx="173922" cy="335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39" name="Straight Connector 138"/>
          <p:cNvCxnSpPr/>
          <p:nvPr/>
        </p:nvCxnSpPr>
        <p:spPr>
          <a:xfrm flipH="1">
            <a:off x="4914798" y="6017026"/>
            <a:ext cx="173922" cy="335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40" name="Straight Connector 139"/>
          <p:cNvCxnSpPr/>
          <p:nvPr/>
        </p:nvCxnSpPr>
        <p:spPr>
          <a:xfrm flipH="1">
            <a:off x="5035759" y="6020971"/>
            <a:ext cx="173922" cy="335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41" name="Straight Connector 140"/>
          <p:cNvCxnSpPr/>
          <p:nvPr/>
        </p:nvCxnSpPr>
        <p:spPr>
          <a:xfrm flipH="1">
            <a:off x="3251663" y="5266769"/>
            <a:ext cx="151897" cy="3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3380458" y="5266769"/>
            <a:ext cx="151897" cy="357251"/>
          </a:xfrm>
          <a:prstGeom prst="line">
            <a:avLst/>
          </a:prstGeom>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81886" y="5842980"/>
            <a:ext cx="1037967" cy="646331"/>
          </a:xfrm>
          <a:prstGeom prst="rect">
            <a:avLst/>
          </a:prstGeom>
          <a:noFill/>
        </p:spPr>
        <p:txBody>
          <a:bodyPr wrap="square" rtlCol="0">
            <a:spAutoFit/>
          </a:bodyPr>
          <a:lstStyle/>
          <a:p>
            <a:r>
              <a:rPr lang="en-US" dirty="0" smtClean="0"/>
              <a:t>Beam pickup</a:t>
            </a:r>
            <a:endParaRPr lang="en-US" dirty="0"/>
          </a:p>
        </p:txBody>
      </p:sp>
      <p:sp>
        <p:nvSpPr>
          <p:cNvPr id="144" name="TextBox 143"/>
          <p:cNvSpPr txBox="1"/>
          <p:nvPr/>
        </p:nvSpPr>
        <p:spPr>
          <a:xfrm>
            <a:off x="54943" y="5115651"/>
            <a:ext cx="1405586" cy="646331"/>
          </a:xfrm>
          <a:prstGeom prst="rect">
            <a:avLst/>
          </a:prstGeom>
          <a:noFill/>
        </p:spPr>
        <p:txBody>
          <a:bodyPr wrap="square" rtlCol="0">
            <a:spAutoFit/>
          </a:bodyPr>
          <a:lstStyle/>
          <a:p>
            <a:r>
              <a:rPr lang="en-US" dirty="0" smtClean="0"/>
              <a:t>RDO(area) Clock</a:t>
            </a:r>
            <a:endParaRPr lang="en-US" dirty="0"/>
          </a:p>
        </p:txBody>
      </p:sp>
      <p:sp>
        <p:nvSpPr>
          <p:cNvPr id="145" name="Up Arrow 144"/>
          <p:cNvSpPr/>
          <p:nvPr/>
        </p:nvSpPr>
        <p:spPr>
          <a:xfrm>
            <a:off x="2995680" y="4452275"/>
            <a:ext cx="484632" cy="6537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Curved Connector 146"/>
          <p:cNvCxnSpPr/>
          <p:nvPr/>
        </p:nvCxnSpPr>
        <p:spPr>
          <a:xfrm rot="16200000" flipH="1">
            <a:off x="1972201" y="5563920"/>
            <a:ext cx="859638" cy="317958"/>
          </a:xfrm>
          <a:prstGeom prst="curvedConnector3">
            <a:avLst>
              <a:gd name="adj1" fmla="val 1099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461330" y="4109071"/>
            <a:ext cx="973343" cy="369332"/>
          </a:xfrm>
          <a:prstGeom prst="rect">
            <a:avLst/>
          </a:prstGeom>
          <a:noFill/>
        </p:spPr>
        <p:txBody>
          <a:bodyPr wrap="none" rtlCol="0">
            <a:spAutoFit/>
          </a:bodyPr>
          <a:lstStyle/>
          <a:p>
            <a:r>
              <a:rPr lang="en-US" dirty="0" smtClean="0"/>
              <a:t>Phase#1</a:t>
            </a:r>
            <a:endParaRPr lang="en-US" dirty="0"/>
          </a:p>
        </p:txBody>
      </p:sp>
      <p:cxnSp>
        <p:nvCxnSpPr>
          <p:cNvPr id="150" name="Curved Connector 149"/>
          <p:cNvCxnSpPr/>
          <p:nvPr/>
        </p:nvCxnSpPr>
        <p:spPr>
          <a:xfrm rot="16200000" flipH="1">
            <a:off x="540133" y="5577645"/>
            <a:ext cx="859638" cy="317958"/>
          </a:xfrm>
          <a:prstGeom prst="curvedConnector3">
            <a:avLst>
              <a:gd name="adj1" fmla="val 1099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urved Connector 150"/>
          <p:cNvCxnSpPr/>
          <p:nvPr/>
        </p:nvCxnSpPr>
        <p:spPr>
          <a:xfrm rot="16200000" flipH="1">
            <a:off x="3395346" y="5543303"/>
            <a:ext cx="833327" cy="332879"/>
          </a:xfrm>
          <a:prstGeom prst="curvedConnector3">
            <a:avLst>
              <a:gd name="adj1" fmla="val 2371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urved Connector 151"/>
          <p:cNvCxnSpPr/>
          <p:nvPr/>
        </p:nvCxnSpPr>
        <p:spPr>
          <a:xfrm rot="16200000" flipH="1">
            <a:off x="5353138" y="5575557"/>
            <a:ext cx="821095" cy="362369"/>
          </a:xfrm>
          <a:prstGeom prst="curvedConnector3">
            <a:avLst>
              <a:gd name="adj1" fmla="val 16939"/>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1778241" y="4100460"/>
            <a:ext cx="973343" cy="369332"/>
          </a:xfrm>
          <a:prstGeom prst="rect">
            <a:avLst/>
          </a:prstGeom>
          <a:noFill/>
        </p:spPr>
        <p:txBody>
          <a:bodyPr wrap="none" rtlCol="0">
            <a:spAutoFit/>
          </a:bodyPr>
          <a:lstStyle/>
          <a:p>
            <a:r>
              <a:rPr lang="en-US" dirty="0" smtClean="0"/>
              <a:t>Phase#2</a:t>
            </a:r>
            <a:endParaRPr lang="en-US" dirty="0"/>
          </a:p>
        </p:txBody>
      </p:sp>
      <p:sp>
        <p:nvSpPr>
          <p:cNvPr id="158" name="TextBox 157"/>
          <p:cNvSpPr txBox="1"/>
          <p:nvPr/>
        </p:nvSpPr>
        <p:spPr>
          <a:xfrm>
            <a:off x="3179715" y="4126012"/>
            <a:ext cx="1324402" cy="369332"/>
          </a:xfrm>
          <a:prstGeom prst="rect">
            <a:avLst/>
          </a:prstGeom>
          <a:noFill/>
        </p:spPr>
        <p:txBody>
          <a:bodyPr wrap="none" rtlCol="0">
            <a:spAutoFit/>
          </a:bodyPr>
          <a:lstStyle/>
          <a:p>
            <a:r>
              <a:rPr lang="en-US" dirty="0" smtClean="0"/>
              <a:t>Phase#1160</a:t>
            </a:r>
            <a:endParaRPr lang="en-US" dirty="0"/>
          </a:p>
        </p:txBody>
      </p:sp>
      <p:sp>
        <p:nvSpPr>
          <p:cNvPr id="159" name="TextBox 158"/>
          <p:cNvSpPr txBox="1"/>
          <p:nvPr/>
        </p:nvSpPr>
        <p:spPr>
          <a:xfrm>
            <a:off x="5131807" y="4126012"/>
            <a:ext cx="973343" cy="369332"/>
          </a:xfrm>
          <a:prstGeom prst="rect">
            <a:avLst/>
          </a:prstGeom>
          <a:noFill/>
        </p:spPr>
        <p:txBody>
          <a:bodyPr wrap="none" rtlCol="0">
            <a:spAutoFit/>
          </a:bodyPr>
          <a:lstStyle/>
          <a:p>
            <a:r>
              <a:rPr lang="en-US" dirty="0" smtClean="0"/>
              <a:t>Phase#1</a:t>
            </a:r>
            <a:endParaRPr lang="en-US" dirty="0"/>
          </a:p>
        </p:txBody>
      </p:sp>
      <p:sp>
        <p:nvSpPr>
          <p:cNvPr id="160" name="TextBox 159"/>
          <p:cNvSpPr txBox="1"/>
          <p:nvPr/>
        </p:nvSpPr>
        <p:spPr>
          <a:xfrm>
            <a:off x="2552210" y="3069724"/>
            <a:ext cx="2151615" cy="369332"/>
          </a:xfrm>
          <a:prstGeom prst="rect">
            <a:avLst/>
          </a:prstGeom>
          <a:noFill/>
        </p:spPr>
        <p:txBody>
          <a:bodyPr wrap="none" rtlCol="0">
            <a:spAutoFit/>
          </a:bodyPr>
          <a:lstStyle/>
          <a:p>
            <a:r>
              <a:rPr lang="en-US" dirty="0" err="1" smtClean="0"/>
              <a:t>PhaseOrbit</a:t>
            </a:r>
            <a:r>
              <a:rPr lang="en-US" dirty="0" smtClean="0"/>
              <a:t> (average)</a:t>
            </a:r>
            <a:endParaRPr lang="en-US" dirty="0"/>
          </a:p>
        </p:txBody>
      </p:sp>
      <p:sp>
        <p:nvSpPr>
          <p:cNvPr id="161" name="Up Arrow 160"/>
          <p:cNvSpPr/>
          <p:nvPr/>
        </p:nvSpPr>
        <p:spPr>
          <a:xfrm>
            <a:off x="2968545" y="3406555"/>
            <a:ext cx="484632" cy="6537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Up Arrow 161"/>
          <p:cNvSpPr/>
          <p:nvPr/>
        </p:nvSpPr>
        <p:spPr>
          <a:xfrm>
            <a:off x="2950306" y="2453018"/>
            <a:ext cx="484632" cy="6537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p:cNvSpPr txBox="1"/>
          <p:nvPr/>
        </p:nvSpPr>
        <p:spPr>
          <a:xfrm>
            <a:off x="2397046" y="1863477"/>
            <a:ext cx="3758529" cy="707886"/>
          </a:xfrm>
          <a:prstGeom prst="rect">
            <a:avLst/>
          </a:prstGeom>
          <a:noFill/>
        </p:spPr>
        <p:txBody>
          <a:bodyPr wrap="none" rtlCol="0">
            <a:spAutoFit/>
          </a:bodyPr>
          <a:lstStyle/>
          <a:p>
            <a:r>
              <a:rPr lang="en-US" sz="4000" b="1" dirty="0" smtClean="0"/>
              <a:t>GTU</a:t>
            </a:r>
            <a:r>
              <a:rPr lang="en-US" sz="2800" dirty="0" smtClean="0"/>
              <a:t>: Phase Correction</a:t>
            </a:r>
            <a:endParaRPr lang="en-US" sz="4000" dirty="0"/>
          </a:p>
        </p:txBody>
      </p:sp>
      <p:sp>
        <p:nvSpPr>
          <p:cNvPr id="165" name="TextBox 164"/>
          <p:cNvSpPr txBox="1"/>
          <p:nvPr/>
        </p:nvSpPr>
        <p:spPr>
          <a:xfrm>
            <a:off x="4872439" y="2913319"/>
            <a:ext cx="1688283" cy="523220"/>
          </a:xfrm>
          <a:prstGeom prst="rect">
            <a:avLst/>
          </a:prstGeom>
          <a:noFill/>
        </p:spPr>
        <p:txBody>
          <a:bodyPr wrap="none" rtlCol="0">
            <a:spAutoFit/>
          </a:bodyPr>
          <a:lstStyle/>
          <a:p>
            <a:r>
              <a:rPr lang="en-US" sz="2800" b="1" dirty="0" smtClean="0"/>
              <a:t>RF-</a:t>
            </a:r>
            <a:r>
              <a:rPr lang="en-US" sz="2800" b="1" dirty="0" err="1" smtClean="0"/>
              <a:t>SoC</a:t>
            </a:r>
            <a:r>
              <a:rPr lang="en-US" sz="2800" b="1" dirty="0" smtClean="0"/>
              <a:t> (?)</a:t>
            </a:r>
            <a:endParaRPr lang="en-US" sz="2800" b="1" dirty="0"/>
          </a:p>
        </p:txBody>
      </p:sp>
      <p:sp>
        <p:nvSpPr>
          <p:cNvPr id="166" name="Rectangle 165"/>
          <p:cNvSpPr/>
          <p:nvPr/>
        </p:nvSpPr>
        <p:spPr>
          <a:xfrm>
            <a:off x="2391587" y="1968054"/>
            <a:ext cx="1029264" cy="542400"/>
          </a:xfrm>
          <a:prstGeom prst="rect">
            <a:avLst/>
          </a:prstGeom>
          <a:solidFill>
            <a:srgbClr val="FFC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8432451" y="1872144"/>
            <a:ext cx="3230880" cy="2149887"/>
          </a:xfrm>
          <a:prstGeom prst="rect">
            <a:avLst/>
          </a:prstGeom>
          <a:solidFill>
            <a:schemeClr val="accent6">
              <a:lumMod val="5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10264989" y="1812517"/>
            <a:ext cx="1498256" cy="523220"/>
          </a:xfrm>
          <a:prstGeom prst="rect">
            <a:avLst/>
          </a:prstGeom>
          <a:noFill/>
        </p:spPr>
        <p:txBody>
          <a:bodyPr wrap="square" rtlCol="0">
            <a:spAutoFit/>
          </a:bodyPr>
          <a:lstStyle/>
          <a:p>
            <a:r>
              <a:rPr lang="en-US" sz="1400" b="1" dirty="0" smtClean="0"/>
              <a:t>Optic Transceiver plugin module</a:t>
            </a:r>
            <a:endParaRPr lang="en-US" sz="1400" b="1" dirty="0"/>
          </a:p>
        </p:txBody>
      </p:sp>
      <p:sp>
        <p:nvSpPr>
          <p:cNvPr id="121" name="Rectangle 120"/>
          <p:cNvSpPr/>
          <p:nvPr/>
        </p:nvSpPr>
        <p:spPr>
          <a:xfrm>
            <a:off x="9777557" y="3112714"/>
            <a:ext cx="967708" cy="756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Clock fanout</a:t>
            </a:r>
            <a:endParaRPr lang="en-US" dirty="0"/>
          </a:p>
        </p:txBody>
      </p:sp>
      <p:sp>
        <p:nvSpPr>
          <p:cNvPr id="135" name="Rectangle 134"/>
          <p:cNvSpPr/>
          <p:nvPr/>
        </p:nvSpPr>
        <p:spPr>
          <a:xfrm>
            <a:off x="8391188" y="1907460"/>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9275108" y="1907460"/>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8336297" y="1921836"/>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148" name="Rectangle 147"/>
          <p:cNvSpPr/>
          <p:nvPr/>
        </p:nvSpPr>
        <p:spPr>
          <a:xfrm>
            <a:off x="10550811" y="2266113"/>
            <a:ext cx="1055742" cy="521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Power</a:t>
            </a:r>
          </a:p>
          <a:p>
            <a:pPr algn="ctr"/>
            <a:r>
              <a:rPr lang="en-US" dirty="0" smtClean="0"/>
              <a:t>regulators</a:t>
            </a:r>
            <a:endParaRPr lang="en-US" dirty="0"/>
          </a:p>
        </p:txBody>
      </p:sp>
      <p:cxnSp>
        <p:nvCxnSpPr>
          <p:cNvPr id="193" name="Straight Connector 192"/>
          <p:cNvCxnSpPr/>
          <p:nvPr/>
        </p:nvCxnSpPr>
        <p:spPr>
          <a:xfrm flipV="1">
            <a:off x="7686077" y="4256829"/>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7686077" y="1872144"/>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7888342" y="1890400"/>
            <a:ext cx="0" cy="623888"/>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7902826" y="3600920"/>
            <a:ext cx="0" cy="623888"/>
          </a:xfrm>
          <a:prstGeom prst="line">
            <a:avLst/>
          </a:prstGeom>
          <a:ln>
            <a:tailEnd type="arrow"/>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7633933" y="2589716"/>
            <a:ext cx="492443" cy="951543"/>
          </a:xfrm>
          <a:prstGeom prst="rect">
            <a:avLst/>
          </a:prstGeom>
          <a:noFill/>
        </p:spPr>
        <p:txBody>
          <a:bodyPr vert="vert270" wrap="none" rtlCol="0">
            <a:spAutoFit/>
          </a:bodyPr>
          <a:lstStyle/>
          <a:p>
            <a:r>
              <a:rPr lang="en-US" sz="2000" dirty="0" smtClean="0"/>
              <a:t>4 U high</a:t>
            </a:r>
            <a:endParaRPr lang="en-US" sz="2000" dirty="0"/>
          </a:p>
        </p:txBody>
      </p:sp>
      <p:sp>
        <p:nvSpPr>
          <p:cNvPr id="198" name="Rectangle 197"/>
          <p:cNvSpPr/>
          <p:nvPr/>
        </p:nvSpPr>
        <p:spPr>
          <a:xfrm>
            <a:off x="8909424" y="3952342"/>
            <a:ext cx="2288887" cy="12673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8391186" y="2224721"/>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9275106" y="2224721"/>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p:cNvSpPr txBox="1"/>
          <p:nvPr/>
        </p:nvSpPr>
        <p:spPr>
          <a:xfrm>
            <a:off x="8336295" y="2239097"/>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214" name="Rectangle 213"/>
          <p:cNvSpPr/>
          <p:nvPr/>
        </p:nvSpPr>
        <p:spPr>
          <a:xfrm>
            <a:off x="8391558" y="2536959"/>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9275478" y="2536959"/>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p:cNvSpPr txBox="1"/>
          <p:nvPr/>
        </p:nvSpPr>
        <p:spPr>
          <a:xfrm>
            <a:off x="8336667" y="2551335"/>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217" name="Rectangle 216"/>
          <p:cNvSpPr/>
          <p:nvPr/>
        </p:nvSpPr>
        <p:spPr>
          <a:xfrm>
            <a:off x="8391556" y="2854220"/>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9275476" y="2854220"/>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Box 218"/>
          <p:cNvSpPr txBox="1"/>
          <p:nvPr/>
        </p:nvSpPr>
        <p:spPr>
          <a:xfrm>
            <a:off x="8336665" y="2868596"/>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220" name="Rectangle 219"/>
          <p:cNvSpPr/>
          <p:nvPr/>
        </p:nvSpPr>
        <p:spPr>
          <a:xfrm>
            <a:off x="8391186" y="3170418"/>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9275106" y="3170418"/>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Box 221"/>
          <p:cNvSpPr txBox="1"/>
          <p:nvPr/>
        </p:nvSpPr>
        <p:spPr>
          <a:xfrm>
            <a:off x="8336295" y="3184794"/>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223" name="Rectangle 222"/>
          <p:cNvSpPr/>
          <p:nvPr/>
        </p:nvSpPr>
        <p:spPr>
          <a:xfrm>
            <a:off x="8391184" y="3487679"/>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9275104" y="3487679"/>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p:cNvSpPr txBox="1"/>
          <p:nvPr/>
        </p:nvSpPr>
        <p:spPr>
          <a:xfrm>
            <a:off x="8336293" y="3502055"/>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3" name="TextBox 2"/>
          <p:cNvSpPr txBox="1"/>
          <p:nvPr/>
        </p:nvSpPr>
        <p:spPr>
          <a:xfrm>
            <a:off x="7421159" y="991115"/>
            <a:ext cx="4342086" cy="769441"/>
          </a:xfrm>
          <a:prstGeom prst="rect">
            <a:avLst/>
          </a:prstGeom>
          <a:noFill/>
        </p:spPr>
        <p:txBody>
          <a:bodyPr wrap="none" rtlCol="0">
            <a:spAutoFit/>
          </a:bodyPr>
          <a:lstStyle/>
          <a:p>
            <a:r>
              <a:rPr lang="en-US" sz="2400" dirty="0" smtClean="0"/>
              <a:t>Optic Transmitter plugin modules</a:t>
            </a:r>
          </a:p>
          <a:p>
            <a:r>
              <a:rPr lang="en-US" dirty="0" smtClean="0"/>
              <a:t>Clock only, to TOF_RDO (optional)</a:t>
            </a:r>
            <a:r>
              <a:rPr lang="en-US" sz="2000" dirty="0" smtClean="0"/>
              <a:t> </a:t>
            </a:r>
            <a:endParaRPr lang="en-US" sz="2000" dirty="0"/>
          </a:p>
        </p:txBody>
      </p:sp>
      <p:sp>
        <p:nvSpPr>
          <p:cNvPr id="226" name="TextBox 225"/>
          <p:cNvSpPr txBox="1"/>
          <p:nvPr/>
        </p:nvSpPr>
        <p:spPr>
          <a:xfrm>
            <a:off x="428765" y="425047"/>
            <a:ext cx="4189865" cy="523220"/>
          </a:xfrm>
          <a:prstGeom prst="rect">
            <a:avLst/>
          </a:prstGeom>
          <a:noFill/>
        </p:spPr>
        <p:txBody>
          <a:bodyPr wrap="none" rtlCol="0">
            <a:spAutoFit/>
          </a:bodyPr>
          <a:lstStyle/>
          <a:p>
            <a:r>
              <a:rPr lang="en-US" sz="2800" b="1" dirty="0"/>
              <a:t>3</a:t>
            </a:r>
            <a:r>
              <a:rPr lang="en-US" sz="2800" b="1" dirty="0" smtClean="0"/>
              <a:t>. GTU design: </a:t>
            </a:r>
            <a:r>
              <a:rPr lang="en-US" sz="2400" dirty="0" smtClean="0"/>
              <a:t>risk mitigation</a:t>
            </a:r>
          </a:p>
        </p:txBody>
      </p:sp>
      <p:cxnSp>
        <p:nvCxnSpPr>
          <p:cNvPr id="4" name="Straight Connector 3"/>
          <p:cNvCxnSpPr/>
          <p:nvPr/>
        </p:nvCxnSpPr>
        <p:spPr>
          <a:xfrm>
            <a:off x="2739416" y="4293291"/>
            <a:ext cx="440299"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618630" y="4306941"/>
            <a:ext cx="440299"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26376" y="4469792"/>
            <a:ext cx="3680046" cy="1077218"/>
          </a:xfrm>
          <a:prstGeom prst="rect">
            <a:avLst/>
          </a:prstGeom>
          <a:noFill/>
        </p:spPr>
        <p:txBody>
          <a:bodyPr wrap="none" rtlCol="0">
            <a:spAutoFit/>
          </a:bodyPr>
          <a:lstStyle/>
          <a:p>
            <a:r>
              <a:rPr lang="en-US" dirty="0" smtClean="0"/>
              <a:t>Possible choice of Optic Transmitters:</a:t>
            </a:r>
          </a:p>
          <a:p>
            <a:r>
              <a:rPr lang="en-US" dirty="0" err="1" smtClean="0"/>
              <a:t>Samtec</a:t>
            </a:r>
            <a:r>
              <a:rPr lang="en-US" dirty="0" smtClean="0"/>
              <a:t> </a:t>
            </a:r>
            <a:r>
              <a:rPr lang="en-US" dirty="0" err="1" smtClean="0"/>
              <a:t>FireFly</a:t>
            </a:r>
            <a:r>
              <a:rPr lang="en-US" dirty="0" smtClean="0"/>
              <a:t>, 12 </a:t>
            </a:r>
            <a:r>
              <a:rPr lang="en-US" dirty="0" err="1" smtClean="0"/>
              <a:t>ch</a:t>
            </a:r>
            <a:r>
              <a:rPr lang="en-US" dirty="0" smtClean="0"/>
              <a:t> TX, </a:t>
            </a:r>
          </a:p>
          <a:p>
            <a:pPr marL="285750" indent="-285750">
              <a:buFont typeface="Arial" panose="020B0604020202020204" pitchFamily="34" charset="0"/>
              <a:buChar char="•"/>
            </a:pPr>
            <a:r>
              <a:rPr lang="en-US" sz="1400" dirty="0" smtClean="0"/>
              <a:t>MTP_12 at GTU</a:t>
            </a:r>
          </a:p>
          <a:p>
            <a:pPr marL="285750" indent="-285750">
              <a:buFont typeface="Arial" panose="020B0604020202020204" pitchFamily="34" charset="0"/>
              <a:buChar char="•"/>
            </a:pPr>
            <a:r>
              <a:rPr lang="en-US" sz="1400" dirty="0" smtClean="0"/>
              <a:t>LC at RDO</a:t>
            </a:r>
            <a:endParaRPr lang="en-US" sz="1400" dirty="0"/>
          </a:p>
        </p:txBody>
      </p:sp>
      <p:sp>
        <p:nvSpPr>
          <p:cNvPr id="90" name="TextBox 89"/>
          <p:cNvSpPr txBox="1"/>
          <p:nvPr/>
        </p:nvSpPr>
        <p:spPr>
          <a:xfrm>
            <a:off x="11718404" y="6362235"/>
            <a:ext cx="340158" cy="461665"/>
          </a:xfrm>
          <a:prstGeom prst="rect">
            <a:avLst/>
          </a:prstGeom>
          <a:noFill/>
        </p:spPr>
        <p:txBody>
          <a:bodyPr wrap="none" rtlCol="0">
            <a:spAutoFit/>
          </a:bodyPr>
          <a:lstStyle/>
          <a:p>
            <a:r>
              <a:rPr lang="en-US" sz="2400" dirty="0" smtClean="0"/>
              <a:t>8</a:t>
            </a:r>
            <a:endParaRPr lang="en-US" sz="2400" dirty="0"/>
          </a:p>
        </p:txBody>
      </p:sp>
    </p:spTree>
    <p:extLst>
      <p:ext uri="{BB962C8B-B14F-4D97-AF65-F5344CB8AC3E}">
        <p14:creationId xmlns:p14="http://schemas.microsoft.com/office/powerpoint/2010/main" val="4087490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573141" y="422947"/>
            <a:ext cx="6275629" cy="523220"/>
          </a:xfrm>
          <a:prstGeom prst="rect">
            <a:avLst/>
          </a:prstGeom>
          <a:noFill/>
        </p:spPr>
        <p:txBody>
          <a:bodyPr wrap="none" rtlCol="0">
            <a:spAutoFit/>
          </a:bodyPr>
          <a:lstStyle/>
          <a:p>
            <a:r>
              <a:rPr lang="en-US" sz="2800" b="1" dirty="0"/>
              <a:t>4</a:t>
            </a:r>
            <a:r>
              <a:rPr lang="en-US" sz="2800" b="1" dirty="0" smtClean="0"/>
              <a:t>. 9.85 MHz clock distribution test: </a:t>
            </a:r>
            <a:r>
              <a:rPr lang="en-US" sz="2400" dirty="0" smtClean="0"/>
              <a:t>setup</a:t>
            </a:r>
            <a:endParaRPr lang="en-US" sz="2000" dirty="0" smtClean="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291" t="1206" r="14371"/>
          <a:stretch/>
        </p:blipFill>
        <p:spPr>
          <a:xfrm rot="16200000">
            <a:off x="4814596" y="-2547255"/>
            <a:ext cx="2453951" cy="9937100"/>
          </a:xfrm>
          <a:prstGeom prst="rect">
            <a:avLst/>
          </a:prstGeom>
        </p:spPr>
      </p:pic>
      <p:sp>
        <p:nvSpPr>
          <p:cNvPr id="9" name="Rectangle 8"/>
          <p:cNvSpPr/>
          <p:nvPr/>
        </p:nvSpPr>
        <p:spPr>
          <a:xfrm>
            <a:off x="1866122" y="4460033"/>
            <a:ext cx="1091682" cy="1101012"/>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Si5344H</a:t>
            </a:r>
          </a:p>
          <a:p>
            <a:pPr algn="ctr"/>
            <a:r>
              <a:rPr lang="en-US" sz="1200" dirty="0" smtClean="0">
                <a:solidFill>
                  <a:schemeClr val="tx1"/>
                </a:solidFill>
              </a:rPr>
              <a:t>O3: 197 MHz</a:t>
            </a:r>
          </a:p>
          <a:p>
            <a:pPr algn="ctr"/>
            <a:r>
              <a:rPr lang="en-US" sz="1200" dirty="0" smtClean="0">
                <a:solidFill>
                  <a:schemeClr val="tx1"/>
                </a:solidFill>
              </a:rPr>
              <a:t>O1: 9.85 MHz</a:t>
            </a:r>
          </a:p>
          <a:p>
            <a:pPr algn="ctr"/>
            <a:r>
              <a:rPr lang="en-US" sz="1200" dirty="0" smtClean="0">
                <a:solidFill>
                  <a:schemeClr val="tx1"/>
                </a:solidFill>
              </a:rPr>
              <a:t>O2: 98.5 MHz</a:t>
            </a:r>
          </a:p>
          <a:p>
            <a:pPr algn="ctr"/>
            <a:r>
              <a:rPr lang="en-US" sz="1200" dirty="0" smtClean="0">
                <a:solidFill>
                  <a:schemeClr val="tx1"/>
                </a:solidFill>
              </a:rPr>
              <a:t>O0: 39.4 MHz</a:t>
            </a:r>
            <a:endParaRPr lang="en-US" sz="1200" dirty="0">
              <a:solidFill>
                <a:schemeClr val="tx1"/>
              </a:solidFill>
            </a:endParaRPr>
          </a:p>
        </p:txBody>
      </p:sp>
      <p:cxnSp>
        <p:nvCxnSpPr>
          <p:cNvPr id="20" name="Straight Arrow Connector 19"/>
          <p:cNvCxnSpPr>
            <a:stCxn id="9" idx="0"/>
          </p:cNvCxnSpPr>
          <p:nvPr/>
        </p:nvCxnSpPr>
        <p:spPr>
          <a:xfrm flipV="1">
            <a:off x="2411963" y="1847461"/>
            <a:ext cx="3629608" cy="2612572"/>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3750905" y="4460033"/>
            <a:ext cx="681136" cy="912067"/>
          </a:xfrm>
          <a:prstGeom prst="rect">
            <a:avLst/>
          </a:prstGeom>
          <a:solidFill>
            <a:srgbClr val="00B05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QSFP</a:t>
            </a:r>
          </a:p>
          <a:p>
            <a:pPr algn="ctr"/>
            <a:r>
              <a:rPr lang="en-US" sz="1200" dirty="0" smtClean="0">
                <a:solidFill>
                  <a:schemeClr val="tx1"/>
                </a:solidFill>
              </a:rPr>
              <a:t>TX0</a:t>
            </a:r>
            <a:endParaRPr lang="en-US" sz="1200" dirty="0">
              <a:solidFill>
                <a:schemeClr val="tx1"/>
              </a:solidFill>
            </a:endParaRPr>
          </a:p>
        </p:txBody>
      </p:sp>
      <p:cxnSp>
        <p:nvCxnSpPr>
          <p:cNvPr id="145" name="Straight Arrow Connector 144"/>
          <p:cNvCxnSpPr/>
          <p:nvPr/>
        </p:nvCxnSpPr>
        <p:spPr>
          <a:xfrm flipV="1">
            <a:off x="2859351" y="5057775"/>
            <a:ext cx="1110669" cy="1573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a:off x="5225142" y="4460033"/>
            <a:ext cx="681136" cy="912067"/>
          </a:xfrm>
          <a:prstGeom prst="rect">
            <a:avLst/>
          </a:prstGeom>
          <a:solidFill>
            <a:srgbClr val="00B05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QSFP</a:t>
            </a:r>
          </a:p>
          <a:p>
            <a:pPr algn="ctr"/>
            <a:r>
              <a:rPr lang="en-US" sz="1200" dirty="0" smtClean="0">
                <a:solidFill>
                  <a:schemeClr val="tx1"/>
                </a:solidFill>
              </a:rPr>
              <a:t>RX0</a:t>
            </a:r>
            <a:endParaRPr lang="en-US" sz="1200" dirty="0">
              <a:solidFill>
                <a:schemeClr val="tx1"/>
              </a:solidFill>
            </a:endParaRPr>
          </a:p>
        </p:txBody>
      </p:sp>
      <p:cxnSp>
        <p:nvCxnSpPr>
          <p:cNvPr id="151" name="Straight Arrow Connector 150"/>
          <p:cNvCxnSpPr/>
          <p:nvPr/>
        </p:nvCxnSpPr>
        <p:spPr>
          <a:xfrm>
            <a:off x="4311787" y="5044174"/>
            <a:ext cx="496855" cy="0"/>
          </a:xfrm>
          <a:prstGeom prst="straightConnector1">
            <a:avLst/>
          </a:prstGeom>
          <a:ln>
            <a:solidFill>
              <a:srgbClr val="7030A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4854712" y="5045826"/>
            <a:ext cx="496855" cy="0"/>
          </a:xfrm>
          <a:prstGeom prst="straightConnector1">
            <a:avLst/>
          </a:prstGeom>
          <a:ln>
            <a:solidFill>
              <a:srgbClr val="7030A0"/>
            </a:solidFill>
            <a:tailEnd type="triangle" w="sm"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721653" y="4926569"/>
            <a:ext cx="242888" cy="233363"/>
          </a:xfrm>
          <a:prstGeom prst="rect">
            <a:avLst/>
          </a:prstGeom>
          <a:solidFill>
            <a:srgbClr val="0070C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Arrow Connector 155"/>
          <p:cNvCxnSpPr>
            <a:stCxn id="141" idx="0"/>
          </p:cNvCxnSpPr>
          <p:nvPr/>
        </p:nvCxnSpPr>
        <p:spPr>
          <a:xfrm flipV="1">
            <a:off x="4091473" y="2495941"/>
            <a:ext cx="2671569" cy="196409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V="1">
            <a:off x="5579560" y="2495941"/>
            <a:ext cx="1197332" cy="196409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a:stCxn id="29" idx="0"/>
          </p:cNvCxnSpPr>
          <p:nvPr/>
        </p:nvCxnSpPr>
        <p:spPr>
          <a:xfrm flipV="1">
            <a:off x="4843097" y="2965096"/>
            <a:ext cx="3790363" cy="1961473"/>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7066504" y="4460033"/>
            <a:ext cx="1094516" cy="1308306"/>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Si5394A</a:t>
            </a:r>
          </a:p>
          <a:p>
            <a:pPr algn="ctr"/>
            <a:r>
              <a:rPr lang="en-US" sz="1200" dirty="0" smtClean="0">
                <a:solidFill>
                  <a:schemeClr val="tx1"/>
                </a:solidFill>
              </a:rPr>
              <a:t>IN0: 9.85 MHz</a:t>
            </a:r>
          </a:p>
          <a:p>
            <a:pPr algn="ctr"/>
            <a:r>
              <a:rPr lang="en-US" sz="1200" dirty="0" smtClean="0">
                <a:solidFill>
                  <a:schemeClr val="tx1"/>
                </a:solidFill>
              </a:rPr>
              <a:t>O0: 39.4 MHz</a:t>
            </a:r>
          </a:p>
          <a:p>
            <a:pPr algn="ctr"/>
            <a:r>
              <a:rPr lang="en-US" sz="1200" dirty="0" smtClean="0">
                <a:solidFill>
                  <a:schemeClr val="tx1"/>
                </a:solidFill>
              </a:rPr>
              <a:t>O1: 9.85 MHz</a:t>
            </a:r>
          </a:p>
          <a:p>
            <a:pPr algn="ctr"/>
            <a:r>
              <a:rPr lang="en-US" sz="1200" dirty="0" smtClean="0">
                <a:solidFill>
                  <a:schemeClr val="tx1"/>
                </a:solidFill>
              </a:rPr>
              <a:t>O2: 98.5 MHz</a:t>
            </a:r>
          </a:p>
          <a:p>
            <a:pPr algn="ctr"/>
            <a:r>
              <a:rPr lang="en-US" sz="1200" dirty="0" smtClean="0">
                <a:solidFill>
                  <a:schemeClr val="tx1"/>
                </a:solidFill>
              </a:rPr>
              <a:t>O3 </a:t>
            </a:r>
            <a:r>
              <a:rPr lang="en-US" sz="1200" dirty="0" smtClean="0">
                <a:solidFill>
                  <a:schemeClr val="tx1"/>
                </a:solidFill>
                <a:sym typeface="Wingdings" panose="05000000000000000000" pitchFamily="2" charset="2"/>
              </a:rPr>
              <a:t> IN3 </a:t>
            </a:r>
            <a:r>
              <a:rPr lang="en-US" sz="1200" dirty="0" smtClean="0">
                <a:solidFill>
                  <a:schemeClr val="tx1"/>
                </a:solidFill>
              </a:rPr>
              <a:t>ZDM</a:t>
            </a:r>
            <a:endParaRPr lang="en-US" sz="1200" dirty="0">
              <a:solidFill>
                <a:schemeClr val="tx1"/>
              </a:solidFill>
            </a:endParaRPr>
          </a:p>
        </p:txBody>
      </p:sp>
      <p:cxnSp>
        <p:nvCxnSpPr>
          <p:cNvPr id="162" name="Straight Arrow Connector 161"/>
          <p:cNvCxnSpPr/>
          <p:nvPr/>
        </p:nvCxnSpPr>
        <p:spPr>
          <a:xfrm flipV="1">
            <a:off x="5737860" y="4869181"/>
            <a:ext cx="1409700" cy="18859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3" name="Rectangle 162"/>
          <p:cNvSpPr/>
          <p:nvPr/>
        </p:nvSpPr>
        <p:spPr>
          <a:xfrm>
            <a:off x="8879303" y="5010539"/>
            <a:ext cx="1094516" cy="13083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MSO64</a:t>
            </a:r>
          </a:p>
          <a:p>
            <a:pPr algn="ctr"/>
            <a:r>
              <a:rPr lang="en-US" sz="1200" dirty="0" smtClean="0">
                <a:solidFill>
                  <a:schemeClr val="tx1"/>
                </a:solidFill>
              </a:rPr>
              <a:t>CH4</a:t>
            </a:r>
          </a:p>
          <a:p>
            <a:pPr algn="ctr"/>
            <a:r>
              <a:rPr lang="en-US" sz="1200" dirty="0" smtClean="0">
                <a:solidFill>
                  <a:schemeClr val="tx1"/>
                </a:solidFill>
              </a:rPr>
              <a:t>CH3</a:t>
            </a:r>
          </a:p>
          <a:p>
            <a:pPr algn="ctr"/>
            <a:r>
              <a:rPr lang="en-US" sz="1200" dirty="0" smtClean="0">
                <a:solidFill>
                  <a:schemeClr val="tx1"/>
                </a:solidFill>
              </a:rPr>
              <a:t>CH2</a:t>
            </a:r>
          </a:p>
          <a:p>
            <a:pPr algn="ctr"/>
            <a:r>
              <a:rPr lang="en-US" sz="1200" dirty="0" smtClean="0">
                <a:solidFill>
                  <a:schemeClr val="tx1"/>
                </a:solidFill>
              </a:rPr>
              <a:t>CH1</a:t>
            </a:r>
          </a:p>
        </p:txBody>
      </p:sp>
      <p:cxnSp>
        <p:nvCxnSpPr>
          <p:cNvPr id="229" name="Straight Arrow Connector 228"/>
          <p:cNvCxnSpPr/>
          <p:nvPr/>
        </p:nvCxnSpPr>
        <p:spPr>
          <a:xfrm>
            <a:off x="8046720" y="5433060"/>
            <a:ext cx="1203960" cy="2316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8046720" y="5089731"/>
            <a:ext cx="1203960" cy="4591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Elbow Connector 233"/>
          <p:cNvCxnSpPr/>
          <p:nvPr/>
        </p:nvCxnSpPr>
        <p:spPr>
          <a:xfrm>
            <a:off x="2859351" y="5433060"/>
            <a:ext cx="6391329" cy="662940"/>
          </a:xfrm>
          <a:prstGeom prst="bentConnector3">
            <a:avLst>
              <a:gd name="adj1" fmla="val 707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Elbow Connector 235"/>
          <p:cNvCxnSpPr/>
          <p:nvPr/>
        </p:nvCxnSpPr>
        <p:spPr>
          <a:xfrm>
            <a:off x="2859351" y="5261156"/>
            <a:ext cx="6391329" cy="636724"/>
          </a:xfrm>
          <a:prstGeom prst="bentConnector3">
            <a:avLst>
              <a:gd name="adj1" fmla="val 1085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stCxn id="161" idx="0"/>
          </p:cNvCxnSpPr>
          <p:nvPr/>
        </p:nvCxnSpPr>
        <p:spPr>
          <a:xfrm flipH="1" flipV="1">
            <a:off x="4843097" y="2085085"/>
            <a:ext cx="2770665" cy="237494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a:xfrm>
            <a:off x="8596654" y="6220397"/>
            <a:ext cx="2849242" cy="523220"/>
          </a:xfrm>
          <a:prstGeom prst="rect">
            <a:avLst/>
          </a:prstGeom>
          <a:noFill/>
        </p:spPr>
        <p:txBody>
          <a:bodyPr wrap="none" rtlCol="0">
            <a:spAutoFit/>
          </a:bodyPr>
          <a:lstStyle/>
          <a:p>
            <a:r>
              <a:rPr lang="en-US" sz="1400" dirty="0" smtClean="0"/>
              <a:t>MATH1 = CH1 – CH4, </a:t>
            </a:r>
            <a:r>
              <a:rPr lang="en-US" sz="1400" b="1" dirty="0" smtClean="0"/>
              <a:t>39.4 MHz clock</a:t>
            </a:r>
          </a:p>
          <a:p>
            <a:r>
              <a:rPr lang="en-US" sz="1400" dirty="0" smtClean="0"/>
              <a:t>MATH2 = CH2 – CH3, </a:t>
            </a:r>
            <a:r>
              <a:rPr lang="en-US" sz="1400" b="1" dirty="0" smtClean="0"/>
              <a:t>98.5 MHz clock</a:t>
            </a:r>
            <a:endParaRPr lang="en-US" sz="1400" b="1" dirty="0"/>
          </a:p>
        </p:txBody>
      </p:sp>
      <p:sp>
        <p:nvSpPr>
          <p:cNvPr id="2" name="Rectangle 1"/>
          <p:cNvSpPr/>
          <p:nvPr/>
        </p:nvSpPr>
        <p:spPr>
          <a:xfrm>
            <a:off x="1446738" y="4222864"/>
            <a:ext cx="3067074" cy="1997533"/>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163020" y="4222863"/>
            <a:ext cx="3067074" cy="1583717"/>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94176" y="4009896"/>
            <a:ext cx="1752600" cy="646331"/>
          </a:xfrm>
          <a:prstGeom prst="rect">
            <a:avLst/>
          </a:prstGeom>
          <a:noFill/>
        </p:spPr>
        <p:txBody>
          <a:bodyPr wrap="square" rtlCol="0">
            <a:spAutoFit/>
          </a:bodyPr>
          <a:lstStyle/>
          <a:p>
            <a:r>
              <a:rPr lang="en-US" dirty="0" smtClean="0"/>
              <a:t>10 M loopback </a:t>
            </a:r>
            <a:r>
              <a:rPr lang="en-US" dirty="0" smtClean="0">
                <a:sym typeface="Wingdings" panose="05000000000000000000" pitchFamily="2" charset="2"/>
              </a:rPr>
              <a:t> 20 meters</a:t>
            </a:r>
            <a:endParaRPr lang="en-US" dirty="0"/>
          </a:p>
        </p:txBody>
      </p:sp>
      <p:cxnSp>
        <p:nvCxnSpPr>
          <p:cNvPr id="6" name="Straight Arrow Connector 5"/>
          <p:cNvCxnSpPr/>
          <p:nvPr/>
        </p:nvCxnSpPr>
        <p:spPr>
          <a:xfrm flipH="1" flipV="1">
            <a:off x="8472706" y="2421296"/>
            <a:ext cx="1280894" cy="1686452"/>
          </a:xfrm>
          <a:prstGeom prst="straightConnector1">
            <a:avLst/>
          </a:prstGeom>
          <a:ln w="19050">
            <a:solidFill>
              <a:srgbClr val="BD13A9"/>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62394" y="5862651"/>
            <a:ext cx="845744" cy="400110"/>
          </a:xfrm>
          <a:prstGeom prst="rect">
            <a:avLst/>
          </a:prstGeom>
          <a:noFill/>
        </p:spPr>
        <p:txBody>
          <a:bodyPr wrap="none" rtlCol="0">
            <a:spAutoFit/>
          </a:bodyPr>
          <a:lstStyle/>
          <a:p>
            <a:r>
              <a:rPr lang="en-US" sz="2000" dirty="0" smtClean="0"/>
              <a:t>“GTU”</a:t>
            </a:r>
            <a:endParaRPr lang="en-US" sz="2000" dirty="0"/>
          </a:p>
        </p:txBody>
      </p:sp>
      <p:sp>
        <p:nvSpPr>
          <p:cNvPr id="30" name="TextBox 29"/>
          <p:cNvSpPr txBox="1"/>
          <p:nvPr/>
        </p:nvSpPr>
        <p:spPr>
          <a:xfrm>
            <a:off x="5130828" y="5473324"/>
            <a:ext cx="921471" cy="400110"/>
          </a:xfrm>
          <a:prstGeom prst="rect">
            <a:avLst/>
          </a:prstGeom>
          <a:noFill/>
        </p:spPr>
        <p:txBody>
          <a:bodyPr wrap="none" rtlCol="0">
            <a:spAutoFit/>
          </a:bodyPr>
          <a:lstStyle/>
          <a:p>
            <a:r>
              <a:rPr lang="en-US" sz="2000" dirty="0" smtClean="0"/>
              <a:t>“DAM”</a:t>
            </a:r>
            <a:endParaRPr lang="en-US" sz="2000" dirty="0"/>
          </a:p>
        </p:txBody>
      </p:sp>
      <p:sp>
        <p:nvSpPr>
          <p:cNvPr id="31" name="TextBox 30"/>
          <p:cNvSpPr txBox="1"/>
          <p:nvPr/>
        </p:nvSpPr>
        <p:spPr>
          <a:xfrm>
            <a:off x="11718404" y="6362235"/>
            <a:ext cx="340158" cy="461665"/>
          </a:xfrm>
          <a:prstGeom prst="rect">
            <a:avLst/>
          </a:prstGeom>
          <a:noFill/>
        </p:spPr>
        <p:txBody>
          <a:bodyPr wrap="none" rtlCol="0">
            <a:spAutoFit/>
          </a:bodyPr>
          <a:lstStyle/>
          <a:p>
            <a:r>
              <a:rPr lang="en-US" sz="2400" dirty="0" smtClean="0"/>
              <a:t>9</a:t>
            </a:r>
            <a:endParaRPr lang="en-US" sz="2400" dirty="0"/>
          </a:p>
        </p:txBody>
      </p:sp>
    </p:spTree>
    <p:extLst>
      <p:ext uri="{BB962C8B-B14F-4D97-AF65-F5344CB8AC3E}">
        <p14:creationId xmlns:p14="http://schemas.microsoft.com/office/powerpoint/2010/main" val="10604202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13374</TotalTime>
  <Words>3450</Words>
  <Application>Microsoft Office PowerPoint</Application>
  <PresentationFormat>Widescreen</PresentationFormat>
  <Paragraphs>729</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Gu</dc:creator>
  <cp:lastModifiedBy>William Gu</cp:lastModifiedBy>
  <cp:revision>272</cp:revision>
  <dcterms:created xsi:type="dcterms:W3CDTF">2024-09-06T14:42:30Z</dcterms:created>
  <dcterms:modified xsi:type="dcterms:W3CDTF">2024-10-11T12:44:49Z</dcterms:modified>
</cp:coreProperties>
</file>