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520" r:id="rId5"/>
    <p:sldId id="2147375364" r:id="rId6"/>
    <p:sldId id="2147375366" r:id="rId7"/>
    <p:sldId id="2147375369" r:id="rId8"/>
    <p:sldId id="2147375370" r:id="rId9"/>
    <p:sldId id="2147375371" r:id="rId10"/>
    <p:sldId id="2147375372" r:id="rId11"/>
    <p:sldId id="2147375373" r:id="rId12"/>
    <p:sldId id="2147375374" r:id="rId13"/>
    <p:sldId id="2147375379" r:id="rId14"/>
    <p:sldId id="2147375352" r:id="rId15"/>
    <p:sldId id="2147375353" r:id="rId16"/>
    <p:sldId id="2147375360" r:id="rId17"/>
    <p:sldId id="2147375359" r:id="rId18"/>
    <p:sldId id="2147375356" r:id="rId19"/>
    <p:sldId id="2147375362" r:id="rId20"/>
    <p:sldId id="2147375363" r:id="rId21"/>
    <p:sldId id="2147375375" r:id="rId22"/>
    <p:sldId id="5864" r:id="rId23"/>
    <p:sldId id="5858" r:id="rId24"/>
    <p:sldId id="2147375367" r:id="rId25"/>
    <p:sldId id="2147375380" r:id="rId26"/>
    <p:sldId id="2147375377" r:id="rId27"/>
    <p:sldId id="2147375378" r:id="rId2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40FF"/>
    <a:srgbClr val="3333FF"/>
    <a:srgbClr val="FF7E79"/>
    <a:srgbClr val="0091FF"/>
    <a:srgbClr val="00ACDB"/>
    <a:srgbClr val="BFBFBF"/>
    <a:srgbClr val="A6A6A6"/>
    <a:srgbClr val="7F7F7F"/>
    <a:srgbClr val="21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0" autoAdjust="0"/>
    <p:restoredTop sz="94661"/>
  </p:normalViewPr>
  <p:slideViewPr>
    <p:cSldViewPr snapToGrid="0" snapToObjects="1">
      <p:cViewPr>
        <p:scale>
          <a:sx n="114" d="100"/>
          <a:sy n="114" d="100"/>
        </p:scale>
        <p:origin x="1152" y="3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739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>
                <a:latin typeface="Arial" panose="020B0604020202020204" pitchFamily="34" charset="0"/>
              </a:rPr>
              <a:t>11/19/24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E36F475-F7F5-6C41-B37C-656C49194CAF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15839EF-EF2D-A244-8B03-02564FD38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F37FD-7994-7BA9-5895-7A324439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8FE26-0C1E-1AAD-A72D-7348E699C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F96F29-EA96-CE6F-F6AB-66AC64F50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EB008-3A23-43B7-EFC7-2BD83B63C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0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8F923-9134-A9C2-0275-350285956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FCAC4-D23E-9A46-6783-89B6638AB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E447F2-92BD-D1D9-096F-ECDB39FBC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17F1-AF57-CAF6-562A-AA9C4DEEB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0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9460E-5B53-E930-CBD9-B0851621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3D8C8-72DF-F48F-D0E0-D152090DC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05BDA-73B3-E5E8-229D-C11901B57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47868-89B4-689C-8445-8116F5D5A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00B63-2618-890F-96E8-5EDDA5A8B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249C5C-0073-32C1-99D3-B09F49B96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6318C-F14C-9DAA-A0EE-0F1B51850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29356-70CB-A585-B047-0CA002A511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95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7C6EE-CE43-096A-31AA-855DB4387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DE03D-98E1-60E2-9BB2-A568E33E4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8CB61-00F1-2A9B-834E-A783CF3BD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A007F-B62A-C86A-AE16-F29141A3A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6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from Agenda</a:t>
            </a:r>
            <a:br>
              <a:rPr lang="en-US" dirty="0"/>
            </a:br>
            <a:r>
              <a:rPr lang="en-US" dirty="0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Secondary title if needed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About Me – 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56105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35169"/>
            <a:ext cx="11499234" cy="4803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0BBA41-70B7-4742-9300-ED5B62B98DFE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7EF8A2-B500-2942-B81B-4C536E654E7F}"/>
              </a:ext>
            </a:extLst>
          </p:cNvPr>
          <p:cNvCxnSpPr>
            <a:cxnSpLocks/>
          </p:cNvCxnSpPr>
          <p:nvPr userDrawn="1"/>
        </p:nvCxnSpPr>
        <p:spPr>
          <a:xfrm>
            <a:off x="419561" y="6225469"/>
            <a:ext cx="11499925" cy="0"/>
          </a:xfrm>
          <a:prstGeom prst="line">
            <a:avLst/>
          </a:prstGeom>
          <a:ln w="1905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A83E97F-BBBE-DE22-E198-CBDE56B94CED}"/>
              </a:ext>
            </a:extLst>
          </p:cNvPr>
          <p:cNvSpPr txBox="1"/>
          <p:nvPr userDrawn="1"/>
        </p:nvSpPr>
        <p:spPr>
          <a:xfrm>
            <a:off x="359672" y="6490193"/>
            <a:ext cx="10836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Uncovering New Laws of Nature at the EIC Workshop		T. Satogata			Nov 20, 2024	</a:t>
            </a:r>
            <a:endParaRPr lang="en-US" sz="14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EIC update - August 2024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Sergei Nagaitsev</a:t>
            </a:r>
          </a:p>
        </p:txBody>
      </p:sp>
    </p:spTree>
    <p:extLst>
      <p:ext uri="{BB962C8B-B14F-4D97-AF65-F5344CB8AC3E}">
        <p14:creationId xmlns:p14="http://schemas.microsoft.com/office/powerpoint/2010/main" val="266592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272" y="597426"/>
            <a:ext cx="11499925" cy="0"/>
          </a:xfrm>
          <a:prstGeom prst="line">
            <a:avLst/>
          </a:prstGeom>
          <a:ln w="381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44" y="44372"/>
            <a:ext cx="11499234" cy="491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010" y="89778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359672" y="6490193"/>
            <a:ext cx="10836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4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Uncovering New Laws of Nature at the EIC Workshop		T. Satogata			Nov 20, 2024	</a:t>
            </a:r>
            <a:endParaRPr lang="en-US" sz="14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D02900-8747-A94F-8A05-74226506673D}"/>
              </a:ext>
            </a:extLst>
          </p:cNvPr>
          <p:cNvCxnSpPr>
            <a:cxnSpLocks/>
          </p:cNvCxnSpPr>
          <p:nvPr userDrawn="1"/>
        </p:nvCxnSpPr>
        <p:spPr>
          <a:xfrm>
            <a:off x="428444" y="6272361"/>
            <a:ext cx="11499925" cy="0"/>
          </a:xfrm>
          <a:prstGeom prst="line">
            <a:avLst/>
          </a:prstGeom>
          <a:ln w="1905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9" r:id="rId2"/>
    <p:sldLayoutId id="2147483699" r:id="rId3"/>
    <p:sldLayoutId id="2147483701" r:id="rId4"/>
    <p:sldLayoutId id="214748370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arxiv.org/abs/1202.395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stephenbrooks.org/ap/beam2d/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19" y="1174478"/>
            <a:ext cx="10962105" cy="1240412"/>
          </a:xfrm>
        </p:spPr>
        <p:txBody>
          <a:bodyPr anchor="b">
            <a:normAutofit/>
          </a:bodyPr>
          <a:lstStyle/>
          <a:p>
            <a:r>
              <a:rPr lang="en-US" dirty="0"/>
              <a:t>EIC Collider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84CA-F83A-B1FD-C7E1-1E5A30A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113" y="5064645"/>
            <a:ext cx="6627345" cy="1019620"/>
          </a:xfrm>
        </p:spPr>
        <p:txBody>
          <a:bodyPr anchor="ctr">
            <a:noAutofit/>
          </a:bodyPr>
          <a:lstStyle/>
          <a:p>
            <a:pPr algn="l" rtl="0" fontAlgn="base"/>
            <a:r>
              <a:rPr lang="en-US" sz="2000" b="0" i="0" u="none" strike="noStrike" dirty="0" err="1">
                <a:effectLst/>
                <a:latin typeface="Arial"/>
                <a:cs typeface="Arial"/>
              </a:rPr>
              <a:t>Uncovering New Laws of Nature at the EIC</a:t>
            </a:r>
            <a:endParaRPr lang="en-US" sz="2000" b="0" i="0" u="none" strike="noStrike" dirty="0">
              <a:effectLst/>
              <a:latin typeface="Arial"/>
              <a:cs typeface="Arial"/>
            </a:endParaRPr>
          </a:p>
          <a:p>
            <a:pPr algn="l" rtl="0" fontAlgn="base"/>
            <a:r>
              <a:rPr lang="en-US" sz="2000" b="0" i="0" u="none" strike="noStrike" dirty="0">
                <a:effectLst/>
                <a:latin typeface="Arial"/>
                <a:cs typeface="Arial"/>
              </a:rPr>
              <a:t>November 20, 2024​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18" y="2885688"/>
            <a:ext cx="10962105" cy="1240412"/>
          </a:xfrm>
        </p:spPr>
        <p:txBody>
          <a:bodyPr anchor="ctr"/>
          <a:lstStyle/>
          <a:p>
            <a:r>
              <a:rPr lang="en-US" b="0" dirty="0"/>
              <a:t>T. Satogata (Jefferson Lab)</a:t>
            </a:r>
          </a:p>
          <a:p>
            <a:r>
              <a:rPr lang="en-US" b="0">
                <a:cs typeface="Arial" panose="020B0604020202020204" pitchFamily="34" charset="0"/>
              </a:rPr>
              <a:t>Deputy Manager, Accelerator Design and R&amp;D</a:t>
            </a:r>
          </a:p>
          <a:p>
            <a:r>
              <a:rPr lang="en-US" b="0">
                <a:cs typeface="Arial" panose="020B0604020202020204" pitchFamily="34" charset="0"/>
              </a:rPr>
              <a:t>	</a:t>
            </a:r>
            <a:r>
              <a:rPr lang="en-US" sz="2000" b="0">
                <a:cs typeface="Arial" panose="020B0604020202020204" pitchFamily="34" charset="0"/>
              </a:rPr>
              <a:t>With thanks to E. Aschenauer, W. Bergan, other EIC colleagues</a:t>
            </a:r>
            <a:endParaRPr lang="en-US" b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9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extLst>
              <a:ext uri="{FF2B5EF4-FFF2-40B4-BE49-F238E27FC236}">
                <a16:creationId xmlns:a16="http://schemas.microsoft.com/office/drawing/2014/main" id="{E733CA35-5501-809F-2D98-473E0BFB58D8}"/>
              </a:ext>
            </a:extLst>
          </p:cNvPr>
          <p:cNvSpPr/>
          <p:nvPr/>
        </p:nvSpPr>
        <p:spPr>
          <a:xfrm rot="10800000">
            <a:off x="631869" y="628186"/>
            <a:ext cx="3028227" cy="47776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2DFF418-33F3-07CE-EA47-1E94AF1BE55D}"/>
              </a:ext>
            </a:extLst>
          </p:cNvPr>
          <p:cNvSpPr/>
          <p:nvPr/>
        </p:nvSpPr>
        <p:spPr>
          <a:xfrm rot="10800000">
            <a:off x="6196211" y="615389"/>
            <a:ext cx="3028227" cy="47776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44844-C0C0-2541-A9A0-7050F43A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Accelerator</a:t>
            </a:r>
            <a:r>
              <a:rPr lang="en-US" dirty="0"/>
              <a:t> at Day One and Ultimate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419CB-693D-F740-8121-FF287C24CD4A}"/>
              </a:ext>
            </a:extLst>
          </p:cNvPr>
          <p:cNvSpPr txBox="1"/>
          <p:nvPr/>
        </p:nvSpPr>
        <p:spPr>
          <a:xfrm>
            <a:off x="1117066" y="1036949"/>
            <a:ext cx="978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RCS:</a:t>
            </a:r>
          </a:p>
          <a:p>
            <a:r>
              <a:rPr lang="en-US" dirty="0"/>
              <a:t>7nC / bunch	                                     change injection scheme</a:t>
            </a:r>
          </a:p>
          <a:p>
            <a:r>
              <a:rPr lang="en-US" dirty="0"/>
              <a:t>5 – 10 GeV polarized e-                            to reach 28 </a:t>
            </a:r>
            <a:r>
              <a:rPr lang="en-US" dirty="0" err="1"/>
              <a:t>nC</a:t>
            </a:r>
            <a:r>
              <a:rPr lang="en-US" dirty="0"/>
              <a:t> / bunch and 18 GeV electrons 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60CAE-2FBD-3B4D-AB22-6253B6F8F8F4}"/>
              </a:ext>
            </a:extLst>
          </p:cNvPr>
          <p:cNvSpPr txBox="1"/>
          <p:nvPr/>
        </p:nvSpPr>
        <p:spPr>
          <a:xfrm>
            <a:off x="1117065" y="3042142"/>
            <a:ext cx="1053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HSR:</a:t>
            </a:r>
          </a:p>
          <a:p>
            <a:r>
              <a:rPr lang="en-US" dirty="0"/>
              <a:t>100 – 250 GeV polarized p                      update PS to reach 275 GeV protons and 110 GeV/u nuclei</a:t>
            </a:r>
          </a:p>
          <a:p>
            <a:r>
              <a:rPr lang="en-US" dirty="0"/>
              <a:t>100 GeV/u nuclear beams                       add 41 GeV bypass to get full HSR beam energy capabilities</a:t>
            </a:r>
          </a:p>
          <a:p>
            <a:r>
              <a:rPr lang="en-US" dirty="0"/>
              <a:t>pre-cooling at injection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C20E0E83-F64D-8944-8CF0-5AD76B9F37A5}"/>
              </a:ext>
            </a:extLst>
          </p:cNvPr>
          <p:cNvSpPr/>
          <p:nvPr/>
        </p:nvSpPr>
        <p:spPr>
          <a:xfrm>
            <a:off x="4061794" y="1406591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2">
                  <a:lumMod val="40000"/>
                  <a:lumOff val="60000"/>
                </a:schemeClr>
              </a:gs>
              <a:gs pos="68000">
                <a:schemeClr val="bg2">
                  <a:lumMod val="60000"/>
                  <a:lumOff val="40000"/>
                </a:schemeClr>
              </a:gs>
              <a:gs pos="99000">
                <a:schemeClr val="bg2"/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01CBB3A-08BC-0E46-B6F2-987F91051D97}"/>
              </a:ext>
            </a:extLst>
          </p:cNvPr>
          <p:cNvSpPr/>
          <p:nvPr/>
        </p:nvSpPr>
        <p:spPr>
          <a:xfrm>
            <a:off x="4061794" y="3392765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2">
                  <a:lumMod val="40000"/>
                  <a:lumOff val="60000"/>
                </a:schemeClr>
              </a:gs>
              <a:gs pos="68000">
                <a:schemeClr val="bg2">
                  <a:lumMod val="60000"/>
                  <a:lumOff val="40000"/>
                </a:schemeClr>
              </a:gs>
              <a:gs pos="99000">
                <a:schemeClr val="bg2"/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77772-B66F-4B4E-9276-E6527419F526}"/>
              </a:ext>
            </a:extLst>
          </p:cNvPr>
          <p:cNvSpPr txBox="1"/>
          <p:nvPr/>
        </p:nvSpPr>
        <p:spPr>
          <a:xfrm>
            <a:off x="1117065" y="4315438"/>
            <a:ext cx="10686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Proposal for the Day-One Physics and the initial years of science is driven by</a:t>
            </a: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Start of the promised NSAC/NAS science program</a:t>
            </a: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Alignment with expected order in commissioning the collider and ramp up of performance that comes with gain of operational experience</a:t>
            </a:r>
          </a:p>
          <a:p>
            <a:pPr marL="742950" lvl="1" indent="-285750">
              <a:spcAft>
                <a:spcPts val="60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Having access to new physics results early to get high impact publications, i.e. PRLs, ……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F1B62-35E3-3045-9DA7-6C79A061EA31}"/>
              </a:ext>
            </a:extLst>
          </p:cNvPr>
          <p:cNvSpPr txBox="1"/>
          <p:nvPr/>
        </p:nvSpPr>
        <p:spPr>
          <a:xfrm>
            <a:off x="1120516" y="2045845"/>
            <a:ext cx="9415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ESR:</a:t>
            </a:r>
          </a:p>
          <a:p>
            <a:r>
              <a:rPr lang="en-US" dirty="0"/>
              <a:t>7nC / bunch			         add more RF cavities to reach 28 </a:t>
            </a:r>
            <a:r>
              <a:rPr lang="en-US" dirty="0" err="1"/>
              <a:t>nC</a:t>
            </a:r>
            <a:r>
              <a:rPr lang="en-US" dirty="0"/>
              <a:t> / bunch </a:t>
            </a:r>
          </a:p>
          <a:p>
            <a:r>
              <a:rPr lang="en-US" dirty="0"/>
              <a:t>5 – 10 GeV polarized e-	                       and 18 GeV electrons 		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FDC465E-72E0-9F4E-A218-F102E7D874B1}"/>
              </a:ext>
            </a:extLst>
          </p:cNvPr>
          <p:cNvSpPr/>
          <p:nvPr/>
        </p:nvSpPr>
        <p:spPr>
          <a:xfrm>
            <a:off x="4065245" y="2383350"/>
            <a:ext cx="978408" cy="48463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2">
                  <a:lumMod val="40000"/>
                  <a:lumOff val="60000"/>
                </a:schemeClr>
              </a:gs>
              <a:gs pos="68000">
                <a:schemeClr val="bg2">
                  <a:lumMod val="60000"/>
                  <a:lumOff val="40000"/>
                </a:schemeClr>
              </a:gs>
              <a:gs pos="99000">
                <a:schemeClr val="bg2"/>
              </a:gs>
            </a:gsLst>
            <a:lin ang="27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1AF0B00-AB56-E5C1-BF19-B833AFF30FB4}"/>
              </a:ext>
            </a:extLst>
          </p:cNvPr>
          <p:cNvSpPr/>
          <p:nvPr/>
        </p:nvSpPr>
        <p:spPr>
          <a:xfrm>
            <a:off x="976353" y="627927"/>
            <a:ext cx="3148918" cy="47776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034F84-4074-5696-641E-D9B3221B9C7A}"/>
              </a:ext>
            </a:extLst>
          </p:cNvPr>
          <p:cNvSpPr txBox="1"/>
          <p:nvPr/>
        </p:nvSpPr>
        <p:spPr>
          <a:xfrm>
            <a:off x="1070574" y="655093"/>
            <a:ext cx="262123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EIC for Early Science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8266C31-7DF5-879C-7794-E90ED6F947BA}"/>
              </a:ext>
            </a:extLst>
          </p:cNvPr>
          <p:cNvSpPr/>
          <p:nvPr/>
        </p:nvSpPr>
        <p:spPr>
          <a:xfrm>
            <a:off x="6546382" y="616552"/>
            <a:ext cx="3028227" cy="47776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CEC9F-011A-5EAD-D99F-19E8DE5E7B75}"/>
              </a:ext>
            </a:extLst>
          </p:cNvPr>
          <p:cNvSpPr txBox="1"/>
          <p:nvPr/>
        </p:nvSpPr>
        <p:spPr>
          <a:xfrm>
            <a:off x="7000132" y="643718"/>
            <a:ext cx="162416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buClr>
                <a:srgbClr val="0096FF"/>
              </a:buClr>
            </a:pPr>
            <a:r>
              <a:rPr lang="en-US" sz="2000" dirty="0"/>
              <a:t>Ultimate EIC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8D5268-D855-4013-DBB3-CE8037037A12}"/>
              </a:ext>
            </a:extLst>
          </p:cNvPr>
          <p:cNvSpPr txBox="1"/>
          <p:nvPr/>
        </p:nvSpPr>
        <p:spPr>
          <a:xfrm>
            <a:off x="461963" y="5910030"/>
            <a:ext cx="1040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Proposed Early Science Program incorporates comments from EIC-UG/</a:t>
            </a:r>
            <a:r>
              <a:rPr lang="en-US" sz="1800" b="1" dirty="0" err="1">
                <a:solidFill>
                  <a:schemeClr val="bg2"/>
                </a:solidFill>
              </a:rPr>
              <a:t>ePIC</a:t>
            </a:r>
            <a:r>
              <a:rPr lang="en-US" sz="1800" b="1" dirty="0">
                <a:solidFill>
                  <a:schemeClr val="bg2"/>
                </a:solidFill>
              </a:rPr>
              <a:t> Summer Meeting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A193-98D5-9047-85ED-99C5179E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Proposal for EIC Science Program in the First Years </a:t>
            </a: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0760064-9766-7948-AAD6-7133A0CFE818}"/>
              </a:ext>
            </a:extLst>
          </p:cNvPr>
          <p:cNvSpPr/>
          <p:nvPr/>
        </p:nvSpPr>
        <p:spPr>
          <a:xfrm>
            <a:off x="461963" y="612189"/>
            <a:ext cx="11499234" cy="47776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4956EF-CFB7-D040-821F-CC908DB51AC2}"/>
              </a:ext>
            </a:extLst>
          </p:cNvPr>
          <p:cNvCxnSpPr/>
          <p:nvPr/>
        </p:nvCxnSpPr>
        <p:spPr bwMode="auto">
          <a:xfrm>
            <a:off x="750277" y="609600"/>
            <a:ext cx="0" cy="609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230823-90F4-FA43-BCBE-BD67CA0AA6BF}"/>
              </a:ext>
            </a:extLst>
          </p:cNvPr>
          <p:cNvSpPr txBox="1"/>
          <p:nvPr/>
        </p:nvSpPr>
        <p:spPr>
          <a:xfrm>
            <a:off x="247545" y="1137139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- 1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5E0D4-F16B-F941-B737-056020471C69}"/>
              </a:ext>
            </a:extLst>
          </p:cNvPr>
          <p:cNvSpPr txBox="1"/>
          <p:nvPr/>
        </p:nvSpPr>
        <p:spPr>
          <a:xfrm>
            <a:off x="244286" y="1500963"/>
            <a:ext cx="222928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Start with Phase 1 EIC</a:t>
            </a:r>
          </a:p>
          <a:p>
            <a:r>
              <a:rPr lang="en-US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New Capability:</a:t>
            </a:r>
          </a:p>
          <a:p>
            <a:r>
              <a:rPr lang="en-US" sz="1100" dirty="0"/>
              <a:t>Commission electron polarization in parallel</a:t>
            </a:r>
          </a:p>
          <a:p>
            <a:r>
              <a:rPr lang="en-US" sz="1100" b="1" dirty="0">
                <a:solidFill>
                  <a:srgbClr val="3333FF"/>
                </a:solidFill>
              </a:rPr>
              <a:t>Run:</a:t>
            </a:r>
          </a:p>
          <a:p>
            <a:r>
              <a:rPr lang="en-US" sz="1100" dirty="0"/>
              <a:t>10 GeV electrons on 115 GeV/u heavy ion beams  (Ru or Cu) </a:t>
            </a:r>
          </a:p>
          <a:p>
            <a:r>
              <a:rPr lang="en-US" sz="1100" b="1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r>
              <a:rPr lang="en-US" sz="1100" dirty="0"/>
              <a:t>gives world-wide new data on </a:t>
            </a:r>
            <a:r>
              <a:rPr lang="en-US" sz="1100" dirty="0" err="1"/>
              <a:t>nPDFs</a:t>
            </a:r>
            <a:r>
              <a:rPr lang="en-US" sz="1100" dirty="0"/>
              <a:t>, NFF and a first look on saturation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3D9231-4CE4-F548-8B28-E048AC6418C4}"/>
              </a:ext>
            </a:extLst>
          </p:cNvPr>
          <p:cNvCxnSpPr/>
          <p:nvPr/>
        </p:nvCxnSpPr>
        <p:spPr bwMode="auto">
          <a:xfrm>
            <a:off x="3133989" y="574542"/>
            <a:ext cx="0" cy="609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87AED3-7B9E-534F-918A-17475D229209}"/>
              </a:ext>
            </a:extLst>
          </p:cNvPr>
          <p:cNvSpPr txBox="1"/>
          <p:nvPr/>
        </p:nvSpPr>
        <p:spPr>
          <a:xfrm>
            <a:off x="2631257" y="1102081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- 2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D4B23-8A38-F34D-99F3-3BB78FC8A621}"/>
              </a:ext>
            </a:extLst>
          </p:cNvPr>
          <p:cNvSpPr txBox="1"/>
          <p:nvPr/>
        </p:nvSpPr>
        <p:spPr>
          <a:xfrm>
            <a:off x="2331258" y="1442570"/>
            <a:ext cx="22292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Start with Phase 1 EIC</a:t>
            </a:r>
          </a:p>
          <a:p>
            <a:r>
              <a:rPr lang="en-US" sz="1100" dirty="0"/>
              <a:t>Commission electron polarization in parallel</a:t>
            </a:r>
          </a:p>
          <a:p>
            <a:r>
              <a:rPr lang="en-US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New Capability:</a:t>
            </a:r>
          </a:p>
          <a:p>
            <a:r>
              <a:rPr lang="en-US" sz="1100" dirty="0"/>
              <a:t>Commission hadron polarization in parallel</a:t>
            </a:r>
          </a:p>
          <a:p>
            <a:r>
              <a:rPr lang="en-US" sz="1100" b="1" dirty="0">
                <a:solidFill>
                  <a:srgbClr val="3333FF"/>
                </a:solidFill>
              </a:rPr>
              <a:t>Run:</a:t>
            </a:r>
          </a:p>
          <a:p>
            <a:r>
              <a:rPr lang="en-US" sz="1100" dirty="0"/>
              <a:t>10 GeV electrons on 130 GeV/u Deuterium</a:t>
            </a:r>
          </a:p>
          <a:p>
            <a:r>
              <a:rPr lang="en-US" sz="1100" b="1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pPr marL="102870" indent="-10287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100" dirty="0"/>
              <a:t>gives world-wide new data </a:t>
            </a:r>
            <a:r>
              <a:rPr lang="en-US" sz="1100" dirty="0">
                <a:sym typeface="Wingdings" pitchFamily="2" charset="2"/>
              </a:rPr>
              <a:t> critical baseline for </a:t>
            </a:r>
            <a:r>
              <a:rPr lang="en-US" sz="1100" dirty="0" err="1">
                <a:sym typeface="Wingdings" pitchFamily="2" charset="2"/>
              </a:rPr>
              <a:t>nPDFs</a:t>
            </a:r>
            <a:r>
              <a:rPr lang="en-US" sz="1100" dirty="0">
                <a:sym typeface="Wingdings" pitchFamily="2" charset="2"/>
              </a:rPr>
              <a:t> and saturation</a:t>
            </a:r>
          </a:p>
          <a:p>
            <a:pPr marL="102870" indent="-10287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100" dirty="0">
                <a:sym typeface="Wingdings" pitchFamily="2" charset="2"/>
              </a:rPr>
              <a:t>free vs. bound proton structure</a:t>
            </a:r>
          </a:p>
          <a:p>
            <a:r>
              <a:rPr lang="en-US" sz="1100" b="1" dirty="0">
                <a:solidFill>
                  <a:srgbClr val="3333FF"/>
                </a:solidFill>
                <a:sym typeface="Wingdings" pitchFamily="2" charset="2"/>
              </a:rPr>
              <a:t>Run:</a:t>
            </a:r>
          </a:p>
          <a:p>
            <a:r>
              <a:rPr lang="en-US" sz="1100" dirty="0"/>
              <a:t>Last weeks 10 GeV electrons and 130 GeV polarized protons </a:t>
            </a:r>
          </a:p>
          <a:p>
            <a:r>
              <a:rPr lang="en-US" sz="1100" b="1" dirty="0">
                <a:solidFill>
                  <a:srgbClr val="FF40FF"/>
                </a:solidFill>
              </a:rPr>
              <a:t>Physics:</a:t>
            </a:r>
          </a:p>
          <a:p>
            <a:r>
              <a:rPr lang="en-US" sz="1100" dirty="0"/>
              <a:t>first look to 3d imaging of the proton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276410-07ED-0149-88FA-924EE72E786B}"/>
              </a:ext>
            </a:extLst>
          </p:cNvPr>
          <p:cNvCxnSpPr/>
          <p:nvPr/>
        </p:nvCxnSpPr>
        <p:spPr bwMode="auto">
          <a:xfrm>
            <a:off x="5345775" y="539373"/>
            <a:ext cx="0" cy="609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321531-A91E-5B45-A726-3BDA04710A43}"/>
              </a:ext>
            </a:extLst>
          </p:cNvPr>
          <p:cNvSpPr txBox="1"/>
          <p:nvPr/>
        </p:nvSpPr>
        <p:spPr>
          <a:xfrm>
            <a:off x="4843043" y="1102081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- 3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7E07A-0DBE-E642-AACE-87EC180EBA10}"/>
              </a:ext>
            </a:extLst>
          </p:cNvPr>
          <p:cNvSpPr txBox="1"/>
          <p:nvPr/>
        </p:nvSpPr>
        <p:spPr>
          <a:xfrm>
            <a:off x="4534987" y="1465905"/>
            <a:ext cx="222927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Start with Phase 1 EIC</a:t>
            </a:r>
          </a:p>
          <a:p>
            <a:r>
              <a:rPr lang="en-US" sz="1100" dirty="0"/>
              <a:t>Commission electron polarization in parallel</a:t>
            </a:r>
          </a:p>
          <a:p>
            <a:r>
              <a:rPr lang="en-US" sz="1100" dirty="0"/>
              <a:t>Commission hadron polarization in parallel</a:t>
            </a:r>
          </a:p>
          <a:p>
            <a:r>
              <a:rPr lang="en-US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New Capability:</a:t>
            </a:r>
          </a:p>
          <a:p>
            <a:r>
              <a:rPr lang="en-US" sz="1100" dirty="0"/>
              <a:t>Commission running with hadron spin rotators</a:t>
            </a:r>
          </a:p>
          <a:p>
            <a:r>
              <a:rPr lang="en-US" sz="1100" b="1" dirty="0">
                <a:solidFill>
                  <a:srgbClr val="3333FF"/>
                </a:solidFill>
              </a:rPr>
              <a:t>Run:</a:t>
            </a:r>
          </a:p>
          <a:p>
            <a:r>
              <a:rPr lang="en-US" sz="1100" dirty="0"/>
              <a:t>10 GeV electrons on 130 GeV transverse polarized protons</a:t>
            </a:r>
          </a:p>
          <a:p>
            <a:r>
              <a:rPr lang="en-US" sz="1100" b="1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pPr>
              <a:buClr>
                <a:schemeClr val="bg2"/>
              </a:buClr>
            </a:pPr>
            <a:r>
              <a:rPr lang="en-US" sz="1100" dirty="0"/>
              <a:t>3d imaging of the proton / mass of the nucleon </a:t>
            </a:r>
          </a:p>
          <a:p>
            <a:pPr>
              <a:buClr>
                <a:schemeClr val="bg2"/>
              </a:buClr>
            </a:pPr>
            <a:r>
              <a:rPr lang="en-US" sz="1100" b="1" dirty="0">
                <a:solidFill>
                  <a:srgbClr val="3333FF"/>
                </a:solidFill>
                <a:sym typeface="Wingdings" pitchFamily="2" charset="2"/>
              </a:rPr>
              <a:t>Run:</a:t>
            </a:r>
          </a:p>
          <a:p>
            <a:r>
              <a:rPr lang="en-US" sz="1100" dirty="0"/>
              <a:t>Last weeks switch to longitudinal proton polarization</a:t>
            </a:r>
          </a:p>
          <a:p>
            <a:r>
              <a:rPr lang="en-US" sz="1100" b="1" dirty="0">
                <a:solidFill>
                  <a:srgbClr val="FF40FF"/>
                </a:solidFill>
              </a:rPr>
              <a:t>Physics:</a:t>
            </a:r>
          </a:p>
          <a:p>
            <a:r>
              <a:rPr lang="en-US" sz="1100" dirty="0"/>
              <a:t>first look </a:t>
            </a:r>
            <a:r>
              <a:rPr lang="en-US" sz="1100" dirty="0">
                <a:sym typeface="Wingdings" pitchFamily="2" charset="2"/>
              </a:rPr>
              <a:t>helicity structure of the proton</a:t>
            </a:r>
            <a:r>
              <a:rPr lang="en-US" sz="1100" dirty="0"/>
              <a:t> – unravel quark, gluon and orbital angular contributions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DE94F1-5BAC-A146-B68D-852606A4A65A}"/>
              </a:ext>
            </a:extLst>
          </p:cNvPr>
          <p:cNvCxnSpPr/>
          <p:nvPr/>
        </p:nvCxnSpPr>
        <p:spPr bwMode="auto">
          <a:xfrm>
            <a:off x="7467032" y="564888"/>
            <a:ext cx="0" cy="609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28E9E9-4BD2-1543-A780-64123BD911FF}"/>
              </a:ext>
            </a:extLst>
          </p:cNvPr>
          <p:cNvSpPr txBox="1"/>
          <p:nvPr/>
        </p:nvSpPr>
        <p:spPr>
          <a:xfrm>
            <a:off x="6964300" y="1127596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- 4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FE867-F6E4-ED4F-8A4D-AD652ED19B20}"/>
              </a:ext>
            </a:extLst>
          </p:cNvPr>
          <p:cNvSpPr txBox="1"/>
          <p:nvPr/>
        </p:nvSpPr>
        <p:spPr>
          <a:xfrm>
            <a:off x="6730686" y="1491420"/>
            <a:ext cx="23411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Start with Phase 1 EIC</a:t>
            </a:r>
          </a:p>
          <a:p>
            <a:r>
              <a:rPr lang="en-US" sz="1100" dirty="0"/>
              <a:t>Commission electron polarization in parallel</a:t>
            </a:r>
          </a:p>
          <a:p>
            <a:r>
              <a:rPr lang="en-US" sz="1100" dirty="0"/>
              <a:t>Commission hadron polarization in parallel</a:t>
            </a:r>
          </a:p>
          <a:p>
            <a:r>
              <a:rPr lang="en-US" sz="1100" dirty="0"/>
              <a:t>Commission running with hadron spin rotators</a:t>
            </a:r>
          </a:p>
          <a:p>
            <a:r>
              <a:rPr lang="en-US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New Capability:</a:t>
            </a:r>
          </a:p>
          <a:p>
            <a:r>
              <a:rPr lang="en-US" sz="1100" dirty="0"/>
              <a:t>Commission hadron accelerator to operate with not centered orbits</a:t>
            </a:r>
          </a:p>
          <a:p>
            <a:r>
              <a:rPr lang="en-US" sz="1100" b="1" dirty="0">
                <a:solidFill>
                  <a:srgbClr val="3333FF"/>
                </a:solidFill>
              </a:rPr>
              <a:t>Run:</a:t>
            </a:r>
          </a:p>
          <a:p>
            <a:r>
              <a:rPr lang="en-US" sz="1100" dirty="0">
                <a:solidFill>
                  <a:srgbClr val="FF0000"/>
                </a:solidFill>
              </a:rPr>
              <a:t>10 GeV electrons on 100 GeV Au</a:t>
            </a:r>
          </a:p>
          <a:p>
            <a:r>
              <a:rPr lang="en-US" sz="1100" b="1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r>
              <a:rPr lang="en-US" sz="1100" dirty="0"/>
              <a:t>gives world-wide new data on A-</a:t>
            </a:r>
            <a:r>
              <a:rPr lang="en-US" sz="1100" dirty="0" err="1"/>
              <a:t>dep.of</a:t>
            </a:r>
            <a:r>
              <a:rPr lang="en-US" sz="1100" dirty="0"/>
              <a:t>  </a:t>
            </a:r>
            <a:r>
              <a:rPr lang="en-US" sz="1100" dirty="0" err="1"/>
              <a:t>nPDFs</a:t>
            </a:r>
            <a:r>
              <a:rPr lang="en-US" sz="1100" dirty="0"/>
              <a:t>, </a:t>
            </a:r>
            <a:r>
              <a:rPr lang="en-US" sz="1100" dirty="0" err="1"/>
              <a:t>nFF</a:t>
            </a:r>
            <a:r>
              <a:rPr lang="en-US" sz="1100" dirty="0"/>
              <a:t> and saturation</a:t>
            </a:r>
          </a:p>
          <a:p>
            <a:r>
              <a:rPr lang="en-US" sz="1100" b="1" dirty="0">
                <a:solidFill>
                  <a:srgbClr val="3333FF"/>
                </a:solidFill>
              </a:rPr>
              <a:t>Run:</a:t>
            </a:r>
          </a:p>
          <a:p>
            <a:r>
              <a:rPr lang="en-US" sz="1100" dirty="0"/>
              <a:t>10 GeV electrons on 250 GeV transverse and longitudinal polarized protons</a:t>
            </a:r>
          </a:p>
          <a:p>
            <a:r>
              <a:rPr lang="en-US" sz="1100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pPr marL="102870" indent="-10287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100" dirty="0"/>
              <a:t>3d imaging of the proton at low x </a:t>
            </a:r>
          </a:p>
          <a:p>
            <a:pPr marL="102870" indent="-10287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100" dirty="0">
                <a:sym typeface="Wingdings" pitchFamily="2" charset="2"/>
              </a:rPr>
              <a:t>helicity structure of the proton</a:t>
            </a:r>
            <a:r>
              <a:rPr lang="en-US" sz="1100" dirty="0"/>
              <a:t> – unravel quark, gluon and orbital angular contributions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7288E5-ED9B-7048-8BA8-495C7496E309}"/>
              </a:ext>
            </a:extLst>
          </p:cNvPr>
          <p:cNvCxnSpPr/>
          <p:nvPr/>
        </p:nvCxnSpPr>
        <p:spPr bwMode="auto">
          <a:xfrm>
            <a:off x="9963422" y="562345"/>
            <a:ext cx="0" cy="609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5E531B-41F8-DB40-9B81-740A9C75BD44}"/>
              </a:ext>
            </a:extLst>
          </p:cNvPr>
          <p:cNvSpPr txBox="1"/>
          <p:nvPr/>
        </p:nvSpPr>
        <p:spPr>
          <a:xfrm>
            <a:off x="9460690" y="1125053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- 5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42A075-1D2D-9E46-8B19-84F6FFE27713}"/>
              </a:ext>
            </a:extLst>
          </p:cNvPr>
          <p:cNvSpPr txBox="1"/>
          <p:nvPr/>
        </p:nvSpPr>
        <p:spPr>
          <a:xfrm>
            <a:off x="9071864" y="1442570"/>
            <a:ext cx="27332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Start with Phase 1 EIC</a:t>
            </a:r>
          </a:p>
          <a:p>
            <a:r>
              <a:rPr lang="en-US" sz="1100" dirty="0"/>
              <a:t>Commission electron polarization in parallel</a:t>
            </a:r>
          </a:p>
          <a:p>
            <a:r>
              <a:rPr lang="en-US" sz="1100" dirty="0"/>
              <a:t>Commission hadron polarization in parallel</a:t>
            </a:r>
          </a:p>
          <a:p>
            <a:r>
              <a:rPr lang="en-US" sz="1100" dirty="0"/>
              <a:t>Commission running with hadron spin rotators</a:t>
            </a:r>
          </a:p>
          <a:p>
            <a:r>
              <a:rPr lang="en-US" sz="1100" dirty="0"/>
              <a:t>Commission hadron accelerator to operate with not centered orbits</a:t>
            </a:r>
          </a:p>
          <a:p>
            <a:r>
              <a:rPr lang="en-US" sz="1100" b="1" dirty="0">
                <a:solidFill>
                  <a:schemeClr val="bg2"/>
                </a:solidFill>
              </a:rPr>
              <a:t>Run:</a:t>
            </a:r>
          </a:p>
          <a:p>
            <a:r>
              <a:rPr lang="en-US" sz="1100" dirty="0">
                <a:solidFill>
                  <a:srgbClr val="FF0000"/>
                </a:solidFill>
              </a:rPr>
              <a:t>10 GeV electrons on 100 GeV Au</a:t>
            </a:r>
          </a:p>
          <a:p>
            <a:r>
              <a:rPr lang="en-US" sz="1100" b="1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r>
              <a:rPr lang="en-US" sz="1100" dirty="0"/>
              <a:t>gives world-wide new data on A-</a:t>
            </a:r>
            <a:r>
              <a:rPr lang="en-US" sz="1100" dirty="0" err="1"/>
              <a:t>dep.of</a:t>
            </a:r>
            <a:r>
              <a:rPr lang="en-US" sz="1100" dirty="0"/>
              <a:t>  </a:t>
            </a:r>
            <a:r>
              <a:rPr lang="en-US" sz="1100" dirty="0" err="1"/>
              <a:t>nPDFs</a:t>
            </a:r>
            <a:r>
              <a:rPr lang="en-US" sz="1100" dirty="0"/>
              <a:t>, </a:t>
            </a:r>
            <a:r>
              <a:rPr lang="en-US" sz="1100" dirty="0" err="1"/>
              <a:t>nFF</a:t>
            </a:r>
            <a:r>
              <a:rPr lang="en-US" sz="1100" dirty="0"/>
              <a:t> and saturation</a:t>
            </a:r>
          </a:p>
          <a:p>
            <a:r>
              <a:rPr lang="en-US" sz="1100" b="1" dirty="0">
                <a:solidFill>
                  <a:srgbClr val="3333FF"/>
                </a:solidFill>
              </a:rPr>
              <a:t>Run:</a:t>
            </a:r>
          </a:p>
          <a:p>
            <a:r>
              <a:rPr lang="en-US" sz="1100" dirty="0"/>
              <a:t>10 GeV electrons on 166 GeV transverse and longitudinal polarized He-3</a:t>
            </a:r>
          </a:p>
          <a:p>
            <a:r>
              <a:rPr lang="en-US" sz="1100" b="1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pPr marL="102870" indent="-10287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100" dirty="0"/>
              <a:t>3d imaging of the nucleons </a:t>
            </a:r>
            <a:r>
              <a:rPr lang="en-US" sz="1100" dirty="0">
                <a:sym typeface="Wingdings" pitchFamily="2" charset="2"/>
              </a:rPr>
              <a:t> flavor separation</a:t>
            </a:r>
            <a:endParaRPr lang="en-US" sz="1100" dirty="0"/>
          </a:p>
          <a:p>
            <a:pPr marL="102870" indent="-10287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100" dirty="0">
                <a:sym typeface="Wingdings" pitchFamily="2" charset="2"/>
              </a:rPr>
              <a:t>helicity structure of the nucleon</a:t>
            </a:r>
            <a:r>
              <a:rPr lang="en-US" sz="1100" dirty="0"/>
              <a:t>– unravel helicities for different quark flavors</a:t>
            </a:r>
          </a:p>
          <a:p>
            <a:pPr marL="102870" indent="-10287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100" dirty="0">
                <a:sym typeface="Wingdings" pitchFamily="2" charset="2"/>
              </a:rPr>
              <a:t>first look to nuclear binding</a:t>
            </a:r>
            <a:endParaRPr lang="en-US" sz="1100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CE2647B-4539-A449-81CF-F58CFF2F2389}"/>
              </a:ext>
            </a:extLst>
          </p:cNvPr>
          <p:cNvSpPr/>
          <p:nvPr/>
        </p:nvSpPr>
        <p:spPr>
          <a:xfrm rot="5400000">
            <a:off x="9135838" y="3081972"/>
            <a:ext cx="276858" cy="5020005"/>
          </a:xfrm>
          <a:prstGeom prst="righ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DEC0A-E68C-154F-BEF2-2B22DAC2D1EC}"/>
              </a:ext>
            </a:extLst>
          </p:cNvPr>
          <p:cNvSpPr txBox="1"/>
          <p:nvPr/>
        </p:nvSpPr>
        <p:spPr>
          <a:xfrm>
            <a:off x="6768720" y="5662412"/>
            <a:ext cx="5190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Time to install additional ESR RF and HSR PS to</a:t>
            </a:r>
          </a:p>
          <a:p>
            <a:pPr algn="ctr"/>
            <a:r>
              <a:rPr lang="en-US" dirty="0"/>
              <a:t>reach design Current and max Energies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AB8BE9-0526-AF3D-CE3E-DA5D5A521DCA}"/>
              </a:ext>
            </a:extLst>
          </p:cNvPr>
          <p:cNvSpPr txBox="1"/>
          <p:nvPr/>
        </p:nvSpPr>
        <p:spPr>
          <a:xfrm>
            <a:off x="9963422" y="6291429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E. Aschenauer</a:t>
            </a:r>
          </a:p>
        </p:txBody>
      </p:sp>
    </p:spTree>
    <p:extLst>
      <p:ext uri="{BB962C8B-B14F-4D97-AF65-F5344CB8AC3E}">
        <p14:creationId xmlns:p14="http://schemas.microsoft.com/office/powerpoint/2010/main" val="294447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A193-98D5-9047-85ED-99C5179E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Proposal for EIC Science Program in the First Years </a:t>
            </a: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10760064-9766-7948-AAD6-7133A0CFE818}"/>
              </a:ext>
            </a:extLst>
          </p:cNvPr>
          <p:cNvSpPr/>
          <p:nvPr/>
        </p:nvSpPr>
        <p:spPr>
          <a:xfrm>
            <a:off x="461963" y="612189"/>
            <a:ext cx="11499234" cy="477760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4956EF-CFB7-D040-821F-CC908DB51AC2}"/>
              </a:ext>
            </a:extLst>
          </p:cNvPr>
          <p:cNvCxnSpPr/>
          <p:nvPr/>
        </p:nvCxnSpPr>
        <p:spPr bwMode="auto">
          <a:xfrm>
            <a:off x="1277812" y="609600"/>
            <a:ext cx="0" cy="609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230823-90F4-FA43-BCBE-BD67CA0AA6BF}"/>
              </a:ext>
            </a:extLst>
          </p:cNvPr>
          <p:cNvSpPr txBox="1"/>
          <p:nvPr/>
        </p:nvSpPr>
        <p:spPr>
          <a:xfrm>
            <a:off x="775080" y="1137139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- 5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3D9231-4CE4-F548-8B28-E048AC6418C4}"/>
              </a:ext>
            </a:extLst>
          </p:cNvPr>
          <p:cNvCxnSpPr/>
          <p:nvPr/>
        </p:nvCxnSpPr>
        <p:spPr bwMode="auto">
          <a:xfrm>
            <a:off x="4880728" y="609601"/>
            <a:ext cx="0" cy="609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87AED3-7B9E-534F-918A-17475D229209}"/>
              </a:ext>
            </a:extLst>
          </p:cNvPr>
          <p:cNvSpPr txBox="1"/>
          <p:nvPr/>
        </p:nvSpPr>
        <p:spPr>
          <a:xfrm>
            <a:off x="4377996" y="1137140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- 6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276410-07ED-0149-88FA-924EE72E786B}"/>
              </a:ext>
            </a:extLst>
          </p:cNvPr>
          <p:cNvCxnSpPr/>
          <p:nvPr/>
        </p:nvCxnSpPr>
        <p:spPr bwMode="auto">
          <a:xfrm>
            <a:off x="8923696" y="574431"/>
            <a:ext cx="0" cy="609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321531-A91E-5B45-A726-3BDA04710A43}"/>
              </a:ext>
            </a:extLst>
          </p:cNvPr>
          <p:cNvSpPr txBox="1"/>
          <p:nvPr/>
        </p:nvSpPr>
        <p:spPr>
          <a:xfrm>
            <a:off x="8420964" y="1137139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Year - 7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AC173D-B47B-D449-9386-94D0D4B87DAF}"/>
              </a:ext>
            </a:extLst>
          </p:cNvPr>
          <p:cNvSpPr txBox="1"/>
          <p:nvPr/>
        </p:nvSpPr>
        <p:spPr>
          <a:xfrm>
            <a:off x="3508347" y="1451226"/>
            <a:ext cx="41179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with Phase 1 EIC</a:t>
            </a:r>
          </a:p>
          <a:p>
            <a:r>
              <a:rPr lang="en-US" sz="1600" dirty="0"/>
              <a:t>Commission electron polarization in parallel</a:t>
            </a:r>
          </a:p>
          <a:p>
            <a:r>
              <a:rPr lang="en-US" sz="1600" dirty="0"/>
              <a:t>Commission hadron polarization in parallel</a:t>
            </a:r>
          </a:p>
          <a:p>
            <a:r>
              <a:rPr lang="en-US" sz="1600" dirty="0"/>
              <a:t>Commission running with hadron spin rotators</a:t>
            </a:r>
          </a:p>
          <a:p>
            <a:r>
              <a:rPr lang="en-US" sz="1600" dirty="0"/>
              <a:t>Commission hadron accelerator to operate with not centered orbits</a:t>
            </a:r>
          </a:p>
          <a:p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New Capability:</a:t>
            </a:r>
          </a:p>
          <a:p>
            <a:r>
              <a:rPr lang="en-US" sz="1600" dirty="0"/>
              <a:t>Commission ESR &amp; HSR at max. energy and beam currents</a:t>
            </a:r>
          </a:p>
          <a:p>
            <a:r>
              <a:rPr lang="en-US" sz="1600" b="1" dirty="0">
                <a:solidFill>
                  <a:srgbClr val="3333FF"/>
                </a:solidFill>
              </a:rPr>
              <a:t>Run: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18 GeV polarized electrons on 275 GeV/u polarized (longitudinal &amp; transverse) proton beams</a:t>
            </a:r>
          </a:p>
          <a:p>
            <a:r>
              <a:rPr lang="en-US" sz="1600" b="1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pPr marL="194310" indent="-19431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dirty="0"/>
              <a:t>3d imaging of the proton at low x </a:t>
            </a:r>
          </a:p>
          <a:p>
            <a:pPr marL="194310" indent="-19431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600" dirty="0">
                <a:sym typeface="Wingdings" pitchFamily="2" charset="2"/>
              </a:rPr>
              <a:t>helicity structure of the proton</a:t>
            </a:r>
            <a:r>
              <a:rPr lang="en-US" sz="1600" dirty="0"/>
              <a:t> – unravel quark, gluon and orbital angular contributions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D83A85-DE43-A14B-9860-E18D39A29296}"/>
              </a:ext>
            </a:extLst>
          </p:cNvPr>
          <p:cNvCxnSpPr/>
          <p:nvPr/>
        </p:nvCxnSpPr>
        <p:spPr>
          <a:xfrm>
            <a:off x="3305908" y="546269"/>
            <a:ext cx="0" cy="5765462"/>
          </a:xfrm>
          <a:prstGeom prst="line">
            <a:avLst/>
          </a:prstGeom>
          <a:ln w="635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9CF679C-0F36-BA45-9DAC-EB8A5D517310}"/>
              </a:ext>
            </a:extLst>
          </p:cNvPr>
          <p:cNvSpPr txBox="1"/>
          <p:nvPr/>
        </p:nvSpPr>
        <p:spPr>
          <a:xfrm>
            <a:off x="7771918" y="1451226"/>
            <a:ext cx="40492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with Phase 1 EIC</a:t>
            </a:r>
          </a:p>
          <a:p>
            <a:r>
              <a:rPr lang="en-US" sz="1600" dirty="0"/>
              <a:t>Commission electron polarization in parallel</a:t>
            </a:r>
          </a:p>
          <a:p>
            <a:r>
              <a:rPr lang="en-US" sz="1600" dirty="0"/>
              <a:t>Commission hadron polarization in parallel</a:t>
            </a:r>
          </a:p>
          <a:p>
            <a:r>
              <a:rPr lang="en-US" sz="1600" dirty="0"/>
              <a:t>Commission running with hadron spin rotators</a:t>
            </a:r>
          </a:p>
          <a:p>
            <a:r>
              <a:rPr lang="en-US" sz="1600" dirty="0"/>
              <a:t>Commission hadron accelerator to operate with not centered orbits</a:t>
            </a:r>
          </a:p>
          <a:p>
            <a:r>
              <a:rPr lang="en-US" sz="1600" dirty="0"/>
              <a:t>Commission ESR &amp; HSR at max. energy and beam currents</a:t>
            </a:r>
          </a:p>
          <a:p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New Capability:</a:t>
            </a:r>
          </a:p>
          <a:p>
            <a:r>
              <a:rPr lang="en-US" sz="1600" dirty="0"/>
              <a:t>Operate HSR with 41 GeV bypass</a:t>
            </a:r>
          </a:p>
          <a:p>
            <a:r>
              <a:rPr lang="en-US" sz="1600" b="1" dirty="0">
                <a:solidFill>
                  <a:srgbClr val="3333FF"/>
                </a:solidFill>
              </a:rPr>
              <a:t>Run:</a:t>
            </a:r>
          </a:p>
          <a:p>
            <a:r>
              <a:rPr lang="en-US" sz="1600" dirty="0"/>
              <a:t>5 GeV polarized electrons on 41 GeV transverse polarized proton beams</a:t>
            </a:r>
          </a:p>
          <a:p>
            <a:r>
              <a:rPr lang="en-US" sz="1600" b="1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pPr>
              <a:buClr>
                <a:schemeClr val="bg2"/>
              </a:buClr>
            </a:pPr>
            <a:r>
              <a:rPr lang="en-US" sz="1600" dirty="0">
                <a:sym typeface="Wingdings" pitchFamily="2" charset="2"/>
              </a:rPr>
              <a:t>first look to moderate-x 3d imaging and Kaon structure/ mass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E9C5BB-E121-574B-A9DB-94450A28024F}"/>
              </a:ext>
            </a:extLst>
          </p:cNvPr>
          <p:cNvSpPr txBox="1"/>
          <p:nvPr/>
        </p:nvSpPr>
        <p:spPr>
          <a:xfrm>
            <a:off x="340076" y="1506471"/>
            <a:ext cx="27332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Start with Phase 1 EIC</a:t>
            </a:r>
          </a:p>
          <a:p>
            <a:r>
              <a:rPr lang="en-US" sz="1100" dirty="0"/>
              <a:t>Commission electron polarization in parallel</a:t>
            </a:r>
          </a:p>
          <a:p>
            <a:r>
              <a:rPr lang="en-US" sz="1100" dirty="0"/>
              <a:t>Commission hadron polarization in parallel</a:t>
            </a:r>
          </a:p>
          <a:p>
            <a:r>
              <a:rPr lang="en-US" sz="1100" dirty="0"/>
              <a:t>Commission running with hadron spin rotators</a:t>
            </a:r>
          </a:p>
          <a:p>
            <a:r>
              <a:rPr lang="en-US" sz="1100" dirty="0"/>
              <a:t>Commission hadron accelerator to operate with not centered orbits</a:t>
            </a:r>
          </a:p>
          <a:p>
            <a:r>
              <a:rPr lang="en-US" sz="1100" b="1" dirty="0">
                <a:solidFill>
                  <a:srgbClr val="3333FF"/>
                </a:solidFill>
              </a:rPr>
              <a:t>Run:</a:t>
            </a:r>
          </a:p>
          <a:p>
            <a:r>
              <a:rPr lang="en-US" sz="1100" dirty="0">
                <a:solidFill>
                  <a:srgbClr val="FF0000"/>
                </a:solidFill>
              </a:rPr>
              <a:t>10 GeV electrons on 100 GeV Au</a:t>
            </a:r>
          </a:p>
          <a:p>
            <a:r>
              <a:rPr lang="en-US" sz="1100" b="1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r>
              <a:rPr lang="en-US" sz="1100" dirty="0"/>
              <a:t>gives world-wide new data on A-</a:t>
            </a:r>
            <a:r>
              <a:rPr lang="en-US" sz="1100" dirty="0" err="1"/>
              <a:t>dep.of</a:t>
            </a:r>
            <a:r>
              <a:rPr lang="en-US" sz="1100" dirty="0"/>
              <a:t>  </a:t>
            </a:r>
            <a:r>
              <a:rPr lang="en-US" sz="1100" dirty="0" err="1"/>
              <a:t>nPDFs</a:t>
            </a:r>
            <a:r>
              <a:rPr lang="en-US" sz="1100" dirty="0"/>
              <a:t>, </a:t>
            </a:r>
            <a:r>
              <a:rPr lang="en-US" sz="1100" dirty="0" err="1"/>
              <a:t>nFF</a:t>
            </a:r>
            <a:r>
              <a:rPr lang="en-US" sz="1100" dirty="0"/>
              <a:t> and saturation</a:t>
            </a:r>
          </a:p>
          <a:p>
            <a:r>
              <a:rPr lang="en-US" sz="1100" b="1" dirty="0">
                <a:solidFill>
                  <a:srgbClr val="3333FF"/>
                </a:solidFill>
              </a:rPr>
              <a:t>Run:</a:t>
            </a:r>
          </a:p>
          <a:p>
            <a:r>
              <a:rPr lang="en-US" sz="1100" dirty="0"/>
              <a:t>10 GeV electrons on 166 GeV transverse and longitudinal polarized He-3</a:t>
            </a:r>
          </a:p>
          <a:p>
            <a:r>
              <a:rPr lang="en-US" sz="1100" b="1" dirty="0">
                <a:solidFill>
                  <a:srgbClr val="FF40FF"/>
                </a:solidFill>
                <a:sym typeface="Wingdings" pitchFamily="2" charset="2"/>
              </a:rPr>
              <a:t>Physics:</a:t>
            </a:r>
          </a:p>
          <a:p>
            <a:pPr marL="102870" indent="-10287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100" dirty="0"/>
              <a:t>3d imaging of the nucleons </a:t>
            </a:r>
            <a:r>
              <a:rPr lang="en-US" sz="1100" dirty="0">
                <a:sym typeface="Wingdings" pitchFamily="2" charset="2"/>
              </a:rPr>
              <a:t> flavor separation</a:t>
            </a:r>
            <a:endParaRPr lang="en-US" sz="1100" dirty="0"/>
          </a:p>
          <a:p>
            <a:pPr marL="102870" indent="-10287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100" dirty="0">
                <a:sym typeface="Wingdings" pitchFamily="2" charset="2"/>
              </a:rPr>
              <a:t>helicity structure of the nucleon</a:t>
            </a:r>
            <a:r>
              <a:rPr lang="en-US" sz="1100" dirty="0"/>
              <a:t>– unravel helicities for different quark flavors</a:t>
            </a:r>
          </a:p>
          <a:p>
            <a:pPr marL="102870" indent="-10287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100" dirty="0">
                <a:sym typeface="Wingdings" pitchFamily="2" charset="2"/>
              </a:rPr>
              <a:t>first look to nuclear binding</a:t>
            </a:r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C27BD-C6D1-E7D7-DA56-2CDABCD8F472}"/>
              </a:ext>
            </a:extLst>
          </p:cNvPr>
          <p:cNvSpPr txBox="1"/>
          <p:nvPr/>
        </p:nvSpPr>
        <p:spPr>
          <a:xfrm>
            <a:off x="9963422" y="6291429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E. Aschenauer</a:t>
            </a:r>
          </a:p>
        </p:txBody>
      </p:sp>
    </p:spTree>
    <p:extLst>
      <p:ext uri="{BB962C8B-B14F-4D97-AF65-F5344CB8AC3E}">
        <p14:creationId xmlns:p14="http://schemas.microsoft.com/office/powerpoint/2010/main" val="108310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5446-0242-A7FE-0C71-FE964E65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and Luminosity Calculation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0338DF-0632-DF16-C6C9-16911C8E3281}"/>
              </a:ext>
            </a:extLst>
          </p:cNvPr>
          <p:cNvSpPr txBox="1"/>
          <p:nvPr/>
        </p:nvSpPr>
        <p:spPr>
          <a:xfrm>
            <a:off x="461963" y="819462"/>
            <a:ext cx="114992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7 </a:t>
            </a:r>
            <a:r>
              <a:rPr lang="en-US" dirty="0" err="1"/>
              <a:t>nC</a:t>
            </a:r>
            <a:r>
              <a:rPr lang="en-US" dirty="0"/>
              <a:t> electron bunch </a:t>
            </a:r>
            <a:r>
              <a:rPr lang="en-US"/>
              <a:t>charge compared to 28 </a:t>
            </a:r>
            <a:r>
              <a:rPr lang="en-US" dirty="0" err="1"/>
              <a:t>nC</a:t>
            </a:r>
            <a:r>
              <a:rPr lang="en-US" dirty="0"/>
              <a:t> (CDR)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Constant proton beam IP divergencies are maintained throughout the store by gradual increase of proton IP beta-functions as the beam emittance increases.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dirty="0"/>
              <a:t>The electron IP beta-functions are adjusted accordingly to match electron and proton transverse beam size.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/>
              <a:t>Ion beam is cooled at low energy (24 GeV/u) but no stochastic cooling is used in the store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/>
              <a:t>1 Run is ½ year operation at 80% uptime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/>
              <a:t>2 h store turnaround time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/>
              <a:t>30 min at the beginning of the store is taken by the ESR fill and detector turn-on</a:t>
            </a:r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/>
              <a:t>Not yet included a ramp of of luminosity through the Run</a:t>
            </a:r>
          </a:p>
          <a:p>
            <a:pPr>
              <a:buClr>
                <a:schemeClr val="bg2"/>
              </a:buClr>
            </a:pPr>
            <a:r>
              <a:rPr lang="en-US" sz="2000" dirty="0"/>
              <a:t>     </a:t>
            </a:r>
            <a:r>
              <a:rPr lang="en-US" sz="2000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at RHIC: 	1</a:t>
            </a:r>
            <a:r>
              <a:rPr lang="en-US" sz="2000" baseline="30000" dirty="0">
                <a:sym typeface="Wingdings" pitchFamily="2" charset="2"/>
              </a:rPr>
              <a:t>st</a:t>
            </a:r>
            <a:r>
              <a:rPr lang="en-US" sz="2000" dirty="0">
                <a:sym typeface="Wingdings" pitchFamily="2" charset="2"/>
              </a:rPr>
              <a:t> week 25% of projected </a:t>
            </a:r>
            <a:r>
              <a:rPr lang="en-US" sz="2000" dirty="0" err="1">
                <a:sym typeface="Wingdings" pitchFamily="2" charset="2"/>
              </a:rPr>
              <a:t>lumi</a:t>
            </a:r>
            <a:r>
              <a:rPr lang="en-US" sz="2000" dirty="0">
                <a:sym typeface="Wingdings" pitchFamily="2" charset="2"/>
              </a:rPr>
              <a:t> / week</a:t>
            </a:r>
          </a:p>
          <a:p>
            <a:pPr>
              <a:buClr>
                <a:schemeClr val="bg2"/>
              </a:buClr>
            </a:pPr>
            <a:r>
              <a:rPr lang="en-US" sz="2000" dirty="0">
                <a:sym typeface="Wingdings" pitchFamily="2" charset="2"/>
              </a:rPr>
              <a:t>                        	2</a:t>
            </a:r>
            <a:r>
              <a:rPr lang="en-US" sz="2000" baseline="30000" dirty="0">
                <a:sym typeface="Wingdings" pitchFamily="2" charset="2"/>
              </a:rPr>
              <a:t>nd</a:t>
            </a:r>
            <a:r>
              <a:rPr lang="en-US" sz="2000" dirty="0">
                <a:sym typeface="Wingdings" pitchFamily="2" charset="2"/>
              </a:rPr>
              <a:t> week 50% of projected </a:t>
            </a:r>
            <a:r>
              <a:rPr lang="en-US" sz="2000" dirty="0" err="1">
                <a:sym typeface="Wingdings" pitchFamily="2" charset="2"/>
              </a:rPr>
              <a:t>lumi</a:t>
            </a:r>
            <a:r>
              <a:rPr lang="en-US" sz="2000" dirty="0">
                <a:sym typeface="Wingdings" pitchFamily="2" charset="2"/>
              </a:rPr>
              <a:t> / week</a:t>
            </a:r>
          </a:p>
          <a:p>
            <a:pPr>
              <a:buClr>
                <a:schemeClr val="bg2"/>
              </a:buClr>
            </a:pPr>
            <a:r>
              <a:rPr lang="en-US" sz="2000" dirty="0">
                <a:sym typeface="Wingdings" pitchFamily="2" charset="2"/>
              </a:rPr>
              <a:t> 	          	3</a:t>
            </a:r>
            <a:r>
              <a:rPr lang="en-US" sz="2000" baseline="30000" dirty="0">
                <a:sym typeface="Wingdings" pitchFamily="2" charset="2"/>
              </a:rPr>
              <a:t>rd</a:t>
            </a:r>
            <a:r>
              <a:rPr lang="en-US" sz="2000" dirty="0">
                <a:sym typeface="Wingdings" pitchFamily="2" charset="2"/>
              </a:rPr>
              <a:t> week 75% of projected </a:t>
            </a:r>
            <a:r>
              <a:rPr lang="en-US" sz="2000" dirty="0" err="1">
                <a:sym typeface="Wingdings" pitchFamily="2" charset="2"/>
              </a:rPr>
              <a:t>lumi</a:t>
            </a:r>
            <a:r>
              <a:rPr lang="en-US" sz="2000" dirty="0">
                <a:sym typeface="Wingdings" pitchFamily="2" charset="2"/>
              </a:rPr>
              <a:t> / week</a:t>
            </a:r>
          </a:p>
          <a:p>
            <a:pPr>
              <a:buClr>
                <a:schemeClr val="bg2"/>
              </a:buClr>
            </a:pPr>
            <a:r>
              <a:rPr lang="en-US" sz="2000" dirty="0">
                <a:sym typeface="Wingdings" pitchFamily="2" charset="2"/>
              </a:rPr>
              <a:t>                        	4</a:t>
            </a:r>
            <a:r>
              <a:rPr lang="en-US" sz="2000" baseline="30000" dirty="0">
                <a:sym typeface="Wingdings" pitchFamily="2" charset="2"/>
              </a:rPr>
              <a:t>th</a:t>
            </a:r>
            <a:r>
              <a:rPr lang="en-US" sz="2000" dirty="0">
                <a:sym typeface="Wingdings" pitchFamily="2" charset="2"/>
              </a:rPr>
              <a:t> week to X week 100% of projected </a:t>
            </a:r>
            <a:r>
              <a:rPr lang="en-US" sz="2000" dirty="0" err="1">
                <a:sym typeface="Wingdings" pitchFamily="2" charset="2"/>
              </a:rPr>
              <a:t>lumi</a:t>
            </a:r>
            <a:r>
              <a:rPr lang="en-US" sz="2000" dirty="0">
                <a:sym typeface="Wingdings" pitchFamily="2" charset="2"/>
              </a:rPr>
              <a:t> / week</a:t>
            </a:r>
          </a:p>
          <a:p>
            <a:pPr>
              <a:buClr>
                <a:schemeClr val="bg2"/>
              </a:buClr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dirty="0">
                <a:solidFill>
                  <a:schemeClr val="bg2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First guess for EIC early years (1 to ~5?)</a:t>
            </a:r>
          </a:p>
          <a:p>
            <a:pPr>
              <a:buClr>
                <a:schemeClr val="bg2"/>
              </a:buClr>
            </a:pPr>
            <a:r>
              <a:rPr lang="en-US" sz="2000" dirty="0"/>
              <a:t>     		</a:t>
            </a:r>
            <a:r>
              <a:rPr lang="en-US" sz="2000" dirty="0">
                <a:sym typeface="Wingdings" pitchFamily="2" charset="2"/>
              </a:rPr>
              <a:t>1</a:t>
            </a:r>
            <a:r>
              <a:rPr lang="en-US" sz="2000" baseline="30000" dirty="0">
                <a:sym typeface="Wingdings" pitchFamily="2" charset="2"/>
              </a:rPr>
              <a:t>st</a:t>
            </a:r>
            <a:r>
              <a:rPr lang="en-US" sz="2000" dirty="0">
                <a:sym typeface="Wingdings" pitchFamily="2" charset="2"/>
              </a:rPr>
              <a:t> week 10% of projected </a:t>
            </a:r>
            <a:r>
              <a:rPr lang="en-US" sz="2000" dirty="0" err="1">
                <a:sym typeface="Wingdings" pitchFamily="2" charset="2"/>
              </a:rPr>
              <a:t>lumi</a:t>
            </a:r>
            <a:r>
              <a:rPr lang="en-US" sz="2000" dirty="0">
                <a:sym typeface="Wingdings" pitchFamily="2" charset="2"/>
              </a:rPr>
              <a:t> of the run / week </a:t>
            </a:r>
          </a:p>
          <a:p>
            <a:pPr>
              <a:buClr>
                <a:schemeClr val="bg2"/>
              </a:buClr>
            </a:pPr>
            <a:r>
              <a:rPr lang="en-US" sz="2000" dirty="0">
                <a:sym typeface="Wingdings" pitchFamily="2" charset="2"/>
              </a:rPr>
              <a:t>     		increase by 10% every  10 weeks to reach projected </a:t>
            </a:r>
            <a:r>
              <a:rPr lang="en-US" sz="2000" dirty="0" err="1">
                <a:sym typeface="Wingdings" pitchFamily="2" charset="2"/>
              </a:rPr>
              <a:t>lumi</a:t>
            </a:r>
            <a:r>
              <a:rPr lang="en-US" sz="2000" dirty="0">
                <a:sym typeface="Wingdings" pitchFamily="2" charset="2"/>
              </a:rPr>
              <a:t> / week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6504C-217C-4977-38CA-470E81BA6289}"/>
              </a:ext>
            </a:extLst>
          </p:cNvPr>
          <p:cNvSpPr txBox="1"/>
          <p:nvPr/>
        </p:nvSpPr>
        <p:spPr>
          <a:xfrm>
            <a:off x="9963422" y="6291429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E. Aschenauer</a:t>
            </a:r>
          </a:p>
        </p:txBody>
      </p:sp>
    </p:spTree>
    <p:extLst>
      <p:ext uri="{BB962C8B-B14F-4D97-AF65-F5344CB8AC3E}">
        <p14:creationId xmlns:p14="http://schemas.microsoft.com/office/powerpoint/2010/main" val="154198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4A0A-57E7-6952-0373-298DF5BD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Luminosity </a:t>
            </a:r>
            <a:r>
              <a:rPr lang="en-US" dirty="0" err="1"/>
              <a:t>eA</a:t>
            </a:r>
            <a:r>
              <a:rPr lang="en-US" dirty="0"/>
              <a:t> in Early Years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9F2045-D163-D2C0-F360-8C41C77E5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85939"/>
              </p:ext>
            </p:extLst>
          </p:nvPr>
        </p:nvGraphicFramePr>
        <p:xfrm>
          <a:off x="461963" y="2272550"/>
          <a:ext cx="5637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Fill (5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115 GeV 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33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GeV e x 100 GeV 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732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GeV e x 130 GeV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11.4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3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GeV e x 166 GeV 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8.65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0709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FB14D2D-4DD3-DE0F-6849-3EC259D8275B}"/>
              </a:ext>
            </a:extLst>
          </p:cNvPr>
          <p:cNvSpPr txBox="1"/>
          <p:nvPr/>
        </p:nvSpPr>
        <p:spPr>
          <a:xfrm>
            <a:off x="461963" y="4612341"/>
            <a:ext cx="310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Note: </a:t>
            </a:r>
          </a:p>
          <a:p>
            <a:r>
              <a:rPr lang="en-US" dirty="0" err="1"/>
              <a:t>eA</a:t>
            </a:r>
            <a:r>
              <a:rPr lang="en-US" dirty="0"/>
              <a:t> luminosity is per nucleon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6219-E2DF-2580-4418-7DFC763ECA06}"/>
              </a:ext>
            </a:extLst>
          </p:cNvPr>
          <p:cNvSpPr txBox="1"/>
          <p:nvPr/>
        </p:nvSpPr>
        <p:spPr>
          <a:xfrm>
            <a:off x="461963" y="655370"/>
            <a:ext cx="67037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Possible Beam energies:</a:t>
            </a:r>
          </a:p>
          <a:p>
            <a:r>
              <a:rPr lang="en-US" dirty="0"/>
              <a:t>electron: 5 GeV, 10 GeV and ultimately 18 GeV</a:t>
            </a:r>
          </a:p>
          <a:p>
            <a:r>
              <a:rPr lang="en-US" dirty="0"/>
              <a:t>proton: 41 GeV, 100 GeV to 255 GeV ultimately 275 GeV</a:t>
            </a:r>
          </a:p>
          <a:p>
            <a:r>
              <a:rPr lang="en-US" dirty="0"/>
              <a:t>Au: 41 GeV, 100 GeV to 110 GeV ultimately</a:t>
            </a:r>
          </a:p>
          <a:p>
            <a:r>
              <a:rPr lang="en-US" dirty="0"/>
              <a:t>A: 41 GeV, 100 GeV to Max ~255 / (A/Z) ultimately ~275 / (A/Z) </a:t>
            </a:r>
          </a:p>
        </p:txBody>
      </p:sp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1F9F71F-265C-221B-433F-E2E8E7A27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721" y="1650891"/>
            <a:ext cx="4744083" cy="3637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1BF8B3-A92A-20CD-32AD-1A34DE45478C}"/>
              </a:ext>
            </a:extLst>
          </p:cNvPr>
          <p:cNvSpPr txBox="1"/>
          <p:nvPr/>
        </p:nvSpPr>
        <p:spPr>
          <a:xfrm>
            <a:off x="9963422" y="6291429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E. Aschenauer</a:t>
            </a:r>
          </a:p>
        </p:txBody>
      </p:sp>
    </p:spTree>
    <p:extLst>
      <p:ext uri="{BB962C8B-B14F-4D97-AF65-F5344CB8AC3E}">
        <p14:creationId xmlns:p14="http://schemas.microsoft.com/office/powerpoint/2010/main" val="362172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BA23D-954C-8F1A-AEC6-3E400AA4C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D18B-6CD3-697F-44F8-DA04AA28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Luminosity ep in Early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CDEB9-CE38-B1EC-14B0-4B1F4430AD12}"/>
              </a:ext>
            </a:extLst>
          </p:cNvPr>
          <p:cNvSpPr txBox="1"/>
          <p:nvPr/>
        </p:nvSpPr>
        <p:spPr>
          <a:xfrm>
            <a:off x="458377" y="675830"/>
            <a:ext cx="67037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Possible Beam energies:</a:t>
            </a:r>
          </a:p>
          <a:p>
            <a:r>
              <a:rPr lang="en-US" dirty="0"/>
              <a:t>electron: 5 GeV, 10 GeV and ultimately 18 GeV</a:t>
            </a:r>
          </a:p>
          <a:p>
            <a:r>
              <a:rPr lang="en-US" dirty="0"/>
              <a:t>proton: 41 GeV, 100 GeV to 255 GeV ultimately 275 GeV</a:t>
            </a:r>
          </a:p>
          <a:p>
            <a:r>
              <a:rPr lang="en-US" dirty="0"/>
              <a:t>Au: 41 GeV, 100 GeV to 110 GeV ultimately</a:t>
            </a:r>
          </a:p>
          <a:p>
            <a:r>
              <a:rPr lang="en-US" dirty="0"/>
              <a:t>A: 41 GeV, 100 GeV to Max ~255 / (A/Z) ultimately ~275 / (A/Z)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B3960A-111F-3E59-88A7-786317D565F0}"/>
              </a:ext>
            </a:extLst>
          </p:cNvPr>
          <p:cNvGraphicFramePr>
            <a:graphicFrameLocks noGrp="1"/>
          </p:cNvGraphicFramePr>
          <p:nvPr/>
        </p:nvGraphicFramePr>
        <p:xfrm>
          <a:off x="458377" y="2153158"/>
          <a:ext cx="5637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High Divergence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Fill (5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9.26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6.48 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6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13.12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9.18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6.3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4.36 fb-1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1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7.6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5.33 fb</a:t>
                      </a:r>
                      <a:r>
                        <a:rPr lang="en-US" baseline="30000" dirty="0"/>
                        <a:t>-1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6185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8543F5-0050-54AC-F0F1-312E1DBFB336}"/>
              </a:ext>
            </a:extLst>
          </p:cNvPr>
          <p:cNvGraphicFramePr>
            <a:graphicFrameLocks noGrp="1"/>
          </p:cNvGraphicFramePr>
          <p:nvPr/>
        </p:nvGraphicFramePr>
        <p:xfrm>
          <a:off x="6323574" y="2153158"/>
          <a:ext cx="5637623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322">
                  <a:extLst>
                    <a:ext uri="{9D8B030D-6E8A-4147-A177-3AD203B41FA5}">
                      <a16:colId xmlns:a16="http://schemas.microsoft.com/office/drawing/2014/main" val="2742942954"/>
                    </a:ext>
                  </a:extLst>
                </a:gridCol>
                <a:gridCol w="1521929">
                  <a:extLst>
                    <a:ext uri="{9D8B030D-6E8A-4147-A177-3AD203B41FA5}">
                      <a16:colId xmlns:a16="http://schemas.microsoft.com/office/drawing/2014/main" val="161022919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val="3157545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Low Divergence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Fill (5 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Lumi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79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6.81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4.78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6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250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6.19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02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5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5.8 pb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 fb</a:t>
                      </a:r>
                      <a:r>
                        <a:rPr lang="en-US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1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 GeV e x 130 GeV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 pb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4.95 fb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6185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A71B3D-1359-F157-E093-35838378F1DD}"/>
              </a:ext>
            </a:extLst>
          </p:cNvPr>
          <p:cNvSpPr txBox="1"/>
          <p:nvPr/>
        </p:nvSpPr>
        <p:spPr>
          <a:xfrm>
            <a:off x="371355" y="4542406"/>
            <a:ext cx="5724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Remember:</a:t>
            </a:r>
          </a:p>
          <a:p>
            <a:r>
              <a:rPr lang="en-US" dirty="0"/>
              <a:t>high divergence: higher </a:t>
            </a:r>
            <a:r>
              <a:rPr lang="en-US" dirty="0" err="1"/>
              <a:t>lumi</a:t>
            </a:r>
            <a:r>
              <a:rPr lang="en-US" dirty="0"/>
              <a:t>, but reduced acceptance </a:t>
            </a:r>
          </a:p>
          <a:p>
            <a:r>
              <a:rPr lang="en-US" dirty="0"/>
              <a:t>	for low forward particle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min</a:t>
            </a:r>
            <a:r>
              <a:rPr lang="en-US" dirty="0"/>
              <a:t> </a:t>
            </a:r>
          </a:p>
          <a:p>
            <a:r>
              <a:rPr lang="en-US" dirty="0"/>
              <a:t>low divergence: lower </a:t>
            </a:r>
            <a:r>
              <a:rPr lang="en-US" dirty="0" err="1"/>
              <a:t>lumi</a:t>
            </a:r>
            <a:r>
              <a:rPr lang="en-US" dirty="0"/>
              <a:t>, but increased acceptance </a:t>
            </a:r>
          </a:p>
          <a:p>
            <a:r>
              <a:rPr lang="en-US" dirty="0"/>
              <a:t>	for low forward particle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min</a:t>
            </a:r>
            <a:endParaRPr lang="en-US" baseline="30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1E1B3C-A99A-005D-EE8C-6C80C61D987D}"/>
              </a:ext>
            </a:extLst>
          </p:cNvPr>
          <p:cNvGrpSpPr/>
          <p:nvPr/>
        </p:nvGrpSpPr>
        <p:grpSpPr>
          <a:xfrm>
            <a:off x="5906187" y="4364000"/>
            <a:ext cx="4088713" cy="2504160"/>
            <a:chOff x="7024445" y="4328440"/>
            <a:chExt cx="3717357" cy="25041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2A5428-5594-0DBA-8238-27C91166E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4445" y="4328440"/>
              <a:ext cx="3717357" cy="25041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B56B11-E140-E110-21F8-C27A4521F645}"/>
                </a:ext>
              </a:extLst>
            </p:cNvPr>
            <p:cNvSpPr txBox="1"/>
            <p:nvPr/>
          </p:nvSpPr>
          <p:spPr>
            <a:xfrm>
              <a:off x="8437475" y="5984174"/>
              <a:ext cx="152924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Low-divergence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4CF397E-A4F5-4E48-0C2E-5F20629743F1}"/>
              </a:ext>
            </a:extLst>
          </p:cNvPr>
          <p:cNvSpPr txBox="1"/>
          <p:nvPr/>
        </p:nvSpPr>
        <p:spPr>
          <a:xfrm>
            <a:off x="9963422" y="6291429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E. Aschenauer</a:t>
            </a:r>
          </a:p>
        </p:txBody>
      </p:sp>
    </p:spTree>
    <p:extLst>
      <p:ext uri="{BB962C8B-B14F-4D97-AF65-F5344CB8AC3E}">
        <p14:creationId xmlns:p14="http://schemas.microsoft.com/office/powerpoint/2010/main" val="211443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A136-06C7-5FC4-D7C4-AC5B96C9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Luminosity ep in Early Years</a:t>
            </a:r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0741AFE-CE4A-E2EC-ED08-B66115437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513" y="664874"/>
            <a:ext cx="4422328" cy="3204504"/>
          </a:xfrm>
          <a:prstGeom prst="rect">
            <a:avLst/>
          </a:prstGeom>
        </p:spPr>
      </p:pic>
      <p:pic>
        <p:nvPicPr>
          <p:cNvPr id="7" name="Picture 6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7351C90-B8AA-81E7-0273-CEC28B72F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5" r="1858"/>
          <a:stretch/>
        </p:blipFill>
        <p:spPr>
          <a:xfrm>
            <a:off x="283548" y="664875"/>
            <a:ext cx="4308966" cy="3293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F8AAEB-9666-42B6-7B1F-B1063E8C579F}"/>
              </a:ext>
            </a:extLst>
          </p:cNvPr>
          <p:cNvSpPr txBox="1"/>
          <p:nvPr/>
        </p:nvSpPr>
        <p:spPr>
          <a:xfrm>
            <a:off x="383904" y="3987629"/>
            <a:ext cx="3801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Compare to HERA peak luminosity </a:t>
            </a:r>
          </a:p>
          <a:p>
            <a:pPr algn="ctr"/>
            <a:r>
              <a:rPr lang="en-US" sz="1800" dirty="0"/>
              <a:t>of 5x10</a:t>
            </a:r>
            <a:r>
              <a:rPr lang="en-US" sz="1800" baseline="30000" dirty="0"/>
              <a:t>31 </a:t>
            </a:r>
            <a:r>
              <a:rPr lang="en-US" sz="1800" dirty="0"/>
              <a:t>cm</a:t>
            </a:r>
            <a:r>
              <a:rPr lang="en-US" sz="1800" baseline="30000" dirty="0"/>
              <a:t>-2 </a:t>
            </a:r>
            <a:r>
              <a:rPr lang="en-US" sz="1800" dirty="0"/>
              <a:t>s</a:t>
            </a:r>
            <a:r>
              <a:rPr lang="en-US" sz="1800" baseline="30000" dirty="0"/>
              <a:t>-1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750EA-B08F-2479-18F9-5D098C3963A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6" r="8427"/>
          <a:stretch/>
        </p:blipFill>
        <p:spPr>
          <a:xfrm>
            <a:off x="8307659" y="3713356"/>
            <a:ext cx="3798199" cy="250601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870B82-06E5-D8BC-5E78-B240E8492CEC}"/>
              </a:ext>
            </a:extLst>
          </p:cNvPr>
          <p:cNvSpPr txBox="1"/>
          <p:nvPr/>
        </p:nvSpPr>
        <p:spPr>
          <a:xfrm>
            <a:off x="9239903" y="5237553"/>
            <a:ext cx="2813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Store luminosity evolution</a:t>
            </a:r>
          </a:p>
          <a:p>
            <a:r>
              <a:rPr lang="en-US" dirty="0"/>
              <a:t>250 GeV x 10 GeV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02897-C0E3-DA92-26DC-8361F5D80A8F}"/>
              </a:ext>
            </a:extLst>
          </p:cNvPr>
          <p:cNvSpPr txBox="1"/>
          <p:nvPr/>
        </p:nvSpPr>
        <p:spPr>
          <a:xfrm>
            <a:off x="9963422" y="6291429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E. Aschenauer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08058-C528-B9A2-362C-7DAC48427BFD}"/>
              </a:ext>
            </a:extLst>
          </p:cNvPr>
          <p:cNvSpPr txBox="1"/>
          <p:nvPr/>
        </p:nvSpPr>
        <p:spPr>
          <a:xfrm>
            <a:off x="4650788" y="3869378"/>
            <a:ext cx="392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" dirty="0">
                <a:latin typeface="Arial"/>
              </a:rPr>
              <a:t>Max</a:t>
            </a:r>
            <a:r>
              <a:rPr lang="en-US" sz="1800" b="0" strike="noStrike" spc="-1" dirty="0">
                <a:latin typeface="Arial"/>
              </a:rPr>
              <a:t> average luminosity:</a:t>
            </a:r>
          </a:p>
          <a:p>
            <a:r>
              <a:rPr lang="en-US" sz="1800" b="0" strike="noStrike" spc="-1" dirty="0">
                <a:latin typeface="Arial"/>
              </a:rPr>
              <a:t>0.8 x 10</a:t>
            </a:r>
            <a:r>
              <a:rPr lang="en-US" sz="1800" b="0" strike="noStrike" spc="-1" baseline="33000" dirty="0">
                <a:latin typeface="Arial"/>
              </a:rPr>
              <a:t>33</a:t>
            </a:r>
            <a:r>
              <a:rPr lang="en-US" sz="1800" b="0" strike="noStrike" spc="-1" dirty="0">
                <a:latin typeface="Arial"/>
              </a:rPr>
              <a:t> cm</a:t>
            </a:r>
            <a:r>
              <a:rPr lang="en-US" sz="1800" b="0" strike="noStrike" spc="-1" baseline="33000" dirty="0">
                <a:latin typeface="Arial"/>
              </a:rPr>
              <a:t>-2</a:t>
            </a:r>
            <a:r>
              <a:rPr lang="en-US" sz="1800" b="0" strike="noStrike" spc="-1" dirty="0">
                <a:latin typeface="Arial"/>
              </a:rPr>
              <a:t> s</a:t>
            </a:r>
            <a:r>
              <a:rPr lang="en-US" sz="1800" b="0" strike="noStrike" spc="-1" baseline="33000" dirty="0">
                <a:latin typeface="Arial"/>
              </a:rPr>
              <a:t>-1</a:t>
            </a:r>
            <a:r>
              <a:rPr lang="en-US" sz="1800" b="0" strike="noStrike" spc="-1" dirty="0">
                <a:latin typeface="Arial"/>
              </a:rPr>
              <a:t> with 5.9 </a:t>
            </a:r>
            <a:r>
              <a:rPr lang="en-US" sz="1800" b="0" strike="noStrike" spc="-1" dirty="0" err="1">
                <a:latin typeface="Arial"/>
              </a:rPr>
              <a:t>hr</a:t>
            </a:r>
            <a:r>
              <a:rPr lang="en-US" sz="1800" b="0" strike="noStrike" spc="-1" dirty="0">
                <a:latin typeface="Arial"/>
              </a:rPr>
              <a:t> store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CB6C-EC70-4745-39CC-17B17EDC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Onwards to Full Luminosity Maturity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D544D-889B-93D1-79A5-00B07E8EF0B8}"/>
              </a:ext>
            </a:extLst>
          </p:cNvPr>
          <p:cNvSpPr txBox="1"/>
          <p:nvPr/>
        </p:nvSpPr>
        <p:spPr>
          <a:xfrm>
            <a:off x="575353" y="750013"/>
            <a:ext cx="103541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Year 5 will have full bunch current for electrons 7 nA to 28 </a:t>
            </a:r>
            <a:r>
              <a:rPr lang="en-US" dirty="0" err="1"/>
              <a:t>nA</a:t>
            </a:r>
            <a:endParaRPr lang="en-US" dirty="0"/>
          </a:p>
          <a:p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	</a:t>
            </a:r>
            <a:r>
              <a:rPr lang="en-US" dirty="0">
                <a:sym typeface="Wingdings" pitchFamily="2" charset="2"/>
              </a:rPr>
              <a:t> increase in luminosity ~4</a:t>
            </a:r>
          </a:p>
          <a:p>
            <a:r>
              <a:rPr lang="en-US" dirty="0">
                <a:sym typeface="Wingdings" pitchFamily="2" charset="2"/>
              </a:rPr>
              <a:t>Adding Strong Hadron Cooling will increase the integrated current by fill another factor of 2</a:t>
            </a:r>
          </a:p>
          <a:p>
            <a:r>
              <a:rPr lang="en-US" dirty="0">
                <a:sym typeface="Wingdings" pitchFamily="2" charset="2"/>
              </a:rPr>
              <a:t>	Example: 10 GeV electrons x 100 GeV protons</a:t>
            </a:r>
          </a:p>
          <a:p>
            <a:r>
              <a:rPr lang="en-US" dirty="0">
                <a:sym typeface="Wingdings" pitchFamily="2" charset="2"/>
              </a:rPr>
              <a:t>Early years of operations will also provide insights and development time for luminosity development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587F2-0D3A-79A0-8943-5CFFDDA0F13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474797" y="2148707"/>
            <a:ext cx="5486400" cy="395928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D1F504-42D4-4C42-EA62-090B124954D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1197" y="2148707"/>
            <a:ext cx="5486400" cy="395928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C6D30F-646F-CE8B-A4E8-A0CA8195169A}"/>
              </a:ext>
            </a:extLst>
          </p:cNvPr>
          <p:cNvSpPr txBox="1"/>
          <p:nvPr/>
        </p:nvSpPr>
        <p:spPr>
          <a:xfrm>
            <a:off x="9963422" y="6291429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E. Aschenauer</a:t>
            </a:r>
          </a:p>
        </p:txBody>
      </p:sp>
    </p:spTree>
    <p:extLst>
      <p:ext uri="{BB962C8B-B14F-4D97-AF65-F5344CB8AC3E}">
        <p14:creationId xmlns:p14="http://schemas.microsoft.com/office/powerpoint/2010/main" val="60088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B02D1-0681-FFA5-254F-C3121841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8919-C84D-A863-B2D2-EB47159C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Luminosity Lessons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232931-2876-679D-172F-665BCEA22A24}"/>
              </a:ext>
            </a:extLst>
          </p:cNvPr>
          <p:cNvSpPr txBox="1">
            <a:spLocks/>
          </p:cNvSpPr>
          <p:nvPr/>
        </p:nvSpPr>
        <p:spPr>
          <a:xfrm>
            <a:off x="312419" y="868731"/>
            <a:ext cx="7512739" cy="53929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Luminosity ramp-up to design takes years</a:t>
            </a:r>
          </a:p>
          <a:p>
            <a:pPr lvl="1"/>
            <a:r>
              <a:rPr lang="en-US" sz="2400"/>
              <a:t>Useful paper: </a:t>
            </a:r>
            <a:r>
              <a:rPr lang="en-US" sz="2400">
                <a:hlinkClick r:id="rId2"/>
              </a:rPr>
              <a:t>arxiv 1202.3950</a:t>
            </a:r>
            <a:r>
              <a:rPr lang="en-US" sz="2400"/>
              <a:t> </a:t>
            </a:r>
            <a:r>
              <a:rPr lang="en-US"/>
              <a:t>(V. Shiltsev)</a:t>
            </a:r>
          </a:p>
          <a:p>
            <a:pPr lvl="1"/>
            <a:r>
              <a:rPr lang="en-US" sz="2400"/>
              <a:t>Contextualizes Tevatron Run-II and early LHC</a:t>
            </a:r>
          </a:p>
          <a:p>
            <a:pPr lvl="1"/>
            <a:r>
              <a:rPr lang="en-US" sz="2400"/>
              <a:t>Luminosity ramp-up parameter C: </a:t>
            </a:r>
            <a:r>
              <a:rPr lang="en-US" sz="2400" b="1"/>
              <a:t>complexity</a:t>
            </a:r>
          </a:p>
          <a:p>
            <a:pPr lvl="2"/>
            <a:r>
              <a:rPr lang="en-US" sz="2200" b="1"/>
              <a:t>C: time (years) to increase luminosity by e</a:t>
            </a:r>
          </a:p>
          <a:p>
            <a:pPr lvl="2"/>
            <a:r>
              <a:rPr lang="en-US" sz="2200"/>
              <a:t>C=2: factor of e luminosity increase in 2 years</a:t>
            </a:r>
          </a:p>
          <a:p>
            <a:pPr lvl="1"/>
            <a:r>
              <a:rPr lang="en-US" sz="2400"/>
              <a:t>Early commissioning can make quick strides</a:t>
            </a:r>
          </a:p>
          <a:p>
            <a:pPr lvl="2"/>
            <a:r>
              <a:rPr lang="en-US" sz="2200"/>
              <a:t>C&lt;1 (or &lt;&lt;1) but do not get too exuberant</a:t>
            </a:r>
          </a:p>
          <a:p>
            <a:pPr lvl="1"/>
            <a:r>
              <a:rPr lang="en-US" sz="2400"/>
              <a:t>Long-term commissioning is usually C~2-3</a:t>
            </a:r>
          </a:p>
          <a:p>
            <a:pPr lvl="1"/>
            <a:endParaRPr lang="en-US" sz="2400"/>
          </a:p>
          <a:p>
            <a:r>
              <a:rPr lang="en-US" sz="2600" b="1"/>
              <a:t>EIC is an exceptionally complex collider</a:t>
            </a:r>
          </a:p>
          <a:p>
            <a:endParaRPr lang="en-US" sz="2600" b="1"/>
          </a:p>
          <a:p>
            <a:r>
              <a:rPr lang="en-US" sz="2600"/>
              <a:t>EIC will most likely take years to reach design luminosities</a:t>
            </a:r>
          </a:p>
          <a:p>
            <a:pPr lvl="1"/>
            <a:r>
              <a:rPr lang="en-US" sz="2400" b="1"/>
              <a:t>We will get there!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E39DF-2BB6-72BA-6549-5C00827B74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785" y="371112"/>
            <a:ext cx="4103368" cy="2979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47E16-2E2C-F772-C326-6F9EC72AB5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359" y="3351760"/>
            <a:ext cx="4330221" cy="2909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2E63C9-9546-11CF-ADF1-D7EEC3C5FEDC}"/>
              </a:ext>
            </a:extLst>
          </p:cNvPr>
          <p:cNvSpPr txBox="1"/>
          <p:nvPr/>
        </p:nvSpPr>
        <p:spPr>
          <a:xfrm>
            <a:off x="8621569" y="3947680"/>
            <a:ext cx="22028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HERA: design 15x10</a:t>
            </a:r>
            <a:r>
              <a:rPr lang="en-US" baseline="30000"/>
              <a:t>30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2048E-74A7-22E5-82BF-0FDE93725B01}"/>
              </a:ext>
            </a:extLst>
          </p:cNvPr>
          <p:cNvSpPr txBox="1"/>
          <p:nvPr/>
        </p:nvSpPr>
        <p:spPr>
          <a:xfrm>
            <a:off x="8305396" y="48020"/>
            <a:ext cx="356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Tevatron Run-II: design 275x10</a:t>
            </a:r>
            <a:r>
              <a:rPr lang="en-US" baseline="30000">
                <a:solidFill>
                  <a:srgbClr val="00B050"/>
                </a:solidFill>
              </a:rPr>
              <a:t>30</a:t>
            </a:r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C7036D-485B-2E39-F934-55148D46B18F}"/>
              </a:ext>
            </a:extLst>
          </p:cNvPr>
          <p:cNvCxnSpPr/>
          <p:nvPr/>
        </p:nvCxnSpPr>
        <p:spPr>
          <a:xfrm>
            <a:off x="8318810" y="868731"/>
            <a:ext cx="674649" cy="0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C95CF-F135-F840-EFA2-9F9B75D1AE2D}"/>
              </a:ext>
            </a:extLst>
          </p:cNvPr>
          <p:cNvCxnSpPr>
            <a:cxnSpLocks/>
          </p:cNvCxnSpPr>
          <p:nvPr/>
        </p:nvCxnSpPr>
        <p:spPr>
          <a:xfrm>
            <a:off x="9679259" y="868731"/>
            <a:ext cx="1918009" cy="0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3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210E534-57C2-164E-A621-4930B171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01" y="2407920"/>
            <a:ext cx="10508521" cy="3929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E69E9-3842-BE7B-855B-0E45C0FBB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718" y="-1"/>
            <a:ext cx="7635842" cy="26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FB94-F645-6C00-AC09-2F943737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Outline: EIC Collider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EBEEA-8E13-901D-5F38-D66A8B52A0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/>
              <a:t>Present Design Approach</a:t>
            </a:r>
          </a:p>
          <a:p>
            <a:r>
              <a:rPr lang="en-US" sz="2800"/>
              <a:t>Parameters for Luminosity</a:t>
            </a:r>
          </a:p>
          <a:p>
            <a:r>
              <a:rPr lang="en-US" sz="2800"/>
              <a:t>Luminosity Optimization Parameters</a:t>
            </a:r>
          </a:p>
          <a:p>
            <a:pPr lvl="1"/>
            <a:r>
              <a:rPr lang="en-US" sz="2400"/>
              <a:t>Luminosity demonstration/game</a:t>
            </a:r>
          </a:p>
          <a:p>
            <a:r>
              <a:rPr lang="en-US" sz="2800"/>
              <a:t>CD-1 Design Luminosity Curve</a:t>
            </a:r>
          </a:p>
          <a:p>
            <a:pPr lvl="1"/>
            <a:r>
              <a:rPr lang="en-US" sz="2400"/>
              <a:t>Low E</a:t>
            </a:r>
            <a:r>
              <a:rPr lang="en-US" sz="2400" baseline="-25000"/>
              <a:t>cm</a:t>
            </a:r>
            <a:r>
              <a:rPr lang="en-US" sz="2400"/>
              <a:t>: Space charge beam dynamics</a:t>
            </a:r>
          </a:p>
          <a:p>
            <a:pPr lvl="1"/>
            <a:r>
              <a:rPr lang="en-US" sz="2400"/>
              <a:t>Mid E</a:t>
            </a:r>
            <a:r>
              <a:rPr lang="en-US" sz="2400" baseline="-25000"/>
              <a:t>cm</a:t>
            </a:r>
            <a:r>
              <a:rPr lang="en-US" sz="2400"/>
              <a:t>: Beam-beam dynamics</a:t>
            </a:r>
          </a:p>
          <a:p>
            <a:pPr lvl="1"/>
            <a:r>
              <a:rPr lang="en-US" sz="2400"/>
              <a:t>High E</a:t>
            </a:r>
            <a:r>
              <a:rPr lang="en-US" sz="2400" baseline="-25000"/>
              <a:t>cm</a:t>
            </a:r>
            <a:r>
              <a:rPr lang="en-US" sz="2400"/>
              <a:t>: Synchrotron radiation power/RF power</a:t>
            </a:r>
          </a:p>
          <a:p>
            <a:r>
              <a:rPr lang="en-US" sz="2800"/>
              <a:t>Proposed Early Science Program</a:t>
            </a:r>
          </a:p>
          <a:p>
            <a:pPr lvl="1"/>
            <a:r>
              <a:rPr lang="en-US" sz="2400"/>
              <a:t>Luminosity curves and limits</a:t>
            </a:r>
          </a:p>
          <a:p>
            <a:r>
              <a:rPr lang="en-US" sz="2800"/>
              <a:t>Luminosity Evolution and Complexity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pic>
        <p:nvPicPr>
          <p:cNvPr id="5" name="Picture 4" descr="A map of electrical wiring&#10;&#10;Description automatically generated">
            <a:extLst>
              <a:ext uri="{FF2B5EF4-FFF2-40B4-BE49-F238E27FC236}">
                <a16:creationId xmlns:a16="http://schemas.microsoft.com/office/drawing/2014/main" id="{FF55FE41-7436-7085-1EF2-9026DA18E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010" y="715646"/>
            <a:ext cx="2244129" cy="1889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7DF320A-68A3-698C-FFC1-2346C2F39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801" y="1467086"/>
            <a:ext cx="2354700" cy="1847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BE3A219-B688-A9B0-916F-DCF4B968D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891" y="3139674"/>
            <a:ext cx="2368941" cy="164381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7F3B32-F9B3-8BA6-D29A-EE3FB64EB5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809" y="4366260"/>
            <a:ext cx="2432588" cy="176624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767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10A72-AABA-9E42-62AC-888C7E0C3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444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194911-5073-8841-BAF8-E1E38EDC0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23586"/>
            <a:ext cx="8309610" cy="242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644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2E16CA-239F-012C-239E-9AB688F1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04979" y="-1964301"/>
            <a:ext cx="6739397" cy="1066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D32B40-4F80-EF7B-170E-EEBA8A8E2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8678" y="302043"/>
            <a:ext cx="1146030" cy="12309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E21BCE-8532-57B1-5E5C-1BDB5FEE1F34}"/>
              </a:ext>
            </a:extLst>
          </p:cNvPr>
          <p:cNvSpPr/>
          <p:nvPr/>
        </p:nvSpPr>
        <p:spPr>
          <a:xfrm>
            <a:off x="174944" y="1929506"/>
            <a:ext cx="10633734" cy="304988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12A3D3-5E0A-159D-3B7A-57E2A93D3C2D}"/>
              </a:ext>
            </a:extLst>
          </p:cNvPr>
          <p:cNvSpPr/>
          <p:nvPr/>
        </p:nvSpPr>
        <p:spPr>
          <a:xfrm>
            <a:off x="174944" y="2794600"/>
            <a:ext cx="10633734" cy="304988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A384AF-8788-194A-9763-0EA0FA18E7F2}"/>
              </a:ext>
            </a:extLst>
          </p:cNvPr>
          <p:cNvSpPr/>
          <p:nvPr/>
        </p:nvSpPr>
        <p:spPr>
          <a:xfrm>
            <a:off x="174944" y="3874986"/>
            <a:ext cx="10633734" cy="304988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5FE2E-2C06-3BA7-3000-15116474CDE6}"/>
              </a:ext>
            </a:extLst>
          </p:cNvPr>
          <p:cNvSpPr/>
          <p:nvPr/>
        </p:nvSpPr>
        <p:spPr>
          <a:xfrm>
            <a:off x="179426" y="6071339"/>
            <a:ext cx="10633734" cy="304988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B84C59-CC64-8D35-DCC2-FC5BDD10597B}"/>
              </a:ext>
            </a:extLst>
          </p:cNvPr>
          <p:cNvSpPr txBox="1"/>
          <p:nvPr/>
        </p:nvSpPr>
        <p:spPr>
          <a:xfrm>
            <a:off x="10853559" y="2176258"/>
            <a:ext cx="1197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EIC CDR</a:t>
            </a:r>
          </a:p>
          <a:p>
            <a:r>
              <a:rPr lang="en-US"/>
              <a:t>CD-1 with</a:t>
            </a:r>
          </a:p>
          <a:p>
            <a:r>
              <a:rPr lang="en-US"/>
              <a:t>SHC</a:t>
            </a:r>
          </a:p>
        </p:txBody>
      </p:sp>
    </p:spTree>
    <p:extLst>
      <p:ext uri="{BB962C8B-B14F-4D97-AF65-F5344CB8AC3E}">
        <p14:creationId xmlns:p14="http://schemas.microsoft.com/office/powerpoint/2010/main" val="316100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B3EA-49D6-C369-BAEE-F4A863AA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RHIC Runs</a:t>
            </a:r>
          </a:p>
        </p:txBody>
      </p:sp>
      <p:pic>
        <p:nvPicPr>
          <p:cNvPr id="7" name="Content Placeholder 6" descr="A graph of mass energy&#10;&#10;Description automatically generated">
            <a:extLst>
              <a:ext uri="{FF2B5EF4-FFF2-40B4-BE49-F238E27FC236}">
                <a16:creationId xmlns:a16="http://schemas.microsoft.com/office/drawing/2014/main" id="{1481075A-8471-E75B-55F6-3F4FD190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79" y="660535"/>
            <a:ext cx="11499850" cy="4670464"/>
          </a:xfrm>
        </p:spPr>
      </p:pic>
    </p:spTree>
    <p:extLst>
      <p:ext uri="{BB962C8B-B14F-4D97-AF65-F5344CB8AC3E}">
        <p14:creationId xmlns:p14="http://schemas.microsoft.com/office/powerpoint/2010/main" val="4109696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B43E4-3895-EC7B-E3A7-D80F0EE12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FEABF-3812-9DEF-F4CC-4572E61D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Tabulated Complexities from Shiltsev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9D97E-708E-D35B-691D-E3907193A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6" y="847172"/>
            <a:ext cx="8082924" cy="51636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408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2AD2-2C64-7E01-6B03-D19E1C74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E3A9-B3D2-1985-9529-A08CAC16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Shiltsev Paper Conclusions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514C135-F1D4-82B8-74D8-8A4CCFCB259B}"/>
              </a:ext>
            </a:extLst>
          </p:cNvPr>
          <p:cNvSpPr txBox="1">
            <a:spLocks/>
          </p:cNvSpPr>
          <p:nvPr/>
        </p:nvSpPr>
        <p:spPr>
          <a:xfrm>
            <a:off x="7571159" y="5824680"/>
            <a:ext cx="874068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3C5830-40F3-F04E-B2E3-10E6672BA8F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D9753-3F3D-8F0A-B268-2B6E5C2A3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633" y="663313"/>
            <a:ext cx="5738567" cy="3045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6609A-7609-1A91-7F3A-F02552670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426" y="3485369"/>
            <a:ext cx="5738567" cy="28480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B80E25-8ED9-680C-4D7D-78DEEDF94623}"/>
              </a:ext>
            </a:extLst>
          </p:cNvPr>
          <p:cNvSpPr/>
          <p:nvPr/>
        </p:nvSpPr>
        <p:spPr>
          <a:xfrm>
            <a:off x="3434361" y="2823643"/>
            <a:ext cx="3632433" cy="276837"/>
          </a:xfrm>
          <a:prstGeom prst="rect">
            <a:avLst/>
          </a:prstGeom>
          <a:solidFill>
            <a:schemeClr val="accent6">
              <a:lumMod val="40000"/>
              <a:lumOff val="60000"/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9C5A36-FB6C-985F-83F1-DDC6149C5DF2}"/>
              </a:ext>
            </a:extLst>
          </p:cNvPr>
          <p:cNvSpPr/>
          <p:nvPr/>
        </p:nvSpPr>
        <p:spPr>
          <a:xfrm>
            <a:off x="1440633" y="3100480"/>
            <a:ext cx="5626161" cy="276837"/>
          </a:xfrm>
          <a:prstGeom prst="rect">
            <a:avLst/>
          </a:prstGeom>
          <a:solidFill>
            <a:schemeClr val="accent6">
              <a:lumMod val="40000"/>
              <a:lumOff val="60000"/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3EDFA5-B6A8-9204-F4C9-2F39A29E98CE}"/>
              </a:ext>
            </a:extLst>
          </p:cNvPr>
          <p:cNvSpPr/>
          <p:nvPr/>
        </p:nvSpPr>
        <p:spPr>
          <a:xfrm>
            <a:off x="1440633" y="3362561"/>
            <a:ext cx="1565889" cy="276837"/>
          </a:xfrm>
          <a:prstGeom prst="rect">
            <a:avLst/>
          </a:prstGeom>
          <a:solidFill>
            <a:schemeClr val="accent6">
              <a:lumMod val="40000"/>
              <a:lumOff val="60000"/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F689BB-B899-519F-45AF-C24F07794783}"/>
              </a:ext>
            </a:extLst>
          </p:cNvPr>
          <p:cNvSpPr/>
          <p:nvPr/>
        </p:nvSpPr>
        <p:spPr>
          <a:xfrm>
            <a:off x="4813301" y="3485370"/>
            <a:ext cx="3632433" cy="276837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2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92E715-839A-E4F4-B769-E9A84F90F4BE}"/>
              </a:ext>
            </a:extLst>
          </p:cNvPr>
          <p:cNvSpPr txBox="1"/>
          <p:nvPr/>
        </p:nvSpPr>
        <p:spPr>
          <a:xfrm>
            <a:off x="303559" y="3121570"/>
            <a:ext cx="718715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i="1" dirty="0"/>
              <a:t>Accelerator Status in a glance:</a:t>
            </a:r>
          </a:p>
          <a:p>
            <a:pPr marL="401638" indent="-401638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Polarized ion/proton source</a:t>
            </a:r>
          </a:p>
          <a:p>
            <a:pPr marL="401638" indent="-401638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/>
              <a:t>Ion injection and initial acceleration systems – </a:t>
            </a:r>
            <a:r>
              <a:rPr lang="en-US" sz="1600" dirty="0" err="1"/>
              <a:t>Linac</a:t>
            </a:r>
            <a:r>
              <a:rPr lang="en-US" sz="1600" dirty="0"/>
              <a:t> (200 MeV), Booster (1.5 GeV), AGS (25 GeV)</a:t>
            </a:r>
          </a:p>
          <a:p>
            <a:pPr marL="401638" indent="-401638">
              <a:spcAft>
                <a:spcPts val="300"/>
              </a:spcAft>
              <a:buBlip>
                <a:blip r:embed="rId2"/>
              </a:buBlip>
            </a:pPr>
            <a:r>
              <a:rPr lang="en-US" sz="1600" dirty="0"/>
              <a:t>Hadron Storage Ring (40-275 GeV) – </a:t>
            </a:r>
            <a:r>
              <a:rPr lang="en-US" sz="1600" dirty="0">
                <a:solidFill>
                  <a:srgbClr val="3A5C84"/>
                </a:solidFill>
              </a:rPr>
              <a:t>HSR</a:t>
            </a:r>
            <a:r>
              <a:rPr lang="en-US" sz="1600" dirty="0"/>
              <a:t> 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3"/>
              </a:buBlip>
            </a:pPr>
            <a:r>
              <a:rPr lang="en-US" sz="1600" dirty="0"/>
              <a:t>Electron Pre-Injector (3 GeV) – </a:t>
            </a:r>
            <a:r>
              <a:rPr lang="en-US" sz="1600" dirty="0">
                <a:solidFill>
                  <a:srgbClr val="3A5C84"/>
                </a:solidFill>
              </a:rPr>
              <a:t>EPI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3"/>
              </a:buBlip>
            </a:pPr>
            <a:r>
              <a:rPr lang="en-US" sz="1600" dirty="0"/>
              <a:t>Electron Rapid Cycling Synchrotron (3 GeV – top energy) – </a:t>
            </a:r>
            <a:r>
              <a:rPr lang="en-US" sz="1600" dirty="0">
                <a:solidFill>
                  <a:srgbClr val="3A5C84"/>
                </a:solidFill>
              </a:rPr>
              <a:t>RCS</a:t>
            </a:r>
            <a:r>
              <a:rPr lang="en-US" sz="1600" dirty="0"/>
              <a:t>  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3"/>
              </a:buBlip>
            </a:pPr>
            <a:r>
              <a:rPr lang="en-US" sz="1600" dirty="0"/>
              <a:t>Electron Storage Ring (5 GeV – 18 GeV) – </a:t>
            </a:r>
            <a:r>
              <a:rPr lang="en-US" sz="1600" dirty="0">
                <a:solidFill>
                  <a:srgbClr val="3A5C84"/>
                </a:solidFill>
              </a:rPr>
              <a:t>ESR</a:t>
            </a:r>
            <a:r>
              <a:rPr lang="en-US" sz="1600" dirty="0"/>
              <a:t> 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3"/>
              </a:buBlip>
            </a:pPr>
            <a:r>
              <a:rPr lang="en-US" altLang="zh-CN" sz="1600" dirty="0"/>
              <a:t>Interaction Region(s) – </a:t>
            </a:r>
            <a:r>
              <a:rPr lang="en-US" altLang="zh-CN" sz="1600" dirty="0">
                <a:solidFill>
                  <a:srgbClr val="3A5C84"/>
                </a:solidFill>
              </a:rPr>
              <a:t>IR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3"/>
              </a:buBlip>
            </a:pPr>
            <a:r>
              <a:rPr lang="en-US" sz="1600" dirty="0"/>
              <a:t>Strong Hadron Cooler System – </a:t>
            </a:r>
            <a:r>
              <a:rPr lang="en-US" sz="1600" dirty="0">
                <a:solidFill>
                  <a:srgbClr val="3A5C84"/>
                </a:solidFill>
              </a:rPr>
              <a:t>SHC</a:t>
            </a:r>
            <a:r>
              <a:rPr lang="en-US" sz="16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001EE3-E123-C191-FBC9-AD118314D76C}"/>
              </a:ext>
            </a:extLst>
          </p:cNvPr>
          <p:cNvSpPr/>
          <p:nvPr/>
        </p:nvSpPr>
        <p:spPr>
          <a:xfrm>
            <a:off x="303559" y="879974"/>
            <a:ext cx="7704367" cy="18928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i="1" dirty="0"/>
              <a:t>Ultimate EIC Performance 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Luminosity: L= 10</a:t>
            </a:r>
            <a:r>
              <a:rPr lang="en-US" sz="1600" baseline="30000" dirty="0"/>
              <a:t>33</a:t>
            </a:r>
            <a:r>
              <a:rPr lang="en-US" sz="1600" dirty="0"/>
              <a:t> – 10</a:t>
            </a:r>
            <a:r>
              <a:rPr lang="en-US" sz="1600" baseline="30000" dirty="0"/>
              <a:t>34 </a:t>
            </a:r>
            <a:r>
              <a:rPr lang="en-US" sz="1600" dirty="0"/>
              <a:t>cm</a:t>
            </a:r>
            <a:r>
              <a:rPr lang="en-US" sz="1600" baseline="30000" dirty="0"/>
              <a:t>-2 </a:t>
            </a:r>
            <a:r>
              <a:rPr lang="en-US" sz="1600" dirty="0"/>
              <a:t>s</a:t>
            </a:r>
            <a:r>
              <a:rPr lang="en-US" sz="1600" baseline="30000" dirty="0"/>
              <a:t>-1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Highly Polarized Beams: 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Center of Mass Energy Range: </a:t>
            </a: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/>
              <a:t> = 28 – 140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Ion Species Range:  protons – Uranium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Detector Forward Acceptance and Good Background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Possibility to Implement a Second Interaction Region (IR)/Detector</a:t>
            </a:r>
          </a:p>
        </p:txBody>
      </p:sp>
      <p:pic>
        <p:nvPicPr>
          <p:cNvPr id="8" name="Picture 7" descr="A map of electrical wiring&#10;&#10;Description automatically generated">
            <a:extLst>
              <a:ext uri="{FF2B5EF4-FFF2-40B4-BE49-F238E27FC236}">
                <a16:creationId xmlns:a16="http://schemas.microsoft.com/office/drawing/2014/main" id="{86651D31-EF4A-5A17-3F00-A6D8A38D5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942" y="594923"/>
            <a:ext cx="4395562" cy="5668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DC88-652C-CE21-119E-A1E4E7B939A0}"/>
              </a:ext>
            </a:extLst>
          </p:cNvPr>
          <p:cNvSpPr txBox="1"/>
          <p:nvPr/>
        </p:nvSpPr>
        <p:spPr>
          <a:xfrm>
            <a:off x="8794044" y="75929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S. Nagaitsev – Sep 2024 MAC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09D12-8692-DA53-0385-0AFA4529DDC2}"/>
              </a:ext>
            </a:extLst>
          </p:cNvPr>
          <p:cNvSpPr txBox="1"/>
          <p:nvPr/>
        </p:nvSpPr>
        <p:spPr>
          <a:xfrm>
            <a:off x="8258990" y="2588134"/>
            <a:ext cx="461665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9600000" scaled="0"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00" dirty="0"/>
              <a:t>Future 2</a:t>
            </a:r>
            <a:r>
              <a:rPr lang="en-US" sz="800" baseline="30000" dirty="0"/>
              <a:t>nd</a:t>
            </a:r>
          </a:p>
          <a:p>
            <a:pPr algn="ctr"/>
            <a:r>
              <a:rPr lang="en-US" sz="800" dirty="0"/>
              <a:t>Detector</a:t>
            </a:r>
          </a:p>
          <a:p>
            <a:pPr algn="ctr"/>
            <a:r>
              <a:rPr lang="en-US" sz="800" dirty="0"/>
              <a:t>Location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0D00399-0E12-48F0-5E94-D38362A26FC2}"/>
              </a:ext>
            </a:extLst>
          </p:cNvPr>
          <p:cNvSpPr txBox="1">
            <a:spLocks/>
          </p:cNvSpPr>
          <p:nvPr/>
        </p:nvSpPr>
        <p:spPr>
          <a:xfrm>
            <a:off x="459753" y="80859"/>
            <a:ext cx="11499234" cy="4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Present EIC Design Approach</a:t>
            </a:r>
          </a:p>
        </p:txBody>
      </p:sp>
    </p:spTree>
    <p:extLst>
      <p:ext uri="{BB962C8B-B14F-4D97-AF65-F5344CB8AC3E}">
        <p14:creationId xmlns:p14="http://schemas.microsoft.com/office/powerpoint/2010/main" val="9972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2F7B3-B3CD-377A-8C16-E76EB0E7D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A137106-7F25-C9F9-D1AB-7064B9BE21D0}"/>
              </a:ext>
            </a:extLst>
          </p:cNvPr>
          <p:cNvSpPr txBox="1">
            <a:spLocks/>
          </p:cNvSpPr>
          <p:nvPr/>
        </p:nvSpPr>
        <p:spPr>
          <a:xfrm>
            <a:off x="459753" y="80859"/>
            <a:ext cx="11499234" cy="4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Luminosity Optimization Parameters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CF4DB6-7BF6-5F00-2BC4-4543F872C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7" y="1168487"/>
            <a:ext cx="4429633" cy="255775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32C6457-940A-89E7-EEF4-344853D5E6CF}"/>
              </a:ext>
            </a:extLst>
          </p:cNvPr>
          <p:cNvSpPr/>
          <p:nvPr/>
        </p:nvSpPr>
        <p:spPr>
          <a:xfrm>
            <a:off x="456861" y="1336128"/>
            <a:ext cx="3503691" cy="588475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5C64F1-293A-A1A2-3F47-CA557C390FA9}"/>
              </a:ext>
            </a:extLst>
          </p:cNvPr>
          <p:cNvSpPr/>
          <p:nvPr/>
        </p:nvSpPr>
        <p:spPr>
          <a:xfrm>
            <a:off x="662108" y="1965061"/>
            <a:ext cx="3768327" cy="518171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B42B5D-4E50-CD26-181C-6481614B5BA3}"/>
              </a:ext>
            </a:extLst>
          </p:cNvPr>
          <p:cNvSpPr/>
          <p:nvPr/>
        </p:nvSpPr>
        <p:spPr>
          <a:xfrm>
            <a:off x="662108" y="2486588"/>
            <a:ext cx="3768327" cy="453843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6DD1E4-8539-6041-7C9A-6FB2EFA3FF79}"/>
              </a:ext>
            </a:extLst>
          </p:cNvPr>
          <p:cNvSpPr/>
          <p:nvPr/>
        </p:nvSpPr>
        <p:spPr>
          <a:xfrm>
            <a:off x="662108" y="2940431"/>
            <a:ext cx="4486785" cy="522515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F16D06-B5AE-1E54-73CF-5F3F2DF997CE}"/>
              </a:ext>
            </a:extLst>
          </p:cNvPr>
          <p:cNvSpPr txBox="1"/>
          <p:nvPr/>
        </p:nvSpPr>
        <p:spPr>
          <a:xfrm>
            <a:off x="528717" y="3726243"/>
            <a:ext cx="4620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Every parameter optimized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separately and collectively in the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EIC design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AFC425-6567-29B7-E74F-78586C054DC8}"/>
              </a:ext>
            </a:extLst>
          </p:cNvPr>
          <p:cNvSpPr txBox="1"/>
          <p:nvPr/>
        </p:nvSpPr>
        <p:spPr>
          <a:xfrm>
            <a:off x="1061849" y="5274487"/>
            <a:ext cx="4202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Try multiplying out the given numbers –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should be very close to 10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52B1EF-B369-E52F-0826-7C81A024EE29}"/>
              </a:ext>
            </a:extLst>
          </p:cNvPr>
          <p:cNvSpPr/>
          <p:nvPr/>
        </p:nvSpPr>
        <p:spPr>
          <a:xfrm>
            <a:off x="5571472" y="819162"/>
            <a:ext cx="6052839" cy="1103205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26E3E5-9491-C4DE-3C42-672D5325D289}"/>
              </a:ext>
            </a:extLst>
          </p:cNvPr>
          <p:cNvSpPr/>
          <p:nvPr/>
        </p:nvSpPr>
        <p:spPr>
          <a:xfrm>
            <a:off x="5571472" y="1922368"/>
            <a:ext cx="6052839" cy="184959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CF412C4-5CA7-4A09-C1B3-20A03F675D47}"/>
              </a:ext>
            </a:extLst>
          </p:cNvPr>
          <p:cNvSpPr/>
          <p:nvPr/>
        </p:nvSpPr>
        <p:spPr>
          <a:xfrm>
            <a:off x="5570719" y="3771963"/>
            <a:ext cx="6053592" cy="1451547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5374C37-2DD2-39C7-A1C3-26A7BB8A8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26" y="902131"/>
            <a:ext cx="5958986" cy="4321379"/>
          </a:xfrm>
        </p:spPr>
        <p:txBody>
          <a:bodyPr>
            <a:normAutofit fontScale="92500" lnSpcReduction="20000"/>
          </a:bodyPr>
          <a:lstStyle/>
          <a:p>
            <a:r>
              <a:rPr lang="en-US" b="1"/>
              <a:t>Maximize collision frequency </a:t>
            </a:r>
            <a:r>
              <a:rPr lang="en-US" sz="2200" b="1"/>
              <a:t>(~90 MHz)</a:t>
            </a:r>
          </a:p>
          <a:p>
            <a:pPr lvl="1"/>
            <a:r>
              <a:rPr lang="en-US" sz="2400"/>
              <a:t>Limited by kicker rise times</a:t>
            </a:r>
          </a:p>
          <a:p>
            <a:pPr lvl="1"/>
            <a:r>
              <a:rPr lang="en-US" sz="2400"/>
              <a:t>Limited by parasitic collisions (crabbing)</a:t>
            </a:r>
          </a:p>
          <a:p>
            <a:pPr lvl="1"/>
            <a:endParaRPr lang="en-US" sz="1300"/>
          </a:p>
          <a:p>
            <a:r>
              <a:rPr lang="en-US" b="1"/>
              <a:t>Maximize particles per bunch </a:t>
            </a:r>
            <a:r>
              <a:rPr lang="en-US" sz="2200" b="1"/>
              <a:t>(~10</a:t>
            </a:r>
            <a:r>
              <a:rPr lang="en-US" sz="2200" b="1" baseline="30000"/>
              <a:t>11</a:t>
            </a:r>
            <a:r>
              <a:rPr lang="en-US" sz="2200" b="1"/>
              <a:t>)</a:t>
            </a:r>
          </a:p>
          <a:p>
            <a:pPr lvl="1"/>
            <a:r>
              <a:rPr lang="en-US" sz="2400"/>
              <a:t>Limited by sources, space charge</a:t>
            </a:r>
          </a:p>
          <a:p>
            <a:pPr lvl="1"/>
            <a:r>
              <a:rPr lang="en-US" sz="2400"/>
              <a:t>Limited by collective effects</a:t>
            </a:r>
          </a:p>
          <a:p>
            <a:pPr lvl="2"/>
            <a:r>
              <a:rPr lang="en-US" sz="2400"/>
              <a:t>Interaction of beam with impedances</a:t>
            </a:r>
          </a:p>
          <a:p>
            <a:pPr lvl="2"/>
            <a:r>
              <a:rPr lang="en-US" sz="2400"/>
              <a:t>Also total currents: I</a:t>
            </a:r>
            <a:r>
              <a:rPr lang="en-US" sz="2400" baseline="-25000"/>
              <a:t>1,2</a:t>
            </a:r>
            <a:r>
              <a:rPr lang="en-US" sz="2400"/>
              <a:t>=q</a:t>
            </a:r>
            <a:r>
              <a:rPr lang="en-US" sz="2400" baseline="-25000"/>
              <a:t>1,2</a:t>
            </a:r>
            <a:r>
              <a:rPr lang="en-US" sz="2400"/>
              <a:t>N</a:t>
            </a:r>
            <a:r>
              <a:rPr lang="en-US" sz="2400" baseline="-25000"/>
              <a:t>1,2</a:t>
            </a:r>
            <a:r>
              <a:rPr lang="en-US" sz="2400"/>
              <a:t>f</a:t>
            </a:r>
            <a:r>
              <a:rPr lang="en-US" sz="2400" baseline="-25000"/>
              <a:t>coll</a:t>
            </a:r>
            <a:r>
              <a:rPr lang="en-US" sz="2400"/>
              <a:t> ~1-3A</a:t>
            </a:r>
          </a:p>
          <a:p>
            <a:pPr lvl="2"/>
            <a:endParaRPr lang="en-US" sz="1300"/>
          </a:p>
          <a:p>
            <a:r>
              <a:rPr lang="en-US" b="1"/>
              <a:t>Minimize beam sizes at IP </a:t>
            </a:r>
            <a:r>
              <a:rPr lang="en-US" sz="2200" b="1"/>
              <a:t>(~250/25 um)</a:t>
            </a:r>
          </a:p>
          <a:p>
            <a:pPr lvl="1"/>
            <a:r>
              <a:rPr lang="en-US" sz="2400"/>
              <a:t>Limited by IR focusing, magnets</a:t>
            </a:r>
          </a:p>
          <a:p>
            <a:pPr lvl="1"/>
            <a:r>
              <a:rPr lang="en-US" sz="2400"/>
              <a:t>Limited by chromatic dynamic aperture</a:t>
            </a:r>
          </a:p>
          <a:p>
            <a:pPr lvl="1"/>
            <a:r>
              <a:rPr lang="en-US" sz="2400"/>
              <a:t>Limited by emittance growth (IBS)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5AD48-B8A8-4851-992D-DB92B5379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16C0261-911D-54B1-C4B3-CE29562EE30B}"/>
              </a:ext>
            </a:extLst>
          </p:cNvPr>
          <p:cNvSpPr txBox="1">
            <a:spLocks/>
          </p:cNvSpPr>
          <p:nvPr/>
        </p:nvSpPr>
        <p:spPr>
          <a:xfrm>
            <a:off x="459753" y="80859"/>
            <a:ext cx="11499234" cy="4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Just For Fun: Final Focus/Luminosity Game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E4974B-0CF5-1F39-5FC1-069410FEF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07" y="786847"/>
            <a:ext cx="4429633" cy="255775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3BC494F-0534-EC2B-1371-0A736FC9431F}"/>
              </a:ext>
            </a:extLst>
          </p:cNvPr>
          <p:cNvSpPr/>
          <p:nvPr/>
        </p:nvSpPr>
        <p:spPr>
          <a:xfrm>
            <a:off x="456861" y="954488"/>
            <a:ext cx="3503691" cy="588475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134065-72EB-D074-D898-0413FDC93364}"/>
              </a:ext>
            </a:extLst>
          </p:cNvPr>
          <p:cNvSpPr/>
          <p:nvPr/>
        </p:nvSpPr>
        <p:spPr>
          <a:xfrm>
            <a:off x="662108" y="1583421"/>
            <a:ext cx="3768327" cy="518171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A772B5-E790-DE98-5C49-F00F639E5E26}"/>
              </a:ext>
            </a:extLst>
          </p:cNvPr>
          <p:cNvSpPr/>
          <p:nvPr/>
        </p:nvSpPr>
        <p:spPr>
          <a:xfrm>
            <a:off x="662108" y="2104948"/>
            <a:ext cx="3768327" cy="453843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453023-8F9E-7CD6-87A3-7D5575073B23}"/>
              </a:ext>
            </a:extLst>
          </p:cNvPr>
          <p:cNvSpPr/>
          <p:nvPr/>
        </p:nvSpPr>
        <p:spPr>
          <a:xfrm>
            <a:off x="662108" y="2558791"/>
            <a:ext cx="4486785" cy="522515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7B95216-BDC6-EDBA-D15E-319092967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704" y="786847"/>
            <a:ext cx="6217283" cy="48783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E8B1F5-C686-61F1-5CFA-BA29B47056EF}"/>
              </a:ext>
            </a:extLst>
          </p:cNvPr>
          <p:cNvSpPr txBox="1"/>
          <p:nvPr/>
        </p:nvSpPr>
        <p:spPr>
          <a:xfrm>
            <a:off x="375600" y="3344603"/>
            <a:ext cx="53279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hlinkClick r:id="rId5"/>
              </a:rPr>
              <a:t>http://stephenbrooks.org/ap/beam2d/</a:t>
            </a:r>
            <a:endParaRPr lang="en-US" sz="2400"/>
          </a:p>
          <a:p>
            <a:endParaRPr lang="en-US" sz="2400"/>
          </a:p>
          <a:p>
            <a:r>
              <a:rPr lang="en-US" sz="2400"/>
              <a:t>Can </a:t>
            </a:r>
            <a:r>
              <a:rPr lang="en-US" sz="2400" b="1"/>
              <a:t>you</a:t>
            </a:r>
            <a:r>
              <a:rPr lang="en-US" sz="2400"/>
              <a:t> achieve a peak luminosity of</a:t>
            </a:r>
          </a:p>
          <a:p>
            <a:r>
              <a:rPr lang="en-US" sz="2400"/>
              <a:t>10</a:t>
            </a:r>
            <a:r>
              <a:rPr lang="en-US" sz="2400" baseline="30000"/>
              <a:t>34</a:t>
            </a:r>
            <a:r>
              <a:rPr lang="en-US" sz="2400"/>
              <a:t> cm</a:t>
            </a:r>
            <a:r>
              <a:rPr lang="en-US" sz="2400" baseline="30000"/>
              <a:t>-2</a:t>
            </a:r>
            <a:r>
              <a:rPr lang="en-US" sz="2400"/>
              <a:t> s</a:t>
            </a:r>
            <a:r>
              <a:rPr lang="en-US" sz="2400" baseline="30000"/>
              <a:t>-1</a:t>
            </a:r>
            <a:r>
              <a:rPr lang="en-US" sz="240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E325E-0D07-B0F6-89FB-DFE3EDDF5F55}"/>
              </a:ext>
            </a:extLst>
          </p:cNvPr>
          <p:cNvSpPr txBox="1"/>
          <p:nvPr/>
        </p:nvSpPr>
        <p:spPr>
          <a:xfrm>
            <a:off x="1023746" y="5205248"/>
            <a:ext cx="4717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[5] and [4] keys to horizontally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focus/defocus)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Help Screen for other keys/magnets</a:t>
            </a:r>
          </a:p>
        </p:txBody>
      </p:sp>
    </p:spTree>
    <p:extLst>
      <p:ext uri="{BB962C8B-B14F-4D97-AF65-F5344CB8AC3E}">
        <p14:creationId xmlns:p14="http://schemas.microsoft.com/office/powerpoint/2010/main" val="406079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D8210-813C-3D8A-2668-B2D424D1A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BDF1546-7440-7070-F1F0-A550564A8111}"/>
              </a:ext>
            </a:extLst>
          </p:cNvPr>
          <p:cNvSpPr txBox="1">
            <a:spLocks/>
          </p:cNvSpPr>
          <p:nvPr/>
        </p:nvSpPr>
        <p:spPr>
          <a:xfrm>
            <a:off x="459753" y="80859"/>
            <a:ext cx="11499234" cy="4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CD-1 Design Luminosity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B8253-8C40-0E01-9852-F627A596E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2" t="1674" r="6027" b="4330"/>
          <a:stretch/>
        </p:blipFill>
        <p:spPr>
          <a:xfrm>
            <a:off x="431564" y="888652"/>
            <a:ext cx="5167568" cy="50806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74ED9A-78A2-93B7-AABA-F99245568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353" y="640038"/>
            <a:ext cx="6403647" cy="4443517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4A47CA-6F33-6ABA-EB66-26EDFF254928}"/>
              </a:ext>
            </a:extLst>
          </p:cNvPr>
          <p:cNvSpPr txBox="1"/>
          <p:nvPr/>
        </p:nvSpPr>
        <p:spPr>
          <a:xfrm>
            <a:off x="9988295" y="3767407"/>
            <a:ext cx="8354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[GeV]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73D3F-B2EA-75C3-75B0-2B0A1A331C1B}"/>
              </a:ext>
            </a:extLst>
          </p:cNvPr>
          <p:cNvSpPr txBox="1"/>
          <p:nvPr/>
        </p:nvSpPr>
        <p:spPr>
          <a:xfrm>
            <a:off x="10978623" y="3767406"/>
            <a:ext cx="399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022F4-BB4B-C07D-0D7B-3C19790E5C1B}"/>
              </a:ext>
            </a:extLst>
          </p:cNvPr>
          <p:cNvSpPr txBox="1"/>
          <p:nvPr/>
        </p:nvSpPr>
        <p:spPr>
          <a:xfrm>
            <a:off x="9645582" y="3767406"/>
            <a:ext cx="399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2D1EC-8D8B-E6BF-181D-825EB7224550}"/>
              </a:ext>
            </a:extLst>
          </p:cNvPr>
          <p:cNvSpPr txBox="1"/>
          <p:nvPr/>
        </p:nvSpPr>
        <p:spPr>
          <a:xfrm>
            <a:off x="7965510" y="3767406"/>
            <a:ext cx="399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64C06-EBA9-4269-227C-EA769BE9C208}"/>
              </a:ext>
            </a:extLst>
          </p:cNvPr>
          <p:cNvSpPr txBox="1"/>
          <p:nvPr/>
        </p:nvSpPr>
        <p:spPr>
          <a:xfrm>
            <a:off x="7292096" y="3767406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6F42B-9E96-1138-97F8-8B750E9D0071}"/>
              </a:ext>
            </a:extLst>
          </p:cNvPr>
          <p:cNvSpPr txBox="1"/>
          <p:nvPr/>
        </p:nvSpPr>
        <p:spPr>
          <a:xfrm>
            <a:off x="6658626" y="3767406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5E319-0437-D388-81D5-9E98C3F16ECB}"/>
              </a:ext>
            </a:extLst>
          </p:cNvPr>
          <p:cNvSpPr txBox="1"/>
          <p:nvPr/>
        </p:nvSpPr>
        <p:spPr>
          <a:xfrm>
            <a:off x="9988295" y="3965711"/>
            <a:ext cx="8354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[GeV]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1755B8-58D3-0A66-6740-A4D9B19D749A}"/>
              </a:ext>
            </a:extLst>
          </p:cNvPr>
          <p:cNvSpPr txBox="1"/>
          <p:nvPr/>
        </p:nvSpPr>
        <p:spPr>
          <a:xfrm>
            <a:off x="10924921" y="3965710"/>
            <a:ext cx="506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587FDB-3659-45F7-AC4C-997756CFD0E8}"/>
              </a:ext>
            </a:extLst>
          </p:cNvPr>
          <p:cNvSpPr txBox="1"/>
          <p:nvPr/>
        </p:nvSpPr>
        <p:spPr>
          <a:xfrm>
            <a:off x="9591880" y="3965710"/>
            <a:ext cx="506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C6A8C-8489-2EEC-D007-C04067612999}"/>
              </a:ext>
            </a:extLst>
          </p:cNvPr>
          <p:cNvSpPr txBox="1"/>
          <p:nvPr/>
        </p:nvSpPr>
        <p:spPr>
          <a:xfrm>
            <a:off x="7911809" y="3965710"/>
            <a:ext cx="506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13DBE6-9A75-1329-0210-674CF5654E28}"/>
              </a:ext>
            </a:extLst>
          </p:cNvPr>
          <p:cNvSpPr txBox="1"/>
          <p:nvPr/>
        </p:nvSpPr>
        <p:spPr>
          <a:xfrm>
            <a:off x="7184694" y="3965710"/>
            <a:ext cx="506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F1FC7C-6C0D-37FF-0440-AACEA07C8160}"/>
              </a:ext>
            </a:extLst>
          </p:cNvPr>
          <p:cNvSpPr txBox="1"/>
          <p:nvPr/>
        </p:nvSpPr>
        <p:spPr>
          <a:xfrm>
            <a:off x="6604926" y="3965710"/>
            <a:ext cx="399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E522DE-E782-F298-808D-B45C69F4FF46}"/>
              </a:ext>
            </a:extLst>
          </p:cNvPr>
          <p:cNvSpPr txBox="1"/>
          <p:nvPr/>
        </p:nvSpPr>
        <p:spPr>
          <a:xfrm>
            <a:off x="10191632" y="2709940"/>
            <a:ext cx="172515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MW SR limited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01A8F1-DFDE-7734-36F6-5D3DD43E5F4D}"/>
              </a:ext>
            </a:extLst>
          </p:cNvPr>
          <p:cNvSpPr txBox="1"/>
          <p:nvPr/>
        </p:nvSpPr>
        <p:spPr>
          <a:xfrm>
            <a:off x="7039538" y="1228898"/>
            <a:ext cx="18453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Beam-beam limited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0BC95A-AAC0-AB87-FDEE-F74DA3B28189}"/>
              </a:ext>
            </a:extLst>
          </p:cNvPr>
          <p:cNvSpPr txBox="1"/>
          <p:nvPr/>
        </p:nvSpPr>
        <p:spPr>
          <a:xfrm>
            <a:off x="6546770" y="3442900"/>
            <a:ext cx="198483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3051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charge limited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D303C-67A0-E427-5AE5-DAAFD0BB71AC}"/>
              </a:ext>
            </a:extLst>
          </p:cNvPr>
          <p:cNvSpPr txBox="1"/>
          <p:nvPr/>
        </p:nvSpPr>
        <p:spPr>
          <a:xfrm rot="20493614">
            <a:off x="7631198" y="1789535"/>
            <a:ext cx="212429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size lumi scaling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36D2FD-8B84-3E01-2F7A-EAB4267185A1}"/>
              </a:ext>
            </a:extLst>
          </p:cNvPr>
          <p:cNvSpPr txBox="1"/>
          <p:nvPr/>
        </p:nvSpPr>
        <p:spPr>
          <a:xfrm>
            <a:off x="5801379" y="4966005"/>
            <a:ext cx="6167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Result of collective parameter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CM energy and luminosity limiting factors are correlated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Three fundamental luminosity limiting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Later: acceptance and luminosity inversely correlated</a:t>
            </a:r>
          </a:p>
        </p:txBody>
      </p:sp>
    </p:spTree>
    <p:extLst>
      <p:ext uri="{BB962C8B-B14F-4D97-AF65-F5344CB8AC3E}">
        <p14:creationId xmlns:p14="http://schemas.microsoft.com/office/powerpoint/2010/main" val="38237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FE57E-28E0-0B2E-B030-B602B803F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78EBF3D-7BB8-C158-B1E5-93FFF4E5E7B3}"/>
              </a:ext>
            </a:extLst>
          </p:cNvPr>
          <p:cNvSpPr txBox="1">
            <a:spLocks/>
          </p:cNvSpPr>
          <p:nvPr/>
        </p:nvSpPr>
        <p:spPr>
          <a:xfrm>
            <a:off x="459753" y="80859"/>
            <a:ext cx="11499234" cy="4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Luminosity at Low E</a:t>
            </a:r>
            <a:r>
              <a:rPr lang="en-US" baseline="-25000" dirty="0"/>
              <a:t>cm</a:t>
            </a:r>
            <a:r>
              <a:rPr lang="en-US" dirty="0"/>
              <a:t>: Hadron Space Charge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BCF6BA-5138-87A7-63BE-13955C2BC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910368"/>
            <a:ext cx="5971838" cy="5037264"/>
          </a:xfrm>
        </p:spPr>
        <p:txBody>
          <a:bodyPr>
            <a:normAutofit lnSpcReduction="10000"/>
          </a:bodyPr>
          <a:lstStyle/>
          <a:p>
            <a:r>
              <a:rPr lang="en-US" sz="2400"/>
              <a:t>Dense charged particle bunches </a:t>
            </a:r>
            <a:r>
              <a:rPr lang="en-US" sz="2400" b="1"/>
              <a:t>electrostatically repel</a:t>
            </a:r>
            <a:r>
              <a:rPr lang="en-US" sz="2400"/>
              <a:t> in rest frame</a:t>
            </a:r>
          </a:p>
          <a:p>
            <a:r>
              <a:rPr lang="en-US" sz="2400"/>
              <a:t>Creates </a:t>
            </a:r>
            <a:r>
              <a:rPr lang="en-US" sz="2400" b="1"/>
              <a:t>nonlinear</a:t>
            </a:r>
            <a:r>
              <a:rPr lang="en-US" sz="2400"/>
              <a:t> space charge force and equation of motion in lab frame</a:t>
            </a:r>
          </a:p>
          <a:p>
            <a:r>
              <a:rPr lang="en-US" sz="2400"/>
              <a:t>Fortunately scales with 1/</a:t>
            </a:r>
            <a:r>
              <a:rPr lang="en-US" sz="2400">
                <a:latin typeface="Symbol" pitchFamily="2" charset="2"/>
              </a:rPr>
              <a:t>g</a:t>
            </a:r>
            <a:r>
              <a:rPr lang="en-US" sz="2400" baseline="30000">
                <a:latin typeface="Symbol" pitchFamily="2" charset="2"/>
              </a:rPr>
              <a:t>3</a:t>
            </a:r>
            <a:r>
              <a:rPr lang="en-US" sz="2400"/>
              <a:t> so worst at low energies</a:t>
            </a:r>
          </a:p>
          <a:p>
            <a:pPr lvl="1"/>
            <a:r>
              <a:rPr lang="en-US" sz="2200"/>
              <a:t>Great example of time dilation</a:t>
            </a:r>
          </a:p>
          <a:p>
            <a:pPr lvl="1"/>
            <a:r>
              <a:rPr lang="en-US" sz="2200"/>
              <a:t>Limits high-intensity injector emittances</a:t>
            </a:r>
          </a:p>
          <a:p>
            <a:pPr lvl="1"/>
            <a:r>
              <a:rPr lang="en-US" sz="2200"/>
              <a:t>Force applies continuously within beam</a:t>
            </a:r>
          </a:p>
          <a:p>
            <a:r>
              <a:rPr lang="en-US" sz="2400"/>
              <a:t>Tolerable linear “space charge tune spread” of 0.05 limits total current of 41 GeV proton beam to ~0.4A.</a:t>
            </a:r>
          </a:p>
          <a:p>
            <a:endParaRPr lang="en-US" sz="2000"/>
          </a:p>
          <a:p>
            <a:r>
              <a:rPr lang="en-US" sz="2000"/>
              <a:t>(IBS: intra-beam hard scattering also contributes)</a:t>
            </a:r>
          </a:p>
          <a:p>
            <a:pPr lvl="1"/>
            <a:endParaRPr lang="en-US" sz="22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24D3D9-59A5-5833-2259-6D2BD0C59B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78" y="815819"/>
            <a:ext cx="5650753" cy="12564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99EF23-733F-91CE-B218-72DD5BEF81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56" y="2147080"/>
            <a:ext cx="4754396" cy="3478306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DC60CD35-9CA9-8396-0EA8-541471948B75}"/>
              </a:ext>
            </a:extLst>
          </p:cNvPr>
          <p:cNvSpPr/>
          <p:nvPr/>
        </p:nvSpPr>
        <p:spPr>
          <a:xfrm>
            <a:off x="8716832" y="1444058"/>
            <a:ext cx="412376" cy="436159"/>
          </a:xfrm>
          <a:prstGeom prst="ellipse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E6C47-4C92-71E3-B3A8-CF9CB0B258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749"/>
          <a:stretch/>
        </p:blipFill>
        <p:spPr>
          <a:xfrm>
            <a:off x="7962983" y="5727632"/>
            <a:ext cx="4127500" cy="4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E4147-EDD6-1DEB-D16E-45D88FE71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B679F8C-6476-B922-2B05-C9CB07B2D774}"/>
              </a:ext>
            </a:extLst>
          </p:cNvPr>
          <p:cNvSpPr txBox="1">
            <a:spLocks/>
          </p:cNvSpPr>
          <p:nvPr/>
        </p:nvSpPr>
        <p:spPr>
          <a:xfrm>
            <a:off x="459753" y="80859"/>
            <a:ext cx="11499234" cy="4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Luminosity at Central E</a:t>
            </a:r>
            <a:r>
              <a:rPr lang="en-US" baseline="-25000" dirty="0"/>
              <a:t>cm</a:t>
            </a:r>
            <a:r>
              <a:rPr lang="en-US" dirty="0"/>
              <a:t>: Colliding Beam-Beam Forces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1E415A-377D-BAB2-AA59-CC982841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94" y="976764"/>
            <a:ext cx="6276638" cy="4878741"/>
          </a:xfrm>
        </p:spPr>
        <p:txBody>
          <a:bodyPr>
            <a:normAutofit/>
          </a:bodyPr>
          <a:lstStyle/>
          <a:p>
            <a:r>
              <a:rPr lang="en-US"/>
              <a:t>Colliding beams see each other’s collective charge distributions</a:t>
            </a:r>
          </a:p>
          <a:p>
            <a:r>
              <a:rPr lang="en-US"/>
              <a:t>Creates </a:t>
            </a:r>
            <a:r>
              <a:rPr lang="en-US" b="1"/>
              <a:t>nonlinear</a:t>
            </a:r>
            <a:r>
              <a:rPr lang="en-US"/>
              <a:t> beam-beam force and equation of motion similar to space charge</a:t>
            </a:r>
          </a:p>
          <a:p>
            <a:pPr lvl="1"/>
            <a:r>
              <a:rPr lang="en-US" b="1"/>
              <a:t>BUT</a:t>
            </a:r>
            <a:r>
              <a:rPr lang="en-US"/>
              <a:t> now the fields and force are in the lab frame already</a:t>
            </a:r>
          </a:p>
          <a:p>
            <a:pPr lvl="1"/>
            <a:r>
              <a:rPr lang="en-US" b="1"/>
              <a:t>NO </a:t>
            </a:r>
            <a:r>
              <a:rPr lang="en-US"/>
              <a:t>benefit of relativistic scaling</a:t>
            </a:r>
          </a:p>
          <a:p>
            <a:pPr lvl="1"/>
            <a:r>
              <a:rPr lang="en-US" b="1"/>
              <a:t>Force applies only once per turn</a:t>
            </a:r>
          </a:p>
          <a:p>
            <a:r>
              <a:rPr lang="en-US"/>
              <a:t>Tolerable “beam-beam tune spead” of 0.015 limits highest EIC luminosity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4D998-EECF-B6D9-F84C-90AA31F725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609" y="2213476"/>
            <a:ext cx="4754396" cy="3478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4391F-BF1B-AB85-CA8E-2140F3455B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329" y="931231"/>
            <a:ext cx="5634658" cy="1015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3A020-6575-61C8-3B49-AA9729FAFB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946"/>
          <a:stretch/>
        </p:blipFill>
        <p:spPr>
          <a:xfrm>
            <a:off x="7721683" y="5727631"/>
            <a:ext cx="4368800" cy="4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89843-FFB0-F1FB-23A2-0E910D203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6E81B7D-ADFF-97DA-973E-0E9340003CED}"/>
              </a:ext>
            </a:extLst>
          </p:cNvPr>
          <p:cNvSpPr txBox="1">
            <a:spLocks/>
          </p:cNvSpPr>
          <p:nvPr/>
        </p:nvSpPr>
        <p:spPr>
          <a:xfrm>
            <a:off x="459752" y="80859"/>
            <a:ext cx="11732247" cy="4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Luminosity at High E</a:t>
            </a:r>
            <a:r>
              <a:rPr lang="en-US" baseline="-25000" dirty="0"/>
              <a:t>cm</a:t>
            </a:r>
            <a:r>
              <a:rPr lang="en-US" dirty="0"/>
              <a:t>: Electron Synchrotron Radiation Power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6CB3B0-ADC4-75F1-8919-A0B1FD22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" y="914866"/>
            <a:ext cx="6853282" cy="4878741"/>
          </a:xfrm>
        </p:spPr>
        <p:txBody>
          <a:bodyPr>
            <a:norm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Accelerated charged particles emit photons</a:t>
            </a: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Electrons in synchrotron: radially accelerated</a:t>
            </a:r>
          </a:p>
          <a:p>
            <a:pPr lvl="1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emitted in forward cone</a:t>
            </a:r>
          </a:p>
          <a:p>
            <a:pPr marL="457200" lvl="1" indent="0">
              <a:buNone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Cone opening angle</a:t>
            </a:r>
          </a:p>
          <a:p>
            <a:pPr marL="914400" lvl="2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Radiated power</a:t>
            </a:r>
          </a:p>
          <a:p>
            <a:pPr lvl="2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   scaling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worse for electrons</a:t>
            </a:r>
          </a:p>
          <a:p>
            <a:pPr lvl="2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18 GeV e:   =3.5x10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 vs  255 GeV p:   =3x10</a:t>
            </a:r>
            <a:r>
              <a:rPr 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Design: 9 MW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@ 18 GeV (facility limit 10 MW)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Expensive: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Power must be provided by SRF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Raise electron energy last (e- current limit)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4AA3D0-4B80-18C1-C60F-EBB5CFF1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272" y="860323"/>
            <a:ext cx="30670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79504-BCE0-69B2-5659-359D0F5F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275" y="3261852"/>
            <a:ext cx="35052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4BAAFA16-75A6-43D8-2C22-07265E68C4D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944972" y="784123"/>
            <a:ext cx="2209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Radiation</a:t>
            </a:r>
            <a:endParaRPr lang="en-US" altLang="en-US" sz="18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Perpendicular to charge acceleration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5D24F25-C861-DB03-325D-2FB2871E452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084475" y="3249152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</a:t>
            </a:r>
            <a:endParaRPr lang="en-US" altLang="en-US" sz="18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Relativistically boosted dipole radiation</a:t>
            </a:r>
            <a:endParaRPr lang="en-AU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3B0EDFA6-DB48-EEB7-7710-6CF1F8730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875" y="3125125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E7113137-9687-82E0-C9C8-9B7A56D89C8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54898" y="2744125"/>
            <a:ext cx="24399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>
                <a:solidFill>
                  <a:srgbClr val="C31E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 Boost</a:t>
            </a:r>
            <a:endParaRPr lang="en-AU" altLang="en-US" sz="2000" b="1">
              <a:solidFill>
                <a:srgbClr val="C31E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DB794BED-71B4-CFF6-F36F-8457D0D1B61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 rot="16200000">
            <a:off x="7567562" y="1086295"/>
            <a:ext cx="12355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Radial</a:t>
            </a:r>
          </a:p>
          <a:p>
            <a:pPr algn="ctr"/>
            <a:r>
              <a:rPr lang="en-US" altLang="en-US" sz="15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endParaRPr lang="en-AU" alt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6BA1AB-F6FD-C929-C3DC-15A034E12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387" y="2104328"/>
            <a:ext cx="774700" cy="825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171CA9-B217-5121-33C2-CF6EA4EBA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387" y="2457986"/>
            <a:ext cx="2514600" cy="12573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F49FC06-862A-36D2-3F68-7DD230798CCB}"/>
              </a:ext>
            </a:extLst>
          </p:cNvPr>
          <p:cNvSpPr/>
          <p:nvPr/>
        </p:nvSpPr>
        <p:spPr>
          <a:xfrm>
            <a:off x="5237680" y="2698858"/>
            <a:ext cx="412376" cy="436159"/>
          </a:xfrm>
          <a:prstGeom prst="ellipse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BD43CD-4D7D-159B-5B43-352837917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855" y="3630899"/>
            <a:ext cx="165100" cy="711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1A2080-20B7-1CDB-706A-857CF8503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569" y="3987331"/>
            <a:ext cx="165100" cy="711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75611D-A7C9-73E9-7912-54995F44F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357" y="3987331"/>
            <a:ext cx="165100" cy="71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491DAF-8E75-731D-2F3A-F7EDB73E574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749"/>
          <a:stretch/>
        </p:blipFill>
        <p:spPr>
          <a:xfrm>
            <a:off x="7962983" y="5727632"/>
            <a:ext cx="4127500" cy="4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132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 xmlns="2214e5c1-f9e6-4cba-a847-695f018973a1">
      <UserInfo>
        <DisplayName/>
        <AccountId/>
        <AccountType/>
      </UserInfo>
    </Presenter>
    <Location xmlns="2214e5c1-f9e6-4cba-a847-695f018973a1"/>
    <EndDate xmlns="2214e5c1-f9e6-4cba-a847-695f018973a1"/>
    <StartDate xmlns="2214e5c1-f9e6-4cba-a847-695f018973a1"/>
    <Number xmlns="2214e5c1-f9e6-4cba-a847-695f018973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A8EBA66F98D40A18389D358B44291" ma:contentTypeVersion="9" ma:contentTypeDescription="Create a new document." ma:contentTypeScope="" ma:versionID="33afb50c2305ce553331823a4a6f8f24">
  <xsd:schema xmlns:xsd="http://www.w3.org/2001/XMLSchema" xmlns:xs="http://www.w3.org/2001/XMLSchema" xmlns:p="http://schemas.microsoft.com/office/2006/metadata/properties" xmlns:ns2="2214e5c1-f9e6-4cba-a847-695f018973a1" targetNamespace="http://schemas.microsoft.com/office/2006/metadata/properties" ma:root="true" ma:fieldsID="3f75f4ace8fc31a4a0546190c0a3957b" ns2:_="">
    <xsd:import namespace="2214e5c1-f9e6-4cba-a847-695f018973a1"/>
    <xsd:element name="properties">
      <xsd:complexType>
        <xsd:sequence>
          <xsd:element name="documentManagement">
            <xsd:complexType>
              <xsd:all>
                <xsd:element ref="ns2:StartDate"/>
                <xsd:element ref="ns2:EndDate"/>
                <xsd:element ref="ns2:Presenter"/>
                <xsd:element ref="ns2:Location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4e5c1-f9e6-4cba-a847-695f018973a1" elementFormDefault="qualified">
    <xsd:import namespace="http://schemas.microsoft.com/office/2006/documentManagement/types"/>
    <xsd:import namespace="http://schemas.microsoft.com/office/infopath/2007/PartnerControls"/>
    <xsd:element name="StartDate" ma:index="8" ma:displayName="Start Date" ma:internalName="StartDate">
      <xsd:simpleType>
        <xsd:restriction base="dms:DateTime"/>
      </xsd:simpleType>
    </xsd:element>
    <xsd:element name="EndDate" ma:index="9" ma:displayName="End Date" ma:internalName="EndDate">
      <xsd:simpleType>
        <xsd:restriction base="dms:DateTime"/>
      </xsd:simpleType>
    </xsd:element>
    <xsd:element name="Presenter" ma:index="10" ma:displayName="Presenter" ma:list="UserInfo" ma:internalName="Present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ocation" ma:index="11" ma:displayName="Location" ma:internalName="Location">
      <xsd:simpleType>
        <xsd:restriction base="dms:Text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umber" ma:index="16" nillable="true" ma:displayName="Number" ma:format="Dropdown" ma:internalName="Numb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f6a66b24-b08f-427c-88ca-63a43fbb4a19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2214e5c1-f9e6-4cba-a847-695f018973a1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FCD40-2F24-4DF9-9EF8-461DFD9AD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4e5c1-f9e6-4cba-a847-695f01897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30629</TotalTime>
  <Words>2435</Words>
  <Application>Microsoft Macintosh PowerPoint</Application>
  <PresentationFormat>Widescreen</PresentationFormat>
  <Paragraphs>389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Wingdings</vt:lpstr>
      <vt:lpstr>Symbol</vt:lpstr>
      <vt:lpstr>Arial</vt:lpstr>
      <vt:lpstr>BNL</vt:lpstr>
      <vt:lpstr>EIC Collider Performance</vt:lpstr>
      <vt:lpstr>Outline: EIC Collider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at Day One and Ultimate</vt:lpstr>
      <vt:lpstr>Proposal for EIC Science Program in the First Years </vt:lpstr>
      <vt:lpstr>Proposal for EIC Science Program in the First Years </vt:lpstr>
      <vt:lpstr>Assumptions and Luminosity Calculation</vt:lpstr>
      <vt:lpstr>Luminosity eA in Early Years</vt:lpstr>
      <vt:lpstr>Luminosity ep in Early Years</vt:lpstr>
      <vt:lpstr>Luminosity ep in Early Years</vt:lpstr>
      <vt:lpstr>Onwards to Full Luminosity Maturity </vt:lpstr>
      <vt:lpstr>Luminosity Lessons</vt:lpstr>
      <vt:lpstr>PowerPoint Presentation</vt:lpstr>
      <vt:lpstr>PowerPoint Presentation</vt:lpstr>
      <vt:lpstr>PowerPoint Presentation</vt:lpstr>
      <vt:lpstr>RHIC Runs</vt:lpstr>
      <vt:lpstr>Tabulated Complexities from Shiltsev Paper</vt:lpstr>
      <vt:lpstr>Shiltsev Paper 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Todd Satogata</cp:lastModifiedBy>
  <cp:revision>859</cp:revision>
  <cp:lastPrinted>2024-05-01T13:40:29Z</cp:lastPrinted>
  <dcterms:created xsi:type="dcterms:W3CDTF">2023-09-12T20:43:32Z</dcterms:created>
  <dcterms:modified xsi:type="dcterms:W3CDTF">2024-11-19T16:54:47Z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0x0101008E0A8EBA66F98D40A18389D358B44291</vt:lpwstr>
  </property>
  <property fmtid="{D5CDD505-2E9C-101B-9397-08002B2CF9AE}" pid="3" name="MediaServiceImageTags">
    <vt:lpwstr/>
  </property>
</Properties>
</file>