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3" r:id="rId2"/>
    <p:sldMasterId id="2147483654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  <p:sldMasterId id="2147483665" r:id="rId14"/>
    <p:sldMasterId id="2147483666" r:id="rId15"/>
    <p:sldMasterId id="2147483667" r:id="rId16"/>
    <p:sldMasterId id="2147483668" r:id="rId17"/>
    <p:sldMasterId id="2147483669" r:id="rId18"/>
    <p:sldMasterId id="2147483670" r:id="rId19"/>
    <p:sldMasterId id="2147483671" r:id="rId20"/>
    <p:sldMasterId id="2147483672" r:id="rId21"/>
    <p:sldMasterId id="2147483673" r:id="rId22"/>
    <p:sldMasterId id="2147483674" r:id="rId23"/>
    <p:sldMasterId id="2147483675" r:id="rId24"/>
    <p:sldMasterId id="2147483676" r:id="rId25"/>
    <p:sldMasterId id="2147483677" r:id="rId26"/>
  </p:sldMasterIdLst>
  <p:notesMasterIdLst>
    <p:notesMasterId r:id="rId62"/>
  </p:notesMasterIdLst>
  <p:handoutMasterIdLst>
    <p:handoutMasterId r:id="rId63"/>
  </p:handoutMasterIdLst>
  <p:sldIdLst>
    <p:sldId id="728" r:id="rId27"/>
    <p:sldId id="890" r:id="rId28"/>
    <p:sldId id="877" r:id="rId29"/>
    <p:sldId id="878" r:id="rId30"/>
    <p:sldId id="493" r:id="rId31"/>
    <p:sldId id="869" r:id="rId32"/>
    <p:sldId id="888" r:id="rId33"/>
    <p:sldId id="887" r:id="rId34"/>
    <p:sldId id="433" r:id="rId35"/>
    <p:sldId id="496" r:id="rId36"/>
    <p:sldId id="3051" r:id="rId37"/>
    <p:sldId id="3045" r:id="rId38"/>
    <p:sldId id="3046" r:id="rId39"/>
    <p:sldId id="3047" r:id="rId40"/>
    <p:sldId id="3057" r:id="rId41"/>
    <p:sldId id="3061" r:id="rId42"/>
    <p:sldId id="3059" r:id="rId43"/>
    <p:sldId id="3060" r:id="rId44"/>
    <p:sldId id="3058" r:id="rId45"/>
    <p:sldId id="3063" r:id="rId46"/>
    <p:sldId id="3062" r:id="rId47"/>
    <p:sldId id="3076" r:id="rId48"/>
    <p:sldId id="3080" r:id="rId49"/>
    <p:sldId id="3071" r:id="rId50"/>
    <p:sldId id="3075" r:id="rId51"/>
    <p:sldId id="3074" r:id="rId52"/>
    <p:sldId id="879" r:id="rId53"/>
    <p:sldId id="880" r:id="rId54"/>
    <p:sldId id="881" r:id="rId55"/>
    <p:sldId id="882" r:id="rId56"/>
    <p:sldId id="885" r:id="rId57"/>
    <p:sldId id="3039" r:id="rId58"/>
    <p:sldId id="3043" r:id="rId59"/>
    <p:sldId id="3049" r:id="rId60"/>
    <p:sldId id="3040" r:id="rId61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5pPr>
    <a:lvl6pPr marL="22860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6pPr>
    <a:lvl7pPr marL="27432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7pPr>
    <a:lvl8pPr marL="32004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8pPr>
    <a:lvl9pPr marL="36576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60" autoAdjust="0"/>
    <p:restoredTop sz="95125" autoAdjust="0"/>
  </p:normalViewPr>
  <p:slideViewPr>
    <p:cSldViewPr>
      <p:cViewPr varScale="1">
        <p:scale>
          <a:sx n="73" d="100"/>
          <a:sy n="73" d="100"/>
        </p:scale>
        <p:origin x="224" y="9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43041-C9BA-B944-B77F-C3D5DC78C3F3}" type="datetime1">
              <a:rPr lang="en-US" smtClean="0"/>
              <a:t>11/19/24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3DA1-342A-9341-85E4-6BA8368B3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11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618F8-5445-2241-AAA1-2CFBC896435A}" type="datetime1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2F71-35D3-C942-8D76-A6197D891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5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6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06B7-1A41-4A40-9FAA-2C94334AC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DAE8F-64DC-D84E-AB1E-05FA0626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8B794-9A19-9045-B774-2FDD54484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FC26-1DB4-6B43-BBE5-91C12E27F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60BFF-FD34-0945-B588-B4554874B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AF2F-AB24-BE4A-8A07-1E29135BD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6F574-D43E-3345-9D1B-31D4FB2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E022-77C3-D542-BCEE-9094E0121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71D0F-D8FE-E040-8309-9EA87AE6B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4FB2-0D36-274C-BC51-ED3FB4801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19539-AFB9-3647-979F-643819974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B61BD-7418-C543-95A7-7E07380B8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7BEE-08A5-F64E-8312-AB24670F8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22D14-6D2D-3E4E-9572-1D3C694A4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4DBCC-21D9-6446-A6F2-AE19F8F3E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BE3F-EF90-FD4B-8004-F05DDD54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690EB-1981-6445-B4BF-588FCB62A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A893-7E9D-EC48-BC1A-F1B01AB9A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3C6CC-6262-8543-9E3E-6722EF33D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BAE11-245A-A145-A962-8507C5AB7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9BC4-C424-EA41-AF37-708DADBB8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77EF2-929F-6D44-A681-C5A7898B6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E584E-78D7-1649-ABC4-C20F9433C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B32AF-06D8-5543-AA01-43532C971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78CF-7A01-8F48-BAF9-60DCBE4FD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60A94-293C-C443-85B0-0F7D19181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CBC8-D0DA-314F-A13D-77B5E352E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0A2AA-CDC8-A447-BD32-26054135E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96B3-E8D9-7F42-BB0B-B87D7C905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E8DD1-34F8-8640-B938-F96A3BAA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E84E0-26EA-E943-9D88-A08D0AC53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C4E57-28A2-F54D-B47D-93C54E431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BAE9E-A42C-334E-82E3-A12901736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C0DDC-E3BD-D545-B6B5-06328C705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64BEF-E5C9-5948-9AD0-9E15290BE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E5EF-776E-D542-BB03-612D1B0B0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77774-E2D7-F846-9A4C-4524717DD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8F21-CCF9-B94A-B1C3-0DC2D3623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D80AE-FB7B-9947-B51B-04426C546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4FFD6-4F21-BC48-A888-B9F1B0AA5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B59D6-4A59-494E-B077-E6F7155F6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25A8-09A0-1A48-8224-A138C270A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40060-A32B-744E-8B8E-C471AA701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F209B-2DAF-C444-A42D-E9C75854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DA983-0718-F94C-BBA3-BAAE1239A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718CB-E088-3747-9C29-5980D4B11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6B5C0-3601-CB4E-AF1E-51BA76D8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B8F86-54AE-584C-AEC7-160C14A01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8C1B-35B3-5244-94F5-A9A114C2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B82D3-3684-DB4F-9F97-276AA117D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8322-F241-2A4E-B8E2-D79F4B418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8ACDF-FC65-F44A-8456-7BD3FC5D1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D08D2-0251-984E-8231-077D38EF9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0615D-0377-B046-BC31-9716F7313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841F7-C5EF-B84B-B9E1-8F3DC8C4D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C51EF-B7CD-834C-8580-2EF736348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9A37A-8D6C-804D-B53D-B350EC7E7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6B5E-4590-6E4E-B975-B8BF73877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0881-AE55-0D49-B908-51FF6C6DE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53C2-10D0-194D-93E8-BBE047449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4D10-973A-9647-AB97-56F7897F1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54E74-1B0F-B141-BFDF-472D01DD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D0BA6-684E-AA47-8D06-0DCE0E765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5141-43F5-5C45-9A94-AC60FA26A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B616-1B0C-764C-8E22-0D0406B16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670E-EA5A-C945-8C7D-5C547ED6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BF81C-9CE1-5347-84AB-A54F61925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BE14F-CDC6-0747-8543-4471C7193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B037B-50A3-D14F-B0CF-70FFF90E0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0D088-EF3B-B342-AC4E-23F5500B2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2201-39D4-2344-BFE0-A883D37BD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899D-6B94-D145-9F7C-96AA8D883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684A8-D2BA-5B4F-9A82-B239F1376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1252-A388-AB4E-AE89-5FFE165CD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54959-28F4-2643-BD9F-177E6B558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2925-7734-534C-A74A-712E78B2C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F475-339B-A146-848D-87559F0F2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8949-B1D4-9042-A6A5-679BA0B8F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9C34F-455A-2B45-9B57-7A3017F48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387D0-D660-0A48-9796-594C2535F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7769B-1ADE-AF43-8654-91F6E7B14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9889-C3B7-3B46-B309-C3CFCCD7D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3A69-402D-9742-A709-0B8CFB186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2D47-960D-ED47-B5C5-A3983E831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A92E-FC69-B24B-946D-E51125838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8061-EC13-7C4F-A613-085ACBCE8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08B17-9B18-C94D-97D6-9E946F433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B8C14-C710-E540-9A41-71D085F0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19986-55A0-AA49-A677-2FEB7882F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AFA3C-E851-9245-8A5F-D4F57810D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00D95-A1DB-A14C-BCCF-D241ADA6F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F1EF9-C2EC-0445-A055-DE49DF364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8F9-594B-E44A-86DB-6BA2318A5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13745-8EBC-184F-ACCC-10E6318ED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3FC3-49A3-8C42-AB65-CF650321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D168-AA14-FD49-955A-1752F0A5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89F2C-D73F-A346-BA4C-C9CB1D9A2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BA14B-C2BC-DC47-8BF1-077586F9A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1CDB-FA61-7F4C-B2EF-76EA0E1F7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FCA43-1A2C-3E48-B157-C9B51BF51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1DB7-4F99-3B40-9C75-C4DD3A3EE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B898-6B32-6548-845D-11F2C99E9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7C0F6-EB71-E241-8166-F0601B972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48321-EA11-E64C-9B04-6729E4AB3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7F0AA-BB0A-0247-B4C0-986E6F949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62E89-522D-C84D-9DC4-B60F9C61D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DC6B-1993-1A45-A001-AD8B00EC8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00EA-746A-4F4D-998E-47D2ED9C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84A6-526F-F546-8DB2-D234C596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911B-1B50-7942-A3D6-60E3F6766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C072D-2594-C64E-AB4F-91CCD086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A7BD-DEFB-8E4E-8408-10BC51AA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E62E9-8B28-3140-900A-A791238D9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3272E-CC0C-EA46-A433-DE27A18FE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E7247-DBFC-594B-8C11-0211F3D49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099CA-E1EB-AC4F-8591-0A2A2FBFA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A4014-5FC2-1740-902E-FC1F988F3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D9126-3C47-E446-8CF2-85738DE61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CE62A-1B52-3E48-AD1C-78DD82721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B54E7-31EF-7644-9252-7769A1F94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4FD2-B03C-E04B-A838-B7850F3EF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6B2AC-CE76-9243-96FA-E83CDBAA7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5CC2E-6D0C-174C-801C-7E763B34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4A0DF-0C13-E24F-A932-0D9077DEB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C136C-15CD-2842-BA31-42082A27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E8A5A-F913-D347-819A-040F72A1D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B62A2-2A1E-E844-A07F-D56EF84F3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98D6E-3AED-8546-B314-2B4C7FAED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0788E-139C-F744-A28F-77DB79B0F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2ED72-40E3-D44F-A0A9-BC8C122CA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A410-6BAB-1A44-AEE0-C99869ED1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7685E-94C8-984E-B8CB-7EBBF0C9B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AFBF8-9237-6142-99AE-74AC0E88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DE8B7-82A3-EF41-850B-F9A01DD3E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D11F-9FBC-9C44-9465-39CF3BAF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5E2AD-8034-6E4D-A7D4-450E5F669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E787D-3210-E64B-9E62-0213DBC8D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AE66-47CB-4646-920D-DF9ADD3FF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C781F-5D10-3040-9B82-189266B75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AE45F-D327-B143-86C9-B92B9125B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885A9-A4A6-7043-BFFF-F0B2A459A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5EF2C-27D0-4943-A128-C4EE41BA2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EF62E-F107-7343-851C-08E2BD6C6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A2417-8C86-C544-A3FC-E33B948FC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61286-81D3-0149-BA8E-C3136E00E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4353C-1529-EF45-A3C2-59EB56343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3140-9CC8-1346-B7EE-F22FF16C5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4E220-E788-7A44-B01C-85E504863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2ED6-231E-CF43-AFC3-99906CA14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E2B8-414F-2142-B782-7654C4DF1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D6CC-312D-404F-98DA-54E649C72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2ACCE-DF59-F347-BBF8-152CCC101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5D0BD-3159-D44C-8EC6-452807780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08B49-4DD2-0347-B9AC-84929A1E3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C3BF-DAC1-4644-ACD5-904BB46FF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0E94B-A15A-3442-A948-0008D95B5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DA5DE-80E1-F043-83A4-62D21E5C0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744D0-8804-204D-B925-2C2D72A57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78B2D-6AA0-4D4C-AFEB-3E624A5AD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2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27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839D-6808-9043-95F9-0A78CA957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A227D-F5F9-E14F-9951-A8613AE5B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3E2BF-8698-B344-860C-174D7CEB2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D37C4-5D13-F746-9552-0929DF009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221A-CB6D-FA40-B5BF-C22436A98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D1121-F6E9-714E-B880-D38BCBB77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56BE4-B2F1-6E45-BEEC-6415290A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92952-5573-294A-8704-33144A44C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F0583-DFF1-F74F-B743-BA57B6FDA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7E892-E725-6D42-89B6-B768E4B6E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5ED4D-9403-0B4E-860A-B96C645DB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87952-8835-4045-8DD4-947FE96EC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9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9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5B58B-77A7-7246-8C32-28FCC04D3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70556-2B75-B645-98A5-CB20E5AE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34B3-28EE-964F-8C42-9CFA6A97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C773-1C1C-5B4E-B79E-8BCDD9136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5C0F-8089-0443-9067-E6C481D69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8A7F6-9CAB-7741-A137-F52D7AE16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82F63-63D3-D648-AE62-B6927C7DC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ACC08-F6D1-1A43-AF64-A3AF9F598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6E3F-A996-4847-8807-76362854D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C4F3E-4B52-6548-918D-811305F8F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C8B0A-C60C-5942-9AF1-157B8D67A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2CA5-F15E-F94E-995E-82B50DECD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12E3-9556-C748-8C52-E7A84032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AF3BD-1843-E44F-8E2A-8A54FFCD0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31B0-A1F2-5D49-95C2-2A719FF0F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C8854-7C3D-FC43-A009-323CEDD56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746FB-C53B-D740-A526-1F945E7D3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5FC51-DA24-0E45-BEFA-A0E2EA763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9CB29-8C64-3D45-9FF5-CD2563E5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09A8A-7C96-664A-8B55-C53AB3348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DDA0-7F9F-EE41-9406-2C3B9670D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BA05B-EF7C-A248-A997-3B1B8BF6A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1F115-5AB8-D241-8A7E-4659ABD3D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D72E-2F56-CA46-A130-5C741A77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F5B9-69D6-9F4E-9DB8-968C0930F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0959-B5BB-514A-9DBC-49A47EA85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C849-D6C5-6943-BE68-45155DBB1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8A603-4411-914A-B87B-76774920B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5078E-FB6E-BE42-8157-35992B6A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B32BF-4EBA-0747-BBA5-91C471B6E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197BE-8E77-BE45-9AFF-A8319D878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A3D78-BA72-9B46-80E4-69B8B7B3C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E7394-F6E7-904E-BDE8-7EE037943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EE39D-ACFD-B046-82E9-31565EA89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421B-0A09-D448-B955-81C0916F3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73947-5AC6-CC4C-934B-AFEE3DBD8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A99E3-6B0C-F14A-B03F-D78CCDFFF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EA118-4813-A744-BF60-AA9706A3F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209A-8A66-7246-8E1A-784008A9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4BF11-3A2E-5040-AA10-89BC8ABB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81FD5-768E-3D48-8B69-19CBB25A0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88A8F-D9CA-A847-A290-1CC0E7A07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4AE60-0D1A-C747-B21F-3AAE6AB2F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DE793-A32B-E142-AEB1-368254491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F382F-A5CC-1848-AF9A-D94B6F87E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63CC7-C7C5-4B41-81D9-29E18E2AF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417D8-C16E-A248-B7F3-78DC4CED7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0395-3923-5F43-99C1-F47F4CD0A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6E1E-5706-C34A-BD31-F43B8896E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859F-7ECD-2A4B-A14C-99E1134CC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F5ABA-784F-E04E-A30B-278E6E52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765AB-C0A2-1F4F-925F-8FFA2854A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53E73-374C-6844-8DDE-03C9FCD31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F536-1FB1-F346-9610-92C9D68F9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F8CB3-23E0-E043-9638-6F6E1358B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94D45-2749-9E4C-BABD-F7D29C187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D3308-41DE-4743-94CF-9AA6BE28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8CDFB-5188-1943-9A80-F7418CA3C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FF59D-20DE-E742-824D-8B50E071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B6F93-A8CD-3247-A29B-923E156EE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B3C1-619F-D041-9B77-54060EA8E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9388-5A6E-364B-950F-6717BB917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1F3D9-743F-974E-A578-279B5BC0F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70960-42BD-664C-AC2E-03A46B16B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18147-37E8-A04E-A243-B9F13F0C1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0E1AC-D18D-4C49-AC26-D0B40DF59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134-1462-9C4E-8EC5-758DD3137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A1A85-EFDB-0546-A5AA-D573DB24C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42AD0-B09A-5940-A5BA-A09852C33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B9F4E-63BF-3B4C-8023-63DFD8389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650CE-33E5-FE48-A263-9A6630143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0B0-9552-A447-BE49-124C73A07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4F92-CCEA-4647-AF08-A99B04AEA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791DC-40EF-0A46-9E43-9DA861936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4AE3-A811-A642-B609-812A93AC2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43389-F15A-D041-84F1-256ED5BB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37409-BFA4-E745-A6F3-BAA5F6FA3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E67FC-7EB1-4F49-A270-8EA094A08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2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27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BFC49-9C8A-C143-AF65-DFA87F404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F221F-B418-FC49-B568-1882EE8F3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C58CC-8C93-4C4B-BB6D-BA613E2C2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1826E-ED4E-C245-95EB-061757FB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EBAB2-9E31-1844-B95E-EA94DF8A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4EA5-FB2F-614E-BB56-248B4ABEE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1A065-835C-1F4F-91E1-D89648E1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09D36-E801-0A48-821B-4EDCF38A3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C3678-89A9-254E-B91D-1FA4ECA38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95004-9CB8-E04E-A365-78319380C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B4943-0AAE-FB4D-838A-0AD1A22D7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15103-5390-124C-B2C8-12B55FB46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9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9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5DB1-0146-E145-B62D-D02E421D5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3398-74C8-494C-9A52-FC7BBC62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6DF45-A1B0-0849-8318-2A192B3DC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7F2F-36D4-9545-84BC-5D709E396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7F32-9B09-834A-85D8-EFC8164B1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774700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774700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DA2D-89F3-574B-A6FC-B685370F3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652F-7852-9C44-B450-DA20F9E01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EDB68-29D1-A142-B32B-8FD3F89FC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78F4-6918-794B-A057-4C5A19986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5DB5D-81F3-EA4F-A671-5BDE32FAF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0B23D-1023-CA42-82DD-D1A4A16C5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0BE9-69E7-D140-BCC9-37BA8CD5A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5629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56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D25BA-0281-B64B-91EA-17927408A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B91ED-3DCC-DD4D-95E4-D1A93A37F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0146-02BF-7C4F-AE39-3867484E9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F7F2-DD0F-664A-A663-94500B556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5E634-8198-9449-BE38-038F2AD4A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3B8EC-9FA7-824C-9E8B-8D8225981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CD34D-7A5E-7145-A5B6-8ABB28792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B885-9C77-A546-93BB-D829C2C9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DAD2C-D8C9-B14D-913F-5A2271F03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58837-0B85-094D-B8F6-6B270BFCB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A40E5-BFCD-1247-BC20-29297CC8F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FF1AE-363B-0245-A7B3-6511AE57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F4855-9853-4340-B491-556E55E8F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C68D7F2-7E5A-E94B-878C-47C7C69D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434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141E4235-48DD-2949-9113-4AF52DD7E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/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F60168D3-FE80-D243-8D93-AF67F754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853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371CDB4D-7030-7D4C-AD17-61441012D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976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4C0BBB5A-3383-4E41-98D2-B2D96BA84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843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A9C35B7-85C9-D148-94A9-61D810B1D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CC26EBE7-D95E-2C40-A310-B603425B5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AC4921C-087E-294D-BA7D-F47531BA4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46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229FE14-6298-3146-823D-2D6AFF886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59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4E9D3B0D-6E32-BA47-86E1-00ED136D4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71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374900"/>
            <a:ext cx="39624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A03A7F9B-BA9D-5D44-9541-16D8AF52C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61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968CEBD0-56C6-D942-B31C-C8FFE2ED9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730500"/>
            <a:ext cx="104648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E5AFA0EC-A24F-094A-8BD6-106F9B2F3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256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B5D0F80-F89C-D644-AECA-B2F64D564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896100"/>
            <a:ext cx="104648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5A32248-E151-D646-B389-E4D53811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8006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276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4E5AB29E-0E5A-7C41-AF5D-4719EC61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328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86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32360FB-0DDC-7D4D-BA88-8F0E51AF9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970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8106C003-EA1E-C54D-9EA2-B94A366BB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/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307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9CCFC320-2C39-134C-B552-A2A06158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/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374900"/>
            <a:ext cx="39624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B488394F-8131-D242-BF9A-775A0DAA2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730500"/>
            <a:ext cx="104648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B69FDD48-8EEB-A749-B515-77025102A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92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CA8F6B86-71AE-174F-A132-341B155EB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896100"/>
            <a:ext cx="104648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4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78D572B-F56B-2E49-B103-D0CAC8272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8006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11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A84963B8-DCD4-4240-B6ED-5BC580DA2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774700"/>
            <a:ext cx="10464800" cy="817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229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DDBE3F5-07E5-BC45-84EB-810019DE6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331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8802A41B-1739-3E44-B613-344D3261C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74.png"/><Relationship Id="rId4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sureshemre.files.wordpress.com/2020/01/brookhaven_eic.pn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Rectangle 1"/>
          <p:cNvSpPr>
            <a:spLocks/>
          </p:cNvSpPr>
          <p:nvPr/>
        </p:nvSpPr>
        <p:spPr bwMode="auto">
          <a:xfrm>
            <a:off x="1531597" y="3302626"/>
            <a:ext cx="10371403" cy="17181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000" b="1" u="none" strike="noStrike" dirty="0">
                <a:solidFill>
                  <a:srgbClr val="0432FF"/>
                </a:solidFill>
                <a:effectLst/>
                <a:latin typeface="+mn-lt"/>
              </a:rPr>
              <a:t>Uncovering New Laws of Nature @ EIC</a:t>
            </a:r>
          </a:p>
          <a:p>
            <a:r>
              <a:rPr lang="en-US" altLang="zh-CN" sz="3600" dirty="0">
                <a:solidFill>
                  <a:srgbClr val="0432FF"/>
                </a:solidFill>
                <a:latin typeface="+mn-lt"/>
                <a:ea typeface="Cochin" pitchFamily="-107" charset="0"/>
                <a:cs typeface="Cochin" pitchFamily="-107" charset="0"/>
              </a:rPr>
              <a:t>BNL, Nov. 22</a:t>
            </a:r>
            <a:r>
              <a:rPr lang="en-US" sz="3600" dirty="0">
                <a:solidFill>
                  <a:srgbClr val="0432FF"/>
                </a:solidFill>
                <a:latin typeface="+mn-lt"/>
                <a:ea typeface="Cochin" pitchFamily="-107" charset="0"/>
                <a:cs typeface="Cochin" pitchFamily="-107" charset="0"/>
              </a:rPr>
              <a:t>, 2024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128" y="268288"/>
            <a:ext cx="11110912" cy="164710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rgbClr val="0432FF"/>
                </a:solidFill>
                <a:sym typeface="Copperplate" pitchFamily="-108" charset="0"/>
              </a:rPr>
              <a:t>Heavy Neutral Leptons</a:t>
            </a:r>
            <a:br>
              <a:rPr lang="en-US" sz="6600" b="1" dirty="0">
                <a:solidFill>
                  <a:srgbClr val="0432FF"/>
                </a:solidFill>
                <a:sym typeface="Copperplate" pitchFamily="-108" charset="0"/>
              </a:rPr>
            </a:br>
            <a:r>
              <a:rPr lang="en-US" sz="6600" b="1" dirty="0">
                <a:solidFill>
                  <a:srgbClr val="0432FF"/>
                </a:solidFill>
                <a:sym typeface="Copperplate" pitchFamily="-108" charset="0"/>
              </a:rPr>
              <a:t>@ EIC</a:t>
            </a:r>
            <a:endParaRPr lang="en-US" sz="6600" dirty="0">
              <a:solidFill>
                <a:srgbClr val="0432FF"/>
              </a:solidFill>
              <a:sym typeface="Copperplate" pitchFamily="-108" charset="0"/>
            </a:endParaRPr>
          </a:p>
        </p:txBody>
      </p:sp>
      <p:sp>
        <p:nvSpPr>
          <p:cNvPr id="369669" name="Rectangle 3"/>
          <p:cNvSpPr>
            <a:spLocks/>
          </p:cNvSpPr>
          <p:nvPr/>
        </p:nvSpPr>
        <p:spPr bwMode="auto">
          <a:xfrm>
            <a:off x="3478065" y="1790459"/>
            <a:ext cx="6480719" cy="17181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Tao Han</a:t>
            </a:r>
          </a:p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University of Pittsburgh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BA636E-4644-7348-A3D3-D19FDDE4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48" y="5149889"/>
            <a:ext cx="3960440" cy="37593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D91343-0C15-154C-AEB6-857C6DA179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2" name="Picture 11" descr="A statue in a park&#10;&#10;Description automatically generated">
            <a:extLst>
              <a:ext uri="{FF2B5EF4-FFF2-40B4-BE49-F238E27FC236}">
                <a16:creationId xmlns:a16="http://schemas.microsoft.com/office/drawing/2014/main" id="{4ECF5742-F1AE-A8D6-17BC-070B9893D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313" y="5149888"/>
            <a:ext cx="6120680" cy="37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327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8" y="840318"/>
            <a:ext cx="10303661" cy="4123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97" y="8147284"/>
            <a:ext cx="11016043" cy="1122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451" y="5050598"/>
            <a:ext cx="6106157" cy="2058450"/>
          </a:xfrm>
          <a:prstGeom prst="rect">
            <a:avLst/>
          </a:prstGeom>
        </p:spPr>
      </p:pic>
      <p:pic>
        <p:nvPicPr>
          <p:cNvPr id="12" name="Picture 11" descr="TotalC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24" y="4372744"/>
            <a:ext cx="4320480" cy="34035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A06A58-96C3-514F-93B8-9DD71D9122C7}"/>
              </a:ext>
            </a:extLst>
          </p:cNvPr>
          <p:cNvSpPr/>
          <p:nvPr/>
        </p:nvSpPr>
        <p:spPr>
          <a:xfrm>
            <a:off x="3190032" y="13355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5. </a:t>
            </a:r>
            <a:r>
              <a:rPr lang="en-US" sz="40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HNL (N)</a:t>
            </a:r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 at Colliders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DE5B57-7380-6747-9019-6D6BD0938244}"/>
              </a:ext>
            </a:extLst>
          </p:cNvPr>
          <p:cNvSpPr txBox="1"/>
          <p:nvPr/>
        </p:nvSpPr>
        <p:spPr>
          <a:xfrm>
            <a:off x="4486176" y="239891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i="1" dirty="0"/>
              <a:t>W</a:t>
            </a:r>
            <a:r>
              <a:rPr lang="en-US" sz="2400" i="1" baseline="-25000" dirty="0"/>
              <a:t>R</a:t>
            </a:r>
            <a:r>
              <a:rPr lang="en-US" sz="2400" i="1" dirty="0"/>
              <a:t>)</a:t>
            </a:r>
            <a:endParaRPr lang="en-US" sz="2400" i="1" baseline="-25000" dirty="0"/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F0FDE21B-E565-A116-CD18-B34113547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969" y="1671315"/>
            <a:ext cx="2663921" cy="1746471"/>
          </a:xfrm>
          <a:prstGeom prst="rect">
            <a:avLst/>
          </a:prstGeom>
        </p:spPr>
      </p:pic>
      <p:pic>
        <p:nvPicPr>
          <p:cNvPr id="14" name="Picture 13" descr="A diagram of a physical and electrical component&#10;&#10;Description automatically generated with medium confidence">
            <a:extLst>
              <a:ext uri="{FF2B5EF4-FFF2-40B4-BE49-F238E27FC236}">
                <a16:creationId xmlns:a16="http://schemas.microsoft.com/office/drawing/2014/main" id="{B8F614B7-6544-E239-C542-A69E8B6A2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349" y="1631807"/>
            <a:ext cx="2405455" cy="1822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270CA0-7ECC-978C-227F-D2F8EF692C2B}"/>
              </a:ext>
            </a:extLst>
          </p:cNvPr>
          <p:cNvSpPr txBox="1"/>
          <p:nvPr/>
        </p:nvSpPr>
        <p:spPr>
          <a:xfrm>
            <a:off x="2022327" y="7369501"/>
            <a:ext cx="86565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b</a:t>
            </a:r>
            <a:r>
              <a:rPr lang="en-US" dirty="0"/>
              <a:t>eing actively searched for at the LHC</a:t>
            </a:r>
          </a:p>
        </p:txBody>
      </p:sp>
    </p:spTree>
    <p:extLst>
      <p:ext uri="{BB962C8B-B14F-4D97-AF65-F5344CB8AC3E}">
        <p14:creationId xmlns:p14="http://schemas.microsoft.com/office/powerpoint/2010/main" val="1482771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55CBD-08C9-DF8E-A23F-84370BD9F9F3}"/>
              </a:ext>
            </a:extLst>
          </p:cNvPr>
          <p:cNvSpPr txBox="1"/>
          <p:nvPr/>
        </p:nvSpPr>
        <p:spPr>
          <a:xfrm>
            <a:off x="1045441" y="2140496"/>
            <a:ext cx="111027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Production</a:t>
            </a:r>
            <a:r>
              <a:rPr lang="en-US" dirty="0">
                <a:solidFill>
                  <a:srgbClr val="FF0000"/>
                </a:solidFill>
              </a:rPr>
              <a:t> 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p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N X:   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Decay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N  l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±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W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∓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, 𝛎 Z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47CD13-1AD6-D1C3-88D2-91942766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283" y="1132384"/>
            <a:ext cx="8110813" cy="9655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541181-8D03-EFC7-79E6-583938B356C3}"/>
              </a:ext>
            </a:extLst>
          </p:cNvPr>
          <p:cNvSpPr txBox="1"/>
          <p:nvPr/>
        </p:nvSpPr>
        <p:spPr>
          <a:xfrm>
            <a:off x="223310" y="1228788"/>
            <a:ext cx="43492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 in NC and CC:</a:t>
            </a:r>
          </a:p>
        </p:txBody>
      </p:sp>
      <p:pic>
        <p:nvPicPr>
          <p:cNvPr id="18" name="Picture 17" descr="A diagram of a physical activity&#10;&#10;Description automatically generated with medium confidence">
            <a:extLst>
              <a:ext uri="{FF2B5EF4-FFF2-40B4-BE49-F238E27FC236}">
                <a16:creationId xmlns:a16="http://schemas.microsoft.com/office/drawing/2014/main" id="{700976D7-AA15-4B36-4388-357C0DDD8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54" y="2906326"/>
            <a:ext cx="2664296" cy="2103392"/>
          </a:xfrm>
          <a:prstGeom prst="rect">
            <a:avLst/>
          </a:prstGeom>
        </p:spPr>
      </p:pic>
      <p:pic>
        <p:nvPicPr>
          <p:cNvPr id="20" name="Picture 19" descr="A diagram of a diagram of a line&#10;&#10;Description automatically generated with medium confidence">
            <a:extLst>
              <a:ext uri="{FF2B5EF4-FFF2-40B4-BE49-F238E27FC236}">
                <a16:creationId xmlns:a16="http://schemas.microsoft.com/office/drawing/2014/main" id="{20B441DC-CCE0-4D9C-E5B4-7D47628AA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473" y="2906326"/>
            <a:ext cx="2664296" cy="2094688"/>
          </a:xfrm>
          <a:prstGeom prst="rect">
            <a:avLst/>
          </a:prstGeom>
        </p:spPr>
      </p:pic>
      <p:pic>
        <p:nvPicPr>
          <p:cNvPr id="22" name="Picture 21" descr="A diagram of a graph&#10;&#10;Description automatically generated">
            <a:extLst>
              <a:ext uri="{FF2B5EF4-FFF2-40B4-BE49-F238E27FC236}">
                <a16:creationId xmlns:a16="http://schemas.microsoft.com/office/drawing/2014/main" id="{81F0C3E3-D370-32DD-A0F0-C3B77ECEA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715" y="5001014"/>
            <a:ext cx="5807973" cy="37313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B32ED7-ED6F-1DB4-8413-030A8D6EE61B}"/>
              </a:ext>
            </a:extLst>
          </p:cNvPr>
          <p:cNvSpPr txBox="1"/>
          <p:nvPr/>
        </p:nvSpPr>
        <p:spPr>
          <a:xfrm>
            <a:off x="4039464" y="8693224"/>
            <a:ext cx="5415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𝞼 ~ O(a few fb) @ U</a:t>
            </a:r>
            <a:r>
              <a:rPr lang="en-US" sz="3600" baseline="30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~10</a:t>
            </a:r>
            <a:r>
              <a:rPr lang="en-US" sz="3600" baseline="30000" dirty="0">
                <a:solidFill>
                  <a:srgbClr val="FF0000"/>
                </a:solidFill>
              </a:rPr>
              <a:t>-4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24EA02-4F5C-5AF6-69A2-5755FC8549F7}"/>
              </a:ext>
            </a:extLst>
          </p:cNvPr>
          <p:cNvSpPr txBox="1"/>
          <p:nvPr/>
        </p:nvSpPr>
        <p:spPr>
          <a:xfrm>
            <a:off x="7392204" y="7037040"/>
            <a:ext cx="5560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B. </a:t>
            </a:r>
            <a:r>
              <a:rPr lang="en-US" sz="2800" dirty="0" err="1">
                <a:solidFill>
                  <a:srgbClr val="C00000"/>
                </a:solidFill>
              </a:rPr>
              <a:t>Batell</a:t>
            </a:r>
            <a:r>
              <a:rPr lang="en-US" sz="2800" dirty="0">
                <a:solidFill>
                  <a:srgbClr val="C00000"/>
                </a:solidFill>
              </a:rPr>
              <a:t>, T. Ghosh, T. Han, K. </a:t>
            </a:r>
            <a:r>
              <a:rPr lang="en-US" sz="2800" dirty="0" err="1">
                <a:solidFill>
                  <a:srgbClr val="C00000"/>
                </a:solidFill>
              </a:rPr>
              <a:t>Xie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arXiv:2210.09287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451FA2C-A602-8184-B4D5-9BFFE92507BA}"/>
              </a:ext>
            </a:extLst>
          </p:cNvPr>
          <p:cNvSpPr>
            <a:spLocks/>
          </p:cNvSpPr>
          <p:nvPr/>
        </p:nvSpPr>
        <p:spPr bwMode="auto">
          <a:xfrm>
            <a:off x="1245816" y="196280"/>
            <a:ext cx="1087320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0432FF"/>
                </a:solidFill>
                <a:latin typeface="+mj-lt"/>
                <a:ea typeface="Cochin" pitchFamily="-107" charset="0"/>
                <a:cs typeface="Cochin" pitchFamily="-107" charset="0"/>
              </a:rPr>
              <a:t>Heavy Neutral Leptons @ EIC</a:t>
            </a:r>
            <a:endParaRPr lang="en-US" sz="4400" b="1" dirty="0">
              <a:solidFill>
                <a:srgbClr val="0432FF"/>
              </a:solidFill>
              <a:ea typeface="Cochin" pitchFamily="-107" charset="0"/>
              <a:cs typeface="Cochi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324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4DF8BA3C-657D-BB99-A3AB-A46F1D0FA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08" y="1139082"/>
            <a:ext cx="5849619" cy="2197546"/>
          </a:xfrm>
          <a:prstGeom prst="rect">
            <a:avLst/>
          </a:prstGeom>
        </p:spPr>
      </p:pic>
      <p:pic>
        <p:nvPicPr>
          <p:cNvPr id="8" name="Picture 7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56436B2D-C858-03D1-0B28-4F5843CEC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12" y="3902091"/>
            <a:ext cx="6027588" cy="1042814"/>
          </a:xfrm>
          <a:prstGeom prst="rect">
            <a:avLst/>
          </a:prstGeom>
        </p:spPr>
      </p:pic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91C5406-DD56-79F1-3E11-415C18F31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384" y="3868688"/>
            <a:ext cx="5849619" cy="980671"/>
          </a:xfrm>
          <a:prstGeom prst="rect">
            <a:avLst/>
          </a:prstGeom>
        </p:spPr>
      </p:pic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538472C-6B11-482E-629D-2A667F1B8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12" y="4927554"/>
            <a:ext cx="6395723" cy="3909686"/>
          </a:xfrm>
          <a:prstGeom prst="rect">
            <a:avLst/>
          </a:prstGeom>
        </p:spPr>
      </p:pic>
      <p:sp>
        <p:nvSpPr>
          <p:cNvPr id="14" name="Line 6">
            <a:extLst>
              <a:ext uri="{FF2B5EF4-FFF2-40B4-BE49-F238E27FC236}">
                <a16:creationId xmlns:a16="http://schemas.microsoft.com/office/drawing/2014/main" id="{BBD88969-A13D-1D65-F208-3BDDCDD5E47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784" y="7037040"/>
            <a:ext cx="51125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5E13B1-611C-C02F-292A-02A6D15A222E}"/>
              </a:ext>
            </a:extLst>
          </p:cNvPr>
          <p:cNvSpPr txBox="1"/>
          <p:nvPr/>
        </p:nvSpPr>
        <p:spPr>
          <a:xfrm>
            <a:off x="4786771" y="6585828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(mm)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4F264-6C81-CA45-757A-0DD997D05051}"/>
              </a:ext>
            </a:extLst>
          </p:cNvPr>
          <p:cNvSpPr txBox="1"/>
          <p:nvPr/>
        </p:nvSpPr>
        <p:spPr>
          <a:xfrm>
            <a:off x="2541960" y="8818076"/>
            <a:ext cx="8290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B. </a:t>
            </a:r>
            <a:r>
              <a:rPr lang="en-US" sz="2800" dirty="0" err="1">
                <a:solidFill>
                  <a:srgbClr val="C00000"/>
                </a:solidFill>
              </a:rPr>
              <a:t>Batell</a:t>
            </a:r>
            <a:r>
              <a:rPr lang="en-US" sz="2800" dirty="0">
                <a:solidFill>
                  <a:srgbClr val="C00000"/>
                </a:solidFill>
              </a:rPr>
              <a:t>, T. Ghosh, T. Han, K. </a:t>
            </a:r>
            <a:r>
              <a:rPr lang="en-US" sz="2800" dirty="0" err="1">
                <a:solidFill>
                  <a:srgbClr val="C00000"/>
                </a:solidFill>
              </a:rPr>
              <a:t>Xie</a:t>
            </a:r>
            <a:r>
              <a:rPr lang="en-US" sz="2800" dirty="0">
                <a:solidFill>
                  <a:srgbClr val="C00000"/>
                </a:solidFill>
              </a:rPr>
              <a:t>, arXiv:2210.09287 </a:t>
            </a:r>
          </a:p>
        </p:txBody>
      </p:sp>
      <p:pic>
        <p:nvPicPr>
          <p:cNvPr id="18" name="Picture 17" descr="A graph of a graph with a green oval in the middle&#10;&#10;Description automatically generated">
            <a:extLst>
              <a:ext uri="{FF2B5EF4-FFF2-40B4-BE49-F238E27FC236}">
                <a16:creationId xmlns:a16="http://schemas.microsoft.com/office/drawing/2014/main" id="{3CC1821D-2D39-BE83-6876-6298DAB4D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434" y="4870170"/>
            <a:ext cx="5505367" cy="396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B7E068-6FC5-8E49-8F06-794DD4D417F7}"/>
              </a:ext>
            </a:extLst>
          </p:cNvPr>
          <p:cNvSpPr txBox="1"/>
          <p:nvPr/>
        </p:nvSpPr>
        <p:spPr>
          <a:xfrm>
            <a:off x="3032351" y="23228"/>
            <a:ext cx="71833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Decay length: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N  l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±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W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∓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, 𝛎 Z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F7888E4-A584-0BC0-7968-C5019726B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7155" y="674459"/>
            <a:ext cx="5127190" cy="32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82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04F48D-4BC9-3FEB-F359-202210249D5D}"/>
              </a:ext>
            </a:extLst>
          </p:cNvPr>
          <p:cNvSpPr txBox="1"/>
          <p:nvPr/>
        </p:nvSpPr>
        <p:spPr>
          <a:xfrm>
            <a:off x="3659376" y="52264"/>
            <a:ext cx="56733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N prompt decay signal:</a:t>
            </a:r>
          </a:p>
        </p:txBody>
      </p:sp>
      <p:pic>
        <p:nvPicPr>
          <p:cNvPr id="7" name="Picture 6" descr="A black text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1F4E56A4-3C07-9A8D-B51B-5820D864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140" y="791781"/>
            <a:ext cx="5240519" cy="2078393"/>
          </a:xfrm>
          <a:prstGeom prst="rect">
            <a:avLst/>
          </a:prstGeom>
        </p:spPr>
      </p:pic>
      <p:pic>
        <p:nvPicPr>
          <p:cNvPr id="11" name="Picture 10" descr="A black and white text&#10;&#10;Description automatically generated">
            <a:extLst>
              <a:ext uri="{FF2B5EF4-FFF2-40B4-BE49-F238E27FC236}">
                <a16:creationId xmlns:a16="http://schemas.microsoft.com/office/drawing/2014/main" id="{A6FC4758-80F0-A4DF-C5C9-D0AA8A6B6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36" y="4948808"/>
            <a:ext cx="4770861" cy="6061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AB5C98-4156-070A-09CB-D0580FF35D8F}"/>
              </a:ext>
            </a:extLst>
          </p:cNvPr>
          <p:cNvSpPr txBox="1"/>
          <p:nvPr/>
        </p:nvSpPr>
        <p:spPr>
          <a:xfrm>
            <a:off x="4846216" y="4169299"/>
            <a:ext cx="35766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Acceptance cuts: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0AEA4-1661-CCCB-CC3F-B148CEB0C391}"/>
              </a:ext>
            </a:extLst>
          </p:cNvPr>
          <p:cNvSpPr txBox="1"/>
          <p:nvPr/>
        </p:nvSpPr>
        <p:spPr>
          <a:xfrm>
            <a:off x="2218777" y="2870174"/>
            <a:ext cx="84208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(1). 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p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N(e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jj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’) + j (Majorana 𝛥L=2)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561D02-CDBE-1D05-153F-FF79F1C2688A}"/>
              </a:ext>
            </a:extLst>
          </p:cNvPr>
          <p:cNvSpPr txBox="1"/>
          <p:nvPr/>
        </p:nvSpPr>
        <p:spPr>
          <a:xfrm>
            <a:off x="864096" y="3551620"/>
            <a:ext cx="113989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Though NO SM background for e</a:t>
            </a:r>
            <a:r>
              <a:rPr lang="en-US" baseline="30000" dirty="0"/>
              <a:t>+</a:t>
            </a:r>
            <a:r>
              <a:rPr lang="en-US" dirty="0"/>
              <a:t>, unless e</a:t>
            </a:r>
            <a:r>
              <a:rPr lang="en-US" baseline="30000" dirty="0"/>
              <a:t>-</a:t>
            </a:r>
            <a:r>
              <a:rPr lang="en-US" dirty="0"/>
              <a:t> fakes e</a:t>
            </a:r>
            <a:r>
              <a:rPr lang="en-US" baseline="30000" dirty="0"/>
              <a:t>+</a:t>
            </a:r>
            <a:r>
              <a:rPr lang="en-US" dirty="0"/>
              <a:t> .</a:t>
            </a:r>
            <a:endParaRPr lang="en-US" baseline="30000" dirty="0"/>
          </a:p>
        </p:txBody>
      </p:sp>
      <p:pic>
        <p:nvPicPr>
          <p:cNvPr id="5" name="Picture 4" descr="A graph of a number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72C6405F-627E-63CB-F9F8-CA1A4769B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122" y="5596880"/>
            <a:ext cx="10034830" cy="3537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8C48CE-A2A3-29FA-369F-1A63123E2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264" y="4948808"/>
            <a:ext cx="7274946" cy="6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8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Picture 2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02481179-9CA2-8AD7-96D0-36780AD0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952" y="3288397"/>
            <a:ext cx="8564688" cy="5980891"/>
          </a:xfrm>
          <a:prstGeom prst="rect">
            <a:avLst/>
          </a:prstGeom>
        </p:spPr>
      </p:pic>
      <p:pic>
        <p:nvPicPr>
          <p:cNvPr id="6" name="Picture 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3F7652D1-07C9-311B-5A0F-B9AE6BE6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951" y="204048"/>
            <a:ext cx="8564689" cy="3016568"/>
          </a:xfrm>
          <a:prstGeom prst="rect">
            <a:avLst/>
          </a:prstGeom>
        </p:spPr>
      </p:pic>
      <p:sp>
        <p:nvSpPr>
          <p:cNvPr id="8" name="Line 6">
            <a:extLst>
              <a:ext uri="{FF2B5EF4-FFF2-40B4-BE49-F238E27FC236}">
                <a16:creationId xmlns:a16="http://schemas.microsoft.com/office/drawing/2014/main" id="{57F82964-567D-E4E5-B65C-3F10C4594B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360" y="7253064"/>
            <a:ext cx="51125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E2FDD-E89D-62B7-68C6-4B636DB3C22D}"/>
              </a:ext>
            </a:extLst>
          </p:cNvPr>
          <p:cNvSpPr txBox="1"/>
          <p:nvPr/>
        </p:nvSpPr>
        <p:spPr>
          <a:xfrm>
            <a:off x="11114588" y="6729844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miss ID</a:t>
            </a: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CBD6389D-70AF-6C77-69DD-6DDA2279E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8424" y="8045152"/>
            <a:ext cx="410445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3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D6CFD-703D-1957-62F7-88B4EF68591E}"/>
              </a:ext>
            </a:extLst>
          </p:cNvPr>
          <p:cNvSpPr txBox="1"/>
          <p:nvPr/>
        </p:nvSpPr>
        <p:spPr>
          <a:xfrm>
            <a:off x="2019123" y="196280"/>
            <a:ext cx="90925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(2). 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p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N(e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𝛍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𝛎) + j   (Majorana 𝛥L=2)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6A4AB027-ED8C-7557-1129-84B3C455E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80" y="988368"/>
            <a:ext cx="4689097" cy="3234308"/>
          </a:xfrm>
          <a:prstGeom prst="rect">
            <a:avLst/>
          </a:prstGeom>
        </p:spPr>
      </p:pic>
      <p:pic>
        <p:nvPicPr>
          <p:cNvPr id="7" name="Picture 6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4A12CDA1-1E6A-9504-ED62-3FA29DF69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720" y="988368"/>
            <a:ext cx="4648200" cy="3187700"/>
          </a:xfrm>
          <a:prstGeom prst="rect">
            <a:avLst/>
          </a:prstGeom>
        </p:spPr>
      </p:pic>
      <p:pic>
        <p:nvPicPr>
          <p:cNvPr id="9" name="Picture 8" descr="A table of mathematical equations&#10;&#10;Description automatically generated">
            <a:extLst>
              <a:ext uri="{FF2B5EF4-FFF2-40B4-BE49-F238E27FC236}">
                <a16:creationId xmlns:a16="http://schemas.microsoft.com/office/drawing/2014/main" id="{0222364A-858C-B6EC-A1DD-D45B0BC2E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959" y="4135767"/>
            <a:ext cx="8718929" cy="5154283"/>
          </a:xfrm>
          <a:prstGeom prst="rect">
            <a:avLst/>
          </a:prstGeom>
        </p:spPr>
      </p:pic>
      <p:sp>
        <p:nvSpPr>
          <p:cNvPr id="12" name="Line 6">
            <a:extLst>
              <a:ext uri="{FF2B5EF4-FFF2-40B4-BE49-F238E27FC236}">
                <a16:creationId xmlns:a16="http://schemas.microsoft.com/office/drawing/2014/main" id="{B6979229-E1F7-0222-9A70-8DB74AD2B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0704" y="7757120"/>
            <a:ext cx="464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46F14-41C9-DB26-9481-8F5381C00007}"/>
              </a:ext>
            </a:extLst>
          </p:cNvPr>
          <p:cNvSpPr txBox="1"/>
          <p:nvPr/>
        </p:nvSpPr>
        <p:spPr>
          <a:xfrm>
            <a:off x="2887661" y="1492424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backgrnd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61C3F-B0FA-AFF2-1BB5-A53DC40BC94A}"/>
              </a:ext>
            </a:extLst>
          </p:cNvPr>
          <p:cNvSpPr txBox="1"/>
          <p:nvPr/>
        </p:nvSpPr>
        <p:spPr>
          <a:xfrm>
            <a:off x="3478064" y="2572544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136122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D6CFD-703D-1957-62F7-88B4EF68591E}"/>
              </a:ext>
            </a:extLst>
          </p:cNvPr>
          <p:cNvSpPr txBox="1"/>
          <p:nvPr/>
        </p:nvSpPr>
        <p:spPr>
          <a:xfrm>
            <a:off x="2014060" y="196280"/>
            <a:ext cx="91807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(3). 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p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N(e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𝛍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𝛎) + j   (Dirac-like 𝛥L=0)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B1843-5E3B-A931-2C6B-455A08A54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52" y="1852464"/>
            <a:ext cx="11697916" cy="6514692"/>
          </a:xfrm>
          <a:prstGeom prst="rect">
            <a:avLst/>
          </a:prstGeom>
        </p:spPr>
      </p:pic>
      <p:sp>
        <p:nvSpPr>
          <p:cNvPr id="6" name="Line 6">
            <a:extLst>
              <a:ext uri="{FF2B5EF4-FFF2-40B4-BE49-F238E27FC236}">
                <a16:creationId xmlns:a16="http://schemas.microsoft.com/office/drawing/2014/main" id="{59DF543C-C1A7-6D2C-EEE0-92E84C898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4488" y="6893024"/>
            <a:ext cx="51125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815C6-4091-FEE9-CB92-296459BBCA3E}"/>
              </a:ext>
            </a:extLst>
          </p:cNvPr>
          <p:cNvSpPr txBox="1"/>
          <p:nvPr/>
        </p:nvSpPr>
        <p:spPr>
          <a:xfrm>
            <a:off x="3526329" y="1024372"/>
            <a:ext cx="59394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SM backgrounds to e</a:t>
            </a:r>
            <a:r>
              <a:rPr lang="en-US" baseline="30000" dirty="0"/>
              <a:t>-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50941F7-7DDA-0FAF-CA0A-AB0728AA1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8784" y="5020816"/>
            <a:ext cx="7920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8AF5682C-6A0B-5085-248E-DB71B55CE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4608" y="6028928"/>
            <a:ext cx="3824808" cy="141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68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C720178-7B25-1C29-ED11-22C7C35C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80" y="1581150"/>
            <a:ext cx="9544744" cy="6767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2E75E-BB31-32ED-09D7-985426D36F39}"/>
              </a:ext>
            </a:extLst>
          </p:cNvPr>
          <p:cNvSpPr txBox="1"/>
          <p:nvPr/>
        </p:nvSpPr>
        <p:spPr>
          <a:xfrm>
            <a:off x="1071753" y="8693224"/>
            <a:ext cx="111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Other bounds from “Physics Beyond Colliders” report, arXiv:1901.09966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3BCDC-3FA8-57B8-696A-3E549C698587}"/>
              </a:ext>
            </a:extLst>
          </p:cNvPr>
          <p:cNvSpPr txBox="1"/>
          <p:nvPr/>
        </p:nvSpPr>
        <p:spPr>
          <a:xfrm>
            <a:off x="2530060" y="196280"/>
            <a:ext cx="79319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for the prompt decay 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DC3DB-CC31-9C7B-4235-886F7BC06278}"/>
              </a:ext>
            </a:extLst>
          </p:cNvPr>
          <p:cNvSpPr txBox="1"/>
          <p:nvPr/>
        </p:nvSpPr>
        <p:spPr>
          <a:xfrm>
            <a:off x="8950672" y="3724672"/>
            <a:ext cx="2194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ß"/>
            </a:pPr>
            <a:r>
              <a:rPr lang="en-US" sz="2400" dirty="0"/>
              <a:t> W threshold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3A856-1F2D-B077-F472-6D2F9E23CECF}"/>
              </a:ext>
            </a:extLst>
          </p:cNvPr>
          <p:cNvSpPr txBox="1"/>
          <p:nvPr/>
        </p:nvSpPr>
        <p:spPr>
          <a:xfrm>
            <a:off x="2382036" y="916360"/>
            <a:ext cx="8353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EIC: 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N  l</a:t>
            </a:r>
            <a:r>
              <a:rPr lang="en-US" sz="3600" baseline="30000" dirty="0">
                <a:solidFill>
                  <a:srgbClr val="FF0000"/>
                </a:solidFill>
                <a:sym typeface="Wingdings" pitchFamily="2" charset="2"/>
              </a:rPr>
              <a:t>±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 W</a:t>
            </a:r>
            <a:r>
              <a:rPr lang="en-US" sz="3600" baseline="30000" dirty="0">
                <a:solidFill>
                  <a:srgbClr val="FF0000"/>
                </a:solidFill>
                <a:sym typeface="Wingdings" pitchFamily="2" charset="2"/>
              </a:rPr>
              <a:t>∓ </a:t>
            </a:r>
            <a:r>
              <a:rPr lang="en-US" sz="3600" dirty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sz="3600" dirty="0">
                <a:solidFill>
                  <a:schemeClr val="tx1"/>
                </a:solidFill>
                <a:sym typeface="Wingdings" pitchFamily="2" charset="2"/>
              </a:rPr>
              <a:t>LH</a:t>
            </a:r>
            <a:r>
              <a:rPr lang="en-US" sz="3600" dirty="0">
                <a:solidFill>
                  <a:schemeClr val="tx1"/>
                </a:solidFill>
              </a:rPr>
              <a:t>C: </a:t>
            </a:r>
            <a:r>
              <a:rPr lang="en-US" sz="3600" dirty="0">
                <a:solidFill>
                  <a:schemeClr val="tx1"/>
                </a:solidFill>
                <a:sym typeface="Wingdings" pitchFamily="2" charset="2"/>
              </a:rPr>
              <a:t> DY 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W</a:t>
            </a:r>
            <a:r>
              <a:rPr lang="en-US" sz="3600" baseline="30000" dirty="0">
                <a:solidFill>
                  <a:srgbClr val="FF0000"/>
                </a:solidFill>
                <a:sym typeface="Wingdings" pitchFamily="2" charset="2"/>
              </a:rPr>
              <a:t>∓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  N l</a:t>
            </a:r>
            <a:r>
              <a:rPr lang="en-US" sz="3600" baseline="30000" dirty="0">
                <a:solidFill>
                  <a:srgbClr val="FF0000"/>
                </a:solidFill>
                <a:sym typeface="Wingdings" pitchFamily="2" charset="2"/>
              </a:rPr>
              <a:t>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4009508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CFE8B67-BA6F-1AFE-1374-DEB37AE1A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936" y="844352"/>
            <a:ext cx="7713205" cy="1368152"/>
          </a:xfrm>
          <a:prstGeom prst="rect">
            <a:avLst/>
          </a:prstGeom>
        </p:spPr>
      </p:pic>
      <p:pic>
        <p:nvPicPr>
          <p:cNvPr id="6" name="Picture 5" descr="A graph of 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665C7BE3-6D7C-B44C-9001-3BFC6C99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248" y="3796680"/>
            <a:ext cx="7379544" cy="5286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D68FE8-35C9-8C0D-00D0-BB0C87FC55B5}"/>
              </a:ext>
            </a:extLst>
          </p:cNvPr>
          <p:cNvSpPr txBox="1"/>
          <p:nvPr/>
        </p:nvSpPr>
        <p:spPr>
          <a:xfrm>
            <a:off x="2650075" y="116240"/>
            <a:ext cx="67746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Long-lived particle N (LLP)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77FD7-40C1-6E47-A4B7-A3943C8F18A8}"/>
              </a:ext>
            </a:extLst>
          </p:cNvPr>
          <p:cNvSpPr txBox="1"/>
          <p:nvPr/>
        </p:nvSpPr>
        <p:spPr>
          <a:xfrm>
            <a:off x="699673" y="2390780"/>
            <a:ext cx="109873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the detector coverage:  </a:t>
            </a:r>
            <a:r>
              <a:rPr lang="en-US" dirty="0">
                <a:solidFill>
                  <a:srgbClr val="FF0000"/>
                </a:solidFill>
              </a:rPr>
              <a:t>r = 0.4 m,  l = 1.2 m </a:t>
            </a:r>
          </a:p>
          <a:p>
            <a:r>
              <a:rPr lang="en-US" dirty="0">
                <a:sym typeface="Wingdings" pitchFamily="2" charset="2"/>
              </a:rPr>
              <a:t>and displaced impact parameter: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d</a:t>
            </a:r>
            <a:r>
              <a:rPr lang="en-US" baseline="-25000" dirty="0">
                <a:solidFill>
                  <a:srgbClr val="FF0000"/>
                </a:solidFill>
                <a:sym typeface="Wingdings" pitchFamily="2" charset="2"/>
              </a:rPr>
              <a:t>T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= 2 (20) mm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D5F885-2E87-D38E-0BC2-C175009693FE}"/>
              </a:ext>
            </a:extLst>
          </p:cNvPr>
          <p:cNvSpPr txBox="1"/>
          <p:nvPr/>
        </p:nvSpPr>
        <p:spPr>
          <a:xfrm>
            <a:off x="4144443" y="6178488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Displaced decay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EACBA-8B8C-0276-EFA5-2150F0517DAE}"/>
              </a:ext>
            </a:extLst>
          </p:cNvPr>
          <p:cNvSpPr txBox="1"/>
          <p:nvPr/>
        </p:nvSpPr>
        <p:spPr>
          <a:xfrm>
            <a:off x="3875138" y="7541096"/>
            <a:ext cx="241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Invisible decay</a:t>
            </a:r>
          </a:p>
        </p:txBody>
      </p:sp>
    </p:spTree>
    <p:extLst>
      <p:ext uri="{BB962C8B-B14F-4D97-AF65-F5344CB8AC3E}">
        <p14:creationId xmlns:p14="http://schemas.microsoft.com/office/powerpoint/2010/main" val="331540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4A6FF4-6164-0153-5BCF-832F98ED80D1}"/>
              </a:ext>
            </a:extLst>
          </p:cNvPr>
          <p:cNvSpPr txBox="1"/>
          <p:nvPr/>
        </p:nvSpPr>
        <p:spPr>
          <a:xfrm>
            <a:off x="3783779" y="196280"/>
            <a:ext cx="56412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for LLP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decays: </a:t>
            </a: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N  e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±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𝛍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∓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𝛎,  e</a:t>
            </a:r>
            <a:r>
              <a:rPr lang="en-US" baseline="30000" dirty="0">
                <a:solidFill>
                  <a:srgbClr val="FF0000"/>
                </a:solidFill>
                <a:sym typeface="Wingdings" pitchFamily="2" charset="2"/>
              </a:rPr>
              <a:t>±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jj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’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81518C2A-D489-5938-69E2-52106C292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1606549"/>
            <a:ext cx="9335070" cy="65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07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/>
          </p:cNvSpPr>
          <p:nvPr/>
        </p:nvSpPr>
        <p:spPr bwMode="auto">
          <a:xfrm>
            <a:off x="453728" y="268288"/>
            <a:ext cx="12313368" cy="1508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0432FF"/>
                </a:solidFill>
                <a:latin typeface="+mj-lt"/>
                <a:ea typeface="Cochin" pitchFamily="-107" charset="0"/>
                <a:cs typeface="Cochin" pitchFamily="-107" charset="0"/>
              </a:rPr>
              <a:t>Neutrinos</a:t>
            </a:r>
          </a:p>
          <a:p>
            <a:r>
              <a:rPr lang="en-US" sz="44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the most elusive/least known particles in the 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27CAE-8662-A149-A8D5-3F0B9CC01D9E}"/>
              </a:ext>
            </a:extLst>
          </p:cNvPr>
          <p:cNvSpPr txBox="1"/>
          <p:nvPr/>
        </p:nvSpPr>
        <p:spPr>
          <a:xfrm>
            <a:off x="1029792" y="1963663"/>
            <a:ext cx="11593288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How many species:</a:t>
            </a:r>
            <a:r>
              <a:rPr lang="en-US" dirty="0">
                <a:solidFill>
                  <a:srgbClr val="FF0000"/>
                </a:solidFill>
              </a:rPr>
              <a:t>  3 </a:t>
            </a:r>
            <a:r>
              <a:rPr lang="en-US" sz="4000" dirty="0">
                <a:solidFill>
                  <a:srgbClr val="FF0000"/>
                </a:solidFill>
              </a:rPr>
              <a:t>𝝂</a:t>
            </a:r>
            <a:r>
              <a:rPr lang="en-US" sz="4000" baseline="-25000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’s + N</a:t>
            </a:r>
            <a:r>
              <a:rPr lang="en-US" baseline="-25000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? </a:t>
            </a:r>
            <a:endParaRPr lang="en-US" sz="12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Absolute mass scale:</a:t>
            </a:r>
          </a:p>
          <a:p>
            <a:pPr algn="l"/>
            <a:r>
              <a:rPr lang="en-US" dirty="0"/>
              <a:t>      or a new physics scale: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Mass-ordering? </a:t>
            </a:r>
          </a:p>
          <a:p>
            <a:pPr algn="l"/>
            <a:endParaRPr lang="en-US" sz="11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Flavor oscillations &amp; CP violation?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Non-standard interactions?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Mixing with </a:t>
            </a:r>
            <a:r>
              <a:rPr lang="en-US" dirty="0">
                <a:solidFill>
                  <a:schemeClr val="tx1"/>
                </a:solidFill>
              </a:rPr>
              <a:t>sterile </a:t>
            </a:r>
            <a:r>
              <a:rPr lang="en-US" sz="4000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𝜈’s?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Portal to dark sector?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B4FD5-7F40-CA43-90E2-5F3A91ED221C}"/>
              </a:ext>
            </a:extLst>
          </p:cNvPr>
          <p:cNvSpPr txBox="1"/>
          <p:nvPr/>
        </p:nvSpPr>
        <p:spPr>
          <a:xfrm>
            <a:off x="6393257" y="2545249"/>
            <a:ext cx="36375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baseline="-25000" dirty="0">
                <a:solidFill>
                  <a:srgbClr val="FF0000"/>
                </a:solidFill>
              </a:rPr>
              <a:t>𝝂</a:t>
            </a:r>
            <a:r>
              <a:rPr lang="en-US" sz="3600" dirty="0">
                <a:solidFill>
                  <a:srgbClr val="FF0000"/>
                </a:solidFill>
              </a:rPr>
              <a:t> ~ y</a:t>
            </a:r>
            <a:r>
              <a:rPr lang="en-US" sz="3600" baseline="-25000" dirty="0">
                <a:solidFill>
                  <a:srgbClr val="FF0000"/>
                </a:solidFill>
              </a:rPr>
              <a:t>𝝂</a:t>
            </a:r>
            <a:r>
              <a:rPr lang="en-US" sz="3600" dirty="0">
                <a:solidFill>
                  <a:srgbClr val="FF0000"/>
                </a:solidFill>
              </a:rPr>
              <a:t> 𝑣 &lt; 1 eV? </a:t>
            </a:r>
          </a:p>
          <a:p>
            <a:r>
              <a:rPr lang="en-US" sz="3600" dirty="0" err="1">
                <a:solidFill>
                  <a:srgbClr val="FF0000"/>
                </a:solidFill>
              </a:rPr>
              <a:t>M</a:t>
            </a:r>
            <a:r>
              <a:rPr lang="en-US" sz="3600" baseline="-25000" dirty="0" err="1">
                <a:solidFill>
                  <a:srgbClr val="FF0000"/>
                </a:solidFill>
              </a:rPr>
              <a:t>majorana</a:t>
            </a:r>
            <a:r>
              <a:rPr lang="en-US" sz="3600" baseline="-25000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&gt;&gt; </a:t>
            </a:r>
            <a:r>
              <a:rPr lang="en-US" sz="3600" dirty="0">
                <a:solidFill>
                  <a:srgbClr val="FF0000"/>
                </a:solidFill>
              </a:rPr>
              <a:t>𝑣 ?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030AB-7980-7E42-8DD8-3760AE0748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6B51C0-FFB6-314C-A432-29BE493C1986}"/>
              </a:ext>
            </a:extLst>
          </p:cNvPr>
          <p:cNvSpPr/>
          <p:nvPr/>
        </p:nvSpPr>
        <p:spPr>
          <a:xfrm>
            <a:off x="405026" y="6927284"/>
            <a:ext cx="1226675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l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6+ Nobel Prizes related to </a:t>
            </a:r>
            <a:r>
              <a:rPr lang="en-US" sz="3600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𝜈’s, more than other discoveries,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  <a:sym typeface="Wingdings" pitchFamily="2" charset="2"/>
              </a:rPr>
              <a:t>          and more excitement to come!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23EDD-784A-39E8-C034-44F2196446C5}"/>
              </a:ext>
            </a:extLst>
          </p:cNvPr>
          <p:cNvSpPr/>
          <p:nvPr/>
        </p:nvSpPr>
        <p:spPr>
          <a:xfrm>
            <a:off x="3993357" y="8117160"/>
            <a:ext cx="5040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sym typeface="Wingdings" pitchFamily="2" charset="2"/>
              </a:rPr>
              <a:t> New Laws of Nature!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63949-F637-9751-121A-3F9913ABA9FE}"/>
              </a:ext>
            </a:extLst>
          </p:cNvPr>
          <p:cNvSpPr txBox="1"/>
          <p:nvPr/>
        </p:nvSpPr>
        <p:spPr>
          <a:xfrm>
            <a:off x="165696" y="8763491"/>
            <a:ext cx="1267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See BSM talks: M. </a:t>
            </a:r>
            <a:r>
              <a:rPr lang="en-US" sz="2400" dirty="0" err="1">
                <a:solidFill>
                  <a:srgbClr val="C00000"/>
                </a:solidFill>
              </a:rPr>
              <a:t>Nycz</a:t>
            </a:r>
            <a:r>
              <a:rPr lang="en-US" sz="2400" dirty="0">
                <a:solidFill>
                  <a:srgbClr val="C00000"/>
                </a:solidFill>
              </a:rPr>
              <a:t>; V. </a:t>
            </a:r>
            <a:r>
              <a:rPr lang="en-US" sz="2400" dirty="0" err="1">
                <a:solidFill>
                  <a:srgbClr val="C00000"/>
                </a:solidFill>
              </a:rPr>
              <a:t>Cirigliano</a:t>
            </a:r>
            <a:r>
              <a:rPr lang="en-US" sz="2400" dirty="0">
                <a:solidFill>
                  <a:srgbClr val="C00000"/>
                </a:solidFill>
              </a:rPr>
              <a:t>; K. </a:t>
            </a:r>
            <a:r>
              <a:rPr lang="en-US" sz="2400" dirty="0" err="1">
                <a:solidFill>
                  <a:srgbClr val="C00000"/>
                </a:solidFill>
              </a:rPr>
              <a:t>Fuyuto</a:t>
            </a:r>
            <a:r>
              <a:rPr lang="en-US" sz="2400" dirty="0">
                <a:solidFill>
                  <a:srgbClr val="C00000"/>
                </a:solidFill>
              </a:rPr>
              <a:t>; N. Neil; H. Liu; S. </a:t>
            </a:r>
            <a:r>
              <a:rPr lang="en-US" sz="2400" dirty="0" err="1">
                <a:solidFill>
                  <a:srgbClr val="C00000"/>
                </a:solidFill>
              </a:rPr>
              <a:t>Mantry</a:t>
            </a:r>
            <a:r>
              <a:rPr lang="en-US" sz="2400" dirty="0">
                <a:solidFill>
                  <a:srgbClr val="C00000"/>
                </a:solidFill>
              </a:rPr>
              <a:t>; S. </a:t>
            </a:r>
            <a:r>
              <a:rPr lang="en-US" sz="2400" dirty="0" err="1">
                <a:solidFill>
                  <a:srgbClr val="C00000"/>
                </a:solidFill>
              </a:rPr>
              <a:t>Trifinopoulos</a:t>
            </a:r>
            <a:r>
              <a:rPr lang="en-US" sz="2400" dirty="0">
                <a:solidFill>
                  <a:srgbClr val="C00000"/>
                </a:solidFill>
              </a:rPr>
              <a:t> …  </a:t>
            </a:r>
          </a:p>
        </p:txBody>
      </p:sp>
    </p:spTree>
    <p:extLst>
      <p:ext uri="{BB962C8B-B14F-4D97-AF65-F5344CB8AC3E}">
        <p14:creationId xmlns:p14="http://schemas.microsoft.com/office/powerpoint/2010/main" val="1986136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C9FD6-76DA-DC5C-78A1-B0B6CA2EC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13A9F66-C14E-F0A9-66DD-50F8ECCC1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62" y="2032000"/>
            <a:ext cx="10512922" cy="6373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D1645-1E95-F449-3D22-20A8598CC0BC}"/>
              </a:ext>
            </a:extLst>
          </p:cNvPr>
          <p:cNvSpPr txBox="1"/>
          <p:nvPr/>
        </p:nvSpPr>
        <p:spPr>
          <a:xfrm>
            <a:off x="2346930" y="1060376"/>
            <a:ext cx="81547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plot for both prompt &amp; LLPs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046F8-8CD6-DED4-FCBD-A5EC14BED214}"/>
              </a:ext>
            </a:extLst>
          </p:cNvPr>
          <p:cNvSpPr txBox="1"/>
          <p:nvPr/>
        </p:nvSpPr>
        <p:spPr>
          <a:xfrm>
            <a:off x="2541960" y="8621216"/>
            <a:ext cx="8290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B. </a:t>
            </a:r>
            <a:r>
              <a:rPr lang="en-US" sz="2800" dirty="0" err="1">
                <a:solidFill>
                  <a:srgbClr val="C00000"/>
                </a:solidFill>
              </a:rPr>
              <a:t>Batell</a:t>
            </a:r>
            <a:r>
              <a:rPr lang="en-US" sz="2800" dirty="0">
                <a:solidFill>
                  <a:srgbClr val="C00000"/>
                </a:solidFill>
              </a:rPr>
              <a:t>, T. Ghosh, T. Han, K. </a:t>
            </a:r>
            <a:r>
              <a:rPr lang="en-US" sz="2800" dirty="0" err="1">
                <a:solidFill>
                  <a:srgbClr val="C00000"/>
                </a:solidFill>
              </a:rPr>
              <a:t>Xie</a:t>
            </a:r>
            <a:r>
              <a:rPr lang="en-US" sz="2800" dirty="0">
                <a:solidFill>
                  <a:srgbClr val="C00000"/>
                </a:solidFill>
              </a:rPr>
              <a:t>, arXiv:2210.09287 </a:t>
            </a:r>
          </a:p>
        </p:txBody>
      </p:sp>
    </p:spTree>
    <p:extLst>
      <p:ext uri="{BB962C8B-B14F-4D97-AF65-F5344CB8AC3E}">
        <p14:creationId xmlns:p14="http://schemas.microsoft.com/office/powerpoint/2010/main" val="26652315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F7596-4C2A-CEF3-BF34-061CB326E2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6E8AC-98EB-9753-E397-346576495043}"/>
              </a:ext>
            </a:extLst>
          </p:cNvPr>
          <p:cNvSpPr txBox="1"/>
          <p:nvPr/>
        </p:nvSpPr>
        <p:spPr>
          <a:xfrm>
            <a:off x="677166" y="124272"/>
            <a:ext cx="1185452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N very long-lived, invisible passing through the detection: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p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missing N + j: Mono-jet events</a:t>
            </a: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No shape difference, rely on event counting … </a:t>
            </a:r>
          </a:p>
        </p:txBody>
      </p:sp>
      <p:pic>
        <p:nvPicPr>
          <p:cNvPr id="9" name="Picture 8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6D09137E-F3A4-31D1-ED25-1A5771F6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697" y="2140496"/>
            <a:ext cx="6456206" cy="2575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6DA9F-58D6-37D2-C20E-3FC4927E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60" y="3508648"/>
            <a:ext cx="4859741" cy="427230"/>
          </a:xfrm>
          <a:prstGeom prst="rect">
            <a:avLst/>
          </a:prstGeom>
        </p:spPr>
      </p:pic>
      <p:pic>
        <p:nvPicPr>
          <p:cNvPr id="12" name="Picture 11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E6DE8403-D87F-8A36-2480-9785D2F1F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256" y="3958352"/>
            <a:ext cx="6982544" cy="53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367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6B754-37D1-843D-4660-6ABC924F2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FAE78-03E0-8514-8A40-61107FD7F8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 descr="A diagram of a plane&#10;&#10;Description automatically generated with medium confidence">
            <a:extLst>
              <a:ext uri="{FF2B5EF4-FFF2-40B4-BE49-F238E27FC236}">
                <a16:creationId xmlns:a16="http://schemas.microsoft.com/office/drawing/2014/main" id="{96A9DB64-0590-297F-8186-6605D55C3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80" y="1697064"/>
            <a:ext cx="9410004" cy="5700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D857A-2BDB-42D4-07AC-3D6D9A0C2B4B}"/>
              </a:ext>
            </a:extLst>
          </p:cNvPr>
          <p:cNvSpPr txBox="1"/>
          <p:nvPr/>
        </p:nvSpPr>
        <p:spPr>
          <a:xfrm>
            <a:off x="4290287" y="1113220"/>
            <a:ext cx="5240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(https://</a:t>
            </a:r>
            <a:r>
              <a:rPr lang="en-US" sz="2800" dirty="0" err="1">
                <a:solidFill>
                  <a:srgbClr val="C00000"/>
                </a:solidFill>
              </a:rPr>
              <a:t>arxiv.org</a:t>
            </a:r>
            <a:r>
              <a:rPr lang="en-US" sz="2800" dirty="0">
                <a:solidFill>
                  <a:srgbClr val="C00000"/>
                </a:solidFill>
              </a:rPr>
              <a:t>/pdf/2203.08039)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412B3-676A-1C29-A45F-059F02FA98F3}"/>
              </a:ext>
            </a:extLst>
          </p:cNvPr>
          <p:cNvSpPr txBox="1"/>
          <p:nvPr/>
        </p:nvSpPr>
        <p:spPr>
          <a:xfrm>
            <a:off x="2861758" y="484312"/>
            <a:ext cx="8097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Significant efforts in searching for N</a:t>
            </a:r>
          </a:p>
        </p:txBody>
      </p:sp>
    </p:spTree>
    <p:extLst>
      <p:ext uri="{BB962C8B-B14F-4D97-AF65-F5344CB8AC3E}">
        <p14:creationId xmlns:p14="http://schemas.microsoft.com/office/powerpoint/2010/main" val="60745458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9A332-603F-3363-2EA4-FA7C6AC44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ABD78-4DF6-7A55-9970-F9DB2DB388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 descr="A diagram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3778B79A-EC21-B428-E9FD-638B241D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3"/>
            <a:ext cx="13004800" cy="9327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A15B04-AEF1-9B02-7291-DD9B6107BA66}"/>
              </a:ext>
            </a:extLst>
          </p:cNvPr>
          <p:cNvSpPr txBox="1"/>
          <p:nvPr/>
        </p:nvSpPr>
        <p:spPr>
          <a:xfrm>
            <a:off x="4402155" y="1924472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prompt decay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2FFDC8-CAEA-D977-1638-00AF9770D817}"/>
              </a:ext>
            </a:extLst>
          </p:cNvPr>
          <p:cNvSpPr txBox="1"/>
          <p:nvPr/>
        </p:nvSpPr>
        <p:spPr>
          <a:xfrm>
            <a:off x="4054128" y="3364632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LLP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055AC-0B07-14BA-B8DB-E8C0EDA35C03}"/>
              </a:ext>
            </a:extLst>
          </p:cNvPr>
          <p:cNvSpPr txBox="1"/>
          <p:nvPr/>
        </p:nvSpPr>
        <p:spPr>
          <a:xfrm>
            <a:off x="6660169" y="3046983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quasi stable 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145792-0CED-30B2-DEDB-6397EB22B0DC}"/>
              </a:ext>
            </a:extLst>
          </p:cNvPr>
          <p:cNvSpPr txBox="1"/>
          <p:nvPr/>
        </p:nvSpPr>
        <p:spPr>
          <a:xfrm>
            <a:off x="1335700" y="340296"/>
            <a:ext cx="11149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EIC can be complementary to </a:t>
            </a:r>
          </a:p>
          <a:p>
            <a:r>
              <a:rPr lang="en-US" sz="4000" dirty="0">
                <a:solidFill>
                  <a:schemeClr val="tx1"/>
                </a:solidFill>
              </a:rPr>
              <a:t>the low-energy oscillation and high-energy colliders</a:t>
            </a:r>
          </a:p>
        </p:txBody>
      </p:sp>
    </p:spTree>
    <p:extLst>
      <p:ext uri="{BB962C8B-B14F-4D97-AF65-F5344CB8AC3E}">
        <p14:creationId xmlns:p14="http://schemas.microsoft.com/office/powerpoint/2010/main" val="79619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869DC-5317-D6BC-9BA2-0544E4010307}"/>
              </a:ext>
            </a:extLst>
          </p:cNvPr>
          <p:cNvSpPr txBox="1"/>
          <p:nvPr/>
        </p:nvSpPr>
        <p:spPr>
          <a:xfrm>
            <a:off x="4170003" y="18728"/>
            <a:ext cx="4009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</a:rPr>
              <a:t>Summary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31D29-3312-D07D-5E04-B653F68BCDB4}"/>
              </a:ext>
            </a:extLst>
          </p:cNvPr>
          <p:cNvSpPr txBox="1"/>
          <p:nvPr/>
        </p:nvSpPr>
        <p:spPr>
          <a:xfrm>
            <a:off x="806438" y="869919"/>
            <a:ext cx="84786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EIC will open up a new QCD frontier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A6601-1D67-63E5-FC08-144683A9EF9D}"/>
              </a:ext>
            </a:extLst>
          </p:cNvPr>
          <p:cNvSpPr txBox="1"/>
          <p:nvPr/>
        </p:nvSpPr>
        <p:spPr>
          <a:xfrm>
            <a:off x="741760" y="1679412"/>
            <a:ext cx="1136240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EIC also has potential to seek for BSM new physics,</a:t>
            </a:r>
          </a:p>
          <a:p>
            <a:r>
              <a:rPr lang="en-US" dirty="0"/>
              <a:t>complementary to LHC &amp; other experiments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Snowmass White paper: arXiv:2203.13199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F39F3-AB22-9C4B-2A1F-4FAD35A5BAEA}"/>
              </a:ext>
            </a:extLst>
          </p:cNvPr>
          <p:cNvSpPr txBox="1"/>
          <p:nvPr/>
        </p:nvSpPr>
        <p:spPr>
          <a:xfrm>
            <a:off x="772398" y="3407604"/>
            <a:ext cx="1170666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We studied HNL signals at EIC: all flavors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±</a:t>
            </a:r>
            <a:r>
              <a:rPr lang="en-US" dirty="0">
                <a:solidFill>
                  <a:srgbClr val="FF0000"/>
                </a:solidFill>
              </a:rPr>
              <a:t>, 𝛍</a:t>
            </a:r>
            <a:r>
              <a:rPr lang="en-US" baseline="30000" dirty="0">
                <a:solidFill>
                  <a:srgbClr val="FF0000"/>
                </a:solidFill>
              </a:rPr>
              <a:t>±</a:t>
            </a:r>
            <a:r>
              <a:rPr lang="en-US" dirty="0">
                <a:solidFill>
                  <a:srgbClr val="FF0000"/>
                </a:solidFill>
              </a:rPr>
              <a:t>, 𝛕</a:t>
            </a:r>
            <a:r>
              <a:rPr lang="en-US" baseline="30000" dirty="0">
                <a:solidFill>
                  <a:srgbClr val="FF0000"/>
                </a:solidFill>
              </a:rPr>
              <a:t>± 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     in particular for the Majorana nature.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D424D-9E2E-D1E8-0E10-717D7C376461}"/>
              </a:ext>
            </a:extLst>
          </p:cNvPr>
          <p:cNvSpPr txBox="1"/>
          <p:nvPr/>
        </p:nvSpPr>
        <p:spPr>
          <a:xfrm>
            <a:off x="1389832" y="4758333"/>
            <a:ext cx="1020664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Prompt decay signal: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baseline="-25000" dirty="0">
                <a:solidFill>
                  <a:srgbClr val="FF0000"/>
                </a:solidFill>
              </a:rPr>
              <a:t>N </a:t>
            </a:r>
            <a:r>
              <a:rPr lang="en-US" sz="3200" dirty="0">
                <a:solidFill>
                  <a:srgbClr val="FF0000"/>
                </a:solidFill>
              </a:rPr>
              <a:t>~1 – 100 GeV, U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baseline="-25000" dirty="0">
                <a:solidFill>
                  <a:srgbClr val="FF0000"/>
                </a:solidFill>
              </a:rPr>
              <a:t>eN </a:t>
            </a:r>
            <a:r>
              <a:rPr lang="en-US" sz="3200" dirty="0">
                <a:solidFill>
                  <a:srgbClr val="FF0000"/>
                </a:solidFill>
              </a:rPr>
              <a:t>~10</a:t>
            </a:r>
            <a:r>
              <a:rPr lang="en-US" sz="3200" baseline="30000" dirty="0">
                <a:solidFill>
                  <a:srgbClr val="FF0000"/>
                </a:solidFill>
              </a:rPr>
              <a:t>-3</a:t>
            </a:r>
          </a:p>
          <a:p>
            <a:pPr algn="l"/>
            <a:r>
              <a:rPr lang="en-US" dirty="0"/>
              <a:t>Displaced vertex signal: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baseline="-25000" dirty="0">
                <a:solidFill>
                  <a:srgbClr val="FF0000"/>
                </a:solidFill>
              </a:rPr>
              <a:t>N </a:t>
            </a:r>
            <a:r>
              <a:rPr lang="en-US" sz="3200" dirty="0">
                <a:solidFill>
                  <a:srgbClr val="FF0000"/>
                </a:solidFill>
              </a:rPr>
              <a:t>~O(few GeV), U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baseline="-25000" dirty="0">
                <a:solidFill>
                  <a:srgbClr val="FF0000"/>
                </a:solidFill>
              </a:rPr>
              <a:t>eN </a:t>
            </a:r>
            <a:r>
              <a:rPr lang="en-US" sz="3200" dirty="0">
                <a:solidFill>
                  <a:srgbClr val="FF0000"/>
                </a:solidFill>
              </a:rPr>
              <a:t>~10</a:t>
            </a:r>
            <a:r>
              <a:rPr lang="en-US" sz="3200" baseline="30000" dirty="0">
                <a:solidFill>
                  <a:srgbClr val="FF0000"/>
                </a:solidFill>
              </a:rPr>
              <a:t>-5</a:t>
            </a:r>
            <a:endParaRPr lang="en-US" sz="3200" dirty="0"/>
          </a:p>
          <a:p>
            <a:pPr algn="l"/>
            <a:r>
              <a:rPr lang="en-US" dirty="0"/>
              <a:t>Invisible decay mono-jet signal:  </a:t>
            </a:r>
            <a:r>
              <a:rPr lang="en-US" sz="3600" dirty="0">
                <a:solidFill>
                  <a:srgbClr val="FF0000"/>
                </a:solidFill>
              </a:rPr>
              <a:t>2𝞼 </a:t>
            </a:r>
            <a:r>
              <a:rPr lang="en-US" dirty="0"/>
              <a:t>sensitivity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CA184-7AB3-CB98-A28C-C67A87576ABA}"/>
              </a:ext>
            </a:extLst>
          </p:cNvPr>
          <p:cNvSpPr txBox="1"/>
          <p:nvPr/>
        </p:nvSpPr>
        <p:spPr>
          <a:xfrm>
            <a:off x="2974008" y="7108465"/>
            <a:ext cx="6551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Exciting journey ahead!</a:t>
            </a:r>
          </a:p>
        </p:txBody>
      </p:sp>
    </p:spTree>
    <p:extLst>
      <p:ext uri="{BB962C8B-B14F-4D97-AF65-F5344CB8AC3E}">
        <p14:creationId xmlns:p14="http://schemas.microsoft.com/office/powerpoint/2010/main" val="1137391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32170-B034-B97A-DF9B-F19C05B43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DD83D-7D6D-D950-A5F2-0D4E3C0FE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A poster of a scientific event&#10;&#10;Description automatically generated with medium confidence">
            <a:extLst>
              <a:ext uri="{FF2B5EF4-FFF2-40B4-BE49-F238E27FC236}">
                <a16:creationId xmlns:a16="http://schemas.microsoft.com/office/drawing/2014/main" id="{32EE03F0-4DD3-0E6B-A990-B78945C16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476" y="1659629"/>
            <a:ext cx="5619929" cy="7609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852E1-31BE-D07A-2003-82D27C0F737D}"/>
              </a:ext>
            </a:extLst>
          </p:cNvPr>
          <p:cNvSpPr txBox="1"/>
          <p:nvPr/>
        </p:nvSpPr>
        <p:spPr>
          <a:xfrm>
            <a:off x="2530509" y="268288"/>
            <a:ext cx="821571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you: Sally, </a:t>
            </a:r>
            <a:r>
              <a:rPr lang="en-US" dirty="0" err="1"/>
              <a:t>Hooman</a:t>
            </a:r>
            <a:r>
              <a:rPr lang="en-US" dirty="0"/>
              <a:t>, Nicole …</a:t>
            </a:r>
          </a:p>
          <a:p>
            <a:r>
              <a:rPr lang="en-US" dirty="0"/>
              <a:t>for a great workshop &amp; the hospitality!</a:t>
            </a:r>
          </a:p>
        </p:txBody>
      </p:sp>
    </p:spTree>
    <p:extLst>
      <p:ext uri="{BB962C8B-B14F-4D97-AF65-F5344CB8AC3E}">
        <p14:creationId xmlns:p14="http://schemas.microsoft.com/office/powerpoint/2010/main" val="246547674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3DE92-3193-4646-D9BC-7EEF4703F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AC419-C5DD-6FB8-02DC-240FB56B9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9994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9157" y="52264"/>
            <a:ext cx="112158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Type I Seesaw: Singlet N</a:t>
            </a:r>
            <a:r>
              <a:rPr lang="en-US" sz="4400" baseline="-25000" dirty="0">
                <a:solidFill>
                  <a:srgbClr val="FF0000"/>
                </a:solidFill>
              </a:rPr>
              <a:t>R </a:t>
            </a:r>
            <a:r>
              <a:rPr lang="en-US" sz="4400" dirty="0">
                <a:solidFill>
                  <a:srgbClr val="FF0000"/>
                </a:solidFill>
              </a:rPr>
              <a:t>’s – Sterile neutrinos</a:t>
            </a:r>
            <a:endParaRPr lang="en-US" sz="4400" baseline="-25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59" y="628328"/>
            <a:ext cx="9631453" cy="12365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6616" y="1823428"/>
            <a:ext cx="68758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Dirac plus </a:t>
            </a:r>
            <a:r>
              <a:rPr lang="en-US" dirty="0" err="1"/>
              <a:t>Majorana</a:t>
            </a:r>
            <a:r>
              <a:rPr lang="en-US" dirty="0"/>
              <a:t> mass terms: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20" y="2860576"/>
            <a:ext cx="8893911" cy="2902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519" y="1780456"/>
            <a:ext cx="4975521" cy="8640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512" y="5792142"/>
            <a:ext cx="10368448" cy="2613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776" y="1708448"/>
            <a:ext cx="1029291" cy="576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776" y="2068488"/>
            <a:ext cx="1008111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7252" y="52264"/>
            <a:ext cx="10105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Type I Seesaw features:</a:t>
            </a:r>
          </a:p>
          <a:p>
            <a:r>
              <a:rPr lang="en-US" sz="4400" dirty="0">
                <a:latin typeface="Apple Color Emoji" charset="0"/>
              </a:rPr>
              <a:t>😀 </a:t>
            </a:r>
            <a:r>
              <a:rPr lang="en-US" sz="4400" dirty="0">
                <a:solidFill>
                  <a:srgbClr val="FF0000"/>
                </a:solidFill>
              </a:rPr>
              <a:t>Existence of N</a:t>
            </a:r>
            <a:r>
              <a:rPr lang="en-US" sz="4400" baseline="-25000" dirty="0">
                <a:solidFill>
                  <a:srgbClr val="FF0000"/>
                </a:solidFill>
              </a:rPr>
              <a:t>R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6600"/>
                </a:solidFill>
              </a:rPr>
              <a:t>(possibly low mass*)</a:t>
            </a:r>
            <a:endParaRPr lang="en-US" sz="4400" baseline="-25000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32" y="1708448"/>
            <a:ext cx="6368251" cy="57594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32" y="2572544"/>
            <a:ext cx="1667189" cy="3374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37257" y="2356520"/>
            <a:ext cx="66497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 from oscillation experiments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12" y="3364632"/>
            <a:ext cx="696892" cy="312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50563" y="3119572"/>
            <a:ext cx="77364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free parameter: could </a:t>
            </a:r>
            <a:r>
              <a:rPr lang="en-US"/>
              <a:t>be accessible</a:t>
            </a:r>
            <a:r>
              <a:rPr lang="en-US" dirty="0"/>
              <a:t>!</a:t>
            </a: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09" y="5707138"/>
            <a:ext cx="6025663" cy="10418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17824" y="4170655"/>
            <a:ext cx="101531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Apple Color Emoji" charset="0"/>
              </a:rPr>
              <a:t> 🙁 </a:t>
            </a:r>
            <a:r>
              <a:rPr lang="en-US" sz="4400" dirty="0">
                <a:solidFill>
                  <a:srgbClr val="FF0000"/>
                </a:solidFill>
              </a:rPr>
              <a:t>But difficult to see N</a:t>
            </a:r>
            <a:r>
              <a:rPr lang="en-US" sz="4400" baseline="-25000" dirty="0">
                <a:solidFill>
                  <a:srgbClr val="FF0000"/>
                </a:solidFill>
              </a:rPr>
              <a:t>R</a:t>
            </a:r>
            <a:r>
              <a:rPr lang="en-US" sz="4400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/>
              <a:t>      The mixing is typically small, mass wide open: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752" y="6855276"/>
            <a:ext cx="97210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Fine-tune or hybrid could make it sizeable.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“Inverse seesaw”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2989" y="7741438"/>
            <a:ext cx="8032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Casas and Ibarra (2001);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A. Y. Smirnov and R. </a:t>
            </a:r>
            <a:r>
              <a:rPr lang="en-US" sz="2800" dirty="0" err="1">
                <a:solidFill>
                  <a:srgbClr val="C00000"/>
                </a:solidFill>
              </a:rPr>
              <a:t>Zukanovich</a:t>
            </a:r>
            <a:r>
              <a:rPr lang="en-US" sz="2800" dirty="0">
                <a:solidFill>
                  <a:srgbClr val="C00000"/>
                </a:solidFill>
              </a:rPr>
              <a:t> Funchal (2006);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A. de </a:t>
            </a:r>
            <a:r>
              <a:rPr lang="en-US" sz="2800" dirty="0" err="1">
                <a:solidFill>
                  <a:srgbClr val="C00000"/>
                </a:solidFill>
              </a:rPr>
              <a:t>Gouvea</a:t>
            </a:r>
            <a:r>
              <a:rPr lang="en-US" sz="2800" dirty="0">
                <a:solidFill>
                  <a:srgbClr val="C00000"/>
                </a:solidFill>
              </a:rPr>
              <a:t>, J. Jenkins and N. </a:t>
            </a:r>
            <a:r>
              <a:rPr lang="en-US" sz="2800" dirty="0" err="1">
                <a:solidFill>
                  <a:srgbClr val="C00000"/>
                </a:solidFill>
              </a:rPr>
              <a:t>Vasudevan</a:t>
            </a:r>
            <a:r>
              <a:rPr lang="en-US" sz="2800" dirty="0">
                <a:solidFill>
                  <a:srgbClr val="C00000"/>
                </a:solidFill>
              </a:rPr>
              <a:t> (2007);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W. Chao, Z. G. Si, Z. Z. Xing and S. Zhou (2008).</a:t>
            </a:r>
          </a:p>
        </p:txBody>
      </p:sp>
    </p:spTree>
    <p:extLst>
      <p:ext uri="{BB962C8B-B14F-4D97-AF65-F5344CB8AC3E}">
        <p14:creationId xmlns:p14="http://schemas.microsoft.com/office/powerpoint/2010/main" val="4177851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3" grpId="0"/>
      <p:bldP spid="25" grpId="0"/>
      <p:bldP spid="1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02333" y="52264"/>
            <a:ext cx="70968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6600"/>
                </a:solidFill>
              </a:rPr>
              <a:t>A Variation: Inverse seesaw </a:t>
            </a:r>
            <a:r>
              <a:rPr lang="en-US" sz="4400" baseline="30000" dirty="0">
                <a:solidFill>
                  <a:srgbClr val="FF6600"/>
                </a:solidFill>
              </a:rPr>
              <a:t>#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7118" y="916360"/>
            <a:ext cx="34330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Inverse Seesaw: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008" y="1636440"/>
            <a:ext cx="3960440" cy="1409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103" y="1375623"/>
            <a:ext cx="3752817" cy="1772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188" y="1060376"/>
            <a:ext cx="1980220" cy="5760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9792" y="3318173"/>
            <a:ext cx="103458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</a:t>
            </a:r>
            <a:r>
              <a:rPr lang="en-US" dirty="0" err="1"/>
              <a:t>Majorana</a:t>
            </a:r>
            <a:r>
              <a:rPr lang="en-US" dirty="0"/>
              <a:t> mass 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-25000" dirty="0" err="1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renders the Dirac mass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D</a:t>
            </a:r>
            <a:r>
              <a:rPr lang="en-US" dirty="0"/>
              <a:t> Yukawa couplings &amp; N mixings </a:t>
            </a:r>
            <a:r>
              <a:rPr lang="en-US" dirty="0">
                <a:solidFill>
                  <a:srgbClr val="FF0000"/>
                </a:solidFill>
              </a:rPr>
              <a:t>sizable!</a:t>
            </a:r>
            <a:r>
              <a:rPr lang="en-US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62240" y="8252465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# R. </a:t>
            </a:r>
            <a:r>
              <a:rPr lang="en-US" sz="3200" dirty="0" err="1">
                <a:solidFill>
                  <a:srgbClr val="C00000"/>
                </a:solidFill>
              </a:rPr>
              <a:t>Mohapatra</a:t>
            </a:r>
            <a:r>
              <a:rPr lang="en-US" sz="3200" dirty="0">
                <a:solidFill>
                  <a:srgbClr val="C00000"/>
                </a:solidFill>
              </a:rPr>
              <a:t>, J. Valle (1986)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328" y="2500536"/>
            <a:ext cx="813267" cy="576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696" y="1636440"/>
            <a:ext cx="813267" cy="576064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36" y="4948808"/>
            <a:ext cx="4608512" cy="4503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89519" y="6071900"/>
            <a:ext cx="103458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>
                <a:solidFill>
                  <a:srgbClr val="FF0000"/>
                </a:solidFill>
              </a:rPr>
              <a:t>𝛎</a:t>
            </a:r>
            <a:r>
              <a:rPr lang="en-US" dirty="0"/>
              <a:t> </a:t>
            </a:r>
            <a:r>
              <a:rPr lang="en-US" dirty="0" err="1"/>
              <a:t>Majorana</a:t>
            </a:r>
            <a:r>
              <a:rPr lang="en-US" dirty="0"/>
              <a:t>-like;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 Dirac-like.</a:t>
            </a:r>
          </a:p>
        </p:txBody>
      </p:sp>
    </p:spTree>
    <p:extLst>
      <p:ext uri="{BB962C8B-B14F-4D97-AF65-F5344CB8AC3E}">
        <p14:creationId xmlns:p14="http://schemas.microsoft.com/office/powerpoint/2010/main" val="1267123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1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62502-D1DA-5C4C-9585-D7458911CA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86960F-B09E-4A47-AE5E-0B9F86F0C6BC}"/>
              </a:ext>
            </a:extLst>
          </p:cNvPr>
          <p:cNvSpPr/>
          <p:nvPr/>
        </p:nvSpPr>
        <p:spPr>
          <a:xfrm>
            <a:off x="1533848" y="74911"/>
            <a:ext cx="10369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SM as a low-energy effective field theory: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AAB12-8006-0341-B23C-BCA9586A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443" y="888391"/>
            <a:ext cx="9290501" cy="1540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B1CA8-5A90-1242-945C-CF7E0B190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666" y="2335436"/>
            <a:ext cx="6570414" cy="4531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D802B-EDBD-434A-83C2-1BAC8AB97916}"/>
              </a:ext>
            </a:extLst>
          </p:cNvPr>
          <p:cNvSpPr txBox="1"/>
          <p:nvPr/>
        </p:nvSpPr>
        <p:spPr>
          <a:xfrm>
            <a:off x="1389832" y="2675905"/>
            <a:ext cx="8477001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432FF"/>
                </a:solidFill>
              </a:rPr>
              <a:t>Implications: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Theoretical: </a:t>
            </a:r>
            <a:r>
              <a:rPr lang="en-US" dirty="0">
                <a:solidFill>
                  <a:srgbClr val="FF0000"/>
                </a:solidFill>
              </a:rPr>
              <a:t>𝜦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new scale / particles,</a:t>
            </a:r>
          </a:p>
          <a:p>
            <a:pPr algn="l"/>
            <a:r>
              <a:rPr lang="en-US" dirty="0">
                <a:sym typeface="Wingdings" pitchFamily="2" charset="2"/>
              </a:rPr>
              <a:t>      implies an underlying (UV) theory!</a:t>
            </a:r>
          </a:p>
          <a:p>
            <a:pPr algn="l"/>
            <a:endParaRPr lang="en-US" dirty="0">
              <a:sym typeface="Wingdings" pitchFamily="2" charset="2"/>
            </a:endParaRPr>
          </a:p>
          <a:p>
            <a:pPr algn="l"/>
            <a:endParaRPr lang="en-US" dirty="0">
              <a:sym typeface="Wingdings" pitchFamily="2" charset="2"/>
            </a:endParaRPr>
          </a:p>
          <a:p>
            <a:pPr algn="l"/>
            <a:endParaRPr lang="en-US" dirty="0">
              <a:sym typeface="Wingdings" pitchFamily="2" charset="2"/>
            </a:endParaRPr>
          </a:p>
          <a:p>
            <a:pPr algn="l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8FA7F-1CBA-0241-B4B2-9D3369977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072" y="4621926"/>
            <a:ext cx="6302768" cy="1983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213443-2D1E-6D41-B2CF-15A5E96D0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403" y="2843680"/>
            <a:ext cx="2553669" cy="2609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5F78A5-3024-524E-9560-F90BA2F51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15" y="8701077"/>
            <a:ext cx="7778333" cy="784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B346FF-F51A-E745-859E-8DB48B45F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2800" y="5317359"/>
            <a:ext cx="2337646" cy="2079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F0175-5D16-7940-A0F8-BAAFD35453DC}"/>
              </a:ext>
            </a:extLst>
          </p:cNvPr>
          <p:cNvSpPr txBox="1"/>
          <p:nvPr/>
        </p:nvSpPr>
        <p:spPr>
          <a:xfrm>
            <a:off x="1461840" y="6855276"/>
            <a:ext cx="1020183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Observational: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STIXGeneral" charset="0"/>
              </a:rPr>
              <a:t>     𝚫</a:t>
            </a:r>
            <a:r>
              <a:rPr lang="en-US" dirty="0">
                <a:solidFill>
                  <a:srgbClr val="FF0000"/>
                </a:solidFill>
              </a:rPr>
              <a:t>L=2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dirty="0" err="1"/>
              <a:t>Majorana</a:t>
            </a:r>
            <a:r>
              <a:rPr lang="en-US" dirty="0"/>
              <a:t> mass (</a:t>
            </a:r>
            <a:r>
              <a:rPr lang="en-US" dirty="0" err="1"/>
              <a:t>Majorana</a:t>
            </a:r>
            <a:r>
              <a:rPr lang="en-US" dirty="0"/>
              <a:t> neutrinos)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15525-06C3-1C44-AA1B-69DB63374239}"/>
              </a:ext>
            </a:extLst>
          </p:cNvPr>
          <p:cNvSpPr txBox="1"/>
          <p:nvPr/>
        </p:nvSpPr>
        <p:spPr>
          <a:xfrm>
            <a:off x="461743" y="8016116"/>
            <a:ext cx="125871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O</a:t>
            </a:r>
            <a:r>
              <a:rPr lang="en-US" dirty="0">
                <a:solidFill>
                  <a:srgbClr val="FF0000"/>
                </a:solidFill>
              </a:rPr>
              <a:t>pens the door to BSM 𝜈 physics at low &amp; high energies! </a:t>
            </a:r>
          </a:p>
        </p:txBody>
      </p:sp>
    </p:spTree>
    <p:extLst>
      <p:ext uri="{BB962C8B-B14F-4D97-AF65-F5344CB8AC3E}">
        <p14:creationId xmlns:p14="http://schemas.microsoft.com/office/powerpoint/2010/main" val="4111338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84245" y="124272"/>
            <a:ext cx="115939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Type II Seesaw: No need for N</a:t>
            </a:r>
            <a:r>
              <a:rPr lang="en-US" sz="4400" baseline="-25000" dirty="0">
                <a:solidFill>
                  <a:srgbClr val="FF0000"/>
                </a:solidFill>
              </a:rPr>
              <a:t>R</a:t>
            </a:r>
            <a:r>
              <a:rPr lang="en-US" sz="4400" dirty="0">
                <a:solidFill>
                  <a:srgbClr val="FF0000"/>
                </a:solidFill>
              </a:rPr>
              <a:t>, with </a:t>
            </a:r>
            <a:r>
              <a:rPr lang="en-US" sz="4400" dirty="0" err="1">
                <a:solidFill>
                  <a:srgbClr val="FF0000"/>
                </a:solidFill>
              </a:rPr>
              <a:t>Φ</a:t>
            </a:r>
            <a:r>
              <a:rPr lang="en-US" sz="4400" dirty="0">
                <a:solidFill>
                  <a:srgbClr val="FF0000"/>
                </a:solidFill>
              </a:rPr>
              <a:t>-triplet*</a:t>
            </a:r>
            <a:endParaRPr lang="en-US" sz="4400" baseline="30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8" y="8373137"/>
            <a:ext cx="11566270" cy="50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36" y="1060376"/>
            <a:ext cx="12236460" cy="4035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467" y="5400221"/>
            <a:ext cx="9158797" cy="2972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68" y="8862764"/>
            <a:ext cx="10878627" cy="4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63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66466" y="124272"/>
            <a:ext cx="7029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Radiative Seesaw Models*</a:t>
            </a:r>
            <a:endParaRPr lang="en-US" sz="4800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2493" y="4876800"/>
            <a:ext cx="41841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6600"/>
                </a:solidFill>
              </a:rPr>
              <a:t>Generic features:</a:t>
            </a:r>
            <a:endParaRPr lang="en-US" sz="4400" baseline="30000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924" y="916360"/>
            <a:ext cx="123338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New fields + (Z</a:t>
            </a:r>
            <a:r>
              <a:rPr lang="en-US" baseline="-25000" dirty="0"/>
              <a:t>2</a:t>
            </a:r>
            <a:r>
              <a:rPr lang="en-US" dirty="0"/>
              <a:t>) symmetry </a:t>
            </a:r>
            <a:r>
              <a:rPr lang="en-US" dirty="0">
                <a:sym typeface="Wingdings"/>
              </a:rPr>
              <a:t> no tree-level mass terms</a:t>
            </a:r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Close the loops: Quantum corrections could generate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𝝼 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/>
              <a:t>Suppressions (up to 3-loops) make both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𝝼</a:t>
            </a:r>
            <a:r>
              <a:rPr lang="en-US" dirty="0">
                <a:solidFill>
                  <a:srgbClr val="FF0000"/>
                </a:solidFill>
              </a:rPr>
              <a:t> and M </a:t>
            </a:r>
            <a:r>
              <a:rPr lang="en-US" dirty="0">
                <a:solidFill>
                  <a:schemeClr val="tx1"/>
                </a:solidFill>
              </a:rPr>
              <a:t>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9873" y="5541709"/>
            <a:ext cx="986509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r>
              <a:rPr lang="en-US" dirty="0"/>
              <a:t>New scalars: </a:t>
            </a:r>
            <a:r>
              <a:rPr lang="en-US" dirty="0">
                <a:solidFill>
                  <a:srgbClr val="FF0000"/>
                </a:solidFill>
              </a:rPr>
              <a:t>ϕ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="1" baseline="30000" dirty="0">
                <a:solidFill>
                  <a:srgbClr val="FF0000"/>
                </a:solidFill>
                <a:latin typeface="American Typewriter" charset="0"/>
              </a:rPr>
              <a:t>±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="1" baseline="30000" dirty="0">
                <a:solidFill>
                  <a:srgbClr val="FF0000"/>
                </a:solidFill>
                <a:latin typeface="American Typewriter" charset="0"/>
              </a:rPr>
              <a:t>±±</a:t>
            </a:r>
            <a:r>
              <a:rPr lang="en-US" dirty="0">
                <a:solidFill>
                  <a:srgbClr val="FF0000"/>
                </a:solidFill>
                <a:latin typeface="American Typewriter Semibold" charset="0"/>
              </a:rPr>
              <a:t>, </a:t>
            </a:r>
            <a:r>
              <a:rPr lang="mr-IN" dirty="0"/>
              <a:t>…</a:t>
            </a:r>
            <a:r>
              <a:rPr lang="en-US" dirty="0"/>
              <a:t> </a:t>
            </a:r>
          </a:p>
          <a:p>
            <a:pPr algn="l"/>
            <a:r>
              <a:rPr lang="en-US" dirty="0">
                <a:sym typeface="Wingdings"/>
              </a:rPr>
              <a:t></a:t>
            </a:r>
            <a:r>
              <a:rPr lang="en-US" dirty="0"/>
              <a:t> BSM Higgs physics, possible flavor relations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dirty="0"/>
              <a:t>Additional Z</a:t>
            </a:r>
            <a:r>
              <a:rPr lang="en-US" baseline="-25000" dirty="0"/>
              <a:t>2</a:t>
            </a:r>
            <a:r>
              <a:rPr lang="en-US" dirty="0"/>
              <a:t> symmetry </a:t>
            </a:r>
            <a:r>
              <a:rPr lang="en-US" dirty="0">
                <a:sym typeface="Wingdings"/>
              </a:rPr>
              <a:t> Dark Matter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𝜼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h</a:t>
            </a:r>
            <a:r>
              <a:rPr lang="en-US" baseline="30000" dirty="0">
                <a:solidFill>
                  <a:srgbClr val="FF0000"/>
                </a:solidFill>
                <a:sym typeface="Wingdings"/>
              </a:rPr>
              <a:t>0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𝜼𝜼   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invisible!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120" y="8540497"/>
            <a:ext cx="1111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</a:rPr>
              <a:t>* Zee (1980, 1986); </a:t>
            </a:r>
            <a:r>
              <a:rPr lang="en-US" sz="3200" dirty="0" err="1">
                <a:solidFill>
                  <a:srgbClr val="0070C0"/>
                </a:solidFill>
              </a:rPr>
              <a:t>Babu</a:t>
            </a:r>
            <a:r>
              <a:rPr lang="en-US" sz="3200" dirty="0">
                <a:solidFill>
                  <a:srgbClr val="0070C0"/>
                </a:solidFill>
              </a:rPr>
              <a:t> (1988); Ma (2006), Aoki et al. (2009).</a:t>
            </a:r>
            <a:endParaRPr lang="en-US" sz="3200" baseline="300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1984" y="4055676"/>
            <a:ext cx="64227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(</a:t>
            </a:r>
            <a:r>
              <a:rPr lang="en-US" dirty="0" err="1"/>
              <a:t>Majorana</a:t>
            </a:r>
            <a:r>
              <a:rPr lang="en-US" dirty="0"/>
              <a:t>) mass scale </a:t>
            </a:r>
            <a:r>
              <a:rPr lang="en-US" dirty="0">
                <a:solidFill>
                  <a:srgbClr val="FF0000"/>
                </a:solidFill>
              </a:rPr>
              <a:t>𝛍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76" y="3040093"/>
            <a:ext cx="4578388" cy="97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59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11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0C3002-4972-1346-80E4-E691A7C68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B6E510C-5AA0-2452-80AB-800762EE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904" y="124272"/>
            <a:ext cx="8928992" cy="792088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</a:rPr>
              <a:t>Introduction to EIC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069C3-9FC8-B988-F49D-4FABBF4A7C8B}"/>
              </a:ext>
            </a:extLst>
          </p:cNvPr>
          <p:cNvSpPr txBox="1"/>
          <p:nvPr/>
        </p:nvSpPr>
        <p:spPr>
          <a:xfrm>
            <a:off x="343755" y="844352"/>
            <a:ext cx="122073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The Electron-Ion Collider (EIC) </a:t>
            </a:r>
            <a:r>
              <a:rPr lang="en-US" b="1" dirty="0"/>
              <a:t>at BNL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CM energies: 20 – 100 (140) GeV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Luminosity: 10</a:t>
            </a:r>
            <a:r>
              <a:rPr lang="en-US" baseline="30000" dirty="0"/>
              <a:t>33-34</a:t>
            </a:r>
            <a:r>
              <a:rPr lang="en-US" dirty="0"/>
              <a:t> /cm</a:t>
            </a:r>
            <a:r>
              <a:rPr lang="en-US" baseline="30000" dirty="0"/>
              <a:t>2</a:t>
            </a:r>
            <a:r>
              <a:rPr lang="en-US" dirty="0"/>
              <a:t>/s </a:t>
            </a:r>
            <a:r>
              <a:rPr lang="en-US" sz="2800" dirty="0">
                <a:solidFill>
                  <a:srgbClr val="FF0000"/>
                </a:solidFill>
              </a:rPr>
              <a:t>(10-100 fb</a:t>
            </a:r>
            <a:r>
              <a:rPr lang="en-US" sz="2800" baseline="30000" dirty="0">
                <a:solidFill>
                  <a:srgbClr val="FF0000"/>
                </a:solidFill>
              </a:rPr>
              <a:t>-1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yr</a:t>
            </a:r>
            <a:r>
              <a:rPr lang="en-US" sz="2800" dirty="0">
                <a:solidFill>
                  <a:srgbClr val="FF0000"/>
                </a:solidFill>
              </a:rPr>
              <a:t>, 10 -1000 times of HERA)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Polarized electron ~ 70%; light A ~ 70%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Range of nuclear targets: proton/deuteron/gold/uranium</a:t>
            </a:r>
          </a:p>
        </p:txBody>
      </p: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C64E4853-8437-7B5C-27DE-CA11D4D6E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08" y="4084712"/>
            <a:ext cx="8321264" cy="4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8E6F1-D241-CD62-725D-CAA90EB4D431}"/>
              </a:ext>
            </a:extLst>
          </p:cNvPr>
          <p:cNvSpPr txBox="1"/>
          <p:nvPr/>
        </p:nvSpPr>
        <p:spPr>
          <a:xfrm>
            <a:off x="2231107" y="8909248"/>
            <a:ext cx="8735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See, Silvia Dalla Torre talk; arXiv:1212.1701, 2103.05419</a:t>
            </a:r>
          </a:p>
        </p:txBody>
      </p:sp>
    </p:spTree>
    <p:extLst>
      <p:ext uri="{BB962C8B-B14F-4D97-AF65-F5344CB8AC3E}">
        <p14:creationId xmlns:p14="http://schemas.microsoft.com/office/powerpoint/2010/main" val="4150518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0C3002-4972-1346-80E4-E691A7C68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069C3-9FC8-B988-F49D-4FABBF4A7C8B}"/>
              </a:ext>
            </a:extLst>
          </p:cNvPr>
          <p:cNvSpPr txBox="1"/>
          <p:nvPr/>
        </p:nvSpPr>
        <p:spPr>
          <a:xfrm>
            <a:off x="343755" y="-19744"/>
            <a:ext cx="124233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The primary physics goal of EIC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3D tomographic imaging of </a:t>
            </a:r>
            <a:r>
              <a:rPr lang="en-US" dirty="0" err="1"/>
              <a:t>parton</a:t>
            </a:r>
            <a:r>
              <a:rPr lang="en-US" dirty="0"/>
              <a:t> structure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Precise determination of quark/gluon momentum distributions &amp; contributions to proton spin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Exploration of novel phases of nuclear matter at high densities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8E6F1-D241-CD62-725D-CAA90EB4D431}"/>
              </a:ext>
            </a:extLst>
          </p:cNvPr>
          <p:cNvSpPr txBox="1"/>
          <p:nvPr/>
        </p:nvSpPr>
        <p:spPr>
          <a:xfrm>
            <a:off x="597744" y="8890084"/>
            <a:ext cx="1209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arXiv:1212.1701, 2103.05419, 2305.14572; Snowmass White paper: 2203.13199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99EAA8-C523-00C3-5A1C-5708DD19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" y="5498639"/>
            <a:ext cx="5385172" cy="34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4AD945C-5D77-BA4C-E353-E2872D83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24" y="5492948"/>
            <a:ext cx="8135888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6B48B-EC4B-7C5D-2776-B9047DD377E5}"/>
              </a:ext>
            </a:extLst>
          </p:cNvPr>
          <p:cNvSpPr txBox="1"/>
          <p:nvPr/>
        </p:nvSpPr>
        <p:spPr>
          <a:xfrm>
            <a:off x="343755" y="3508648"/>
            <a:ext cx="12423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Other physics opportunities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Precision EW physics: coupling constants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Fundamental symmetries: parity, flavor, etc. </a:t>
            </a:r>
          </a:p>
        </p:txBody>
      </p:sp>
    </p:spTree>
    <p:extLst>
      <p:ext uri="{BB962C8B-B14F-4D97-AF65-F5344CB8AC3E}">
        <p14:creationId xmlns:p14="http://schemas.microsoft.com/office/powerpoint/2010/main" val="2355760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0C3002-4972-1346-80E4-E691A7C68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DB6E510C-5AA0-2452-80AB-800762EEE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904" y="124272"/>
            <a:ext cx="8928992" cy="792088"/>
          </a:xfrm>
        </p:spPr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</a:rPr>
              <a:t>BSM physics @ EIC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8E6F1-D241-CD62-725D-CAA90EB4D431}"/>
              </a:ext>
            </a:extLst>
          </p:cNvPr>
          <p:cNvSpPr txBox="1"/>
          <p:nvPr/>
        </p:nvSpPr>
        <p:spPr>
          <a:xfrm>
            <a:off x="6724520" y="8765232"/>
            <a:ext cx="4530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arXiv:1212.1701, 2203.13199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4693D-71CA-6E8C-E45D-AF1F8FCBB002}"/>
              </a:ext>
            </a:extLst>
          </p:cNvPr>
          <p:cNvSpPr txBox="1"/>
          <p:nvPr/>
        </p:nvSpPr>
        <p:spPr>
          <a:xfrm>
            <a:off x="1600114" y="875352"/>
            <a:ext cx="961032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Although lower energies than HERA &amp; LHC, </a:t>
            </a:r>
          </a:p>
          <a:p>
            <a:r>
              <a:rPr lang="en-US" dirty="0"/>
              <a:t>there are many BSM scenarios accessible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6EBA6-3E24-BA95-BA65-706F92594142}"/>
              </a:ext>
            </a:extLst>
          </p:cNvPr>
          <p:cNvSpPr txBox="1"/>
          <p:nvPr/>
        </p:nvSpPr>
        <p:spPr>
          <a:xfrm>
            <a:off x="1317824" y="2462788"/>
            <a:ext cx="889859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err="1"/>
              <a:t>Lepto</a:t>
            </a:r>
            <a:r>
              <a:rPr lang="en-US" dirty="0"/>
              <a:t>-quarks: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Squarks from R-parity violation: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Light neutral gauge boson: “Dark force”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Light neutral fermion: “sterile neutrino”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… 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8501C-F213-4B41-389B-6ADD5AFFE718}"/>
              </a:ext>
            </a:extLst>
          </p:cNvPr>
          <p:cNvSpPr txBox="1"/>
          <p:nvPr/>
        </p:nvSpPr>
        <p:spPr>
          <a:xfrm>
            <a:off x="1101800" y="8016116"/>
            <a:ext cx="108702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Instead, I will take a “signature driven” approach …</a:t>
            </a:r>
          </a:p>
        </p:txBody>
      </p:sp>
      <p:pic>
        <p:nvPicPr>
          <p:cNvPr id="11" name="Picture 10" descr="A black and red line with black text&#10;&#10;Description automatically generated">
            <a:extLst>
              <a:ext uri="{FF2B5EF4-FFF2-40B4-BE49-F238E27FC236}">
                <a16:creationId xmlns:a16="http://schemas.microsoft.com/office/drawing/2014/main" id="{C037A79A-7D14-E8EA-9A7A-E27ABF62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95" y="2068488"/>
            <a:ext cx="2160241" cy="1759522"/>
          </a:xfrm>
          <a:prstGeom prst="rect">
            <a:avLst/>
          </a:prstGeom>
        </p:spPr>
      </p:pic>
      <p:pic>
        <p:nvPicPr>
          <p:cNvPr id="13" name="Picture 12" descr="A diagram of a line with letters&#10;&#10;Description automatically generated with medium confidence">
            <a:extLst>
              <a:ext uri="{FF2B5EF4-FFF2-40B4-BE49-F238E27FC236}">
                <a16:creationId xmlns:a16="http://schemas.microsoft.com/office/drawing/2014/main" id="{C4B42C4E-5CE6-145F-920D-69447DB7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632" y="2702484"/>
            <a:ext cx="2443034" cy="1759522"/>
          </a:xfrm>
          <a:prstGeom prst="rect">
            <a:avLst/>
          </a:prstGeom>
        </p:spPr>
      </p:pic>
      <p:pic>
        <p:nvPicPr>
          <p:cNvPr id="15" name="Picture 14" descr="A black and white image of a wire&#10;&#10;Description automatically generated">
            <a:extLst>
              <a:ext uri="{FF2B5EF4-FFF2-40B4-BE49-F238E27FC236}">
                <a16:creationId xmlns:a16="http://schemas.microsoft.com/office/drawing/2014/main" id="{AD681169-63EF-1885-0A22-FA43B4435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00" y="4608000"/>
            <a:ext cx="2880320" cy="1409518"/>
          </a:xfrm>
          <a:prstGeom prst="rect">
            <a:avLst/>
          </a:prstGeom>
        </p:spPr>
      </p:pic>
      <p:pic>
        <p:nvPicPr>
          <p:cNvPr id="17" name="Picture 16" descr="A diagram of a circuit&#10;&#10;Description automatically generated">
            <a:extLst>
              <a:ext uri="{FF2B5EF4-FFF2-40B4-BE49-F238E27FC236}">
                <a16:creationId xmlns:a16="http://schemas.microsoft.com/office/drawing/2014/main" id="{F5BE48A2-23D4-1A98-7EAA-10E0B546F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632" y="6544394"/>
            <a:ext cx="3402487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03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FFD2-DB48-6ED0-296A-E5B0A20C45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E19B6-7C1F-5C29-98B9-FCE2D3CBA03D}"/>
              </a:ext>
            </a:extLst>
          </p:cNvPr>
          <p:cNvSpPr txBox="1"/>
          <p:nvPr/>
        </p:nvSpPr>
        <p:spPr>
          <a:xfrm>
            <a:off x="1101800" y="196280"/>
            <a:ext cx="1141522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Detector capacity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Multi-purpose detector(s)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Good hermitic coverage of electron/hadron endcaps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Good tracking/calorimeters resolutions</a:t>
            </a:r>
          </a:p>
        </p:txBody>
      </p:sp>
      <p:pic>
        <p:nvPicPr>
          <p:cNvPr id="6" name="Screen Shot 2020-09-17 at 8.25.10 AM.png" descr="Screen Shot 2020-09-17 at 8.25.10 AM.png">
            <a:extLst>
              <a:ext uri="{FF2B5EF4-FFF2-40B4-BE49-F238E27FC236}">
                <a16:creationId xmlns:a16="http://schemas.microsoft.com/office/drawing/2014/main" id="{C5B7D375-EA4A-9FF4-6F76-5E96C837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" y="3654068"/>
            <a:ext cx="7632701" cy="3959036"/>
          </a:xfrm>
          <a:prstGeom prst="rect">
            <a:avLst/>
          </a:prstGeom>
          <a:ln w="3175">
            <a:miter lim="400000"/>
          </a:ln>
        </p:spPr>
      </p:pic>
      <p:pic>
        <p:nvPicPr>
          <p:cNvPr id="7" name="Screen Shot 2020-09-17 at 8.00.35 AM.png" descr="Screen Shot 2020-09-17 at 8.00.35 AM.png">
            <a:extLst>
              <a:ext uri="{FF2B5EF4-FFF2-40B4-BE49-F238E27FC236}">
                <a16:creationId xmlns:a16="http://schemas.microsoft.com/office/drawing/2014/main" id="{6EB8C548-0A7D-D841-4F60-E0EEA0309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464" y="2893480"/>
            <a:ext cx="5880905" cy="5582316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http://www.eicug.org/web/sites/default/files/EIC_HANDBOOK_v1.2.pdf">
            <a:extLst>
              <a:ext uri="{FF2B5EF4-FFF2-40B4-BE49-F238E27FC236}">
                <a16:creationId xmlns:a16="http://schemas.microsoft.com/office/drawing/2014/main" id="{464CA0C8-935E-DF26-94E6-2C7546ACCB69}"/>
              </a:ext>
            </a:extLst>
          </p:cNvPr>
          <p:cNvSpPr txBox="1"/>
          <p:nvPr/>
        </p:nvSpPr>
        <p:spPr>
          <a:xfrm>
            <a:off x="1557870" y="8717855"/>
            <a:ext cx="10503088" cy="485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>
              <a:defRPr sz="1900" b="0">
                <a:solidFill>
                  <a:schemeClr val="accent1">
                    <a:lumOff val="-135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800" dirty="0">
                <a:solidFill>
                  <a:srgbClr val="C00000"/>
                </a:solidFill>
              </a:rPr>
              <a:t>http://</a:t>
            </a:r>
            <a:r>
              <a:rPr sz="2800" dirty="0" err="1">
                <a:solidFill>
                  <a:srgbClr val="C00000"/>
                </a:solidFill>
              </a:rPr>
              <a:t>www.eicug.org</a:t>
            </a:r>
            <a:r>
              <a:rPr sz="2800" dirty="0">
                <a:solidFill>
                  <a:srgbClr val="C00000"/>
                </a:solidFill>
              </a:rPr>
              <a:t>/web/sites/default/files/EIC_HANDBOOK_v1.2.pdf</a:t>
            </a:r>
          </a:p>
        </p:txBody>
      </p:sp>
    </p:spTree>
    <p:extLst>
      <p:ext uri="{BB962C8B-B14F-4D97-AF65-F5344CB8AC3E}">
        <p14:creationId xmlns:p14="http://schemas.microsoft.com/office/powerpoint/2010/main" val="29232176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33" y="3618157"/>
            <a:ext cx="7557883" cy="610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8024" y="2687524"/>
            <a:ext cx="113335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sym typeface="Wingdings"/>
              </a:rPr>
              <a:t>Group representations based on SM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SU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L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(2)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 doublets: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4906" y="4444752"/>
            <a:ext cx="10068014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itchFamily="2" charset="2"/>
              <a:buChar char="à"/>
            </a:pPr>
            <a:r>
              <a:rPr lang="en-US" dirty="0">
                <a:solidFill>
                  <a:schemeClr val="tx1"/>
                </a:solidFill>
                <a:sym typeface="Wingdings"/>
              </a:rPr>
              <a:t>There are three BSM extensions @ Tree-level: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Type I:     Fermion singlets ⊗(L H)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S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Type II:   Scalar triplet ⊗(L L)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Type III: Fermion triplets ⊗(L H)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T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D466AF-8D05-174E-9E89-9388C0CD21A3}"/>
              </a:ext>
            </a:extLst>
          </p:cNvPr>
          <p:cNvSpPr/>
          <p:nvPr/>
        </p:nvSpPr>
        <p:spPr>
          <a:xfrm>
            <a:off x="1711411" y="1310660"/>
            <a:ext cx="961552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sym typeface="Wingdings"/>
              </a:rPr>
              <a:t>The Weinberg operator non-renormalizable </a:t>
            </a:r>
          </a:p>
          <a:p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 Need</a:t>
            </a:r>
            <a:r>
              <a:rPr lang="en-US" dirty="0">
                <a:solidFill>
                  <a:srgbClr val="0432FF"/>
                </a:solidFill>
                <a:sym typeface="Wingdings"/>
              </a:rPr>
              <a:t> Ultra-Violet completion at/above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𝜦 .</a:t>
            </a:r>
            <a:r>
              <a:rPr lang="en-US" dirty="0">
                <a:solidFill>
                  <a:srgbClr val="0432FF"/>
                </a:solidFill>
                <a:sym typeface="Wingdings"/>
              </a:rPr>
              <a:t>  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CA378-FCB4-1B42-B21E-A88641474262}"/>
              </a:ext>
            </a:extLst>
          </p:cNvPr>
          <p:cNvSpPr txBox="1"/>
          <p:nvPr/>
        </p:nvSpPr>
        <p:spPr>
          <a:xfrm>
            <a:off x="1574530" y="209054"/>
            <a:ext cx="10071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432FF"/>
                </a:solidFill>
              </a:rPr>
              <a:t>UV-complete theoretical Models:</a:t>
            </a:r>
            <a:endParaRPr lang="en-US" sz="5400" b="1" baseline="30000" dirty="0">
              <a:solidFill>
                <a:srgbClr val="0432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FB35D-4646-4E49-B860-CA40C6323302}"/>
              </a:ext>
            </a:extLst>
          </p:cNvPr>
          <p:cNvSpPr txBox="1"/>
          <p:nvPr/>
        </p:nvSpPr>
        <p:spPr>
          <a:xfrm>
            <a:off x="4678658" y="8028309"/>
            <a:ext cx="77283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E. Ma: PRL 81, 1771 (1998).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For recent reviews: Z.Z. Xing: arXiv:1406.7739; </a:t>
            </a:r>
          </a:p>
          <a:p>
            <a:pPr algn="l"/>
            <a:r>
              <a:rPr lang="en-US" sz="2800" dirty="0">
                <a:solidFill>
                  <a:srgbClr val="C00000"/>
                </a:solidFill>
              </a:rPr>
              <a:t>Y. Cai, TH, T. Li &amp; R. Ruiz: arXiv:1711.02180.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C34BB-AF8D-30AF-82AA-F84901D9C88D}"/>
              </a:ext>
            </a:extLst>
          </p:cNvPr>
          <p:cNvSpPr txBox="1"/>
          <p:nvPr/>
        </p:nvSpPr>
        <p:spPr>
          <a:xfrm>
            <a:off x="1677864" y="7296036"/>
            <a:ext cx="95766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sym typeface="Wingdings"/>
              </a:rPr>
              <a:t>(There are loop-generated radiative models…)</a:t>
            </a:r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610B92B-7C06-13CD-F4E1-DAD981646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457" y="5092824"/>
            <a:ext cx="2292535" cy="712244"/>
          </a:xfrm>
          <a:prstGeom prst="rect">
            <a:avLst/>
          </a:prstGeom>
        </p:spPr>
      </p:pic>
      <p:pic>
        <p:nvPicPr>
          <p:cNvPr id="14" name="Picture 13" descr="A black line with a triangle and a dotted line&#10;&#10;Description automatically generated">
            <a:extLst>
              <a:ext uri="{FF2B5EF4-FFF2-40B4-BE49-F238E27FC236}">
                <a16:creationId xmlns:a16="http://schemas.microsoft.com/office/drawing/2014/main" id="{2FA551ED-7AE4-FFD5-BDE0-6A34992FB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407" y="5877891"/>
            <a:ext cx="2311585" cy="652553"/>
          </a:xfrm>
          <a:prstGeom prst="rect">
            <a:avLst/>
          </a:prstGeom>
        </p:spPr>
      </p:pic>
      <p:pic>
        <p:nvPicPr>
          <p:cNvPr id="16" name="Picture 15" descr="A black and white symbol&#10;&#10;Description automatically generated">
            <a:extLst>
              <a:ext uri="{FF2B5EF4-FFF2-40B4-BE49-F238E27FC236}">
                <a16:creationId xmlns:a16="http://schemas.microsoft.com/office/drawing/2014/main" id="{2FD677B2-65C7-07FF-9CB5-634B3482B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346" y="6600511"/>
            <a:ext cx="2322646" cy="6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88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6" y="1816941"/>
            <a:ext cx="6802740" cy="3707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68" y="5537525"/>
            <a:ext cx="10688271" cy="38757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A7614B-E376-C148-8E00-28E2F0D2227A}"/>
              </a:ext>
            </a:extLst>
          </p:cNvPr>
          <p:cNvSpPr/>
          <p:nvPr/>
        </p:nvSpPr>
        <p:spPr>
          <a:xfrm>
            <a:off x="2088232" y="916360"/>
            <a:ext cx="9166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  the most-wanted process: </a:t>
            </a:r>
            <a:r>
              <a:rPr lang="en-US" sz="4800" b="1" dirty="0">
                <a:solidFill>
                  <a:srgbClr val="FF0000"/>
                </a:solidFill>
                <a:latin typeface="STIXGeneral" charset="0"/>
              </a:rPr>
              <a:t>𝚫</a:t>
            </a:r>
            <a:r>
              <a:rPr lang="en-US" sz="4800" dirty="0">
                <a:solidFill>
                  <a:srgbClr val="FF0000"/>
                </a:solidFill>
              </a:rPr>
              <a:t>L=2</a:t>
            </a:r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BD6E6-DE91-1440-9F1D-D2568D449E29}"/>
              </a:ext>
            </a:extLst>
          </p:cNvPr>
          <p:cNvSpPr txBox="1"/>
          <p:nvPr/>
        </p:nvSpPr>
        <p:spPr>
          <a:xfrm>
            <a:off x="7252383" y="2644552"/>
            <a:ext cx="54427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crossing diagrams lead to rich processes involving </a:t>
            </a:r>
            <a:r>
              <a:rPr lang="en-US" dirty="0">
                <a:solidFill>
                  <a:srgbClr val="FF0000"/>
                </a:solidFill>
              </a:rPr>
              <a:t>N/T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, W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baseline="-25000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aseline="30000" dirty="0">
                <a:solidFill>
                  <a:srgbClr val="FF0000"/>
                </a:solidFill>
              </a:rPr>
              <a:t>++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A1AF6-F611-EC4C-BA30-3F9DEFDF3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89832" y="2662933"/>
            <a:ext cx="197872" cy="2213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BF69C4-7CB7-D941-A32F-33616D5B25B4}"/>
              </a:ext>
            </a:extLst>
          </p:cNvPr>
          <p:cNvSpPr txBox="1"/>
          <p:nvPr/>
        </p:nvSpPr>
        <p:spPr>
          <a:xfrm>
            <a:off x="3052344" y="52264"/>
            <a:ext cx="7122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432FF"/>
                </a:solidFill>
              </a:rPr>
              <a:t>Observational Aspects:</a:t>
            </a:r>
            <a:endParaRPr lang="en-US" sz="5400" b="1" baseline="30000" dirty="0">
              <a:solidFill>
                <a:srgbClr val="0432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CDBBA-83AD-7C41-B771-9FF13B8E6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88090" flipH="1">
            <a:off x="5361169" y="3355426"/>
            <a:ext cx="57826" cy="6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29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0E91-8E9E-DE46-812C-3C804CFE33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71557-886A-8D4E-AA43-99A897928E72}"/>
              </a:ext>
            </a:extLst>
          </p:cNvPr>
          <p:cNvSpPr/>
          <p:nvPr/>
        </p:nvSpPr>
        <p:spPr>
          <a:xfrm>
            <a:off x="1749872" y="52264"/>
            <a:ext cx="9577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1.  Neutrino-less double-beta decay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F3C0F9-57C7-824D-B2DB-5533714E0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928" y="4424844"/>
            <a:ext cx="8089855" cy="4410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AF0659-A750-A74B-892D-94D0C1B1E7DD}"/>
              </a:ext>
            </a:extLst>
          </p:cNvPr>
          <p:cNvSpPr txBox="1"/>
          <p:nvPr/>
        </p:nvSpPr>
        <p:spPr>
          <a:xfrm>
            <a:off x="2510758" y="854293"/>
            <a:ext cx="868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arXiv:1902.04097, M. </a:t>
            </a:r>
            <a:r>
              <a:rPr lang="en-US" sz="2800" dirty="0" err="1">
                <a:solidFill>
                  <a:srgbClr val="C00000"/>
                </a:solidFill>
              </a:rPr>
              <a:t>Dolinski</a:t>
            </a:r>
            <a:r>
              <a:rPr lang="en-US" sz="2800" dirty="0">
                <a:solidFill>
                  <a:srgbClr val="C00000"/>
                </a:solidFill>
              </a:rPr>
              <a:t>, A. Poon, W. </a:t>
            </a:r>
            <a:r>
              <a:rPr lang="en-US" sz="2800" dirty="0" err="1">
                <a:solidFill>
                  <a:srgbClr val="C00000"/>
                </a:solidFill>
              </a:rPr>
              <a:t>Rodejohann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5AFA4-E4A2-A24A-91B4-7300AE9A4A55}"/>
              </a:ext>
            </a:extLst>
          </p:cNvPr>
          <p:cNvSpPr txBox="1"/>
          <p:nvPr/>
        </p:nvSpPr>
        <p:spPr>
          <a:xfrm>
            <a:off x="8554257" y="1564432"/>
            <a:ext cx="289534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/>
              <a:t>Future </a:t>
            </a:r>
            <a:r>
              <a:rPr lang="en-US" sz="3600" dirty="0" err="1"/>
              <a:t>expts</a:t>
            </a:r>
            <a:r>
              <a:rPr lang="en-US" sz="3600" dirty="0"/>
              <a:t>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SNO+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 err="1"/>
              <a:t>SuperNEMO</a:t>
            </a:r>
            <a:endParaRPr lang="en-US" sz="2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 err="1"/>
              <a:t>nEXO</a:t>
            </a:r>
            <a:endParaRPr lang="en-US" sz="2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CUPID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/>
              <a:t>LEGEND100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9719D-E9D6-7944-8E17-EAFE8EC34E92}"/>
              </a:ext>
            </a:extLst>
          </p:cNvPr>
          <p:cNvSpPr txBox="1"/>
          <p:nvPr/>
        </p:nvSpPr>
        <p:spPr>
          <a:xfrm>
            <a:off x="3550072" y="1978477"/>
            <a:ext cx="5112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Current bound on light neutrino: &lt;m</a:t>
            </a:r>
            <a:r>
              <a:rPr lang="en-US" sz="2800" baseline="-25000" dirty="0">
                <a:solidFill>
                  <a:srgbClr val="FF0000"/>
                </a:solidFill>
              </a:rPr>
              <a:t>ee</a:t>
            </a:r>
            <a:r>
              <a:rPr lang="en-US" sz="2800" dirty="0">
                <a:solidFill>
                  <a:srgbClr val="FF0000"/>
                </a:solidFill>
              </a:rPr>
              <a:t>&gt; ~ 0.2 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CEB631-C93A-4B4F-A7EA-697024473BAC}"/>
              </a:ext>
            </a:extLst>
          </p:cNvPr>
          <p:cNvSpPr txBox="1"/>
          <p:nvPr/>
        </p:nvSpPr>
        <p:spPr>
          <a:xfrm>
            <a:off x="4054128" y="3148608"/>
            <a:ext cx="397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Future: &lt;m</a:t>
            </a:r>
            <a:r>
              <a:rPr lang="en-US" sz="2800" baseline="-25000" dirty="0">
                <a:solidFill>
                  <a:srgbClr val="FF0000"/>
                </a:solidFill>
              </a:rPr>
              <a:t>ee</a:t>
            </a:r>
            <a:r>
              <a:rPr lang="en-US" sz="2800" dirty="0">
                <a:solidFill>
                  <a:srgbClr val="FF0000"/>
                </a:solidFill>
              </a:rPr>
              <a:t>&gt; ~ 0.01 eV</a:t>
            </a:r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41EA051A-E426-8B4A-9D27-D36873673188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3133047" y="6532985"/>
            <a:ext cx="675372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3">
            <a:extLst>
              <a:ext uri="{FF2B5EF4-FFF2-40B4-BE49-F238E27FC236}">
                <a16:creationId xmlns:a16="http://schemas.microsoft.com/office/drawing/2014/main" id="{3D81A5AA-4B3C-7047-883D-2FB6461BE29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515215" y="4946033"/>
            <a:ext cx="5371561" cy="1658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B5E17-45C2-1C4F-A9CE-EAC46616F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837" y="1485097"/>
            <a:ext cx="2579841" cy="28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4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458704-55AA-8247-B9EE-FC56C1526CCF}"/>
              </a:ext>
            </a:extLst>
          </p:cNvPr>
          <p:cNvSpPr/>
          <p:nvPr/>
        </p:nvSpPr>
        <p:spPr>
          <a:xfrm>
            <a:off x="4198144" y="124272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2.  </a:t>
            </a:r>
            <a:r>
              <a:rPr lang="en-US" sz="48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𝛍</a:t>
            </a:r>
            <a:r>
              <a:rPr lang="en-US" sz="48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-</a:t>
            </a:r>
            <a:r>
              <a:rPr lang="en-US" sz="48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- e</a:t>
            </a:r>
            <a:r>
              <a:rPr lang="en-US" sz="48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+</a:t>
            </a:r>
            <a:r>
              <a:rPr lang="en-US" sz="48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</a:t>
            </a:r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conversion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3663C-4718-8F47-ACB2-CEA5FD13F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952" y="1589726"/>
            <a:ext cx="8194848" cy="2731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3355C5-1503-6240-924F-A92E4D45732C}"/>
              </a:ext>
            </a:extLst>
          </p:cNvPr>
          <p:cNvSpPr txBox="1"/>
          <p:nvPr/>
        </p:nvSpPr>
        <p:spPr>
          <a:xfrm>
            <a:off x="5107533" y="912644"/>
            <a:ext cx="3055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𝛍</a:t>
            </a:r>
            <a:r>
              <a:rPr lang="en-US" sz="40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-</a:t>
            </a:r>
            <a:r>
              <a:rPr lang="en-US" sz="40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              e</a:t>
            </a:r>
            <a:r>
              <a:rPr lang="en-US" sz="40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+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FC5E3-EAD5-C54E-AD09-3CDFD21CBDA5}"/>
              </a:ext>
            </a:extLst>
          </p:cNvPr>
          <p:cNvSpPr txBox="1"/>
          <p:nvPr/>
        </p:nvSpPr>
        <p:spPr>
          <a:xfrm>
            <a:off x="4773560" y="4991780"/>
            <a:ext cx="38170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PDG </a:t>
            </a:r>
            <a:r>
              <a:rPr lang="en-US" dirty="0" err="1"/>
              <a:t>expt</a:t>
            </a:r>
            <a:r>
              <a:rPr lang="en-US" dirty="0"/>
              <a:t> bound: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15BE3A-59A9-7F44-B7FC-4007E178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88" y="5724048"/>
            <a:ext cx="7042720" cy="10816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26911D-57EA-3241-BA82-713F77752F6F}"/>
              </a:ext>
            </a:extLst>
          </p:cNvPr>
          <p:cNvSpPr txBox="1"/>
          <p:nvPr/>
        </p:nvSpPr>
        <p:spPr>
          <a:xfrm>
            <a:off x="9094688" y="5884912"/>
            <a:ext cx="4283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EF1F44-146E-9F43-B678-1CC0491A5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744" y="5714243"/>
            <a:ext cx="1625049" cy="10914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A15B80-19FF-A64D-9EE3-39FBAEB5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984" y="7027892"/>
            <a:ext cx="3902794" cy="8012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16412A-CA43-404D-8E1D-FC85305D842B}"/>
              </a:ext>
            </a:extLst>
          </p:cNvPr>
          <p:cNvSpPr txBox="1"/>
          <p:nvPr/>
        </p:nvSpPr>
        <p:spPr>
          <a:xfrm>
            <a:off x="1879598" y="7080012"/>
            <a:ext cx="6623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09B57F-3C0F-FE4C-AF98-A97B051B0C05}"/>
              </a:ext>
            </a:extLst>
          </p:cNvPr>
          <p:cNvSpPr txBox="1"/>
          <p:nvPr/>
        </p:nvSpPr>
        <p:spPr>
          <a:xfrm>
            <a:off x="6718424" y="7100337"/>
            <a:ext cx="4713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 nuclear singlet (triplet)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8F80D-40B6-8344-BB95-E915212FDF43}"/>
              </a:ext>
            </a:extLst>
          </p:cNvPr>
          <p:cNvSpPr txBox="1"/>
          <p:nvPr/>
        </p:nvSpPr>
        <p:spPr>
          <a:xfrm>
            <a:off x="2774114" y="7901136"/>
            <a:ext cx="80288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432FF"/>
                </a:solidFill>
              </a:rPr>
              <a:t>Near future experiments: </a:t>
            </a:r>
          </a:p>
          <a:p>
            <a:r>
              <a:rPr lang="en-US" sz="4000" dirty="0">
                <a:solidFill>
                  <a:srgbClr val="0432FF"/>
                </a:solidFill>
              </a:rPr>
              <a:t>Mu2e (FNAL), COMET (J-PARC)</a:t>
            </a:r>
          </a:p>
        </p:txBody>
      </p:sp>
    </p:spTree>
    <p:extLst>
      <p:ext uri="{BB962C8B-B14F-4D97-AF65-F5344CB8AC3E}">
        <p14:creationId xmlns:p14="http://schemas.microsoft.com/office/powerpoint/2010/main" val="2947132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91684" y="9023647"/>
            <a:ext cx="601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800000"/>
                </a:solidFill>
              </a:rPr>
              <a:t>Atre</a:t>
            </a:r>
            <a:r>
              <a:rPr lang="en-US" sz="2400" dirty="0">
                <a:solidFill>
                  <a:srgbClr val="800000"/>
                </a:solidFill>
              </a:rPr>
              <a:t>, TH, </a:t>
            </a:r>
            <a:r>
              <a:rPr lang="en-US" sz="2400" dirty="0" err="1">
                <a:solidFill>
                  <a:srgbClr val="800000"/>
                </a:solidFill>
              </a:rPr>
              <a:t>Pascoli</a:t>
            </a:r>
            <a:r>
              <a:rPr lang="en-US" sz="2400" dirty="0">
                <a:solidFill>
                  <a:srgbClr val="800000"/>
                </a:solidFill>
              </a:rPr>
              <a:t>, Zhang, arXiv:0901.3589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7944" y="3508648"/>
            <a:ext cx="87628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resonance at </a:t>
            </a:r>
            <a:r>
              <a:rPr lang="en-US" dirty="0" err="1"/>
              <a:t>m</a:t>
            </a:r>
            <a:r>
              <a:rPr lang="en-US" baseline="-25000" dirty="0" err="1"/>
              <a:t>N</a:t>
            </a:r>
            <a:r>
              <a:rPr lang="en-US" dirty="0"/>
              <a:t>, only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4l</a:t>
            </a:r>
            <a:r>
              <a:rPr lang="en-US" baseline="30000" dirty="0">
                <a:solidFill>
                  <a:srgbClr val="FF0000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suppressed!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458704-55AA-8247-B9EE-FC56C1526CCF}"/>
              </a:ext>
            </a:extLst>
          </p:cNvPr>
          <p:cNvSpPr/>
          <p:nvPr/>
        </p:nvSpPr>
        <p:spPr>
          <a:xfrm>
            <a:off x="4054128" y="124272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3. </a:t>
            </a:r>
            <a:r>
              <a:rPr lang="en-US" sz="48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𝛕</a:t>
            </a:r>
            <a:r>
              <a:rPr lang="en-US" sz="48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±</a:t>
            </a:r>
            <a:r>
              <a:rPr lang="en-US" sz="48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</a:t>
            </a:r>
            <a:r>
              <a:rPr lang="en-US" sz="4800" b="1" dirty="0">
                <a:solidFill>
                  <a:srgbClr val="0432FF"/>
                </a:solidFill>
                <a:ea typeface="Cochin" pitchFamily="-107" charset="0"/>
                <a:cs typeface="Cochin" pitchFamily="-107" charset="0"/>
              </a:rPr>
              <a:t>lepton decays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6AD03-BDEF-614A-8D2C-DE25919EB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72" y="1069768"/>
            <a:ext cx="6048672" cy="2366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6F82F5-2125-004B-80E6-ABBB9EFAE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54" y="4271764"/>
            <a:ext cx="11726502" cy="34133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21355B-D532-3E4A-A4BA-775219F91D97}"/>
              </a:ext>
            </a:extLst>
          </p:cNvPr>
          <p:cNvSpPr txBox="1"/>
          <p:nvPr/>
        </p:nvSpPr>
        <p:spPr>
          <a:xfrm>
            <a:off x="3171934" y="7656076"/>
            <a:ext cx="73629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non-resonance, weaker bound: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598C7B-323E-6744-B75F-27E410077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136" y="8333184"/>
            <a:ext cx="2750460" cy="5740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428781-02C8-3B4A-BA17-80FF06A52301}"/>
              </a:ext>
            </a:extLst>
          </p:cNvPr>
          <p:cNvSpPr txBox="1"/>
          <p:nvPr/>
        </p:nvSpPr>
        <p:spPr>
          <a:xfrm>
            <a:off x="6862440" y="8324473"/>
            <a:ext cx="2169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&lt; O(1 </a:t>
            </a:r>
            <a:r>
              <a:rPr lang="en-US" sz="3200" dirty="0" err="1"/>
              <a:t>TeV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7079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0" grpId="0"/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02" y="3746811"/>
            <a:ext cx="5958377" cy="4039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179" y="921336"/>
            <a:ext cx="4960168" cy="23111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36" y="8117160"/>
            <a:ext cx="5559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BaBar</a:t>
            </a:r>
            <a:r>
              <a:rPr lang="en-US" sz="2400" dirty="0">
                <a:solidFill>
                  <a:srgbClr val="C00000"/>
                </a:solidFill>
              </a:rPr>
              <a:t> collaboration: arXiv:1503.08267v1.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AC80D-6691-7341-A4D8-086570A65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91" y="3746811"/>
            <a:ext cx="6451409" cy="4039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455927-2C86-124F-AFE4-6766A5C70192}"/>
              </a:ext>
            </a:extLst>
          </p:cNvPr>
          <p:cNvSpPr txBox="1"/>
          <p:nvPr/>
        </p:nvSpPr>
        <p:spPr>
          <a:xfrm>
            <a:off x="6649640" y="7862227"/>
            <a:ext cx="5761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LHCb</a:t>
            </a:r>
            <a:r>
              <a:rPr lang="en-US" sz="2400" dirty="0">
                <a:solidFill>
                  <a:srgbClr val="C00000"/>
                </a:solidFill>
              </a:rPr>
              <a:t> collaboration: arXiv:1401.5361v2.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Atre, TH, Pascoli, Zhang, arXiv:0901.3589,</a:t>
            </a:r>
          </a:p>
          <a:p>
            <a:r>
              <a:rPr lang="en-US" sz="2400" dirty="0">
                <a:solidFill>
                  <a:srgbClr val="C00000"/>
                </a:solidFill>
              </a:rPr>
              <a:t>B. </a:t>
            </a:r>
            <a:r>
              <a:rPr lang="en-US" sz="2400" dirty="0" err="1">
                <a:solidFill>
                  <a:srgbClr val="C00000"/>
                </a:solidFill>
              </a:rPr>
              <a:t>Shuve</a:t>
            </a:r>
            <a:r>
              <a:rPr lang="en-US" sz="2400" dirty="0">
                <a:solidFill>
                  <a:srgbClr val="C00000"/>
                </a:solidFill>
              </a:rPr>
              <a:t> &amp; M. </a:t>
            </a:r>
            <a:r>
              <a:rPr lang="en-US" sz="2400" dirty="0" err="1">
                <a:solidFill>
                  <a:srgbClr val="C00000"/>
                </a:solidFill>
              </a:rPr>
              <a:t>Peskin</a:t>
            </a:r>
            <a:r>
              <a:rPr lang="en-US" sz="2400" dirty="0">
                <a:solidFill>
                  <a:srgbClr val="C00000"/>
                </a:solidFill>
              </a:rPr>
              <a:t>, arXiv:1607.04258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0451BD-EFE3-7D40-9D96-89967080D55E}"/>
              </a:ext>
            </a:extLst>
          </p:cNvPr>
          <p:cNvSpPr/>
          <p:nvPr/>
        </p:nvSpPr>
        <p:spPr>
          <a:xfrm>
            <a:off x="6817483" y="1030759"/>
            <a:ext cx="4437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</a:rPr>
              <a:t>CERN NA62, arXiv:1905.07770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E349E7-C395-644D-AAD4-5AE40BAED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739" y="1636440"/>
            <a:ext cx="5034221" cy="1006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E8136E-73CA-4F33-F4AC-2A904BE25730}"/>
              </a:ext>
            </a:extLst>
          </p:cNvPr>
          <p:cNvSpPr txBox="1"/>
          <p:nvPr/>
        </p:nvSpPr>
        <p:spPr>
          <a:xfrm>
            <a:off x="1815998" y="208474"/>
            <a:ext cx="9510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4. </a:t>
            </a:r>
            <a:r>
              <a:rPr lang="en-US" sz="4000" dirty="0">
                <a:solidFill>
                  <a:srgbClr val="FF0000"/>
                </a:solidFill>
              </a:rPr>
              <a:t>𝛕, K, D, B </a:t>
            </a:r>
            <a:r>
              <a:rPr lang="en-US" sz="4000" dirty="0">
                <a:solidFill>
                  <a:schemeClr val="tx1"/>
                </a:solidFill>
              </a:rPr>
              <a:t>decays via </a:t>
            </a:r>
            <a:r>
              <a:rPr lang="en-US" sz="4000" dirty="0">
                <a:solidFill>
                  <a:srgbClr val="FF0000"/>
                </a:solidFill>
              </a:rPr>
              <a:t>N:  M</a:t>
            </a:r>
            <a:r>
              <a:rPr lang="en-US" sz="4000" baseline="30000" dirty="0">
                <a:solidFill>
                  <a:srgbClr val="FF0000"/>
                </a:solidFill>
              </a:rPr>
              <a:t>+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4000" dirty="0">
                <a:solidFill>
                  <a:srgbClr val="FF0000"/>
                </a:solidFill>
              </a:rPr>
              <a:t>𝑙</a:t>
            </a:r>
            <a:r>
              <a:rPr lang="en-US" sz="4000" baseline="30000" dirty="0">
                <a:solidFill>
                  <a:srgbClr val="FF0000"/>
                </a:solidFill>
              </a:rPr>
              <a:t>+</a:t>
            </a:r>
            <a:r>
              <a:rPr lang="en-US" sz="4000" dirty="0">
                <a:solidFill>
                  <a:srgbClr val="FF0000"/>
                </a:solidFill>
              </a:rPr>
              <a:t> 𝑙</a:t>
            </a:r>
            <a:r>
              <a:rPr lang="en-US" sz="4000" baseline="30000" dirty="0">
                <a:solidFill>
                  <a:srgbClr val="FF0000"/>
                </a:solidFill>
              </a:rPr>
              <a:t>+</a:t>
            </a:r>
            <a:r>
              <a:rPr lang="en-US" sz="4000" dirty="0">
                <a:solidFill>
                  <a:srgbClr val="FF0000"/>
                </a:solidFill>
              </a:rPr>
              <a:t> M</a:t>
            </a:r>
            <a:r>
              <a:rPr lang="en-US" sz="4000" baseline="30000" dirty="0">
                <a:solidFill>
                  <a:srgbClr val="FF0000"/>
                </a:solidFill>
              </a:rPr>
              <a:t>-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1253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Title &amp; Subtitle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92090</TotalTime>
  <Pages>0</Pages>
  <Words>1614</Words>
  <Characters>0</Characters>
  <Application>Microsoft Macintosh PowerPoint</Application>
  <PresentationFormat>Custom</PresentationFormat>
  <Lines>0</Lines>
  <Paragraphs>233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35</vt:i4>
      </vt:variant>
    </vt:vector>
  </HeadingPairs>
  <TitlesOfParts>
    <vt:vector size="70" baseType="lpstr">
      <vt:lpstr>American Typewriter</vt:lpstr>
      <vt:lpstr>American Typewriter Semibold</vt:lpstr>
      <vt:lpstr>Apple Color Emoji</vt:lpstr>
      <vt:lpstr>Arial</vt:lpstr>
      <vt:lpstr>Calibri</vt:lpstr>
      <vt:lpstr>Cochin</vt:lpstr>
      <vt:lpstr>Copperplate</vt:lpstr>
      <vt:lpstr>STIXGeneral</vt:lpstr>
      <vt:lpstr>Wingdings</vt:lpstr>
      <vt:lpstr>Title - Top</vt:lpstr>
      <vt:lpstr>Title &amp; Bullets - 2 Column</vt:lpstr>
      <vt:lpstr>Title &amp; Bullets - Right</vt:lpstr>
      <vt:lpstr>Title - Center</vt:lpstr>
      <vt:lpstr>Title &amp; Subtitle</vt:lpstr>
      <vt:lpstr>Photo - Horizontal</vt:lpstr>
      <vt:lpstr>Photo - Vertical</vt:lpstr>
      <vt:lpstr>1_Bullets</vt:lpstr>
      <vt:lpstr>Title &amp; Bullets - Alternate L</vt:lpstr>
      <vt:lpstr>Title &amp; Bullets - Alternate R</vt:lpstr>
      <vt:lpstr>1_Title &amp; Bullets</vt:lpstr>
      <vt:lpstr>Title &amp; Bullets - Left</vt:lpstr>
      <vt:lpstr>2_Title &amp; Bullets</vt:lpstr>
      <vt:lpstr>1_Title - Top</vt:lpstr>
      <vt:lpstr>1_Blank</vt:lpstr>
      <vt:lpstr>Title, Bullets &amp; Photo</vt:lpstr>
      <vt:lpstr>1_Title &amp; Bullets - Left</vt:lpstr>
      <vt:lpstr>1_Title &amp; Bullets - 2 Column</vt:lpstr>
      <vt:lpstr>1_Title &amp; Bullets - Right</vt:lpstr>
      <vt:lpstr>1_Title - Center</vt:lpstr>
      <vt:lpstr>1_Title &amp; Subtitle</vt:lpstr>
      <vt:lpstr>1_Photo - Horizontal</vt:lpstr>
      <vt:lpstr>1_Photo - Vertical</vt:lpstr>
      <vt:lpstr>1_Title, Bullets &amp; Photo</vt:lpstr>
      <vt:lpstr>1_Title &amp; Bullets - Alternate L</vt:lpstr>
      <vt:lpstr>1_Title &amp; Bullets - Alternate R</vt:lpstr>
      <vt:lpstr>Heavy Neutral Leptons @ EIC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EIC</vt:lpstr>
      <vt:lpstr>PowerPoint Presentation</vt:lpstr>
      <vt:lpstr>BSM physics @ EIC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Higgsology:  Theory and Practice</dc:title>
  <dc:subject/>
  <dc:creator/>
  <cp:keywords/>
  <dc:description/>
  <cp:lastModifiedBy>Han, Tao</cp:lastModifiedBy>
  <cp:revision>1035</cp:revision>
  <cp:lastPrinted>2021-10-26T18:52:59Z</cp:lastPrinted>
  <dcterms:created xsi:type="dcterms:W3CDTF">2012-12-05T16:48:07Z</dcterms:created>
  <dcterms:modified xsi:type="dcterms:W3CDTF">2024-11-22T14:58:11Z</dcterms:modified>
</cp:coreProperties>
</file>