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8" r:id="rId2"/>
    <p:sldId id="263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6"/>
    <p:restoredTop sz="94624"/>
  </p:normalViewPr>
  <p:slideViewPr>
    <p:cSldViewPr snapToGrid="0">
      <p:cViewPr varScale="1">
        <p:scale>
          <a:sx n="100" d="100"/>
          <a:sy n="100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8B146-359A-5F49-A8E8-312B7594EC6A}" type="datetimeFigureOut">
              <a:rPr lang="en-US" smtClean="0"/>
              <a:t>9/23/24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FD14A-92F4-6A4D-9C98-8ECBEE416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7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EAB6-5272-6AD8-44DB-F99B3FD08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8126E-736B-0136-1982-739DBC29B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50537-CAD4-CDA0-B207-BA8AAC85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DAEC-73DB-9342-A341-8CFF741AB5BD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1EB93-C992-A604-C8DC-5E1694EC8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B6EB4-FB90-1A40-DE00-87ECB24D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8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9B0F-8F32-37C6-5223-AD859790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86EFE2-E502-3331-4554-868BAB817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7CC6-DE89-A610-DE09-BE21849E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921E-B447-CA43-821F-221CD7846EF8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1CFC2-2804-80CE-AA86-EBEC5E78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34360-B68F-2FC4-06ED-92932FAB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0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B0861E-7BC0-828F-C9B2-0412C9953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0C61C-5EE8-5016-F900-CA86DC217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1C7B8-5B87-25C0-BEC0-E9530E00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25B9-72CA-1947-8D02-33799E84D5A6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6E701-B331-16EA-5DEA-38C6B9941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E4F73-B82D-54AC-7C25-13D04289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1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2524B-C4F7-1B55-2393-9088FF18C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8ED0C-4624-749D-15F4-17C0307BE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A6082-D865-4386-7593-CFCBCBEC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EE91-C6C0-BB4B-B011-77336D9C92DD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18268-B217-7945-E462-F36801C0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3C91B-CCE6-3EAA-D636-8B44B976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2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839C-C4E1-A5AF-085C-1BBF77D4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51555-7280-88E9-76CA-91CD3B9F6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3EF8A-2048-6814-258F-9BF6701E7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56D-D6E1-7B45-B34E-32BF991414B5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AFFF6-BD69-B88E-9B94-9D2FACAB9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23E81-23AE-7F75-3B78-5ED3A3C51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0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71E55-90A1-8F82-AAF6-5689F819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ED6C2-CFF4-63B8-EBBA-B9DC12130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01968-6FEC-9439-0E31-6B68F5330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C494F1-8F5B-7336-F8E0-1C6A6ECC0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7EEF-1ADE-024F-A284-E35DFACDB9B1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9AC69-1AAA-30CE-F181-4E9F710B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9C6B8-A09F-A1CF-2CF7-1A93728E1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3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B9F7-DF58-8B22-D22F-4F0D1CF02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99D54-AD4F-F41E-F8ED-DAAF72E6B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F7DF1-C340-16FF-6706-3224D81DE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280A0B-8FFC-8CF9-2B3F-10855C0C9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2C1BE-0666-04BE-42EC-42920C51F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2C33-E363-A5C6-8773-875E3185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69F1-3C97-0F41-8CC9-FCEBE4B091A4}" type="datetime1">
              <a:rPr lang="en-US" smtClean="0"/>
              <a:t>9/23/24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5F10A9-74EF-C3ED-A7B4-0FBA68203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375A8-ED25-0CBF-8C4F-9E43FFC8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8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67D29-46DC-A135-DDA9-306E82F1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38A39-C8D3-88E7-463E-CEC11432A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B82F-A3D9-9248-82C4-5A5EA88FCEB0}" type="datetime1">
              <a:rPr lang="en-US" smtClean="0"/>
              <a:t>9/23/24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E94FC-CA3C-AC5F-7345-B499EA09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F225C0-382C-2C60-8F5A-31D06A6C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7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35670-D61D-F286-8A6D-E6A5C1FB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BDCA-7F16-0B4C-B851-401074FD74EA}" type="datetime1">
              <a:rPr lang="en-US" smtClean="0"/>
              <a:t>9/23/24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DB6535-CD8B-1135-3DB9-F20A250E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06076-C991-5076-8008-2AAB2D55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4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A997-D427-E354-EC98-F78D0147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1A402-4552-5C51-26D3-F61417C3A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02A73-1FA9-8335-2FE4-AE4D419B0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BC76E-CE93-36BD-4735-C8C5BA4D0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5178-270F-A44A-8A2A-882F88CA9D46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C87A3-0D74-124C-9B00-E8DEDA32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C2300-EFEF-75E3-B529-D159B093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4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2455-FAC0-7126-15D0-95E70FDB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1B0757-8629-7ED6-7C96-EEC8B997F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3E5B0-9453-3F9F-99C0-7577FD943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81375-A9FB-F25C-9BBF-B7A91E87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321D-2D60-E443-AD1B-EB7E1D879CEE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804F5-37EC-EEB4-E113-08D7A092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0FB9F-75C5-4F89-1EC5-459419FB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9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D342F-D6A7-7AAA-7FF7-BE47ACCE0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8F27A-9384-FCD0-9FFA-830152F7C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47326-0C62-B977-F9F9-E27193A32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8279F-C537-F34E-8130-5522E50B682E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3BCDB-3C55-74D6-19CA-F8EAED1B6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09DED-3771-5215-2F44-0047F3EB6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0718BD-A37B-744C-B389-FC349B49E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2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DDC874D-D4F8-7B1F-0CCC-178081076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Initial discussion about shower energy </a:t>
            </a:r>
            <a:r>
              <a:rPr lang="en-US" dirty="0" err="1"/>
              <a:t>reco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9FC3063-CB90-96C8-E4C4-43BB3A693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Wenqiang Gu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7CBCDF-769D-33F1-EC1E-350B1905A7FA}"/>
              </a:ext>
            </a:extLst>
          </p:cNvPr>
          <p:cNvSpPr txBox="1"/>
          <p:nvPr/>
        </p:nvSpPr>
        <p:spPr>
          <a:xfrm>
            <a:off x="4231341" y="4429919"/>
            <a:ext cx="582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Helpful discussion with Jay, Xin, </a:t>
            </a:r>
            <a:r>
              <a:rPr lang="en-US" dirty="0" err="1"/>
              <a:t>Haiwang</a:t>
            </a:r>
            <a:r>
              <a:rPr lang="en-US" dirty="0"/>
              <a:t>, </a:t>
            </a:r>
            <a:r>
              <a:rPr lang="en-US" dirty="0" err="1"/>
              <a:t>Xuyang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6C509-44CE-B10A-3F22-3BDEF074D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6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47386-8BFE-619C-E8DF-846C98F51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 shower </a:t>
            </a:r>
            <a:r>
              <a:rPr lang="en-US" dirty="0" err="1"/>
              <a:t>reco</a:t>
            </a:r>
            <a:r>
              <a:rPr lang="en-US" dirty="0"/>
              <a:t> resolution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F0CA4F86-E690-98F6-C3C7-3991D8529B42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38200" y="1549854"/>
              <a:ext cx="6309360" cy="28050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>
                      <a:extLst>
                        <a:ext uri="{9D8B030D-6E8A-4147-A177-3AD203B41FA5}">
                          <a16:colId xmlns:a16="http://schemas.microsoft.com/office/drawing/2014/main" val="2844564316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4071097232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7360285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</a:rPr>
                                    <m:t>𝛔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</a:rPr>
                                    <m:t>𝐄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𝐄</m:t>
                              </m:r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𝐆𝐞𝐕</m:t>
                              </m:r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en-US" i="0" dirty="0"/>
                            <a:t> </a:t>
                          </a:r>
                          <a:r>
                            <a:rPr lang="en-US" dirty="0"/>
                            <a:t>(%)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</a:rPr>
                                    <m:t>𝛔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</a:rPr>
                                    <m:t>𝐄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1" i="0" smtClean="0">
                                  <a:latin typeface="Cambria Math" panose="02040503050406030204" pitchFamily="18" charset="0"/>
                                </a:rPr>
                                <m:t>𝐄</m:t>
                              </m:r>
                            </m:oMath>
                          </a14:m>
                          <a:r>
                            <a:rPr lang="en-US" dirty="0"/>
                            <a:t> @1GeV (%)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088382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CDR [1]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15 /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/>
                            <a:t> + 2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7710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sensitivity paper [2]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 /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/>
                            <a:t> + 4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128168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TDR [3]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 (spectrum avg.)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6977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SLAC GNN [4]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4.1 /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/>
                            <a:t> + 1.4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54339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ProtoDUNE</a:t>
                          </a:r>
                          <a:r>
                            <a:rPr lang="en-US" dirty="0"/>
                            <a:t>-SP </a:t>
                          </a:r>
                        </a:p>
                        <a:p>
                          <a:r>
                            <a:rPr lang="en-US" dirty="0"/>
                            <a:t>(L. Gu et al.) [5]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5493013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F0CA4F86-E690-98F6-C3C7-3991D8529B4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23259812"/>
                  </p:ext>
                </p:extLst>
              </p:nvPr>
            </p:nvGraphicFramePr>
            <p:xfrm>
              <a:off x="838200" y="1549854"/>
              <a:ext cx="6309360" cy="28050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>
                      <a:extLst>
                        <a:ext uri="{9D8B030D-6E8A-4147-A177-3AD203B41FA5}">
                          <a16:colId xmlns:a16="http://schemas.microsoft.com/office/drawing/2014/main" val="2844564316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4071097232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7360285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212" t="-6897" r="-101818" b="-6896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6897" r="-1205" b="-6896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8838251"/>
                      </a:ext>
                    </a:extLst>
                  </a:tr>
                  <a:tr h="39160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CDR [1]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212" t="-100000" r="-101818" b="-5451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77101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sensitivity paper [2]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212" t="-121569" r="-101818" b="-2313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128168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DUNE TDR [3]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 (spectrum avg.)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697761"/>
                      </a:ext>
                    </a:extLst>
                  </a:tr>
                  <a:tr h="39160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SLAC GNN [4]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212" t="-458065" r="-101818" b="-1870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543394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ProtoDUNE</a:t>
                          </a:r>
                          <a:r>
                            <a:rPr lang="en-US" dirty="0"/>
                            <a:t>-SP </a:t>
                          </a:r>
                        </a:p>
                        <a:p>
                          <a:r>
                            <a:rPr lang="en-US" dirty="0"/>
                            <a:t>(L. Gu et al.) [5]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5493013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8EF2B53-EFD4-A70E-FE61-23C5C99D867E}"/>
              </a:ext>
            </a:extLst>
          </p:cNvPr>
          <p:cNvSpPr txBox="1"/>
          <p:nvPr/>
        </p:nvSpPr>
        <p:spPr>
          <a:xfrm>
            <a:off x="762000" y="4800969"/>
            <a:ext cx="86976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[1]: </a:t>
            </a:r>
            <a:r>
              <a:rPr lang="en-US" dirty="0">
                <a:effectLst/>
                <a:cs typeface="Times New Roman" panose="02020603050405020304" pitchFamily="18" charset="0"/>
              </a:rPr>
              <a:t>arXiv:1512.06148 [</a:t>
            </a:r>
            <a:r>
              <a:rPr lang="en-US" dirty="0" err="1">
                <a:effectLst/>
                <a:cs typeface="Times New Roman" panose="02020603050405020304" pitchFamily="18" charset="0"/>
              </a:rPr>
              <a:t>physics.ins</a:t>
            </a:r>
            <a:r>
              <a:rPr lang="en-US" dirty="0">
                <a:effectLst/>
                <a:cs typeface="Times New Roman" panose="02020603050405020304" pitchFamily="18" charset="0"/>
              </a:rPr>
              <a:t>-det]</a:t>
            </a:r>
            <a:r>
              <a:rPr lang="en-US" dirty="0"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cs typeface="Times New Roman" panose="02020603050405020304" pitchFamily="18" charset="0"/>
              </a:rPr>
              <a:t>[2]: </a:t>
            </a:r>
            <a:r>
              <a:rPr lang="en-US" strike="noStrike" dirty="0">
                <a:effectLst/>
                <a:cs typeface="Times New Roman" panose="02020603050405020304" pitchFamily="18" charset="0"/>
              </a:rPr>
              <a:t>arXiv:2006.16043</a:t>
            </a:r>
            <a:r>
              <a:rPr lang="en-US" dirty="0">
                <a:effectLst/>
                <a:cs typeface="Times New Roman" panose="02020603050405020304" pitchFamily="18" charset="0"/>
              </a:rPr>
              <a:t> [hep-ex], </a:t>
            </a:r>
            <a:r>
              <a:rPr lang="en-US" dirty="0">
                <a:cs typeface="Times New Roman" panose="02020603050405020304" pitchFamily="18" charset="0"/>
              </a:rPr>
              <a:t>arXiv:2109.01304 [hep-ex]</a:t>
            </a:r>
          </a:p>
          <a:p>
            <a:r>
              <a:rPr lang="en-US" dirty="0">
                <a:cs typeface="Times New Roman" panose="02020603050405020304" pitchFamily="18" charset="0"/>
              </a:rPr>
              <a:t>[3]: arXiv:2002.03005 [hep-ex]</a:t>
            </a:r>
          </a:p>
          <a:p>
            <a:r>
              <a:rPr lang="en-US" dirty="0">
                <a:cs typeface="Times New Roman" panose="02020603050405020304" pitchFamily="18" charset="0"/>
              </a:rPr>
              <a:t>[4]: arXiv:2007.01335 [</a:t>
            </a:r>
            <a:r>
              <a:rPr lang="en-US" dirty="0" err="1">
                <a:cs typeface="Times New Roman" panose="02020603050405020304" pitchFamily="18" charset="0"/>
              </a:rPr>
              <a:t>physics.ins</a:t>
            </a:r>
            <a:r>
              <a:rPr lang="en-US" dirty="0">
                <a:cs typeface="Times New Roman" panose="02020603050405020304" pitchFamily="18" charset="0"/>
              </a:rPr>
              <a:t>-det] </a:t>
            </a:r>
          </a:p>
          <a:p>
            <a:r>
              <a:rPr lang="en-US" dirty="0">
                <a:cs typeface="Times New Roman" panose="02020603050405020304" pitchFamily="18" charset="0"/>
              </a:rPr>
              <a:t>[5]: DUNE </a:t>
            </a:r>
            <a:r>
              <a:rPr lang="en-US" dirty="0" err="1">
                <a:cs typeface="Times New Roman" panose="02020603050405020304" pitchFamily="18" charset="0"/>
              </a:rPr>
              <a:t>DocDB</a:t>
            </a:r>
            <a:r>
              <a:rPr lang="en-US" dirty="0">
                <a:cs typeface="Times New Roman" panose="02020603050405020304" pitchFamily="18" charset="0"/>
              </a:rPr>
              <a:t> #30975 (poster) #24842 (technote)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C508C7-9B6E-CCDD-0976-D26CDBDCBF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6169" y="3687826"/>
            <a:ext cx="4361275" cy="28050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C3EB87-88A3-25E2-241D-56C408564387}"/>
              </a:ext>
            </a:extLst>
          </p:cNvPr>
          <p:cNvSpPr txBox="1"/>
          <p:nvPr/>
        </p:nvSpPr>
        <p:spPr>
          <a:xfrm>
            <a:off x="8069231" y="5714682"/>
            <a:ext cx="3057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ProtoDUNE</a:t>
            </a:r>
            <a:r>
              <a:rPr lang="en-US" b="1" u="sng" dirty="0"/>
              <a:t>-SP (L. Gu et al.)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386570-A344-F7BC-C7E6-8E8371336ED4}"/>
              </a:ext>
            </a:extLst>
          </p:cNvPr>
          <p:cNvSpPr txBox="1"/>
          <p:nvPr/>
        </p:nvSpPr>
        <p:spPr>
          <a:xfrm>
            <a:off x="7766137" y="1549854"/>
            <a:ext cx="40208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main challenges are:</a:t>
            </a:r>
          </a:p>
          <a:p>
            <a:pPr marL="285750" indent="-285750">
              <a:buFontTx/>
              <a:buChar char="-"/>
            </a:pPr>
            <a:r>
              <a:rPr lang="en-US" dirty="0"/>
              <a:t>Clustering/containment of shower activities</a:t>
            </a:r>
          </a:p>
          <a:p>
            <a:pPr marL="285750" indent="-285750">
              <a:buFontTx/>
              <a:buChar char="-"/>
            </a:pPr>
            <a:r>
              <a:rPr lang="en-US" dirty="0"/>
              <a:t>Correction of recombination model at low energy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62E74-EBF7-D326-1DAF-4D3531A1B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25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F83F-F942-E12E-4411-38BA0151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Wire-Cell shower energy estimator?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C3B9B-9EF7-8EE2-A28B-D481D631E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825625"/>
            <a:ext cx="7169258" cy="1027216"/>
          </a:xfrm>
        </p:spPr>
        <p:txBody>
          <a:bodyPr>
            <a:normAutofit fontScale="92500"/>
          </a:bodyPr>
          <a:lstStyle/>
          <a:p>
            <a:r>
              <a:rPr lang="en-US" dirty="0"/>
              <a:t>Electron shower energy can be estimated from charge “blips”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dQ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) with correction 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E15AE8-3B48-950C-7151-C71E84B4E341}"/>
              </a:ext>
            </a:extLst>
          </p:cNvPr>
          <p:cNvSpPr txBox="1"/>
          <p:nvPr/>
        </p:nvSpPr>
        <p:spPr>
          <a:xfrm>
            <a:off x="238287" y="3972704"/>
            <a:ext cx="35897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2E4764"/>
                </a:solidFill>
                <a:latin typeface="Helvetica" pitchFamily="2" charset="0"/>
              </a:rPr>
              <a:t>CNN: shower score at hit level</a:t>
            </a:r>
            <a:endParaRPr lang="en-US" i="1" dirty="0">
              <a:solidFill>
                <a:srgbClr val="2E4764"/>
              </a:solidFill>
              <a:effectLst/>
              <a:latin typeface="Helvetica" pitchFamily="2" charset="0"/>
            </a:endParaRPr>
          </a:p>
          <a:p>
            <a:r>
              <a:rPr lang="en-US" i="1" dirty="0" err="1">
                <a:solidFill>
                  <a:srgbClr val="2E4764"/>
                </a:solidFill>
                <a:effectLst/>
                <a:latin typeface="Helvetica" pitchFamily="2" charset="0"/>
              </a:rPr>
              <a:t>Eur.Phys.J.C</a:t>
            </a:r>
            <a:r>
              <a:rPr lang="en-US" i="1" dirty="0">
                <a:solidFill>
                  <a:srgbClr val="2E4764"/>
                </a:solidFill>
                <a:effectLst/>
                <a:latin typeface="Helvetica" pitchFamily="2" charset="0"/>
              </a:rPr>
              <a:t> </a:t>
            </a:r>
            <a:r>
              <a:rPr lang="en-US" dirty="0">
                <a:solidFill>
                  <a:srgbClr val="2E4764"/>
                </a:solidFill>
                <a:effectLst/>
                <a:latin typeface="Helvetica" pitchFamily="2" charset="0"/>
              </a:rPr>
              <a:t>82 (2022) 10, 903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05B7A0-77D3-4635-E380-BE5C60B99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287" y="1825625"/>
            <a:ext cx="3348996" cy="20130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E9AB32-5DA5-3B44-6D21-929255493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5778" y="2852841"/>
            <a:ext cx="5092233" cy="790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F47EEC1-A586-1DA0-909F-9675D5E14A38}"/>
              </a:ext>
            </a:extLst>
          </p:cNvPr>
          <p:cNvSpPr txBox="1"/>
          <p:nvPr/>
        </p:nvSpPr>
        <p:spPr>
          <a:xfrm>
            <a:off x="9896242" y="3059668"/>
            <a:ext cx="2054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DocDB</a:t>
            </a:r>
            <a:r>
              <a:rPr lang="en-US" dirty="0"/>
              <a:t> #24842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66C8E84-2326-9FFE-90CA-64E21CAAAA00}"/>
              </a:ext>
            </a:extLst>
          </p:cNvPr>
          <p:cNvSpPr txBox="1">
            <a:spLocks/>
          </p:cNvSpPr>
          <p:nvPr/>
        </p:nvSpPr>
        <p:spPr>
          <a:xfrm>
            <a:off x="4184542" y="3770763"/>
            <a:ext cx="7169258" cy="2154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Option 1: charge from 2D deconvolution (e.g., W plane): </a:t>
            </a:r>
          </a:p>
          <a:p>
            <a:pPr lvl="2"/>
            <a:r>
              <a:rPr lang="en-US" dirty="0"/>
              <a:t>w/ vs. w/o DNN ROI</a:t>
            </a:r>
          </a:p>
          <a:p>
            <a:pPr lvl="1"/>
            <a:r>
              <a:rPr lang="en-US" dirty="0"/>
              <a:t>Option 2: charge from Wire-Cell’s 3D charge solver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F2A12-D588-1C9E-1BFC-6B8A8B39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1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CDEA4-6CB1-9944-69AC-27C68601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shower energy </a:t>
            </a:r>
            <a:r>
              <a:rPr lang="en-US" dirty="0" err="1"/>
              <a:t>reco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8CE4D-C24B-1D18-4443-2C125A7B8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Aptos" panose="020B0004020202020204" pitchFamily="34" charset="0"/>
              </a:rPr>
              <a:t>W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SigProc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(w/ vs w/o DNN ROI) + Pandora Shower Selection +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GaussHits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/>
            <a:endParaRPr lang="en-US" sz="2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WC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SigProc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+ Pandora Shower Selection +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GaussHits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projection to WC Blob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 blob charge from charge solving for shower energy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reco</a:t>
            </a:r>
            <a:endParaRPr lang="en-US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U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 2D measurement for shower energy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reco</a:t>
            </a:r>
            <a:endParaRPr lang="en-US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lvl="1"/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1"/>
            <a:endParaRPr lang="en-US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WC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SigProc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+ Port WCP Shower Selection + WC Shower Energy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reco</a:t>
            </a:r>
            <a:endParaRPr lang="en-US" sz="2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WC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SigProc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+ Completely new Shower Selection + WC Shower Energy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reco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7CED2-65D1-F64D-E961-055704C2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18BD-A37B-744C-B389-FC349B49EA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9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340</Words>
  <Application>Microsoft Macintosh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Helvetica</vt:lpstr>
      <vt:lpstr>Times New Roman</vt:lpstr>
      <vt:lpstr>Office Theme</vt:lpstr>
      <vt:lpstr>Initial discussion about shower energy reco</vt:lpstr>
      <vt:lpstr>EM shower reco resolution</vt:lpstr>
      <vt:lpstr>Wire-Cell shower energy estimator?</vt:lpstr>
      <vt:lpstr>Options for shower energy reco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3</cp:revision>
  <dcterms:created xsi:type="dcterms:W3CDTF">2024-09-23T14:04:26Z</dcterms:created>
  <dcterms:modified xsi:type="dcterms:W3CDTF">2024-09-23T14:07:40Z</dcterms:modified>
</cp:coreProperties>
</file>