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97" r:id="rId5"/>
    <p:sldMasterId id="2147483828" r:id="rId6"/>
    <p:sldMasterId id="2147483865" r:id="rId7"/>
    <p:sldMasterId id="2147483936" r:id="rId8"/>
    <p:sldMasterId id="2147483966" r:id="rId9"/>
    <p:sldMasterId id="2147484004" r:id="rId10"/>
    <p:sldMasterId id="2147484029" r:id="rId11"/>
    <p:sldMasterId id="2147484054" r:id="rId12"/>
    <p:sldMasterId id="2147484079" r:id="rId13"/>
    <p:sldMasterId id="2147484112" r:id="rId14"/>
    <p:sldMasterId id="2147484150" r:id="rId15"/>
    <p:sldMasterId id="2147484158" r:id="rId16"/>
    <p:sldMasterId id="2147484172" r:id="rId17"/>
    <p:sldMasterId id="2147484186" r:id="rId18"/>
    <p:sldMasterId id="2147484206" r:id="rId19"/>
    <p:sldMasterId id="2147484218" r:id="rId20"/>
    <p:sldMasterId id="2147484227" r:id="rId21"/>
    <p:sldMasterId id="2147484241" r:id="rId22"/>
    <p:sldMasterId id="2147484255" r:id="rId23"/>
    <p:sldMasterId id="2147484263" r:id="rId24"/>
    <p:sldMasterId id="2147484285" r:id="rId25"/>
    <p:sldMasterId id="2147484292" r:id="rId26"/>
  </p:sldMasterIdLst>
  <p:notesMasterIdLst>
    <p:notesMasterId r:id="rId70"/>
  </p:notesMasterIdLst>
  <p:sldIdLst>
    <p:sldId id="4619" r:id="rId27"/>
    <p:sldId id="2798" r:id="rId28"/>
    <p:sldId id="4645" r:id="rId29"/>
    <p:sldId id="4567" r:id="rId30"/>
    <p:sldId id="4564" r:id="rId31"/>
    <p:sldId id="2754" r:id="rId32"/>
    <p:sldId id="4774" r:id="rId33"/>
    <p:sldId id="4758" r:id="rId34"/>
    <p:sldId id="4693" r:id="rId35"/>
    <p:sldId id="4673" r:id="rId36"/>
    <p:sldId id="4772" r:id="rId37"/>
    <p:sldId id="4773" r:id="rId38"/>
    <p:sldId id="2884" r:id="rId39"/>
    <p:sldId id="4739" r:id="rId40"/>
    <p:sldId id="4710" r:id="rId41"/>
    <p:sldId id="4708" r:id="rId42"/>
    <p:sldId id="4534" r:id="rId43"/>
    <p:sldId id="4634" r:id="rId44"/>
    <p:sldId id="4700" r:id="rId45"/>
    <p:sldId id="4741" r:id="rId46"/>
    <p:sldId id="4695" r:id="rId47"/>
    <p:sldId id="4738" r:id="rId48"/>
    <p:sldId id="257" r:id="rId49"/>
    <p:sldId id="4742" r:id="rId50"/>
    <p:sldId id="4776" r:id="rId51"/>
    <p:sldId id="4775" r:id="rId52"/>
    <p:sldId id="4513" r:id="rId53"/>
    <p:sldId id="4702" r:id="rId54"/>
    <p:sldId id="4740" r:id="rId55"/>
    <p:sldId id="4694" r:id="rId56"/>
    <p:sldId id="4701" r:id="rId57"/>
    <p:sldId id="4668" r:id="rId58"/>
    <p:sldId id="4635" r:id="rId59"/>
    <p:sldId id="4660" r:id="rId60"/>
    <p:sldId id="4757" r:id="rId61"/>
    <p:sldId id="4555" r:id="rId62"/>
    <p:sldId id="314" r:id="rId63"/>
    <p:sldId id="4643" r:id="rId64"/>
    <p:sldId id="4769" r:id="rId65"/>
    <p:sldId id="4753" r:id="rId66"/>
    <p:sldId id="4751" r:id="rId67"/>
    <p:sldId id="4771" r:id="rId68"/>
    <p:sldId id="258" r:id="rId69"/>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iola Gianotti" initials="FG" lastIdx="1" clrIdx="0">
    <p:extLst>
      <p:ext uri="{19B8F6BF-5375-455C-9EA6-DF929625EA0E}">
        <p15:presenceInfo xmlns:p15="http://schemas.microsoft.com/office/powerpoint/2012/main" userId="S::fabiola.gianotti@cern.ch::7988ec65-f297-41a6-b535-7c87175103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0C377B"/>
    <a:srgbClr val="0070C0"/>
    <a:srgbClr val="FF0000"/>
    <a:srgbClr val="0000CC"/>
    <a:srgbClr val="F8F8F8"/>
    <a:srgbClr val="CFD5EA"/>
    <a:srgbClr val="A1A4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404" autoAdjust="0"/>
  </p:normalViewPr>
  <p:slideViewPr>
    <p:cSldViewPr snapToGrid="0" showGuides="1">
      <p:cViewPr varScale="1">
        <p:scale>
          <a:sx n="63" d="100"/>
          <a:sy n="63" d="100"/>
        </p:scale>
        <p:origin x="804" y="64"/>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13.xml"/><Relationship Id="rId21" Type="http://schemas.openxmlformats.org/officeDocument/2006/relationships/slideMaster" Target="slideMasters/slideMaster18.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slide" Target="slides/slide37.xml"/><Relationship Id="rId68" Type="http://schemas.openxmlformats.org/officeDocument/2006/relationships/slide" Target="slides/slide42.xml"/><Relationship Id="rId7" Type="http://schemas.openxmlformats.org/officeDocument/2006/relationships/slideMaster" Target="slideMasters/slideMaster4.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61" Type="http://schemas.openxmlformats.org/officeDocument/2006/relationships/slide" Target="slides/slide35.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8" Type="http://schemas.openxmlformats.org/officeDocument/2006/relationships/slideMaster" Target="slideMasters/slideMaster5.xml"/><Relationship Id="rId51" Type="http://schemas.openxmlformats.org/officeDocument/2006/relationships/slide" Target="slides/slide2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17.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5348"/>
          </a:xfrm>
          <a:prstGeom prst="rect">
            <a:avLst/>
          </a:prstGeom>
        </p:spPr>
        <p:txBody>
          <a:bodyPr vert="horz" lIns="93236" tIns="46619" rIns="93236" bIns="46619" rtlCol="0"/>
          <a:lstStyle>
            <a:lvl1pPr algn="l">
              <a:defRPr sz="1200"/>
            </a:lvl1pPr>
          </a:lstStyle>
          <a:p>
            <a:endParaRPr lang="en-GB"/>
          </a:p>
        </p:txBody>
      </p:sp>
      <p:sp>
        <p:nvSpPr>
          <p:cNvPr id="3" name="Date Placeholder 2"/>
          <p:cNvSpPr>
            <a:spLocks noGrp="1"/>
          </p:cNvSpPr>
          <p:nvPr>
            <p:ph type="dt" idx="1"/>
          </p:nvPr>
        </p:nvSpPr>
        <p:spPr>
          <a:xfrm>
            <a:off x="3850444" y="0"/>
            <a:ext cx="2945659" cy="495348"/>
          </a:xfrm>
          <a:prstGeom prst="rect">
            <a:avLst/>
          </a:prstGeom>
        </p:spPr>
        <p:txBody>
          <a:bodyPr vert="horz" lIns="93236" tIns="46619" rIns="93236" bIns="46619" rtlCol="0"/>
          <a:lstStyle>
            <a:lvl1pPr algn="r">
              <a:defRPr sz="1200"/>
            </a:lvl1pPr>
          </a:lstStyle>
          <a:p>
            <a:fld id="{E374726B-3D21-49D0-9176-2C240B866C98}" type="datetimeFigureOut">
              <a:rPr lang="en-GB" smtClean="0"/>
              <a:t>08/11/2024</a:t>
            </a:fld>
            <a:endParaRPr lang="en-GB"/>
          </a:p>
        </p:txBody>
      </p:sp>
      <p:sp>
        <p:nvSpPr>
          <p:cNvPr id="4" name="Slide Image Placeholder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3236" tIns="46619" rIns="93236" bIns="46619" rtlCol="0" anchor="ctr"/>
          <a:lstStyle/>
          <a:p>
            <a:endParaRPr lang="en-GB"/>
          </a:p>
        </p:txBody>
      </p:sp>
      <p:sp>
        <p:nvSpPr>
          <p:cNvPr id="5" name="Notes Placeholder 4"/>
          <p:cNvSpPr>
            <a:spLocks noGrp="1"/>
          </p:cNvSpPr>
          <p:nvPr>
            <p:ph type="body" sz="quarter" idx="3"/>
          </p:nvPr>
        </p:nvSpPr>
        <p:spPr>
          <a:xfrm>
            <a:off x="679768" y="4751221"/>
            <a:ext cx="5438140" cy="3887361"/>
          </a:xfrm>
          <a:prstGeom prst="rect">
            <a:avLst/>
          </a:prstGeom>
        </p:spPr>
        <p:txBody>
          <a:bodyPr vert="horz" lIns="93236" tIns="46619" rIns="93236" bIns="466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377318"/>
            <a:ext cx="2945659" cy="495347"/>
          </a:xfrm>
          <a:prstGeom prst="rect">
            <a:avLst/>
          </a:prstGeom>
        </p:spPr>
        <p:txBody>
          <a:bodyPr vert="horz" lIns="93236" tIns="46619" rIns="93236" bIns="46619"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377318"/>
            <a:ext cx="2945659" cy="495347"/>
          </a:xfrm>
          <a:prstGeom prst="rect">
            <a:avLst/>
          </a:prstGeom>
        </p:spPr>
        <p:txBody>
          <a:bodyPr vert="horz" lIns="93236" tIns="46619" rIns="93236" bIns="46619" rtlCol="0" anchor="b"/>
          <a:lstStyle>
            <a:lvl1pPr algn="r">
              <a:defRPr sz="1200"/>
            </a:lvl1pPr>
          </a:lstStyle>
          <a:p>
            <a:fld id="{4C5D6558-31F6-4E13-8AD0-A2680585A939}" type="slidenum">
              <a:rPr lang="en-GB" smtClean="0"/>
              <a:t>‹#›</a:t>
            </a:fld>
            <a:endParaRPr lang="en-GB"/>
          </a:p>
        </p:txBody>
      </p:sp>
    </p:spTree>
    <p:extLst>
      <p:ext uri="{BB962C8B-B14F-4D97-AF65-F5344CB8AC3E}">
        <p14:creationId xmlns:p14="http://schemas.microsoft.com/office/powerpoint/2010/main" val="317256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66180" algn="l"/>
                <a:tab pos="932360" algn="l"/>
                <a:tab pos="1398541" algn="l"/>
                <a:tab pos="1864721" algn="l"/>
                <a:tab pos="2330902" algn="l"/>
                <a:tab pos="2797082"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66180" algn="l"/>
                <a:tab pos="932360" algn="l"/>
                <a:tab pos="1398541" algn="l"/>
                <a:tab pos="1864721" algn="l"/>
                <a:tab pos="2330902" algn="l"/>
                <a:tab pos="2797082"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66180" algn="l"/>
                <a:tab pos="932360" algn="l"/>
                <a:tab pos="1398541" algn="l"/>
                <a:tab pos="1864721" algn="l"/>
                <a:tab pos="2330902" algn="l"/>
                <a:tab pos="2797082"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66180" algn="l"/>
                <a:tab pos="932360" algn="l"/>
                <a:tab pos="1398541" algn="l"/>
                <a:tab pos="1864721" algn="l"/>
                <a:tab pos="2330902" algn="l"/>
                <a:tab pos="2797082"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66180" algn="l"/>
                <a:tab pos="932360" algn="l"/>
                <a:tab pos="1398541" algn="l"/>
                <a:tab pos="1864721" algn="l"/>
                <a:tab pos="2330902" algn="l"/>
                <a:tab pos="2797082" algn="l"/>
              </a:tabLst>
              <a:defRPr sz="1200">
                <a:solidFill>
                  <a:srgbClr val="000000"/>
                </a:solidFill>
                <a:latin typeface="Times New Roman" panose="02020603050405020304" pitchFamily="18" charset="0"/>
              </a:defRPr>
            </a:lvl5pPr>
            <a:lvl6pPr marL="2563992" indent="-233090" defTabSz="466180" eaLnBrk="0" fontAlgn="base" hangingPunct="0">
              <a:spcBef>
                <a:spcPct val="30000"/>
              </a:spcBef>
              <a:spcAft>
                <a:spcPct val="0"/>
              </a:spcAft>
              <a:buClr>
                <a:srgbClr val="000000"/>
              </a:buClr>
              <a:buSzPct val="100000"/>
              <a:buFont typeface="Times New Roman" panose="02020603050405020304" pitchFamily="18" charset="0"/>
              <a:tabLst>
                <a:tab pos="466180" algn="l"/>
                <a:tab pos="932360" algn="l"/>
                <a:tab pos="1398541" algn="l"/>
                <a:tab pos="1864721" algn="l"/>
                <a:tab pos="2330902" algn="l"/>
                <a:tab pos="2797082" algn="l"/>
              </a:tabLst>
              <a:defRPr sz="1200">
                <a:solidFill>
                  <a:srgbClr val="000000"/>
                </a:solidFill>
                <a:latin typeface="Times New Roman" panose="02020603050405020304" pitchFamily="18" charset="0"/>
              </a:defRPr>
            </a:lvl6pPr>
            <a:lvl7pPr marL="3030172" indent="-233090" defTabSz="466180" eaLnBrk="0" fontAlgn="base" hangingPunct="0">
              <a:spcBef>
                <a:spcPct val="30000"/>
              </a:spcBef>
              <a:spcAft>
                <a:spcPct val="0"/>
              </a:spcAft>
              <a:buClr>
                <a:srgbClr val="000000"/>
              </a:buClr>
              <a:buSzPct val="100000"/>
              <a:buFont typeface="Times New Roman" panose="02020603050405020304" pitchFamily="18" charset="0"/>
              <a:tabLst>
                <a:tab pos="466180" algn="l"/>
                <a:tab pos="932360" algn="l"/>
                <a:tab pos="1398541" algn="l"/>
                <a:tab pos="1864721" algn="l"/>
                <a:tab pos="2330902" algn="l"/>
                <a:tab pos="2797082" algn="l"/>
              </a:tabLst>
              <a:defRPr sz="1200">
                <a:solidFill>
                  <a:srgbClr val="000000"/>
                </a:solidFill>
                <a:latin typeface="Times New Roman" panose="02020603050405020304" pitchFamily="18" charset="0"/>
              </a:defRPr>
            </a:lvl7pPr>
            <a:lvl8pPr marL="3496352" indent="-233090" defTabSz="466180" eaLnBrk="0" fontAlgn="base" hangingPunct="0">
              <a:spcBef>
                <a:spcPct val="30000"/>
              </a:spcBef>
              <a:spcAft>
                <a:spcPct val="0"/>
              </a:spcAft>
              <a:buClr>
                <a:srgbClr val="000000"/>
              </a:buClr>
              <a:buSzPct val="100000"/>
              <a:buFont typeface="Times New Roman" panose="02020603050405020304" pitchFamily="18" charset="0"/>
              <a:tabLst>
                <a:tab pos="466180" algn="l"/>
                <a:tab pos="932360" algn="l"/>
                <a:tab pos="1398541" algn="l"/>
                <a:tab pos="1864721" algn="l"/>
                <a:tab pos="2330902" algn="l"/>
                <a:tab pos="2797082" algn="l"/>
              </a:tabLst>
              <a:defRPr sz="1200">
                <a:solidFill>
                  <a:srgbClr val="000000"/>
                </a:solidFill>
                <a:latin typeface="Times New Roman" panose="02020603050405020304" pitchFamily="18" charset="0"/>
              </a:defRPr>
            </a:lvl8pPr>
            <a:lvl9pPr marL="3962533" indent="-233090" defTabSz="466180" eaLnBrk="0" fontAlgn="base" hangingPunct="0">
              <a:spcBef>
                <a:spcPct val="30000"/>
              </a:spcBef>
              <a:spcAft>
                <a:spcPct val="0"/>
              </a:spcAft>
              <a:buClr>
                <a:srgbClr val="000000"/>
              </a:buClr>
              <a:buSzPct val="100000"/>
              <a:buFont typeface="Times New Roman" panose="02020603050405020304" pitchFamily="18" charset="0"/>
              <a:tabLst>
                <a:tab pos="466180" algn="l"/>
                <a:tab pos="932360" algn="l"/>
                <a:tab pos="1398541" algn="l"/>
                <a:tab pos="1864721" algn="l"/>
                <a:tab pos="2330902" algn="l"/>
                <a:tab pos="2797082" algn="l"/>
              </a:tabLst>
              <a:defRPr sz="1200">
                <a:solidFill>
                  <a:srgbClr val="000000"/>
                </a:solidFill>
                <a:latin typeface="Times New Roman" panose="02020603050405020304" pitchFamily="18" charset="0"/>
              </a:defRPr>
            </a:lvl9pPr>
          </a:lstStyle>
          <a:p>
            <a:pPr defTabSz="932360">
              <a:spcBef>
                <a:spcPct val="0"/>
              </a:spcBef>
              <a:buClrTx/>
              <a:defRPr/>
            </a:pPr>
            <a:fld id="{66D6A5A0-806E-4E21-A59A-4D6E0AB8A473}" type="slidenum">
              <a:rPr lang="en-US" altLang="en-US">
                <a:latin typeface="Arial" panose="020B0604020202020204" pitchFamily="34" charset="0"/>
                <a:ea typeface="DejaVu Sans"/>
                <a:cs typeface="DejaVu Sans"/>
              </a:rPr>
              <a:pPr defTabSz="932360">
                <a:spcBef>
                  <a:spcPct val="0"/>
                </a:spcBef>
                <a:buClrTx/>
                <a:defRPr/>
              </a:pPr>
              <a:t>2</a:t>
            </a:fld>
            <a:endParaRPr lang="en-US" altLang="en-US">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231775" y="823913"/>
            <a:ext cx="7240588" cy="40735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771033" y="5157440"/>
            <a:ext cx="6163541" cy="488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36" tIns="46619" rIns="93236" bIns="46619" anchor="ctr"/>
          <a:lstStyle/>
          <a:p>
            <a:pPr defTabSz="932360">
              <a:lnSpc>
                <a:spcPct val="93000"/>
              </a:lnSpc>
              <a:buClr>
                <a:srgbClr val="000000"/>
              </a:buClr>
              <a:buSzPct val="100000"/>
              <a:defRPr/>
            </a:pPr>
            <a:endParaRPr lang="en-US" altLang="en-US">
              <a:solidFill>
                <a:srgbClr val="FFFFFF"/>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04DCD-C511-4B12-9DBB-AC80DD19A49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356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5D6558-31F6-4E13-8AD0-A2680585A939}" type="slidenum">
              <a:rPr lang="en-GB" smtClean="0"/>
              <a:t>40</a:t>
            </a:fld>
            <a:endParaRPr lang="en-GB"/>
          </a:p>
        </p:txBody>
      </p:sp>
    </p:spTree>
    <p:extLst>
      <p:ext uri="{BB962C8B-B14F-4D97-AF65-F5344CB8AC3E}">
        <p14:creationId xmlns:p14="http://schemas.microsoft.com/office/powerpoint/2010/main" val="2420776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02dda744ad_0_7:notes"/>
          <p:cNvSpPr txBox="1">
            <a:spLocks noGrp="1"/>
          </p:cNvSpPr>
          <p:nvPr>
            <p:ph type="body" idx="1"/>
          </p:nvPr>
        </p:nvSpPr>
        <p:spPr>
          <a:xfrm>
            <a:off x="685800" y="4319093"/>
            <a:ext cx="5486400" cy="409177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g302dda744ad_0_7:notes"/>
          <p:cNvSpPr>
            <a:spLocks noGrp="1" noRot="1" noChangeAspect="1"/>
          </p:cNvSpPr>
          <p:nvPr>
            <p:ph type="sldImg" idx="2"/>
          </p:nvPr>
        </p:nvSpPr>
        <p:spPr>
          <a:xfrm>
            <a:off x="400050" y="682625"/>
            <a:ext cx="6057900" cy="34083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5pPr>
            <a:lvl6pPr marL="2544148"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6pPr>
            <a:lvl7pPr marL="3006720"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7pPr>
            <a:lvl8pPr marL="3469292"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8pPr>
            <a:lvl9pPr marL="3931864"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9pPr>
          </a:lstStyle>
          <a:p>
            <a:pPr marL="0" marR="0" lvl="0" indent="0" algn="r" defTabSz="925144" rtl="0" eaLnBrk="1" fontAlgn="auto" latinLnBrk="0" hangingPunct="1">
              <a:lnSpc>
                <a:spcPct val="100000"/>
              </a:lnSpc>
              <a:spcBef>
                <a:spcPct val="0"/>
              </a:spcBef>
              <a:spcAft>
                <a:spcPts val="0"/>
              </a:spcAft>
              <a:buClrTx/>
              <a:buSzPct val="100000"/>
              <a:buFont typeface="Times New Roman" panose="02020603050405020304" pitchFamily="18" charset="0"/>
              <a:buNone/>
              <a:tabLst>
                <a:tab pos="462572" algn="l"/>
                <a:tab pos="925144" algn="l"/>
                <a:tab pos="1387717" algn="l"/>
                <a:tab pos="1850289" algn="l"/>
                <a:tab pos="2312862" algn="l"/>
                <a:tab pos="2775434" algn="l"/>
              </a:tabLst>
              <a:defRPr/>
            </a:pPr>
            <a:fld id="{66D6A5A0-806E-4E21-A59A-4D6E0AB8A47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rPr>
              <a:pPr marL="0" marR="0" lvl="0" indent="0" algn="r" defTabSz="925144" rtl="0" eaLnBrk="1" fontAlgn="auto" latinLnBrk="0" hangingPunct="1">
                <a:lnSpc>
                  <a:spcPct val="100000"/>
                </a:lnSpc>
                <a:spcBef>
                  <a:spcPct val="0"/>
                </a:spcBef>
                <a:spcAft>
                  <a:spcPts val="0"/>
                </a:spcAft>
                <a:buClrTx/>
                <a:buSzPct val="100000"/>
                <a:buFont typeface="Times New Roman" panose="02020603050405020304" pitchFamily="18" charset="0"/>
                <a:buNone/>
                <a:tabLst>
                  <a:tab pos="462572" algn="l"/>
                  <a:tab pos="925144" algn="l"/>
                  <a:tab pos="1387717" algn="l"/>
                  <a:tab pos="1850289" algn="l"/>
                  <a:tab pos="2312862" algn="l"/>
                  <a:tab pos="2775434" algn="l"/>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158750" y="823913"/>
            <a:ext cx="7240588" cy="40735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756448" y="5156615"/>
            <a:ext cx="6046949" cy="488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14" tIns="46258" rIns="92514" bIns="46258" anchor="ctr"/>
          <a:lstStyle/>
          <a:p>
            <a:pPr marL="0" marR="0" lvl="0" indent="0" algn="l" defTabSz="925144" rtl="0" eaLnBrk="1" fontAlgn="auto" latinLnBrk="0" hangingPunct="1">
              <a:lnSpc>
                <a:spcPct val="93000"/>
              </a:lnSpc>
              <a:spcBef>
                <a:spcPts val="0"/>
              </a:spcBef>
              <a:spcAft>
                <a:spcPts val="0"/>
              </a:spcAft>
              <a:buClr>
                <a:srgbClr val="000000"/>
              </a:buClr>
              <a:buSzPct val="100000"/>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61096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5pPr>
            <a:lvl6pPr marL="2658184"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6pPr>
            <a:lvl7pPr marL="3141490"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7pPr>
            <a:lvl8pPr marL="3624796"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8pPr>
            <a:lvl9pPr marL="4108102"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9pPr>
          </a:lstStyle>
          <a:p>
            <a:pPr marL="0" marR="0" lvl="0" indent="0" algn="r" defTabSz="966612" rtl="0" eaLnBrk="1" fontAlgn="auto" latinLnBrk="0" hangingPunct="1">
              <a:lnSpc>
                <a:spcPct val="100000"/>
              </a:lnSpc>
              <a:spcBef>
                <a:spcPct val="0"/>
              </a:spcBef>
              <a:spcAft>
                <a:spcPts val="0"/>
              </a:spcAft>
              <a:buClrTx/>
              <a:buSzPct val="100000"/>
              <a:buFont typeface="Times New Roman" panose="02020603050405020304" pitchFamily="18" charset="0"/>
              <a:buNone/>
              <a:tabLst>
                <a:tab pos="483306" algn="l"/>
                <a:tab pos="966612" algn="l"/>
                <a:tab pos="1449918" algn="l"/>
                <a:tab pos="1933224" algn="l"/>
                <a:tab pos="2416531" algn="l"/>
                <a:tab pos="2899837" algn="l"/>
              </a:tabLst>
              <a:defRPr/>
            </a:pPr>
            <a:fld id="{66D6A5A0-806E-4E21-A59A-4D6E0AB8A473}"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rPr>
              <a:pPr marL="0" marR="0" lvl="0" indent="0" algn="r" defTabSz="966612" rtl="0" eaLnBrk="1" fontAlgn="auto" latinLnBrk="0" hangingPunct="1">
                <a:lnSpc>
                  <a:spcPct val="100000"/>
                </a:lnSpc>
                <a:spcBef>
                  <a:spcPct val="0"/>
                </a:spcBef>
                <a:spcAft>
                  <a:spcPts val="0"/>
                </a:spcAft>
                <a:buClrTx/>
                <a:buSzPct val="100000"/>
                <a:buFont typeface="Times New Roman" panose="02020603050405020304" pitchFamily="18" charset="0"/>
                <a:buNone/>
                <a:tabLst>
                  <a:tab pos="483306" algn="l"/>
                  <a:tab pos="966612" algn="l"/>
                  <a:tab pos="1449918" algn="l"/>
                  <a:tab pos="1933224" algn="l"/>
                  <a:tab pos="2416531" algn="l"/>
                  <a:tab pos="2899837" algn="l"/>
                </a:tabLst>
                <a:defRPr/>
              </a:pPr>
              <a:t>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293688" y="849313"/>
            <a:ext cx="7464425" cy="419893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805785" y="5316599"/>
            <a:ext cx="6441346" cy="503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nchor="ctr"/>
          <a:lstStyle/>
          <a:p>
            <a:pPr marL="0" marR="0" lvl="0" indent="0" algn="l" defTabSz="966612" rtl="0" eaLnBrk="1" fontAlgn="auto" latinLnBrk="0" hangingPunct="1">
              <a:lnSpc>
                <a:spcPct val="93000"/>
              </a:lnSpc>
              <a:spcBef>
                <a:spcPts val="0"/>
              </a:spcBef>
              <a:spcAft>
                <a:spcPts val="0"/>
              </a:spcAft>
              <a:buClr>
                <a:srgbClr val="000000"/>
              </a:buClr>
              <a:buSzPct val="100000"/>
              <a:buFontTx/>
              <a:buNone/>
              <a:tabLst/>
              <a:defRPr/>
            </a:pPr>
            <a:endParaRPr kumimoji="0" lang="en-US" altLang="en-US" sz="19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170978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0">
            <a:extLst>
              <a:ext uri="{FF2B5EF4-FFF2-40B4-BE49-F238E27FC236}">
                <a16:creationId xmlns:a16="http://schemas.microsoft.com/office/drawing/2014/main" id="{A582808F-1B55-4C8C-B67D-F80A35D284E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Pct val="100000"/>
              <a:buFontTx/>
              <a:buNone/>
              <a:tabLst>
                <a:tab pos="457200" algn="l"/>
                <a:tab pos="914400" algn="l"/>
                <a:tab pos="1371600" algn="l"/>
                <a:tab pos="1828800" algn="l"/>
                <a:tab pos="2286000" algn="l"/>
                <a:tab pos="2743200" algn="l"/>
              </a:tabLst>
              <a:defRPr/>
            </a:pPr>
            <a:fld id="{A3518953-E347-4627-8DB3-12FB50EACE8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DejaVu Sans"/>
                <a:cs typeface="DejaVu Sans"/>
              </a:rPr>
              <a:pPr marL="0" marR="0" lvl="0" indent="0" algn="r" defTabSz="914400" rtl="0" eaLnBrk="1" fontAlgn="auto" latinLnBrk="0" hangingPunct="1">
                <a:lnSpc>
                  <a:spcPct val="100000"/>
                </a:lnSpc>
                <a:spcBef>
                  <a:spcPct val="0"/>
                </a:spcBef>
                <a:spcAft>
                  <a:spcPts val="0"/>
                </a:spcAft>
                <a:buClrTx/>
                <a:buSzPct val="100000"/>
                <a:buFontTx/>
                <a:buNone/>
                <a:tabLst>
                  <a:tab pos="457200" algn="l"/>
                  <a:tab pos="914400" algn="l"/>
                  <a:tab pos="1371600" algn="l"/>
                  <a:tab pos="1828800" algn="l"/>
                  <a:tab pos="2286000" algn="l"/>
                  <a:tab pos="2743200" algn="l"/>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endParaRPr>
          </a:p>
        </p:txBody>
      </p:sp>
      <p:sp>
        <p:nvSpPr>
          <p:cNvPr id="68611" name="Rectangle 1">
            <a:extLst>
              <a:ext uri="{FF2B5EF4-FFF2-40B4-BE49-F238E27FC236}">
                <a16:creationId xmlns:a16="http://schemas.microsoft.com/office/drawing/2014/main" id="{C7B0C01B-24EA-4180-9283-C92EDC04C4F2}"/>
              </a:ext>
            </a:extLst>
          </p:cNvPr>
          <p:cNvSpPr>
            <a:spLocks noGrp="1" noRot="1" noChangeAspect="1" noChangeArrowheads="1" noTextEdit="1"/>
          </p:cNvSpPr>
          <p:nvPr>
            <p:ph type="sldImg"/>
          </p:nvPr>
        </p:nvSpPr>
        <p:spPr>
          <a:xfrm>
            <a:off x="552450" y="758825"/>
            <a:ext cx="6667500" cy="3751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2" name="Text Box 2">
            <a:extLst>
              <a:ext uri="{FF2B5EF4-FFF2-40B4-BE49-F238E27FC236}">
                <a16:creationId xmlns:a16="http://schemas.microsoft.com/office/drawing/2014/main" id="{957D2B46-F92D-430A-9CA1-5338D568E772}"/>
              </a:ext>
            </a:extLst>
          </p:cNvPr>
          <p:cNvSpPr txBox="1">
            <a:spLocks noChangeArrowheads="1"/>
          </p:cNvSpPr>
          <p:nvPr/>
        </p:nvSpPr>
        <p:spPr bwMode="auto">
          <a:xfrm>
            <a:off x="777875" y="4750055"/>
            <a:ext cx="6218238" cy="450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defRPr/>
            </a:pPr>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9780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txBox="1">
            <a:spLocks noGrp="1"/>
          </p:cNvSpPr>
          <p:nvPr>
            <p:ph type="body" idx="1"/>
          </p:nvPr>
        </p:nvSpPr>
        <p:spPr>
          <a:xfrm>
            <a:off x="685800" y="4319093"/>
            <a:ext cx="5486400" cy="409177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1:notes"/>
          <p:cNvSpPr>
            <a:spLocks noGrp="1" noRot="1" noChangeAspect="1"/>
          </p:cNvSpPr>
          <p:nvPr>
            <p:ph type="sldImg" idx="2"/>
          </p:nvPr>
        </p:nvSpPr>
        <p:spPr>
          <a:xfrm>
            <a:off x="400050" y="682625"/>
            <a:ext cx="6057900" cy="34083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44455" algn="l"/>
                <a:tab pos="888910" algn="l"/>
                <a:tab pos="1333365" algn="l"/>
                <a:tab pos="1777820" algn="l"/>
                <a:tab pos="2222276" algn="l"/>
                <a:tab pos="2666731"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4455" algn="l"/>
                <a:tab pos="888910" algn="l"/>
                <a:tab pos="1333365" algn="l"/>
                <a:tab pos="1777820" algn="l"/>
                <a:tab pos="2222276" algn="l"/>
                <a:tab pos="2666731"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4455" algn="l"/>
                <a:tab pos="888910" algn="l"/>
                <a:tab pos="1333365" algn="l"/>
                <a:tab pos="1777820" algn="l"/>
                <a:tab pos="2222276" algn="l"/>
                <a:tab pos="2666731"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4455" algn="l"/>
                <a:tab pos="888910" algn="l"/>
                <a:tab pos="1333365" algn="l"/>
                <a:tab pos="1777820" algn="l"/>
                <a:tab pos="2222276" algn="l"/>
                <a:tab pos="2666731"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4455" algn="l"/>
                <a:tab pos="888910" algn="l"/>
                <a:tab pos="1333365" algn="l"/>
                <a:tab pos="1777820" algn="l"/>
                <a:tab pos="2222276" algn="l"/>
                <a:tab pos="2666731" algn="l"/>
              </a:tabLst>
              <a:defRPr sz="1200">
                <a:solidFill>
                  <a:srgbClr val="000000"/>
                </a:solidFill>
                <a:latin typeface="Times New Roman" panose="02020603050405020304" pitchFamily="18" charset="0"/>
              </a:defRPr>
            </a:lvl5pPr>
            <a:lvl6pPr marL="2444503" indent="-222228" defTabSz="444455" eaLnBrk="0" fontAlgn="base" hangingPunct="0">
              <a:spcBef>
                <a:spcPct val="30000"/>
              </a:spcBef>
              <a:spcAft>
                <a:spcPct val="0"/>
              </a:spcAft>
              <a:buClr>
                <a:srgbClr val="000000"/>
              </a:buClr>
              <a:buSzPct val="100000"/>
              <a:buFont typeface="Times New Roman" panose="02020603050405020304" pitchFamily="18" charset="0"/>
              <a:tabLst>
                <a:tab pos="444455" algn="l"/>
                <a:tab pos="888910" algn="l"/>
                <a:tab pos="1333365" algn="l"/>
                <a:tab pos="1777820" algn="l"/>
                <a:tab pos="2222276" algn="l"/>
                <a:tab pos="2666731" algn="l"/>
              </a:tabLst>
              <a:defRPr sz="1200">
                <a:solidFill>
                  <a:srgbClr val="000000"/>
                </a:solidFill>
                <a:latin typeface="Times New Roman" panose="02020603050405020304" pitchFamily="18" charset="0"/>
              </a:defRPr>
            </a:lvl6pPr>
            <a:lvl7pPr marL="2888957" indent="-222228" defTabSz="444455" eaLnBrk="0" fontAlgn="base" hangingPunct="0">
              <a:spcBef>
                <a:spcPct val="30000"/>
              </a:spcBef>
              <a:spcAft>
                <a:spcPct val="0"/>
              </a:spcAft>
              <a:buClr>
                <a:srgbClr val="000000"/>
              </a:buClr>
              <a:buSzPct val="100000"/>
              <a:buFont typeface="Times New Roman" panose="02020603050405020304" pitchFamily="18" charset="0"/>
              <a:tabLst>
                <a:tab pos="444455" algn="l"/>
                <a:tab pos="888910" algn="l"/>
                <a:tab pos="1333365" algn="l"/>
                <a:tab pos="1777820" algn="l"/>
                <a:tab pos="2222276" algn="l"/>
                <a:tab pos="2666731" algn="l"/>
              </a:tabLst>
              <a:defRPr sz="1200">
                <a:solidFill>
                  <a:srgbClr val="000000"/>
                </a:solidFill>
                <a:latin typeface="Times New Roman" panose="02020603050405020304" pitchFamily="18" charset="0"/>
              </a:defRPr>
            </a:lvl7pPr>
            <a:lvl8pPr marL="3333412" indent="-222228" defTabSz="444455" eaLnBrk="0" fontAlgn="base" hangingPunct="0">
              <a:spcBef>
                <a:spcPct val="30000"/>
              </a:spcBef>
              <a:spcAft>
                <a:spcPct val="0"/>
              </a:spcAft>
              <a:buClr>
                <a:srgbClr val="000000"/>
              </a:buClr>
              <a:buSzPct val="100000"/>
              <a:buFont typeface="Times New Roman" panose="02020603050405020304" pitchFamily="18" charset="0"/>
              <a:tabLst>
                <a:tab pos="444455" algn="l"/>
                <a:tab pos="888910" algn="l"/>
                <a:tab pos="1333365" algn="l"/>
                <a:tab pos="1777820" algn="l"/>
                <a:tab pos="2222276" algn="l"/>
                <a:tab pos="2666731" algn="l"/>
              </a:tabLst>
              <a:defRPr sz="1200">
                <a:solidFill>
                  <a:srgbClr val="000000"/>
                </a:solidFill>
                <a:latin typeface="Times New Roman" panose="02020603050405020304" pitchFamily="18" charset="0"/>
              </a:defRPr>
            </a:lvl8pPr>
            <a:lvl9pPr marL="3777868" indent="-222228" defTabSz="444455" eaLnBrk="0" fontAlgn="base" hangingPunct="0">
              <a:spcBef>
                <a:spcPct val="30000"/>
              </a:spcBef>
              <a:spcAft>
                <a:spcPct val="0"/>
              </a:spcAft>
              <a:buClr>
                <a:srgbClr val="000000"/>
              </a:buClr>
              <a:buSzPct val="100000"/>
              <a:buFont typeface="Times New Roman" panose="02020603050405020304" pitchFamily="18" charset="0"/>
              <a:tabLst>
                <a:tab pos="444455" algn="l"/>
                <a:tab pos="888910" algn="l"/>
                <a:tab pos="1333365" algn="l"/>
                <a:tab pos="1777820" algn="l"/>
                <a:tab pos="2222276" algn="l"/>
                <a:tab pos="2666731" algn="l"/>
              </a:tabLst>
              <a:defRPr sz="1200">
                <a:solidFill>
                  <a:srgbClr val="000000"/>
                </a:solidFill>
                <a:latin typeface="Times New Roman" panose="02020603050405020304" pitchFamily="18" charset="0"/>
              </a:defRPr>
            </a:lvl9pPr>
          </a:lstStyle>
          <a:p>
            <a:pPr marL="0" marR="0" lvl="0" indent="0" algn="r" defTabSz="888910" rtl="0" eaLnBrk="1" fontAlgn="auto" latinLnBrk="0" hangingPunct="1">
              <a:lnSpc>
                <a:spcPct val="100000"/>
              </a:lnSpc>
              <a:spcBef>
                <a:spcPct val="0"/>
              </a:spcBef>
              <a:spcAft>
                <a:spcPts val="0"/>
              </a:spcAft>
              <a:buClrTx/>
              <a:buSzPct val="100000"/>
              <a:buFont typeface="Times New Roman" panose="02020603050405020304" pitchFamily="18" charset="0"/>
              <a:buNone/>
              <a:tabLst>
                <a:tab pos="444455" algn="l"/>
                <a:tab pos="888910" algn="l"/>
                <a:tab pos="1333365" algn="l"/>
                <a:tab pos="1777820" algn="l"/>
                <a:tab pos="2222276" algn="l"/>
                <a:tab pos="2666731" algn="l"/>
              </a:tabLst>
              <a:defRPr/>
            </a:pPr>
            <a:fld id="{66D6A5A0-806E-4E21-A59A-4D6E0AB8A47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rPr>
              <a:pPr marL="0" marR="0" lvl="0" indent="0" algn="r" defTabSz="888910" rtl="0" eaLnBrk="1" fontAlgn="auto" latinLnBrk="0" hangingPunct="1">
                <a:lnSpc>
                  <a:spcPct val="100000"/>
                </a:lnSpc>
                <a:spcBef>
                  <a:spcPct val="0"/>
                </a:spcBef>
                <a:spcAft>
                  <a:spcPts val="0"/>
                </a:spcAft>
                <a:buClrTx/>
                <a:buSzPct val="100000"/>
                <a:buFont typeface="Times New Roman" panose="02020603050405020304" pitchFamily="18" charset="0"/>
                <a:buNone/>
                <a:tabLst>
                  <a:tab pos="444455" algn="l"/>
                  <a:tab pos="888910" algn="l"/>
                  <a:tab pos="1333365" algn="l"/>
                  <a:tab pos="1777820" algn="l"/>
                  <a:tab pos="2222276" algn="l"/>
                  <a:tab pos="2666731" algn="l"/>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869950" y="690563"/>
            <a:ext cx="6067425" cy="3413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781227" y="4323372"/>
            <a:ext cx="6245027" cy="409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891" tIns="44446" rIns="88891" bIns="44446" anchor="ctr"/>
          <a:lstStyle/>
          <a:p>
            <a:pPr marL="0" marR="0" lvl="0" indent="0" algn="l" defTabSz="888910" rtl="0" eaLnBrk="1" fontAlgn="auto" latinLnBrk="0" hangingPunct="1">
              <a:lnSpc>
                <a:spcPct val="93000"/>
              </a:lnSpc>
              <a:spcBef>
                <a:spcPts val="0"/>
              </a:spcBef>
              <a:spcAft>
                <a:spcPts val="0"/>
              </a:spcAft>
              <a:buClr>
                <a:srgbClr val="000000"/>
              </a:buClr>
              <a:buSzPct val="100000"/>
              <a:buFontTx/>
              <a:buNone/>
              <a:tabLst/>
              <a:defRPr/>
            </a:pPr>
            <a:endParaRPr kumimoji="0" lang="en-US" altLang="en-US" sz="17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68471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319093"/>
            <a:ext cx="5486400" cy="409177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2:notes"/>
          <p:cNvSpPr>
            <a:spLocks noGrp="1" noRot="1" noChangeAspect="1"/>
          </p:cNvSpPr>
          <p:nvPr>
            <p:ph type="sldImg" idx="2"/>
          </p:nvPr>
        </p:nvSpPr>
        <p:spPr>
          <a:xfrm>
            <a:off x="400050" y="682625"/>
            <a:ext cx="6057900" cy="34083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0">
            <a:extLst>
              <a:ext uri="{FF2B5EF4-FFF2-40B4-BE49-F238E27FC236}">
                <a16:creationId xmlns:a16="http://schemas.microsoft.com/office/drawing/2014/main" id="{A582808F-1B55-4C8C-B67D-F80A35D284E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Pct val="100000"/>
              <a:buFontTx/>
              <a:buNone/>
              <a:tabLst>
                <a:tab pos="457200" algn="l"/>
                <a:tab pos="914400" algn="l"/>
                <a:tab pos="1371600" algn="l"/>
                <a:tab pos="1828800" algn="l"/>
                <a:tab pos="2286000" algn="l"/>
                <a:tab pos="2743200" algn="l"/>
              </a:tabLst>
              <a:defRPr/>
            </a:pPr>
            <a:fld id="{A3518953-E347-4627-8DB3-12FB50EACE8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DejaVu Sans"/>
                <a:cs typeface="DejaVu Sans"/>
              </a:rPr>
              <a:pPr marL="0" marR="0" lvl="0" indent="0" algn="r" defTabSz="914400" rtl="0" eaLnBrk="1" fontAlgn="auto" latinLnBrk="0" hangingPunct="1">
                <a:lnSpc>
                  <a:spcPct val="100000"/>
                </a:lnSpc>
                <a:spcBef>
                  <a:spcPct val="0"/>
                </a:spcBef>
                <a:spcAft>
                  <a:spcPts val="0"/>
                </a:spcAft>
                <a:buClrTx/>
                <a:buSzPct val="100000"/>
                <a:buFontTx/>
                <a:buNone/>
                <a:tabLst>
                  <a:tab pos="457200" algn="l"/>
                  <a:tab pos="914400" algn="l"/>
                  <a:tab pos="1371600" algn="l"/>
                  <a:tab pos="1828800" algn="l"/>
                  <a:tab pos="2286000" algn="l"/>
                  <a:tab pos="2743200" algn="l"/>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endParaRPr>
          </a:p>
        </p:txBody>
      </p:sp>
      <p:sp>
        <p:nvSpPr>
          <p:cNvPr id="68611" name="Rectangle 1">
            <a:extLst>
              <a:ext uri="{FF2B5EF4-FFF2-40B4-BE49-F238E27FC236}">
                <a16:creationId xmlns:a16="http://schemas.microsoft.com/office/drawing/2014/main" id="{C7B0C01B-24EA-4180-9283-C92EDC04C4F2}"/>
              </a:ext>
            </a:extLst>
          </p:cNvPr>
          <p:cNvSpPr>
            <a:spLocks noGrp="1" noRot="1" noChangeAspect="1" noChangeArrowheads="1" noTextEdit="1"/>
          </p:cNvSpPr>
          <p:nvPr>
            <p:ph type="sldImg"/>
          </p:nvPr>
        </p:nvSpPr>
        <p:spPr>
          <a:xfrm>
            <a:off x="552450" y="758825"/>
            <a:ext cx="6667500" cy="3751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2" name="Text Box 2">
            <a:extLst>
              <a:ext uri="{FF2B5EF4-FFF2-40B4-BE49-F238E27FC236}">
                <a16:creationId xmlns:a16="http://schemas.microsoft.com/office/drawing/2014/main" id="{957D2B46-F92D-430A-9CA1-5338D568E772}"/>
              </a:ext>
            </a:extLst>
          </p:cNvPr>
          <p:cNvSpPr txBox="1">
            <a:spLocks noChangeArrowheads="1"/>
          </p:cNvSpPr>
          <p:nvPr/>
        </p:nvSpPr>
        <p:spPr bwMode="auto">
          <a:xfrm>
            <a:off x="777875" y="4750055"/>
            <a:ext cx="6218238" cy="450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defRPr/>
            </a:pPr>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4394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316FCDA-2558-EE40-88E4-BE897781928A}" type="slidenum">
              <a:rPr lang="en-CH" smtClean="0"/>
              <a:t>30</a:t>
            </a:fld>
            <a:endParaRPr lang="en-CH"/>
          </a:p>
        </p:txBody>
      </p:sp>
    </p:spTree>
    <p:extLst>
      <p:ext uri="{BB962C8B-B14F-4D97-AF65-F5344CB8AC3E}">
        <p14:creationId xmlns:p14="http://schemas.microsoft.com/office/powerpoint/2010/main" val="2687082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2.xml"/><Relationship Id="rId4" Type="http://schemas.openxmlformats.org/officeDocument/2006/relationships/image" Target="../media/image1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2.xml"/><Relationship Id="rId4" Type="http://schemas.openxmlformats.org/officeDocument/2006/relationships/image" Target="../media/image1.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23.xml"/><Relationship Id="rId4" Type="http://schemas.openxmlformats.org/officeDocument/2006/relationships/image" Target="../media/image26.emf"/></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png"/><Relationship Id="rId1" Type="http://schemas.openxmlformats.org/officeDocument/2006/relationships/slideMaster" Target="../slideMasters/slideMaster23.xml"/><Relationship Id="rId4" Type="http://schemas.openxmlformats.org/officeDocument/2006/relationships/image" Target="../media/image26.emf"/></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8.png"/><Relationship Id="rId1" Type="http://schemas.openxmlformats.org/officeDocument/2006/relationships/slideMaster" Target="../slideMasters/slideMaster23.xml"/><Relationship Id="rId4" Type="http://schemas.openxmlformats.org/officeDocument/2006/relationships/image" Target="../media/image26.emf"/></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9.emf"/><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3.emf"/><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3.emf"/><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3.emf"/><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11106440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18315220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8" y="1598658"/>
            <a:ext cx="5616575" cy="4608512"/>
          </a:xfrm>
        </p:spPr>
        <p:txBody>
          <a:bodyPr/>
          <a:lstStyle>
            <a:lvl1pPr>
              <a:defRPr>
                <a:solidFill>
                  <a:schemeClr val="tx2">
                    <a:lumMod val="50000"/>
                  </a:schemeClr>
                </a:solidFill>
              </a:defRPr>
            </a:lvl1pPr>
            <a:lvl2pPr>
              <a:lnSpc>
                <a:spcPct val="10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31798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80457467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8" y="1598658"/>
            <a:ext cx="5616575" cy="4608512"/>
          </a:xfrm>
        </p:spPr>
        <p:txBody>
          <a:bodyPr/>
          <a:lstStyle>
            <a:lvl1pPr>
              <a:defRPr>
                <a:solidFill>
                  <a:schemeClr val="tx2">
                    <a:lumMod val="50000"/>
                  </a:schemeClr>
                </a:solidFill>
              </a:defRPr>
            </a:lvl1pPr>
            <a:lvl2pPr>
              <a:lnSpc>
                <a:spcPct val="10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9" y="1592264"/>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9" y="3969704"/>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18257372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8" y="1598658"/>
            <a:ext cx="3708401" cy="4608512"/>
          </a:xfrm>
        </p:spPr>
        <p:txBody>
          <a:bodyPr/>
          <a:lstStyle>
            <a:lvl1pPr>
              <a:defRPr>
                <a:solidFill>
                  <a:schemeClr val="tx2">
                    <a:lumMod val="50000"/>
                  </a:schemeClr>
                </a:solidFill>
              </a:defRPr>
            </a:lvl1pPr>
            <a:lvl2pPr>
              <a:lnSpc>
                <a:spcPct val="12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4"/>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4"/>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4"/>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6"/>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85332923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6"/>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8" y="1592264"/>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9"/>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a:xfrm>
            <a:off x="3485228" y="6350852"/>
            <a:ext cx="631160" cy="365125"/>
          </a:xfrm>
          <a:prstGeom prst="rect">
            <a:avLst/>
          </a:prstGeom>
        </p:spPr>
        <p:txBody>
          <a:bodyPr/>
          <a:lstStyle/>
          <a:p>
            <a:r>
              <a:rPr lang="en-US"/>
              <a:t>22/03/2021</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a:xfrm>
            <a:off x="4259263" y="6356351"/>
            <a:ext cx="6572221" cy="365125"/>
          </a:xfrm>
          <a:prstGeom prst="rect">
            <a:avLst/>
          </a:prstGeom>
        </p:spPr>
        <p:txBody>
          <a:bodyPr/>
          <a:lstStyle/>
          <a:p>
            <a:r>
              <a:rPr lang="en-GB"/>
              <a:t>Michael Benedikt | Deliverables and timeline of the FCC Feasibility Study</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6172201" y="2420939"/>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12381391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6"/>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8" y="1592264"/>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8075613"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9"/>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4" y="2416176"/>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dirty="0"/>
              <a:t>Drag and Drop picture</a:t>
            </a:r>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7" y="1601228"/>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3"/>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a:xfrm>
            <a:off x="3485228" y="6350852"/>
            <a:ext cx="631160" cy="365125"/>
          </a:xfrm>
          <a:prstGeom prst="rect">
            <a:avLst/>
          </a:prstGeom>
        </p:spPr>
        <p:txBody>
          <a:bodyPr/>
          <a:lstStyle/>
          <a:p>
            <a:r>
              <a:rPr lang="en-US"/>
              <a:t>22/03/2021</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a:xfrm>
            <a:off x="4259263" y="6356351"/>
            <a:ext cx="6572221" cy="365125"/>
          </a:xfrm>
          <a:prstGeom prst="rect">
            <a:avLst/>
          </a:prstGeom>
        </p:spPr>
        <p:txBody>
          <a:bodyPr/>
          <a:lstStyle/>
          <a:p>
            <a:r>
              <a:rPr lang="en-GB"/>
              <a:t>Michael Benedikt | Deliverables and timeline of the FCC Feasibility Study</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71723220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6"/>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7"/>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7" y="2732443"/>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a:xfrm>
            <a:off x="3485228" y="6350852"/>
            <a:ext cx="631160" cy="365125"/>
          </a:xfrm>
          <a:prstGeom prst="rect">
            <a:avLst/>
          </a:prstGeom>
        </p:spPr>
        <p:txBody>
          <a:bodyPr/>
          <a:lstStyle/>
          <a:p>
            <a:r>
              <a:rPr lang="en-US"/>
              <a:t>22/03/2021</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a:xfrm>
            <a:off x="4259263" y="6356351"/>
            <a:ext cx="6572221" cy="365125"/>
          </a:xfrm>
          <a:prstGeom prst="rect">
            <a:avLst/>
          </a:prstGeom>
        </p:spPr>
        <p:txBody>
          <a:bodyPr/>
          <a:lstStyle/>
          <a:p>
            <a:r>
              <a:rPr lang="en-GB"/>
              <a:t>Michael Benedikt | Deliverables and timeline of the FCC Feasibility Study</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5"/>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1" y="1601377"/>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5"/>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9" y="1601377"/>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4306828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6"/>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9"/>
            <a:ext cx="3708400" cy="1906587"/>
          </a:xfrm>
        </p:spPr>
        <p:txBody>
          <a:bodyPr/>
          <a:lstStyle/>
          <a:p>
            <a:pPr lvl="0"/>
            <a:r>
              <a:rPr lang="en-US"/>
              <a:t>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2" y="4294189"/>
            <a:ext cx="3665537" cy="1906587"/>
          </a:xfrm>
        </p:spPr>
        <p:txBody>
          <a:bodyPr/>
          <a:lstStyle/>
          <a:p>
            <a:pPr lvl="0"/>
            <a:r>
              <a:rPr lang="en-US"/>
              <a:t>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a:xfrm>
            <a:off x="3485228" y="6350852"/>
            <a:ext cx="631160" cy="365125"/>
          </a:xfrm>
          <a:prstGeom prst="rect">
            <a:avLst/>
          </a:prstGeom>
        </p:spPr>
        <p:txBody>
          <a:bodyPr/>
          <a:lstStyle/>
          <a:p>
            <a:r>
              <a:rPr lang="en-US"/>
              <a:t>22/03/2021</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a:xfrm>
            <a:off x="4259263" y="6356351"/>
            <a:ext cx="6572221" cy="365125"/>
          </a:xfrm>
          <a:prstGeom prst="rect">
            <a:avLst/>
          </a:prstGeom>
        </p:spPr>
        <p:txBody>
          <a:bodyPr/>
          <a:lstStyle/>
          <a:p>
            <a:r>
              <a:rPr lang="en-GB"/>
              <a:t>Michael Benedikt | Deliverables and timeline of the FCC Feasibility Study</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9"/>
            <a:ext cx="3703132" cy="1906587"/>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2512269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6"/>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9"/>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2" y="4294189"/>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a:xfrm>
            <a:off x="3485228" y="6350852"/>
            <a:ext cx="631160" cy="365125"/>
          </a:xfrm>
          <a:prstGeom prst="rect">
            <a:avLst/>
          </a:prstGeom>
        </p:spPr>
        <p:txBody>
          <a:bodyPr/>
          <a:lstStyle/>
          <a:p>
            <a:r>
              <a:rPr lang="en-US"/>
              <a:t>22/03/2021</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a:xfrm>
            <a:off x="4259263" y="6356351"/>
            <a:ext cx="6572221" cy="365125"/>
          </a:xfrm>
          <a:prstGeom prst="rect">
            <a:avLst/>
          </a:prstGeom>
        </p:spPr>
        <p:txBody>
          <a:bodyPr/>
          <a:lstStyle/>
          <a:p>
            <a:r>
              <a:rPr lang="en-GB"/>
              <a:t>Michael Benedikt | Deliverables and timeline of the FCC Feasibility Study</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9"/>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5054679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8" y="1709739"/>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4"/>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a:xfrm>
            <a:off x="3485228" y="6350852"/>
            <a:ext cx="631160" cy="365125"/>
          </a:xfrm>
          <a:prstGeom prst="rect">
            <a:avLst/>
          </a:prstGeom>
        </p:spPr>
        <p:txBody>
          <a:bodyPr/>
          <a:lstStyle/>
          <a:p>
            <a:r>
              <a:rPr lang="en-US"/>
              <a:t>22/03/2021</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a:xfrm>
            <a:off x="4259263" y="6356351"/>
            <a:ext cx="6572221" cy="365125"/>
          </a:xfrm>
          <a:prstGeom prst="rect">
            <a:avLst/>
          </a:prstGeom>
        </p:spPr>
        <p:txBody>
          <a:bodyPr/>
          <a:lstStyle/>
          <a:p>
            <a:r>
              <a:rPr lang="en-GB"/>
              <a:t>Michael Benedikt | Deliverables and timeline of the FCC Feasibility Study</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406314272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a:xfrm>
            <a:off x="3485228" y="6350852"/>
            <a:ext cx="631160" cy="365125"/>
          </a:xfrm>
          <a:prstGeom prst="rect">
            <a:avLst/>
          </a:prstGeom>
        </p:spPr>
        <p:txBody>
          <a:bodyPr/>
          <a:lstStyle/>
          <a:p>
            <a:r>
              <a:rPr lang="en-US"/>
              <a:t>22/03/2021</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a:xfrm>
            <a:off x="4259263" y="6356351"/>
            <a:ext cx="6572221" cy="365125"/>
          </a:xfrm>
          <a:prstGeom prst="rect">
            <a:avLst/>
          </a:prstGeom>
        </p:spPr>
        <p:txBody>
          <a:bodyPr/>
          <a:lstStyle/>
          <a:p>
            <a:r>
              <a:rPr lang="en-GB"/>
              <a:t>Michael Benedikt | Deliverables and timeline of the FCC Feasibility Study</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6770694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80158121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a:xfrm>
            <a:off x="3485228" y="6350852"/>
            <a:ext cx="631160" cy="365125"/>
          </a:xfrm>
          <a:prstGeom prst="rect">
            <a:avLst/>
          </a:prstGeom>
        </p:spPr>
        <p:txBody>
          <a:bodyPr/>
          <a:lstStyle/>
          <a:p>
            <a:r>
              <a:rPr lang="en-US"/>
              <a:t>22/03/2021</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a:xfrm>
            <a:off x="4259263" y="6356351"/>
            <a:ext cx="6572221" cy="365125"/>
          </a:xfrm>
          <a:prstGeom prst="rect">
            <a:avLst/>
          </a:prstGeom>
        </p:spPr>
        <p:txBody>
          <a:bodyPr/>
          <a:lstStyle/>
          <a:p>
            <a:r>
              <a:rPr lang="en-GB"/>
              <a:t>Michael Benedikt | Deliverables and timeline of the FCC Feasibility Study</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33708064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7"/>
            <a:ext cx="11376025" cy="646331"/>
          </a:xfrm>
          <a:prstGeom prst="rect">
            <a:avLst/>
          </a:prstGeom>
          <a:noFill/>
        </p:spPr>
        <p:txBody>
          <a:bodyPr wrap="square" rtlCol="0">
            <a:spAutoFit/>
          </a:bodyPr>
          <a:lstStyle/>
          <a:p>
            <a:pPr algn="ctr"/>
            <a:r>
              <a:rPr kumimoji="0" lang="fr-CH" sz="3600" dirty="0" err="1"/>
              <a:t>home.cern</a:t>
            </a:r>
            <a:endParaRPr lang="en-US" sz="3600"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251973259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CH"/>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dirty="0"/>
          </a:p>
        </p:txBody>
      </p:sp>
      <p:sp>
        <p:nvSpPr>
          <p:cNvPr id="10" name="Date Placeholder 1"/>
          <p:cNvSpPr>
            <a:spLocks noGrp="1"/>
          </p:cNvSpPr>
          <p:nvPr>
            <p:ph type="dt" sz="half" idx="2"/>
          </p:nvPr>
        </p:nvSpPr>
        <p:spPr>
          <a:xfrm>
            <a:off x="3349515" y="6258663"/>
            <a:ext cx="1154753" cy="365125"/>
          </a:xfrm>
          <a:prstGeom prst="rect">
            <a:avLst/>
          </a:prstGeom>
        </p:spPr>
        <p:txBody>
          <a:bodyPr vert="horz" lIns="91440" tIns="45720" rIns="91440" bIns="45720" rtlCol="0" anchor="ctr"/>
          <a:lstStyle>
            <a:lvl1pPr algn="l">
              <a:defRPr sz="1067">
                <a:solidFill>
                  <a:schemeClr val="tx1">
                    <a:tint val="75000"/>
                  </a:schemeClr>
                </a:solidFill>
              </a:defRPr>
            </a:lvl1pPr>
          </a:lstStyle>
          <a:p>
            <a:r>
              <a:rPr lang="en-US"/>
              <a:t>22/03/2021</a:t>
            </a:r>
            <a:endParaRPr lang="en-US" dirty="0"/>
          </a:p>
        </p:txBody>
      </p:sp>
      <p:sp>
        <p:nvSpPr>
          <p:cNvPr id="11" name="Footer Placeholder 2"/>
          <p:cNvSpPr>
            <a:spLocks noGrp="1"/>
          </p:cNvSpPr>
          <p:nvPr>
            <p:ph type="ftr" sz="quarter" idx="3"/>
          </p:nvPr>
        </p:nvSpPr>
        <p:spPr>
          <a:xfrm>
            <a:off x="4666675" y="6258663"/>
            <a:ext cx="38608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r>
              <a:rPr lang="en-GB"/>
              <a:t>Michael Benedikt | Deliverables and timeline of the FCC Feasibility Study</a:t>
            </a:r>
            <a:endParaRPr lang="en-US" dirty="0"/>
          </a:p>
        </p:txBody>
      </p:sp>
      <p:sp>
        <p:nvSpPr>
          <p:cNvPr id="12" name="Slide Number Placeholder 3"/>
          <p:cNvSpPr>
            <a:spLocks noGrp="1"/>
          </p:cNvSpPr>
          <p:nvPr>
            <p:ph type="sldNum" sz="quarter" idx="4"/>
          </p:nvPr>
        </p:nvSpPr>
        <p:spPr>
          <a:xfrm>
            <a:off x="11354103" y="6258663"/>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53645702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28025178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24231728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AE7A82-05A5-43F9-A20B-07A3BA495A64}"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49474501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AE7A82-05A5-43F9-A20B-07A3BA495A64}" type="datetimeFigureOut">
              <a:rPr lang="en-GB" smtClean="0"/>
              <a:t>08/11/2024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90931562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AE7A82-05A5-43F9-A20B-07A3BA495A64}" type="datetimeFigureOut">
              <a:rPr lang="en-GB" smtClean="0"/>
              <a:t>08/11/2024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35130469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AE7A82-05A5-43F9-A20B-07A3BA495A64}" type="datetimeFigureOut">
              <a:rPr lang="en-GB" smtClean="0"/>
              <a:t>08/11/2024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25543805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E7A82-05A5-43F9-A20B-07A3BA495A64}" type="datetimeFigureOut">
              <a:rPr lang="en-GB" smtClean="0"/>
              <a:t>08/11/2024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14828999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pter Opening Slid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4"/>
            <a:ext cx="11017800" cy="2387600"/>
          </a:xfrm>
          <a:prstGeom prst="rect">
            <a:avLst/>
          </a:prstGeom>
        </p:spPr>
        <p:txBody>
          <a:bodyPr anchor="b"/>
          <a:lstStyle>
            <a:lvl1pPr algn="ctr">
              <a:lnSpc>
                <a:spcPts val="4750"/>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6"/>
            <a:ext cx="11017800" cy="1655762"/>
          </a:xfrm>
        </p:spPr>
        <p:txBody>
          <a:bodyPr>
            <a:noAutofit/>
          </a:bodyPr>
          <a:lstStyle>
            <a:lvl1pPr marL="0" indent="0" algn="ctr">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Chapter</a:t>
            </a:r>
            <a:r>
              <a:rPr lang="de-AT" dirty="0"/>
              <a:t> </a:t>
            </a:r>
            <a:r>
              <a:rPr lang="en-US" noProof="0" dirty="0"/>
              <a:t>Subtitle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Tree>
    <p:extLst>
      <p:ext uri="{BB962C8B-B14F-4D97-AF65-F5344CB8AC3E}">
        <p14:creationId xmlns:p14="http://schemas.microsoft.com/office/powerpoint/2010/main" val="328622241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AE7A82-05A5-43F9-A20B-07A3BA495A64}" type="datetimeFigureOut">
              <a:rPr lang="en-GB" smtClean="0"/>
              <a:t>08/11/2024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54837070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AE7A82-05A5-43F9-A20B-07A3BA495A64}" type="datetimeFigureOut">
              <a:rPr lang="en-GB" smtClean="0"/>
              <a:t>08/11/2024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24356117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92739068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00799329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88A41-7741-87F6-91B7-BA8A27D5A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FDA3BF9-A61D-A880-EA59-5456D31C51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31BA98-A0DB-60E6-6F46-9A0D34B5EE8A}"/>
              </a:ext>
            </a:extLst>
          </p:cNvPr>
          <p:cNvSpPr>
            <a:spLocks noGrp="1"/>
          </p:cNvSpPr>
          <p:nvPr>
            <p:ph type="dt" sz="half" idx="10"/>
          </p:nvPr>
        </p:nvSpPr>
        <p:spPr/>
        <p:txBody>
          <a:bodyPr/>
          <a:lstStyle/>
          <a:p>
            <a:fld id="{05800E69-0DFE-4BA2-857C-D81296BCF8CF}" type="datetimeFigureOut">
              <a:rPr lang="en-GB" smtClean="0"/>
              <a:t>08/11/2024</a:t>
            </a:fld>
            <a:endParaRPr lang="en-GB"/>
          </a:p>
        </p:txBody>
      </p:sp>
      <p:sp>
        <p:nvSpPr>
          <p:cNvPr id="5" name="Footer Placeholder 4">
            <a:extLst>
              <a:ext uri="{FF2B5EF4-FFF2-40B4-BE49-F238E27FC236}">
                <a16:creationId xmlns:a16="http://schemas.microsoft.com/office/drawing/2014/main" id="{45AA5DF4-148D-FE91-E593-7A6760AF67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9DAC1C-07AB-CDFD-0349-F2AA5958B8D9}"/>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48897680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EF810-8586-C9EE-1F68-E2D919E610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91022E-6AEF-E2E5-12B6-EEFEF6E731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12EB75-2D17-06B1-CDD8-115D4050D7E6}"/>
              </a:ext>
            </a:extLst>
          </p:cNvPr>
          <p:cNvSpPr>
            <a:spLocks noGrp="1"/>
          </p:cNvSpPr>
          <p:nvPr>
            <p:ph type="dt" sz="half" idx="10"/>
          </p:nvPr>
        </p:nvSpPr>
        <p:spPr/>
        <p:txBody>
          <a:bodyPr/>
          <a:lstStyle/>
          <a:p>
            <a:fld id="{05800E69-0DFE-4BA2-857C-D81296BCF8CF}" type="datetimeFigureOut">
              <a:rPr lang="en-GB" smtClean="0"/>
              <a:t>08/11/2024</a:t>
            </a:fld>
            <a:endParaRPr lang="en-GB"/>
          </a:p>
        </p:txBody>
      </p:sp>
      <p:sp>
        <p:nvSpPr>
          <p:cNvPr id="5" name="Footer Placeholder 4">
            <a:extLst>
              <a:ext uri="{FF2B5EF4-FFF2-40B4-BE49-F238E27FC236}">
                <a16:creationId xmlns:a16="http://schemas.microsoft.com/office/drawing/2014/main" id="{948E5B11-9AB8-11B2-E320-9CB5851C0B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524ACB-8B44-2F58-0FAB-B088778B829F}"/>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350245030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88D3-F3EF-3911-CB41-8C034C71F6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6059E75-A0A6-5977-56C9-2DEAB621E2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07FF51-1BEB-0D9F-E3C7-AB3ED837A1D7}"/>
              </a:ext>
            </a:extLst>
          </p:cNvPr>
          <p:cNvSpPr>
            <a:spLocks noGrp="1"/>
          </p:cNvSpPr>
          <p:nvPr>
            <p:ph type="dt" sz="half" idx="10"/>
          </p:nvPr>
        </p:nvSpPr>
        <p:spPr/>
        <p:txBody>
          <a:bodyPr/>
          <a:lstStyle/>
          <a:p>
            <a:fld id="{05800E69-0DFE-4BA2-857C-D81296BCF8CF}" type="datetimeFigureOut">
              <a:rPr lang="en-GB" smtClean="0"/>
              <a:t>08/11/2024</a:t>
            </a:fld>
            <a:endParaRPr lang="en-GB"/>
          </a:p>
        </p:txBody>
      </p:sp>
      <p:sp>
        <p:nvSpPr>
          <p:cNvPr id="5" name="Footer Placeholder 4">
            <a:extLst>
              <a:ext uri="{FF2B5EF4-FFF2-40B4-BE49-F238E27FC236}">
                <a16:creationId xmlns:a16="http://schemas.microsoft.com/office/drawing/2014/main" id="{179FCB54-4F5C-6DBC-928E-05C44989A6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C5C001-8171-2F91-1407-C69E6D31CDE6}"/>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147697796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0081-9647-6118-CE0F-110606905B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814895-0177-E2BD-29C7-9231C77E17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67D69E-847C-C70D-24D9-DFFC308142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E0983A-966B-5B5E-2715-DA674BA9C4AF}"/>
              </a:ext>
            </a:extLst>
          </p:cNvPr>
          <p:cNvSpPr>
            <a:spLocks noGrp="1"/>
          </p:cNvSpPr>
          <p:nvPr>
            <p:ph type="dt" sz="half" idx="10"/>
          </p:nvPr>
        </p:nvSpPr>
        <p:spPr/>
        <p:txBody>
          <a:bodyPr/>
          <a:lstStyle/>
          <a:p>
            <a:fld id="{05800E69-0DFE-4BA2-857C-D81296BCF8CF}" type="datetimeFigureOut">
              <a:rPr lang="en-GB" smtClean="0"/>
              <a:t>08/11/2024</a:t>
            </a:fld>
            <a:endParaRPr lang="en-GB"/>
          </a:p>
        </p:txBody>
      </p:sp>
      <p:sp>
        <p:nvSpPr>
          <p:cNvPr id="6" name="Footer Placeholder 5">
            <a:extLst>
              <a:ext uri="{FF2B5EF4-FFF2-40B4-BE49-F238E27FC236}">
                <a16:creationId xmlns:a16="http://schemas.microsoft.com/office/drawing/2014/main" id="{6DBA4DDF-7C37-DBC7-D5A5-038CA1888D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37CF67-7F4B-2342-BCEE-C85369768994}"/>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326025763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0D0F-281A-3B3D-A515-0E9EBF3F7B2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CB446B-BF12-5B3B-8E0D-0A33602172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EACC28-A297-D007-5375-F0CE7A86EB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A24CACD-2EE9-CBA9-3DFC-E417A44CCA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06A73C-6E80-3931-E743-C86CF6150C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4D59F61-7004-8906-11CD-5557B0213293}"/>
              </a:ext>
            </a:extLst>
          </p:cNvPr>
          <p:cNvSpPr>
            <a:spLocks noGrp="1"/>
          </p:cNvSpPr>
          <p:nvPr>
            <p:ph type="dt" sz="half" idx="10"/>
          </p:nvPr>
        </p:nvSpPr>
        <p:spPr/>
        <p:txBody>
          <a:bodyPr/>
          <a:lstStyle/>
          <a:p>
            <a:fld id="{05800E69-0DFE-4BA2-857C-D81296BCF8CF}" type="datetimeFigureOut">
              <a:rPr lang="en-GB" smtClean="0"/>
              <a:t>08/11/2024</a:t>
            </a:fld>
            <a:endParaRPr lang="en-GB"/>
          </a:p>
        </p:txBody>
      </p:sp>
      <p:sp>
        <p:nvSpPr>
          <p:cNvPr id="8" name="Footer Placeholder 7">
            <a:extLst>
              <a:ext uri="{FF2B5EF4-FFF2-40B4-BE49-F238E27FC236}">
                <a16:creationId xmlns:a16="http://schemas.microsoft.com/office/drawing/2014/main" id="{4C09F45B-33EC-530E-A4B1-11327065AA1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2E066DB-BC34-0308-9306-C277349BF5F8}"/>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8036834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D659F-2B10-9F0B-511E-5880F7F724B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190D163-7BFD-7ECE-B504-483899F383FF}"/>
              </a:ext>
            </a:extLst>
          </p:cNvPr>
          <p:cNvSpPr>
            <a:spLocks noGrp="1"/>
          </p:cNvSpPr>
          <p:nvPr>
            <p:ph type="dt" sz="half" idx="10"/>
          </p:nvPr>
        </p:nvSpPr>
        <p:spPr/>
        <p:txBody>
          <a:bodyPr/>
          <a:lstStyle/>
          <a:p>
            <a:fld id="{05800E69-0DFE-4BA2-857C-D81296BCF8CF}" type="datetimeFigureOut">
              <a:rPr lang="en-GB" smtClean="0"/>
              <a:t>08/11/2024</a:t>
            </a:fld>
            <a:endParaRPr lang="en-GB"/>
          </a:p>
        </p:txBody>
      </p:sp>
      <p:sp>
        <p:nvSpPr>
          <p:cNvPr id="4" name="Footer Placeholder 3">
            <a:extLst>
              <a:ext uri="{FF2B5EF4-FFF2-40B4-BE49-F238E27FC236}">
                <a16:creationId xmlns:a16="http://schemas.microsoft.com/office/drawing/2014/main" id="{76F124C6-161D-A9EF-A3EB-FE22688BB2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1CDE1E8-9FE3-70EF-FF10-4615122C0623}"/>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47324132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420742733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B04D68-A14A-66F8-8897-694D9DF1D492}"/>
              </a:ext>
            </a:extLst>
          </p:cNvPr>
          <p:cNvSpPr>
            <a:spLocks noGrp="1"/>
          </p:cNvSpPr>
          <p:nvPr>
            <p:ph type="dt" sz="half" idx="10"/>
          </p:nvPr>
        </p:nvSpPr>
        <p:spPr/>
        <p:txBody>
          <a:bodyPr/>
          <a:lstStyle/>
          <a:p>
            <a:fld id="{05800E69-0DFE-4BA2-857C-D81296BCF8CF}" type="datetimeFigureOut">
              <a:rPr lang="en-GB" smtClean="0"/>
              <a:t>08/11/2024</a:t>
            </a:fld>
            <a:endParaRPr lang="en-GB"/>
          </a:p>
        </p:txBody>
      </p:sp>
      <p:sp>
        <p:nvSpPr>
          <p:cNvPr id="3" name="Footer Placeholder 2">
            <a:extLst>
              <a:ext uri="{FF2B5EF4-FFF2-40B4-BE49-F238E27FC236}">
                <a16:creationId xmlns:a16="http://schemas.microsoft.com/office/drawing/2014/main" id="{91FB3061-1ECD-4E35-A2A2-70DA0BEA379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E51FC50-2CDD-720B-D2F8-6BE837F080C7}"/>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19201571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F3A53-750B-9687-23F2-17AA9B038C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2488DB2-1F30-36D9-8F0F-B90AF17188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55F9DA-5F55-D175-BB91-890DC7DF4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E0AB5-312D-C306-3387-B884340A2C18}"/>
              </a:ext>
            </a:extLst>
          </p:cNvPr>
          <p:cNvSpPr>
            <a:spLocks noGrp="1"/>
          </p:cNvSpPr>
          <p:nvPr>
            <p:ph type="dt" sz="half" idx="10"/>
          </p:nvPr>
        </p:nvSpPr>
        <p:spPr/>
        <p:txBody>
          <a:bodyPr/>
          <a:lstStyle/>
          <a:p>
            <a:fld id="{05800E69-0DFE-4BA2-857C-D81296BCF8CF}" type="datetimeFigureOut">
              <a:rPr lang="en-GB" smtClean="0"/>
              <a:t>08/11/2024</a:t>
            </a:fld>
            <a:endParaRPr lang="en-GB"/>
          </a:p>
        </p:txBody>
      </p:sp>
      <p:sp>
        <p:nvSpPr>
          <p:cNvPr id="6" name="Footer Placeholder 5">
            <a:extLst>
              <a:ext uri="{FF2B5EF4-FFF2-40B4-BE49-F238E27FC236}">
                <a16:creationId xmlns:a16="http://schemas.microsoft.com/office/drawing/2014/main" id="{A62290C8-F3CF-217B-EB94-C9D9D14DBA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A0F90F-98ED-1851-E500-5B9A9E67767D}"/>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409360416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72BF0-B366-D8DF-E71B-7D5D493297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266EFC9-9C08-3913-F4B9-921CB7D32F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C3092E-A4F2-EF12-C4A3-280336397F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98F4A4-5219-08D4-114B-0F9D84DB20ED}"/>
              </a:ext>
            </a:extLst>
          </p:cNvPr>
          <p:cNvSpPr>
            <a:spLocks noGrp="1"/>
          </p:cNvSpPr>
          <p:nvPr>
            <p:ph type="dt" sz="half" idx="10"/>
          </p:nvPr>
        </p:nvSpPr>
        <p:spPr/>
        <p:txBody>
          <a:bodyPr/>
          <a:lstStyle/>
          <a:p>
            <a:fld id="{05800E69-0DFE-4BA2-857C-D81296BCF8CF}" type="datetimeFigureOut">
              <a:rPr lang="en-GB" smtClean="0"/>
              <a:t>08/11/2024</a:t>
            </a:fld>
            <a:endParaRPr lang="en-GB"/>
          </a:p>
        </p:txBody>
      </p:sp>
      <p:sp>
        <p:nvSpPr>
          <p:cNvPr id="6" name="Footer Placeholder 5">
            <a:extLst>
              <a:ext uri="{FF2B5EF4-FFF2-40B4-BE49-F238E27FC236}">
                <a16:creationId xmlns:a16="http://schemas.microsoft.com/office/drawing/2014/main" id="{9FE66DFD-B7F6-CE62-03F4-076687AA7F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A15510-F823-6E6A-4430-86F53CF95526}"/>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78845397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A16FB-EF80-9899-E87A-E158B170D0F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A941D7-2EC4-EC62-A7DF-3CED2E7B30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A62156-FE74-3CEA-3710-9C29C9526BA1}"/>
              </a:ext>
            </a:extLst>
          </p:cNvPr>
          <p:cNvSpPr>
            <a:spLocks noGrp="1"/>
          </p:cNvSpPr>
          <p:nvPr>
            <p:ph type="dt" sz="half" idx="10"/>
          </p:nvPr>
        </p:nvSpPr>
        <p:spPr/>
        <p:txBody>
          <a:bodyPr/>
          <a:lstStyle/>
          <a:p>
            <a:fld id="{05800E69-0DFE-4BA2-857C-D81296BCF8CF}" type="datetimeFigureOut">
              <a:rPr lang="en-GB" smtClean="0"/>
              <a:t>08/11/2024</a:t>
            </a:fld>
            <a:endParaRPr lang="en-GB"/>
          </a:p>
        </p:txBody>
      </p:sp>
      <p:sp>
        <p:nvSpPr>
          <p:cNvPr id="5" name="Footer Placeholder 4">
            <a:extLst>
              <a:ext uri="{FF2B5EF4-FFF2-40B4-BE49-F238E27FC236}">
                <a16:creationId xmlns:a16="http://schemas.microsoft.com/office/drawing/2014/main" id="{521AD269-6C5B-E7F9-2844-E903867994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8151E2-BC79-7B3C-7923-A389C5ED5441}"/>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73903460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2DC7FA-35ED-221C-34E6-E161FAF310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B063C8-0853-5D0C-2D08-7A8317396F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F17C37-7FD4-F6F9-F5A8-95082FF3F438}"/>
              </a:ext>
            </a:extLst>
          </p:cNvPr>
          <p:cNvSpPr>
            <a:spLocks noGrp="1"/>
          </p:cNvSpPr>
          <p:nvPr>
            <p:ph type="dt" sz="half" idx="10"/>
          </p:nvPr>
        </p:nvSpPr>
        <p:spPr/>
        <p:txBody>
          <a:bodyPr/>
          <a:lstStyle/>
          <a:p>
            <a:fld id="{05800E69-0DFE-4BA2-857C-D81296BCF8CF}" type="datetimeFigureOut">
              <a:rPr lang="en-GB" smtClean="0"/>
              <a:t>08/11/2024</a:t>
            </a:fld>
            <a:endParaRPr lang="en-GB"/>
          </a:p>
        </p:txBody>
      </p:sp>
      <p:sp>
        <p:nvSpPr>
          <p:cNvPr id="5" name="Footer Placeholder 4">
            <a:extLst>
              <a:ext uri="{FF2B5EF4-FFF2-40B4-BE49-F238E27FC236}">
                <a16:creationId xmlns:a16="http://schemas.microsoft.com/office/drawing/2014/main" id="{9911817F-F1FD-F0C6-FA4E-03B1ED6710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D526DF-0918-C84F-5B7C-021D7F6D6A5D}"/>
              </a:ext>
            </a:extLst>
          </p:cNvPr>
          <p:cNvSpPr>
            <a:spLocks noGrp="1"/>
          </p:cNvSpPr>
          <p:nvPr>
            <p:ph type="sldNum" sz="quarter" idx="12"/>
          </p:nvPr>
        </p:nvSpPr>
        <p:spPr/>
        <p:txBody>
          <a:bodyPr/>
          <a:lstStyle/>
          <a:p>
            <a:fld id="{B2F5FC1A-9684-4071-8C56-D27C643B063E}" type="slidenum">
              <a:rPr lang="en-GB" smtClean="0"/>
              <a:t>‹#›</a:t>
            </a:fld>
            <a:endParaRPr lang="en-GB"/>
          </a:p>
        </p:txBody>
      </p:sp>
    </p:spTree>
    <p:extLst>
      <p:ext uri="{BB962C8B-B14F-4D97-AF65-F5344CB8AC3E}">
        <p14:creationId xmlns:p14="http://schemas.microsoft.com/office/powerpoint/2010/main" val="95499726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slide - 1">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592796"/>
            <a:ext cx="11017800" cy="2387600"/>
          </a:xfrm>
        </p:spPr>
        <p:txBody>
          <a:bodyPr anchor="b"/>
          <a:lstStyle>
            <a:lvl1pPr algn="ctr">
              <a:lnSpc>
                <a:spcPts val="4750"/>
              </a:lnSpc>
              <a:defRPr sz="4500" cap="all"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4275516"/>
            <a:ext cx="11017800" cy="1655762"/>
          </a:xfrm>
        </p:spPr>
        <p:txBody>
          <a:bodyPr>
            <a:noAutofit/>
          </a:bodyPr>
          <a:lstStyle>
            <a:lvl1pPr marL="0" indent="0" algn="ctr">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0" y="69891"/>
            <a:ext cx="385972" cy="226761"/>
          </a:xfrm>
          <a:prstGeom prst="rect">
            <a:avLst/>
          </a:prstGeom>
        </p:spPr>
        <p:txBody>
          <a:bodyPr/>
          <a:lstStyle>
            <a:lvl1pPr>
              <a:defRPr>
                <a:solidFill>
                  <a:schemeClr val="bg1"/>
                </a:solidFill>
              </a:defRPr>
            </a:lvl1pPr>
          </a:lstStyle>
          <a:p>
            <a:endParaRPr lang="en-US" noProof="0" dirty="0"/>
          </a:p>
        </p:txBody>
      </p:sp>
      <p:pic>
        <p:nvPicPr>
          <p:cNvPr id="10" name="Picture 9" descr="A picture containing icon&#10;&#10;Description automatically generated">
            <a:extLst>
              <a:ext uri="{FF2B5EF4-FFF2-40B4-BE49-F238E27FC236}">
                <a16:creationId xmlns:a16="http://schemas.microsoft.com/office/drawing/2014/main" id="{FC154AD6-22D9-4E3F-BC59-CA4E2ECF2D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500" y="152400"/>
            <a:ext cx="718217" cy="242803"/>
          </a:xfrm>
          <a:prstGeom prst="rect">
            <a:avLst/>
          </a:prstGeom>
        </p:spPr>
      </p:pic>
    </p:spTree>
    <p:extLst>
      <p:ext uri="{BB962C8B-B14F-4D97-AF65-F5344CB8AC3E}">
        <p14:creationId xmlns:p14="http://schemas.microsoft.com/office/powerpoint/2010/main" val="2767144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slide - 2">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343D645-9E73-4DF5-987F-AE7051A4FC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55740" y="1107340"/>
            <a:ext cx="4716524" cy="4720131"/>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592796"/>
            <a:ext cx="11017800" cy="2387600"/>
          </a:xfrm>
        </p:spPr>
        <p:txBody>
          <a:bodyPr anchor="b"/>
          <a:lstStyle>
            <a:lvl1pPr algn="ctr">
              <a:lnSpc>
                <a:spcPts val="4750"/>
              </a:lnSpc>
              <a:defRPr sz="4500" cap="all" baseline="0">
                <a:solidFill>
                  <a:schemeClr val="tx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4275516"/>
            <a:ext cx="11017800" cy="1655762"/>
          </a:xfrm>
        </p:spPr>
        <p:txBody>
          <a:bodyPr>
            <a:noAutofit/>
          </a:bodyPr>
          <a:lstStyle>
            <a:lvl1pPr marL="0" indent="0" algn="ctr">
              <a:buNone/>
              <a:defRPr sz="1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0" y="69891"/>
            <a:ext cx="385972" cy="226761"/>
          </a:xfrm>
          <a:prstGeom prst="rect">
            <a:avLst/>
          </a:prstGeom>
        </p:spPr>
        <p:txBody>
          <a:bodyPr/>
          <a:lstStyle>
            <a:lvl1pPr>
              <a:defRPr>
                <a:solidFill>
                  <a:schemeClr val="tx2"/>
                </a:solidFill>
              </a:defRPr>
            </a:lvl1pPr>
          </a:lstStyle>
          <a:p>
            <a:fld id="{88A1DFE4-5FC5-43BD-BB7E-75EAD82B965F}" type="slidenum">
              <a:rPr lang="en-US" noProof="0" smtClean="0"/>
              <a:pPr/>
              <a:t>‹#›</a:t>
            </a:fld>
            <a:endParaRPr lang="en-US" noProof="0" dirty="0"/>
          </a:p>
        </p:txBody>
      </p:sp>
      <p:pic>
        <p:nvPicPr>
          <p:cNvPr id="5" name="Picture 4" descr="A picture containing text&#10;&#10;Description automatically generated">
            <a:extLst>
              <a:ext uri="{FF2B5EF4-FFF2-40B4-BE49-F238E27FC236}">
                <a16:creationId xmlns:a16="http://schemas.microsoft.com/office/drawing/2014/main" id="{51C16DAB-86F5-45CA-97A4-6AA1DDEDE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900" y="200107"/>
            <a:ext cx="685800" cy="242803"/>
          </a:xfrm>
          <a:prstGeom prst="rect">
            <a:avLst/>
          </a:prstGeom>
        </p:spPr>
      </p:pic>
    </p:spTree>
    <p:extLst>
      <p:ext uri="{BB962C8B-B14F-4D97-AF65-F5344CB8AC3E}">
        <p14:creationId xmlns:p14="http://schemas.microsoft.com/office/powerpoint/2010/main" val="1426551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slide - 3">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B76ECB0-B71D-454C-9911-8489B91E50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Grafik 11" descr="Ein Bild, das Zeichnung enthält.&#10;&#10;Automatisch generierte Beschreibung">
            <a:extLst>
              <a:ext uri="{FF2B5EF4-FFF2-40B4-BE49-F238E27FC236}">
                <a16:creationId xmlns:a16="http://schemas.microsoft.com/office/drawing/2014/main" id="{A869517B-FA4A-4693-A73F-75823C3FCBFB}"/>
              </a:ext>
            </a:extLst>
          </p:cNvPr>
          <p:cNvPicPr>
            <a:picLocks noChangeAspect="1"/>
          </p:cNvPicPr>
          <p:nvPr userDrawn="1"/>
        </p:nvPicPr>
        <p:blipFill>
          <a:blip r:embed="rId3" cstate="print">
            <a:alphaModFix amt="40000"/>
            <a:extLst>
              <a:ext uri="{28A0092B-C50C-407E-A947-70E740481C1C}">
                <a14:useLocalDpi xmlns:a14="http://schemas.microsoft.com/office/drawing/2010/main" val="0"/>
              </a:ext>
            </a:extLst>
          </a:blip>
          <a:stretch>
            <a:fillRect/>
          </a:stretch>
        </p:blipFill>
        <p:spPr>
          <a:xfrm>
            <a:off x="3506400" y="1132200"/>
            <a:ext cx="5465976" cy="47988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394774"/>
            <a:ext cx="11017800" cy="2387600"/>
          </a:xfrm>
        </p:spPr>
        <p:txBody>
          <a:bodyPr anchor="b"/>
          <a:lstStyle>
            <a:lvl1pPr algn="ctr">
              <a:lnSpc>
                <a:spcPts val="4750"/>
              </a:lnSpc>
              <a:defRPr sz="4500" cap="all"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3861048"/>
            <a:ext cx="11017800" cy="1655762"/>
          </a:xfrm>
        </p:spPr>
        <p:txBody>
          <a:bodyPr>
            <a:noAutofit/>
          </a:bodyPr>
          <a:lstStyle>
            <a:lvl1pPr marL="0" indent="0" algn="ctr">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0" y="69891"/>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8" name="Picture 7" descr="A picture containing icon&#10;&#10;Description automatically generated">
            <a:extLst>
              <a:ext uri="{FF2B5EF4-FFF2-40B4-BE49-F238E27FC236}">
                <a16:creationId xmlns:a16="http://schemas.microsoft.com/office/drawing/2014/main" id="{64BFA774-EC6C-41F3-A364-4FE11E71C2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0500" y="152400"/>
            <a:ext cx="718217" cy="242803"/>
          </a:xfrm>
          <a:prstGeom prst="rect">
            <a:avLst/>
          </a:prstGeom>
        </p:spPr>
      </p:pic>
    </p:spTree>
    <p:extLst>
      <p:ext uri="{BB962C8B-B14F-4D97-AF65-F5344CB8AC3E}">
        <p14:creationId xmlns:p14="http://schemas.microsoft.com/office/powerpoint/2010/main" val="645309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oodbye Slide">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2384884"/>
            <a:ext cx="11017800" cy="2387600"/>
          </a:xfrm>
        </p:spPr>
        <p:txBody>
          <a:bodyPr anchor="ctr" anchorCtr="0"/>
          <a:lstStyle>
            <a:lvl1pPr algn="ctr">
              <a:lnSpc>
                <a:spcPts val="4750"/>
              </a:lnSpc>
              <a:defRPr sz="4500" cap="none" baseline="0">
                <a:solidFill>
                  <a:schemeClr val="bg1"/>
                </a:solidFill>
              </a:defRPr>
            </a:lvl1pPr>
          </a:lstStyle>
          <a:p>
            <a:r>
              <a:rPr lang="en-US" noProof="0" dirty="0"/>
              <a:t>Add Your Final Greetings</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0" y="69891"/>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7" name="Picture 6" descr="A picture containing icon&#10;&#10;Description automatically generated">
            <a:extLst>
              <a:ext uri="{FF2B5EF4-FFF2-40B4-BE49-F238E27FC236}">
                <a16:creationId xmlns:a16="http://schemas.microsoft.com/office/drawing/2014/main" id="{E07A8E7D-D7E2-458F-AF9A-83DF4A4507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500" y="152400"/>
            <a:ext cx="718217" cy="242803"/>
          </a:xfrm>
          <a:prstGeom prst="rect">
            <a:avLst/>
          </a:prstGeom>
        </p:spPr>
      </p:pic>
    </p:spTree>
    <p:extLst>
      <p:ext uri="{BB962C8B-B14F-4D97-AF65-F5344CB8AC3E}">
        <p14:creationId xmlns:p14="http://schemas.microsoft.com/office/powerpoint/2010/main" val="7281116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361853091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44171960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248284403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64612168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3094350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408894295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148893641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25160539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96903418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87582425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332938838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77487222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3677452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Image with title">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FFD4E8CF-D8C3-4750-53C4-50E1803567B2}"/>
              </a:ext>
            </a:extLst>
          </p:cNvPr>
          <p:cNvSpPr>
            <a:spLocks noGrp="1"/>
          </p:cNvSpPr>
          <p:nvPr>
            <p:ph type="pic" sz="quarter" idx="14"/>
          </p:nvPr>
        </p:nvSpPr>
        <p:spPr>
          <a:xfrm>
            <a:off x="0" y="1"/>
            <a:ext cx="12192000" cy="6858000"/>
          </a:xfrm>
        </p:spPr>
        <p:txBody>
          <a:bodyPr/>
          <a:lstStyle/>
          <a:p>
            <a:endParaRPr lang="fr-FR" dirty="0"/>
          </a:p>
        </p:txBody>
      </p:sp>
      <p:sp>
        <p:nvSpPr>
          <p:cNvPr id="5" name="Footer Placeholder 4">
            <a:extLst>
              <a:ext uri="{FF2B5EF4-FFF2-40B4-BE49-F238E27FC236}">
                <a16:creationId xmlns:a16="http://schemas.microsoft.com/office/drawing/2014/main" id="{85ECA1C4-F4A7-BC46-A225-552B923266F5}"/>
              </a:ext>
            </a:extLst>
          </p:cNvPr>
          <p:cNvSpPr>
            <a:spLocks noGrp="1"/>
          </p:cNvSpPr>
          <p:nvPr>
            <p:ph type="ftr" sz="quarter" idx="11"/>
          </p:nvPr>
        </p:nvSpPr>
        <p:spPr>
          <a:xfrm>
            <a:off x="623889" y="226799"/>
            <a:ext cx="4400873" cy="586800"/>
          </a:xfrm>
        </p:spPr>
        <p:txBody>
          <a:bodyPr anchor="ctr" anchorCtr="0"/>
          <a:lstStyle>
            <a:lvl1pPr>
              <a:defRPr sz="1000">
                <a:solidFill>
                  <a:schemeClr val="bg1"/>
                </a:solidFill>
                <a:latin typeface="Arial" panose="020B0604020202020204" pitchFamily="34" charset="0"/>
                <a:cs typeface="Arial" panose="020B0604020202020204" pitchFamily="34" charset="0"/>
              </a:defRPr>
            </a:lvl1pPr>
          </a:lstStyle>
          <a:p>
            <a:r>
              <a:rPr lang="en-GB" dirty="0"/>
              <a:t>Speaker Name</a:t>
            </a:r>
          </a:p>
        </p:txBody>
      </p:sp>
      <p:sp>
        <p:nvSpPr>
          <p:cNvPr id="6" name="Slide Number Placeholder 5">
            <a:extLst>
              <a:ext uri="{FF2B5EF4-FFF2-40B4-BE49-F238E27FC236}">
                <a16:creationId xmlns:a16="http://schemas.microsoft.com/office/drawing/2014/main" id="{FD9B271C-BE09-AE43-AAE2-F12505604A32}"/>
              </a:ext>
            </a:extLst>
          </p:cNvPr>
          <p:cNvSpPr>
            <a:spLocks noGrp="1"/>
          </p:cNvSpPr>
          <p:nvPr>
            <p:ph type="sldNum" sz="quarter" idx="12"/>
          </p:nvPr>
        </p:nvSpPr>
        <p:spPr>
          <a:xfrm>
            <a:off x="10128251" y="225426"/>
            <a:ext cx="1439864" cy="580333"/>
          </a:xfrm>
        </p:spPr>
        <p:txBody>
          <a:bodyPr anchor="ctr" anchorCtr="0"/>
          <a:lstStyle>
            <a:lvl1pPr algn="r">
              <a:defRPr sz="900">
                <a:solidFill>
                  <a:schemeClr val="bg1"/>
                </a:solidFill>
                <a:latin typeface="+mn-lt"/>
              </a:defRPr>
            </a:lvl1pPr>
          </a:lstStyle>
          <a:p>
            <a:fld id="{D14C7E88-7948-D841-83D7-83B72EAFD754}" type="slidenum">
              <a:rPr lang="en-GB" smtClean="0"/>
              <a:pPr/>
              <a:t>‹#›</a:t>
            </a:fld>
            <a:endParaRPr lang="en-GB" dirty="0"/>
          </a:p>
        </p:txBody>
      </p:sp>
      <p:cxnSp>
        <p:nvCxnSpPr>
          <p:cNvPr id="22" name="Straight Connector 21">
            <a:extLst>
              <a:ext uri="{FF2B5EF4-FFF2-40B4-BE49-F238E27FC236}">
                <a16:creationId xmlns:a16="http://schemas.microsoft.com/office/drawing/2014/main" id="{9072BBAC-83B3-1646-B56D-64E76C1635E4}"/>
              </a:ext>
            </a:extLst>
          </p:cNvPr>
          <p:cNvCxnSpPr/>
          <p:nvPr userDrawn="1"/>
        </p:nvCxnSpPr>
        <p:spPr>
          <a:xfrm>
            <a:off x="0" y="95400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Police, Graphique, graphisme, logo&#10;&#10;Description générée automatiquement">
            <a:extLst>
              <a:ext uri="{FF2B5EF4-FFF2-40B4-BE49-F238E27FC236}">
                <a16:creationId xmlns:a16="http://schemas.microsoft.com/office/drawing/2014/main" id="{57199B7E-DDD5-9C9A-04A1-52C4843FAF4C}"/>
              </a:ext>
            </a:extLst>
          </p:cNvPr>
          <p:cNvPicPr>
            <a:picLocks noChangeAspect="1"/>
          </p:cNvPicPr>
          <p:nvPr userDrawn="1"/>
        </p:nvPicPr>
        <p:blipFill>
          <a:blip r:embed="rId2"/>
          <a:stretch>
            <a:fillRect/>
          </a:stretch>
        </p:blipFill>
        <p:spPr>
          <a:xfrm>
            <a:off x="5870191" y="289782"/>
            <a:ext cx="451620" cy="451620"/>
          </a:xfrm>
          <a:prstGeom prst="rect">
            <a:avLst/>
          </a:prstGeom>
        </p:spPr>
      </p:pic>
      <p:sp>
        <p:nvSpPr>
          <p:cNvPr id="4" name="Title 1">
            <a:extLst>
              <a:ext uri="{FF2B5EF4-FFF2-40B4-BE49-F238E27FC236}">
                <a16:creationId xmlns:a16="http://schemas.microsoft.com/office/drawing/2014/main" id="{E577C4D2-BA52-A0C1-307F-F70181B8F0B6}"/>
              </a:ext>
            </a:extLst>
          </p:cNvPr>
          <p:cNvSpPr>
            <a:spLocks noGrp="1"/>
          </p:cNvSpPr>
          <p:nvPr>
            <p:ph type="title"/>
          </p:nvPr>
        </p:nvSpPr>
        <p:spPr>
          <a:xfrm>
            <a:off x="623888" y="1427459"/>
            <a:ext cx="10944227" cy="631032"/>
          </a:xfrm>
        </p:spPr>
        <p:txBody>
          <a:bodyPr anchor="t" anchorCtr="0">
            <a:normAutofit/>
          </a:bodyPr>
          <a:lstStyle>
            <a:lvl1pPr algn="l">
              <a:defRPr sz="3500">
                <a:solidFill>
                  <a:schemeClr val="bg1"/>
                </a:solidFill>
              </a:defRPr>
            </a:lvl1pPr>
          </a:lstStyle>
          <a:p>
            <a:r>
              <a:rPr lang="fr-FR" dirty="0"/>
              <a:t>Modifiez le style du titre</a:t>
            </a:r>
            <a:endParaRPr lang="en-GB" dirty="0"/>
          </a:p>
        </p:txBody>
      </p:sp>
    </p:spTree>
    <p:extLst>
      <p:ext uri="{BB962C8B-B14F-4D97-AF65-F5344CB8AC3E}">
        <p14:creationId xmlns:p14="http://schemas.microsoft.com/office/powerpoint/2010/main" val="290166298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258234" y="126621"/>
            <a:ext cx="385972" cy="226761"/>
          </a:xfrm>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pic>
        <p:nvPicPr>
          <p:cNvPr id="2" name="Image 2" descr="Une image contenant Police, Graphique, graphisme, logo&#10;&#10;Description générée automatiquement">
            <a:extLst>
              <a:ext uri="{FF2B5EF4-FFF2-40B4-BE49-F238E27FC236}">
                <a16:creationId xmlns:a16="http://schemas.microsoft.com/office/drawing/2014/main" id="{C8E072D6-0422-4628-6BF4-017AE7901DD4}"/>
              </a:ext>
            </a:extLst>
          </p:cNvPr>
          <p:cNvPicPr>
            <a:picLocks noChangeAspect="1"/>
          </p:cNvPicPr>
          <p:nvPr userDrawn="1"/>
        </p:nvPicPr>
        <p:blipFill>
          <a:blip r:embed="rId2"/>
          <a:stretch>
            <a:fillRect/>
          </a:stretch>
        </p:blipFill>
        <p:spPr>
          <a:xfrm>
            <a:off x="11717867" y="23617"/>
            <a:ext cx="432764" cy="432764"/>
          </a:xfrm>
          <a:prstGeom prst="rect">
            <a:avLst/>
          </a:prstGeom>
        </p:spPr>
      </p:pic>
    </p:spTree>
    <p:extLst>
      <p:ext uri="{BB962C8B-B14F-4D97-AF65-F5344CB8AC3E}">
        <p14:creationId xmlns:p14="http://schemas.microsoft.com/office/powerpoint/2010/main" val="191896969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44025487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241301" y="126621"/>
            <a:ext cx="385972" cy="226761"/>
          </a:xfr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pic>
        <p:nvPicPr>
          <p:cNvPr id="4" name="Image 2" descr="Une image contenant Police, Graphique, graphisme, logo&#10;&#10;Description générée automatiquement">
            <a:extLst>
              <a:ext uri="{FF2B5EF4-FFF2-40B4-BE49-F238E27FC236}">
                <a16:creationId xmlns:a16="http://schemas.microsoft.com/office/drawing/2014/main" id="{62037846-C206-644F-E46F-16903CBC8F3A}"/>
              </a:ext>
            </a:extLst>
          </p:cNvPr>
          <p:cNvPicPr>
            <a:picLocks noChangeAspect="1"/>
          </p:cNvPicPr>
          <p:nvPr userDrawn="1"/>
        </p:nvPicPr>
        <p:blipFill>
          <a:blip r:embed="rId2"/>
          <a:stretch>
            <a:fillRect/>
          </a:stretch>
        </p:blipFill>
        <p:spPr>
          <a:xfrm>
            <a:off x="11717867" y="23617"/>
            <a:ext cx="432764" cy="432764"/>
          </a:xfrm>
          <a:prstGeom prst="rect">
            <a:avLst/>
          </a:prstGeom>
        </p:spPr>
      </p:pic>
    </p:spTree>
    <p:extLst>
      <p:ext uri="{BB962C8B-B14F-4D97-AF65-F5344CB8AC3E}">
        <p14:creationId xmlns:p14="http://schemas.microsoft.com/office/powerpoint/2010/main" val="251003334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8583822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321323193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122119155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237067" y="126621"/>
            <a:ext cx="385972" cy="226761"/>
          </a:xfr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pic>
        <p:nvPicPr>
          <p:cNvPr id="2" name="Image 2" descr="Une image contenant Police, Graphique, graphisme, logo&#10;&#10;Description générée automatiquement">
            <a:extLst>
              <a:ext uri="{FF2B5EF4-FFF2-40B4-BE49-F238E27FC236}">
                <a16:creationId xmlns:a16="http://schemas.microsoft.com/office/drawing/2014/main" id="{B9D70FEC-C4B2-10F2-06A4-2C5DCFDBFBF8}"/>
              </a:ext>
            </a:extLst>
          </p:cNvPr>
          <p:cNvPicPr>
            <a:picLocks noChangeAspect="1"/>
          </p:cNvPicPr>
          <p:nvPr userDrawn="1"/>
        </p:nvPicPr>
        <p:blipFill>
          <a:blip r:embed="rId2"/>
          <a:stretch>
            <a:fillRect/>
          </a:stretch>
        </p:blipFill>
        <p:spPr>
          <a:xfrm>
            <a:off x="11717867" y="23617"/>
            <a:ext cx="432764" cy="432764"/>
          </a:xfrm>
          <a:prstGeom prst="rect">
            <a:avLst/>
          </a:prstGeom>
        </p:spPr>
      </p:pic>
    </p:spTree>
    <p:extLst>
      <p:ext uri="{BB962C8B-B14F-4D97-AF65-F5344CB8AC3E}">
        <p14:creationId xmlns:p14="http://schemas.microsoft.com/office/powerpoint/2010/main" val="139770543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63138977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17727867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98133151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203201" y="126621"/>
            <a:ext cx="385972" cy="226761"/>
          </a:xfrm>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pic>
        <p:nvPicPr>
          <p:cNvPr id="2" name="Image 2" descr="Une image contenant Police, Graphique, graphisme, logo&#10;&#10;Description générée automatiquement">
            <a:extLst>
              <a:ext uri="{FF2B5EF4-FFF2-40B4-BE49-F238E27FC236}">
                <a16:creationId xmlns:a16="http://schemas.microsoft.com/office/drawing/2014/main" id="{FDB20C42-E8DB-B136-B52A-5642EAD687D9}"/>
              </a:ext>
            </a:extLst>
          </p:cNvPr>
          <p:cNvPicPr>
            <a:picLocks noChangeAspect="1"/>
          </p:cNvPicPr>
          <p:nvPr userDrawn="1"/>
        </p:nvPicPr>
        <p:blipFill>
          <a:blip r:embed="rId3"/>
          <a:stretch>
            <a:fillRect/>
          </a:stretch>
        </p:blipFill>
        <p:spPr>
          <a:xfrm>
            <a:off x="11717867" y="23617"/>
            <a:ext cx="432764" cy="432764"/>
          </a:xfrm>
          <a:prstGeom prst="rect">
            <a:avLst/>
          </a:prstGeom>
        </p:spPr>
      </p:pic>
    </p:spTree>
    <p:extLst>
      <p:ext uri="{BB962C8B-B14F-4D97-AF65-F5344CB8AC3E}">
        <p14:creationId xmlns:p14="http://schemas.microsoft.com/office/powerpoint/2010/main" val="111509416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a:xfrm>
            <a:off x="11194734" y="126617"/>
            <a:ext cx="385972" cy="226761"/>
          </a:xfrm>
        </p:spPr>
        <p:txBody>
          <a:bodyPr/>
          <a:lstStyle/>
          <a:p>
            <a:fld id="{88A1DFE4-5FC5-43BD-BB7E-75EAD82B965F}" type="slidenum">
              <a:rPr lang="en-US" noProof="0" smtClean="0"/>
              <a:pPr/>
              <a:t>‹#›</a:t>
            </a:fld>
            <a:endParaRPr lang="en-US" noProof="0" dirty="0"/>
          </a:p>
        </p:txBody>
      </p:sp>
      <p:pic>
        <p:nvPicPr>
          <p:cNvPr id="2" name="Image 2" descr="Une image contenant Police, Graphique, graphisme, logo&#10;&#10;Description générée automatiquement">
            <a:extLst>
              <a:ext uri="{FF2B5EF4-FFF2-40B4-BE49-F238E27FC236}">
                <a16:creationId xmlns:a16="http://schemas.microsoft.com/office/drawing/2014/main" id="{AD97C112-0389-4FEC-5019-E904EE971D30}"/>
              </a:ext>
            </a:extLst>
          </p:cNvPr>
          <p:cNvPicPr>
            <a:picLocks noChangeAspect="1"/>
          </p:cNvPicPr>
          <p:nvPr userDrawn="1"/>
        </p:nvPicPr>
        <p:blipFill>
          <a:blip r:embed="rId2"/>
          <a:stretch>
            <a:fillRect/>
          </a:stretch>
        </p:blipFill>
        <p:spPr>
          <a:xfrm>
            <a:off x="11717867" y="23617"/>
            <a:ext cx="432764" cy="432764"/>
          </a:xfrm>
          <a:prstGeom prst="rect">
            <a:avLst/>
          </a:prstGeom>
        </p:spPr>
      </p:pic>
    </p:spTree>
    <p:extLst>
      <p:ext uri="{BB962C8B-B14F-4D97-AF65-F5344CB8AC3E}">
        <p14:creationId xmlns:p14="http://schemas.microsoft.com/office/powerpoint/2010/main" val="25037207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_Image with title">
    <p:spTree>
      <p:nvGrpSpPr>
        <p:cNvPr id="1" name=""/>
        <p:cNvGrpSpPr/>
        <p:nvPr/>
      </p:nvGrpSpPr>
      <p:grpSpPr>
        <a:xfrm>
          <a:off x="0" y="0"/>
          <a:ext cx="0" cy="0"/>
          <a:chOff x="0" y="0"/>
          <a:chExt cx="0" cy="0"/>
        </a:xfrm>
      </p:grpSpPr>
      <p:pic>
        <p:nvPicPr>
          <p:cNvPr id="10" name="Image 9" descr="Une image contenant vert, Turquoise, bleu vert, Bleu sarcelle&#10;&#10;Description générée automatiquement">
            <a:extLst>
              <a:ext uri="{FF2B5EF4-FFF2-40B4-BE49-F238E27FC236}">
                <a16:creationId xmlns:a16="http://schemas.microsoft.com/office/drawing/2014/main" id="{091AF8DA-FED6-AE23-5CB0-4AE4CDB16C79}"/>
              </a:ext>
            </a:extLst>
          </p:cNvPr>
          <p:cNvPicPr>
            <a:picLocks noChangeAspect="1"/>
          </p:cNvPicPr>
          <p:nvPr userDrawn="1"/>
        </p:nvPicPr>
        <p:blipFill>
          <a:blip r:embed="rId2"/>
          <a:stretch>
            <a:fillRect/>
          </a:stretch>
        </p:blipFill>
        <p:spPr>
          <a:xfrm>
            <a:off x="1" y="2"/>
            <a:ext cx="12191999" cy="6857999"/>
          </a:xfrm>
          <a:prstGeom prst="rect">
            <a:avLst/>
          </a:prstGeom>
        </p:spPr>
      </p:pic>
      <p:sp>
        <p:nvSpPr>
          <p:cNvPr id="2" name="Title 1">
            <a:extLst>
              <a:ext uri="{FF2B5EF4-FFF2-40B4-BE49-F238E27FC236}">
                <a16:creationId xmlns:a16="http://schemas.microsoft.com/office/drawing/2014/main" id="{FA3E1F3C-1E96-814E-8DB4-CC1A6D593F9A}"/>
              </a:ext>
            </a:extLst>
          </p:cNvPr>
          <p:cNvSpPr>
            <a:spLocks noGrp="1"/>
          </p:cNvSpPr>
          <p:nvPr>
            <p:ph type="title"/>
          </p:nvPr>
        </p:nvSpPr>
        <p:spPr>
          <a:xfrm>
            <a:off x="171272" y="136105"/>
            <a:ext cx="10944227" cy="631032"/>
          </a:xfrm>
        </p:spPr>
        <p:txBody>
          <a:bodyPr anchor="b" anchorCtr="0">
            <a:normAutofit/>
          </a:bodyPr>
          <a:lstStyle>
            <a:lvl1pPr algn="l">
              <a:defRPr sz="3500">
                <a:solidFill>
                  <a:schemeClr val="bg1"/>
                </a:solidFill>
              </a:defRPr>
            </a:lvl1pPr>
          </a:lstStyle>
          <a:p>
            <a:r>
              <a:rPr lang="fr-FR" dirty="0"/>
              <a:t>Modifiez le style du titre</a:t>
            </a:r>
            <a:endParaRPr lang="en-GB" dirty="0"/>
          </a:p>
        </p:txBody>
      </p:sp>
      <p:pic>
        <p:nvPicPr>
          <p:cNvPr id="3" name="Image 2" descr="Une image contenant Police, Graphique, graphisme, logo&#10;&#10;Description générée automatiquement">
            <a:extLst>
              <a:ext uri="{FF2B5EF4-FFF2-40B4-BE49-F238E27FC236}">
                <a16:creationId xmlns:a16="http://schemas.microsoft.com/office/drawing/2014/main" id="{691E98D1-BA6C-AC74-809E-E9C4DC899A68}"/>
              </a:ext>
            </a:extLst>
          </p:cNvPr>
          <p:cNvPicPr>
            <a:picLocks noChangeAspect="1"/>
          </p:cNvPicPr>
          <p:nvPr userDrawn="1"/>
        </p:nvPicPr>
        <p:blipFill>
          <a:blip r:embed="rId3"/>
          <a:stretch>
            <a:fillRect/>
          </a:stretch>
        </p:blipFill>
        <p:spPr>
          <a:xfrm>
            <a:off x="11569109" y="136106"/>
            <a:ext cx="451620" cy="451620"/>
          </a:xfrm>
          <a:prstGeom prst="rect">
            <a:avLst/>
          </a:prstGeom>
        </p:spPr>
      </p:pic>
    </p:spTree>
    <p:extLst>
      <p:ext uri="{BB962C8B-B14F-4D97-AF65-F5344CB8AC3E}">
        <p14:creationId xmlns:p14="http://schemas.microsoft.com/office/powerpoint/2010/main" val="108191766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Image with title">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FFD4E8CF-D8C3-4750-53C4-50E1803567B2}"/>
              </a:ext>
            </a:extLst>
          </p:cNvPr>
          <p:cNvSpPr>
            <a:spLocks noGrp="1"/>
          </p:cNvSpPr>
          <p:nvPr>
            <p:ph type="pic" sz="quarter" idx="14"/>
          </p:nvPr>
        </p:nvSpPr>
        <p:spPr>
          <a:xfrm>
            <a:off x="0" y="1"/>
            <a:ext cx="12192000" cy="6858000"/>
          </a:xfrm>
        </p:spPr>
        <p:txBody>
          <a:bodyPr/>
          <a:lstStyle/>
          <a:p>
            <a:endParaRPr lang="fr-FR" dirty="0"/>
          </a:p>
        </p:txBody>
      </p:sp>
      <p:sp>
        <p:nvSpPr>
          <p:cNvPr id="5" name="Footer Placeholder 4">
            <a:extLst>
              <a:ext uri="{FF2B5EF4-FFF2-40B4-BE49-F238E27FC236}">
                <a16:creationId xmlns:a16="http://schemas.microsoft.com/office/drawing/2014/main" id="{85ECA1C4-F4A7-BC46-A225-552B923266F5}"/>
              </a:ext>
            </a:extLst>
          </p:cNvPr>
          <p:cNvSpPr>
            <a:spLocks noGrp="1"/>
          </p:cNvSpPr>
          <p:nvPr>
            <p:ph type="ftr" sz="quarter" idx="11"/>
          </p:nvPr>
        </p:nvSpPr>
        <p:spPr>
          <a:xfrm>
            <a:off x="623889" y="226799"/>
            <a:ext cx="4400873" cy="586800"/>
          </a:xfrm>
        </p:spPr>
        <p:txBody>
          <a:bodyPr anchor="ctr" anchorCtr="0"/>
          <a:lstStyle>
            <a:lvl1pPr>
              <a:defRPr sz="1000">
                <a:solidFill>
                  <a:schemeClr val="bg1"/>
                </a:solidFill>
                <a:latin typeface="Arial" panose="020B0604020202020204" pitchFamily="34" charset="0"/>
                <a:cs typeface="Arial" panose="020B0604020202020204" pitchFamily="34" charset="0"/>
              </a:defRPr>
            </a:lvl1pPr>
          </a:lstStyle>
          <a:p>
            <a:r>
              <a:rPr lang="en-GB" dirty="0"/>
              <a:t>Speaker Name</a:t>
            </a:r>
          </a:p>
        </p:txBody>
      </p:sp>
      <p:sp>
        <p:nvSpPr>
          <p:cNvPr id="6" name="Slide Number Placeholder 5">
            <a:extLst>
              <a:ext uri="{FF2B5EF4-FFF2-40B4-BE49-F238E27FC236}">
                <a16:creationId xmlns:a16="http://schemas.microsoft.com/office/drawing/2014/main" id="{FD9B271C-BE09-AE43-AAE2-F12505604A32}"/>
              </a:ext>
            </a:extLst>
          </p:cNvPr>
          <p:cNvSpPr>
            <a:spLocks noGrp="1"/>
          </p:cNvSpPr>
          <p:nvPr>
            <p:ph type="sldNum" sz="quarter" idx="12"/>
          </p:nvPr>
        </p:nvSpPr>
        <p:spPr>
          <a:xfrm>
            <a:off x="10128251" y="225426"/>
            <a:ext cx="1439864" cy="580333"/>
          </a:xfrm>
        </p:spPr>
        <p:txBody>
          <a:bodyPr anchor="ctr" anchorCtr="0"/>
          <a:lstStyle>
            <a:lvl1pPr algn="r">
              <a:defRPr sz="900">
                <a:solidFill>
                  <a:schemeClr val="bg1"/>
                </a:solidFill>
                <a:latin typeface="+mn-lt"/>
              </a:defRPr>
            </a:lvl1pPr>
          </a:lstStyle>
          <a:p>
            <a:fld id="{D14C7E88-7948-D841-83D7-83B72EAFD754}" type="slidenum">
              <a:rPr lang="en-GB" smtClean="0"/>
              <a:pPr/>
              <a:t>‹#›</a:t>
            </a:fld>
            <a:endParaRPr lang="en-GB" dirty="0"/>
          </a:p>
        </p:txBody>
      </p:sp>
      <p:cxnSp>
        <p:nvCxnSpPr>
          <p:cNvPr id="22" name="Straight Connector 21">
            <a:extLst>
              <a:ext uri="{FF2B5EF4-FFF2-40B4-BE49-F238E27FC236}">
                <a16:creationId xmlns:a16="http://schemas.microsoft.com/office/drawing/2014/main" id="{9072BBAC-83B3-1646-B56D-64E76C1635E4}"/>
              </a:ext>
            </a:extLst>
          </p:cNvPr>
          <p:cNvCxnSpPr/>
          <p:nvPr userDrawn="1"/>
        </p:nvCxnSpPr>
        <p:spPr>
          <a:xfrm>
            <a:off x="0" y="95400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Police, Graphique, graphisme, logo&#10;&#10;Description générée automatiquement">
            <a:extLst>
              <a:ext uri="{FF2B5EF4-FFF2-40B4-BE49-F238E27FC236}">
                <a16:creationId xmlns:a16="http://schemas.microsoft.com/office/drawing/2014/main" id="{57199B7E-DDD5-9C9A-04A1-52C4843FAF4C}"/>
              </a:ext>
            </a:extLst>
          </p:cNvPr>
          <p:cNvPicPr>
            <a:picLocks noChangeAspect="1"/>
          </p:cNvPicPr>
          <p:nvPr userDrawn="1"/>
        </p:nvPicPr>
        <p:blipFill>
          <a:blip r:embed="rId2"/>
          <a:stretch>
            <a:fillRect/>
          </a:stretch>
        </p:blipFill>
        <p:spPr>
          <a:xfrm>
            <a:off x="5870191" y="289782"/>
            <a:ext cx="451620" cy="451620"/>
          </a:xfrm>
          <a:prstGeom prst="rect">
            <a:avLst/>
          </a:prstGeom>
        </p:spPr>
      </p:pic>
      <p:sp>
        <p:nvSpPr>
          <p:cNvPr id="4" name="Title 1">
            <a:extLst>
              <a:ext uri="{FF2B5EF4-FFF2-40B4-BE49-F238E27FC236}">
                <a16:creationId xmlns:a16="http://schemas.microsoft.com/office/drawing/2014/main" id="{E577C4D2-BA52-A0C1-307F-F70181B8F0B6}"/>
              </a:ext>
            </a:extLst>
          </p:cNvPr>
          <p:cNvSpPr>
            <a:spLocks noGrp="1"/>
          </p:cNvSpPr>
          <p:nvPr>
            <p:ph type="title"/>
          </p:nvPr>
        </p:nvSpPr>
        <p:spPr>
          <a:xfrm>
            <a:off x="623888" y="1427459"/>
            <a:ext cx="10944227" cy="631032"/>
          </a:xfrm>
        </p:spPr>
        <p:txBody>
          <a:bodyPr anchor="t" anchorCtr="0">
            <a:normAutofit/>
          </a:bodyPr>
          <a:lstStyle>
            <a:lvl1pPr algn="l">
              <a:defRPr sz="3500">
                <a:solidFill>
                  <a:schemeClr val="bg1"/>
                </a:solidFill>
              </a:defRPr>
            </a:lvl1pPr>
          </a:lstStyle>
          <a:p>
            <a:r>
              <a:rPr lang="fr-FR" dirty="0"/>
              <a:t>Modifiez le style du titre</a:t>
            </a:r>
            <a:endParaRPr lang="en-GB" dirty="0"/>
          </a:p>
        </p:txBody>
      </p:sp>
    </p:spTree>
    <p:extLst>
      <p:ext uri="{BB962C8B-B14F-4D97-AF65-F5344CB8AC3E}">
        <p14:creationId xmlns:p14="http://schemas.microsoft.com/office/powerpoint/2010/main" val="423966235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252892508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339487864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71245367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75072921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198426067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190345491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51091321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21400089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8111529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62570789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30389645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91558109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281122852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71"/>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78413952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0937539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17002000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410317702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418167294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284749011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41445169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23955039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72073929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00510672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9873929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01926644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45602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61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5635" y="2420889"/>
            <a:ext cx="1563273" cy="1467041"/>
          </a:xfrm>
          <a:prstGeom prst="rect">
            <a:avLst/>
          </a:prstGeom>
        </p:spPr>
      </p:pic>
    </p:spTree>
    <p:extLst>
      <p:ext uri="{BB962C8B-B14F-4D97-AF65-F5344CB8AC3E}">
        <p14:creationId xmlns:p14="http://schemas.microsoft.com/office/powerpoint/2010/main" val="28262776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52452321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lvl1pPr>
              <a:defRPr>
                <a:effectLst/>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4571859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9956800" cy="1143000"/>
          </a:xfrm>
        </p:spPr>
        <p:txBody>
          <a:bodyPr/>
          <a:lstStyle/>
          <a:p>
            <a:r>
              <a:rPr kumimoji="0" lang="fr-CH"/>
              <a:t>Click to edit Master title style</a:t>
            </a:r>
            <a:endParaRPr kumimoji="0" lang="en-US"/>
          </a:p>
        </p:txBody>
      </p:sp>
      <p:sp>
        <p:nvSpPr>
          <p:cNvPr id="3" name="Espace réservé du contenu 2"/>
          <p:cNvSpPr>
            <a:spLocks noGrp="1"/>
          </p:cNvSpPr>
          <p:nvPr>
            <p:ph sz="half" idx="1"/>
          </p:nvPr>
        </p:nvSpPr>
        <p:spPr>
          <a:xfrm>
            <a:off x="609600" y="1600201"/>
            <a:ext cx="4876800" cy="4350384"/>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4" name="Espace réservé du contenu 3"/>
          <p:cNvSpPr>
            <a:spLocks noGrp="1"/>
          </p:cNvSpPr>
          <p:nvPr>
            <p:ph sz="half" idx="2"/>
          </p:nvPr>
        </p:nvSpPr>
        <p:spPr>
          <a:xfrm>
            <a:off x="5689600" y="1600201"/>
            <a:ext cx="4876800" cy="4350385"/>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8"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23/11/2018</a:t>
            </a:r>
            <a:endParaRPr lang="en-US" dirty="0"/>
          </a:p>
        </p:txBody>
      </p:sp>
      <p:sp>
        <p:nvSpPr>
          <p:cNvPr id="9"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Etude FCC</a:t>
            </a:r>
            <a:endParaRPr lang="en-US" dirty="0"/>
          </a:p>
        </p:txBody>
      </p:sp>
      <p:sp>
        <p:nvSpPr>
          <p:cNvPr id="10"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13706445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320"/>
            <a:ext cx="9960864" cy="1143000"/>
          </a:xfrm>
        </p:spPr>
        <p:txBody>
          <a:bodyPr anchor="ctr"/>
          <a:lstStyle>
            <a:lvl1pPr algn="l">
              <a:defRPr sz="4600"/>
            </a:lvl1pPr>
          </a:lstStyle>
          <a:p>
            <a:r>
              <a:rPr kumimoji="0" lang="fr-CH"/>
              <a:t>Click to edit Master title style</a:t>
            </a:r>
            <a:endParaRPr kumimoji="0" lang="en-US"/>
          </a:p>
        </p:txBody>
      </p:sp>
      <p:sp>
        <p:nvSpPr>
          <p:cNvPr id="3"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313C2E-7FA5-4B7C-A308-45FA82448DF2}" type="datetime1">
              <a:rPr lang="en-US" smtClean="0"/>
              <a:t>11/8/2024</a:t>
            </a:fld>
            <a:endParaRPr lang="en-US" dirty="0"/>
          </a:p>
        </p:txBody>
      </p:sp>
      <p:sp>
        <p:nvSpPr>
          <p:cNvPr id="4"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5"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333087088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34516914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17867353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409389193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57038785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26582611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359660927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73794085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15459636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88156849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8456914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30702875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50478443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398274141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47291880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0225715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65032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2339925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39597522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45708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77998202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7586139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683631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19282911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23675119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1090353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16646279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409495207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41040003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Goodbye Slide">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2384884"/>
            <a:ext cx="11017800" cy="2387600"/>
          </a:xfrm>
        </p:spPr>
        <p:txBody>
          <a:bodyPr anchor="ctr" anchorCtr="0"/>
          <a:lstStyle>
            <a:lvl1pPr algn="ctr">
              <a:lnSpc>
                <a:spcPts val="4751"/>
              </a:lnSpc>
              <a:defRPr sz="4500" cap="none" baseline="0">
                <a:solidFill>
                  <a:schemeClr val="bg1"/>
                </a:solidFill>
              </a:defRPr>
            </a:lvl1pPr>
          </a:lstStyle>
          <a:p>
            <a:r>
              <a:rPr lang="en-US" noProof="0" dirty="0"/>
              <a:t>Add Your Final Greetings</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7" name="Picture 6" descr="A picture containing icon&#10;&#10;Description automatically generated">
            <a:extLst>
              <a:ext uri="{FF2B5EF4-FFF2-40B4-BE49-F238E27FC236}">
                <a16:creationId xmlns:a16="http://schemas.microsoft.com/office/drawing/2014/main" id="{E07A8E7D-D7E2-458F-AF9A-83DF4A4507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501" y="152400"/>
            <a:ext cx="718217" cy="242803"/>
          </a:xfrm>
          <a:prstGeom prst="rect">
            <a:avLst/>
          </a:prstGeom>
        </p:spPr>
      </p:pic>
    </p:spTree>
    <p:extLst>
      <p:ext uri="{BB962C8B-B14F-4D97-AF65-F5344CB8AC3E}">
        <p14:creationId xmlns:p14="http://schemas.microsoft.com/office/powerpoint/2010/main" val="1882447984"/>
      </p:ext>
    </p:extLst>
  </p:cSld>
  <p:clrMapOvr>
    <a:overrideClrMapping bg1="lt1" tx1="dk1" bg2="lt2" tx2="dk2" accent1="accent1" accent2="accent2" accent3="accent3" accent4="accent4" accent5="accent5" accent6="accent6" hlink="hlink" folHlink="folHlink"/>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89148563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04549267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88053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6415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5635" y="2420889"/>
            <a:ext cx="1563273" cy="1467041"/>
          </a:xfrm>
          <a:prstGeom prst="rect">
            <a:avLst/>
          </a:prstGeom>
        </p:spPr>
      </p:pic>
    </p:spTree>
    <p:extLst>
      <p:ext uri="{BB962C8B-B14F-4D97-AF65-F5344CB8AC3E}">
        <p14:creationId xmlns:p14="http://schemas.microsoft.com/office/powerpoint/2010/main" val="27067675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lvl1pPr>
              <a:defRPr>
                <a:effectLst/>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4449324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9956800" cy="1143000"/>
          </a:xfrm>
        </p:spPr>
        <p:txBody>
          <a:bodyPr/>
          <a:lstStyle/>
          <a:p>
            <a:r>
              <a:rPr kumimoji="0" lang="fr-CH"/>
              <a:t>Click to edit Master title style</a:t>
            </a:r>
            <a:endParaRPr kumimoji="0" lang="en-US"/>
          </a:p>
        </p:txBody>
      </p:sp>
      <p:sp>
        <p:nvSpPr>
          <p:cNvPr id="3" name="Espace réservé du contenu 2"/>
          <p:cNvSpPr>
            <a:spLocks noGrp="1"/>
          </p:cNvSpPr>
          <p:nvPr>
            <p:ph sz="half" idx="1"/>
          </p:nvPr>
        </p:nvSpPr>
        <p:spPr>
          <a:xfrm>
            <a:off x="609600" y="1600201"/>
            <a:ext cx="4876800" cy="4350384"/>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4" name="Espace réservé du contenu 3"/>
          <p:cNvSpPr>
            <a:spLocks noGrp="1"/>
          </p:cNvSpPr>
          <p:nvPr>
            <p:ph sz="half" idx="2"/>
          </p:nvPr>
        </p:nvSpPr>
        <p:spPr>
          <a:xfrm>
            <a:off x="5689600" y="1600201"/>
            <a:ext cx="4876800" cy="4350385"/>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8"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23/11/2018</a:t>
            </a:r>
            <a:endParaRPr lang="en-US" dirty="0"/>
          </a:p>
        </p:txBody>
      </p:sp>
      <p:sp>
        <p:nvSpPr>
          <p:cNvPr id="9"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Etude FCC</a:t>
            </a:r>
            <a:endParaRPr lang="en-US" dirty="0"/>
          </a:p>
        </p:txBody>
      </p:sp>
      <p:sp>
        <p:nvSpPr>
          <p:cNvPr id="10"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400478164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320"/>
            <a:ext cx="9960864" cy="1143000"/>
          </a:xfrm>
        </p:spPr>
        <p:txBody>
          <a:bodyPr anchor="ctr"/>
          <a:lstStyle>
            <a:lvl1pPr algn="l">
              <a:defRPr sz="4600"/>
            </a:lvl1pPr>
          </a:lstStyle>
          <a:p>
            <a:r>
              <a:rPr kumimoji="0" lang="fr-CH"/>
              <a:t>Click to edit Master title style</a:t>
            </a:r>
            <a:endParaRPr kumimoji="0" lang="en-US"/>
          </a:p>
        </p:txBody>
      </p:sp>
      <p:sp>
        <p:nvSpPr>
          <p:cNvPr id="3"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313C2E-7FA5-4B7C-A308-45FA82448DF2}" type="datetime1">
              <a:rPr lang="en-US" smtClean="0"/>
              <a:t>11/8/2024</a:t>
            </a:fld>
            <a:endParaRPr lang="en-US" dirty="0"/>
          </a:p>
        </p:txBody>
      </p:sp>
      <p:sp>
        <p:nvSpPr>
          <p:cNvPr id="4"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5"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70303324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191965063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126699520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15802026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81651401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45249133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326986095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34242145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7044760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19450503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72662384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96276181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29644570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0353646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CH"/>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dirty="0"/>
          </a:p>
        </p:txBody>
      </p:sp>
      <p:sp>
        <p:nvSpPr>
          <p:cNvPr id="10" name="Date Placeholder 1"/>
          <p:cNvSpPr>
            <a:spLocks noGrp="1"/>
          </p:cNvSpPr>
          <p:nvPr>
            <p:ph type="dt" sz="half" idx="2"/>
          </p:nvPr>
        </p:nvSpPr>
        <p:spPr>
          <a:xfrm>
            <a:off x="3349515" y="6258663"/>
            <a:ext cx="1154753" cy="365125"/>
          </a:xfrm>
          <a:prstGeom prst="rect">
            <a:avLst/>
          </a:prstGeom>
        </p:spPr>
        <p:txBody>
          <a:bodyPr vert="horz" lIns="91440" tIns="45720" rIns="91440" bIns="45720" rtlCol="0" anchor="ctr"/>
          <a:lstStyle>
            <a:lvl1pPr algn="l">
              <a:defRPr sz="1067">
                <a:solidFill>
                  <a:schemeClr val="tx1">
                    <a:tint val="75000"/>
                  </a:schemeClr>
                </a:solidFill>
              </a:defRPr>
            </a:lvl1pPr>
          </a:lstStyle>
          <a:p>
            <a:r>
              <a:rPr lang="en-US"/>
              <a:t>22/03/2021</a:t>
            </a:r>
            <a:endParaRPr lang="en-US" dirty="0"/>
          </a:p>
        </p:txBody>
      </p:sp>
      <p:sp>
        <p:nvSpPr>
          <p:cNvPr id="11" name="Footer Placeholder 2"/>
          <p:cNvSpPr>
            <a:spLocks noGrp="1"/>
          </p:cNvSpPr>
          <p:nvPr>
            <p:ph type="ftr" sz="quarter" idx="3"/>
          </p:nvPr>
        </p:nvSpPr>
        <p:spPr>
          <a:xfrm>
            <a:off x="4666675" y="6258663"/>
            <a:ext cx="38608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r>
              <a:rPr lang="en-GB"/>
              <a:t>Michael Benedikt | Deliverables and timeline of the FCC Feasibility Study</a:t>
            </a:r>
            <a:endParaRPr lang="en-US" dirty="0"/>
          </a:p>
        </p:txBody>
      </p:sp>
      <p:sp>
        <p:nvSpPr>
          <p:cNvPr id="12" name="Slide Number Placeholder 3"/>
          <p:cNvSpPr>
            <a:spLocks noGrp="1"/>
          </p:cNvSpPr>
          <p:nvPr>
            <p:ph type="sldNum" sz="quarter" idx="4"/>
          </p:nvPr>
        </p:nvSpPr>
        <p:spPr>
          <a:xfrm>
            <a:off x="11354103" y="6258663"/>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302115021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slide - 1">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592796"/>
            <a:ext cx="11017800" cy="2387600"/>
          </a:xfrm>
        </p:spPr>
        <p:txBody>
          <a:bodyPr anchor="b"/>
          <a:lstStyle>
            <a:lvl1pPr algn="ctr">
              <a:lnSpc>
                <a:spcPts val="4751"/>
              </a:lnSpc>
              <a:defRPr sz="4800" cap="all"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4275516"/>
            <a:ext cx="11017800" cy="1655763"/>
          </a:xfrm>
        </p:spPr>
        <p:txBody>
          <a:bodyPr>
            <a:no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73934" y="127799"/>
            <a:ext cx="597087" cy="240000"/>
          </a:xfrm>
          <a:prstGeom prst="rect">
            <a:avLst/>
          </a:prstGeom>
        </p:spPr>
      </p:pic>
    </p:spTree>
    <p:extLst>
      <p:ext uri="{BB962C8B-B14F-4D97-AF65-F5344CB8AC3E}">
        <p14:creationId xmlns:p14="http://schemas.microsoft.com/office/powerpoint/2010/main" val="94141347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597360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slide - 2">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343D645-9E73-4DF5-987F-AE7051A4FC65}"/>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3755741" y="1107340"/>
            <a:ext cx="4716524" cy="4720131"/>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592796"/>
            <a:ext cx="11017800" cy="2387600"/>
          </a:xfrm>
        </p:spPr>
        <p:txBody>
          <a:bodyPr anchor="b"/>
          <a:lstStyle>
            <a:lvl1pPr algn="ctr">
              <a:lnSpc>
                <a:spcPts val="4751"/>
              </a:lnSpc>
              <a:defRPr sz="4800" cap="all" baseline="0">
                <a:solidFill>
                  <a:schemeClr val="tx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4275516"/>
            <a:ext cx="11017800" cy="1655763"/>
          </a:xfrm>
        </p:spPr>
        <p:txBody>
          <a:bodyPr>
            <a:noAutofit/>
          </a:bodyPr>
          <a:lstStyle>
            <a:lvl1pPr marL="0" indent="0" algn="ctr">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tx2"/>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73932" y="128036"/>
            <a:ext cx="598619" cy="240000"/>
          </a:xfrm>
          <a:prstGeom prst="rect">
            <a:avLst/>
          </a:prstGeom>
        </p:spPr>
      </p:pic>
    </p:spTree>
    <p:extLst>
      <p:ext uri="{BB962C8B-B14F-4D97-AF65-F5344CB8AC3E}">
        <p14:creationId xmlns:p14="http://schemas.microsoft.com/office/powerpoint/2010/main" val="2075734"/>
      </p:ext>
    </p:extLst>
  </p:cSld>
  <p:clrMapOvr>
    <a:overrideClrMapping bg1="lt1" tx1="dk1" bg2="lt2" tx2="dk2" accent1="accent1" accent2="accent2" accent3="accent3" accent4="accent4" accent5="accent5" accent6="accent6" hlink="hlink" folHlink="folHlink"/>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slide - 3">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B76ECB0-B71D-454C-9911-8489B91E50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Grafik 11" descr="Ein Bild, das Zeichnung enthält.&#10;&#10;Automatisch generierte Beschreibung">
            <a:extLst>
              <a:ext uri="{FF2B5EF4-FFF2-40B4-BE49-F238E27FC236}">
                <a16:creationId xmlns:a16="http://schemas.microsoft.com/office/drawing/2014/main" id="{A869517B-FA4A-4693-A73F-75823C3FCBFB}"/>
              </a:ext>
            </a:extLst>
          </p:cNvPr>
          <p:cNvPicPr>
            <a:picLocks noChangeAspect="1"/>
          </p:cNvPicPr>
          <p:nvPr userDrawn="1"/>
        </p:nvPicPr>
        <p:blipFill>
          <a:blip r:embed="rId3" cstate="hqprint">
            <a:alphaModFix amt="40000"/>
            <a:extLst>
              <a:ext uri="{28A0092B-C50C-407E-A947-70E740481C1C}">
                <a14:useLocalDpi xmlns:a14="http://schemas.microsoft.com/office/drawing/2010/main" val="0"/>
              </a:ext>
            </a:extLst>
          </a:blip>
          <a:stretch>
            <a:fillRect/>
          </a:stretch>
        </p:blipFill>
        <p:spPr>
          <a:xfrm>
            <a:off x="3506400" y="1132200"/>
            <a:ext cx="5465976" cy="47988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394775"/>
            <a:ext cx="11017800" cy="2387600"/>
          </a:xfrm>
        </p:spPr>
        <p:txBody>
          <a:bodyPr anchor="b"/>
          <a:lstStyle>
            <a:lvl1pPr algn="ctr">
              <a:lnSpc>
                <a:spcPts val="4751"/>
              </a:lnSpc>
              <a:defRPr sz="4800" cap="all"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3861048"/>
            <a:ext cx="11017800" cy="1655763"/>
          </a:xfrm>
        </p:spPr>
        <p:txBody>
          <a:bodyPr>
            <a:no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73934" y="127799"/>
            <a:ext cx="597087" cy="240000"/>
          </a:xfrm>
          <a:prstGeom prst="rect">
            <a:avLst/>
          </a:prstGeom>
        </p:spPr>
      </p:pic>
    </p:spTree>
    <p:extLst>
      <p:ext uri="{BB962C8B-B14F-4D97-AF65-F5344CB8AC3E}">
        <p14:creationId xmlns:p14="http://schemas.microsoft.com/office/powerpoint/2010/main" val="1252501377"/>
      </p:ext>
    </p:extLst>
  </p:cSld>
  <p:clrMapOvr>
    <a:overrideClrMapping bg1="lt1" tx1="dk1" bg2="lt2" tx2="dk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Goodbye Slide">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3"/>
            <a:ext cx="12192000" cy="68580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2384884"/>
            <a:ext cx="11017800" cy="2387600"/>
          </a:xfrm>
        </p:spPr>
        <p:txBody>
          <a:bodyPr anchor="ctr" anchorCtr="0"/>
          <a:lstStyle>
            <a:lvl1pPr algn="ctr">
              <a:lnSpc>
                <a:spcPts val="4751"/>
              </a:lnSpc>
              <a:defRPr sz="4500" cap="none" baseline="0">
                <a:solidFill>
                  <a:schemeClr val="bg1"/>
                </a:solidFill>
              </a:defRPr>
            </a:lvl1pPr>
          </a:lstStyle>
          <a:p>
            <a:r>
              <a:rPr lang="en-US" noProof="0" dirty="0"/>
              <a:t>Add Your Final Greetings</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73934" y="127799"/>
            <a:ext cx="597087" cy="240000"/>
          </a:xfrm>
          <a:prstGeom prst="rect">
            <a:avLst/>
          </a:prstGeom>
        </p:spPr>
      </p:pic>
    </p:spTree>
    <p:extLst>
      <p:ext uri="{BB962C8B-B14F-4D97-AF65-F5344CB8AC3E}">
        <p14:creationId xmlns:p14="http://schemas.microsoft.com/office/powerpoint/2010/main" val="3371656572"/>
      </p:ext>
    </p:extLst>
  </p:cSld>
  <p:clrMapOvr>
    <a:overrideClrMapping bg1="lt1" tx1="dk1" bg2="lt2" tx2="dk2" accent1="accent1" accent2="accent2" accent3="accent3" accent4="accent4" accent5="accent5" accent6="accent6" hlink="hlink" folHlink="folHlink"/>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E7A82-05A5-43F9-A20B-07A3BA495A64}" type="datetimeFigureOut">
              <a:rPr lang="en-GB" smtClean="0"/>
              <a:t>08/11/2024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32384041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54277264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DA2638D-B38B-003C-CEF8-94606F0C04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86" y="1558"/>
            <a:ext cx="12189228" cy="6854883"/>
          </a:xfrm>
          <a:prstGeom prst="rect">
            <a:avLst/>
          </a:prstGeom>
        </p:spPr>
      </p:pic>
      <p:pic>
        <p:nvPicPr>
          <p:cNvPr id="10" name="Grafik 9">
            <a:extLst>
              <a:ext uri="{FF2B5EF4-FFF2-40B4-BE49-F238E27FC236}">
                <a16:creationId xmlns:a16="http://schemas.microsoft.com/office/drawing/2014/main" id="{AB1FE6A2-0C6A-9BEE-D675-F84989D3C0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1137" y="358671"/>
            <a:ext cx="1773820" cy="730070"/>
          </a:xfrm>
          <a:prstGeom prst="rect">
            <a:avLst/>
          </a:prstGeom>
        </p:spPr>
      </p:pic>
      <p:sp>
        <p:nvSpPr>
          <p:cNvPr id="2" name="Titel 1"/>
          <p:cNvSpPr>
            <a:spLocks noGrp="1"/>
          </p:cNvSpPr>
          <p:nvPr>
            <p:ph type="ctrTitle" hasCustomPrompt="1"/>
          </p:nvPr>
        </p:nvSpPr>
        <p:spPr>
          <a:xfrm>
            <a:off x="695325" y="1445854"/>
            <a:ext cx="8045451" cy="2007994"/>
          </a:xfrm>
        </p:spPr>
        <p:txBody>
          <a:bodyPr anchor="b"/>
          <a:lstStyle>
            <a:lvl1pPr algn="l">
              <a:lnSpc>
                <a:spcPct val="92000"/>
              </a:lnSpc>
              <a:defRPr sz="4200">
                <a:solidFill>
                  <a:schemeClr val="bg1"/>
                </a:solidFill>
              </a:defRPr>
            </a:lvl1pPr>
          </a:lstStyle>
          <a:p>
            <a:r>
              <a:rPr lang="en-GB" noProof="0" dirty="0"/>
              <a:t>Add Title</a:t>
            </a:r>
          </a:p>
        </p:txBody>
      </p:sp>
      <p:sp>
        <p:nvSpPr>
          <p:cNvPr id="3" name="Untertitel 2"/>
          <p:cNvSpPr>
            <a:spLocks noGrp="1"/>
          </p:cNvSpPr>
          <p:nvPr>
            <p:ph type="subTitle" idx="1" hasCustomPrompt="1"/>
          </p:nvPr>
        </p:nvSpPr>
        <p:spPr>
          <a:xfrm>
            <a:off x="695325" y="3789040"/>
            <a:ext cx="8045451" cy="1080120"/>
          </a:xfrm>
        </p:spPr>
        <p:txBody>
          <a:bodyPr/>
          <a:lstStyle>
            <a:lvl1pPr marL="0" indent="0" algn="l">
              <a:lnSpc>
                <a:spcPct val="92000"/>
              </a:lnSpc>
              <a:buNone/>
              <a:defRPr sz="2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bg1"/>
                </a:solidFill>
              </a:defRPr>
            </a:lvl1pPr>
            <a:lvl2pPr marL="0" indent="0">
              <a:buNone/>
              <a:defRPr/>
            </a:lvl2pPr>
          </a:lstStyle>
          <a:p>
            <a:pPr lvl="0"/>
            <a:r>
              <a:rPr lang="en-GB" noProof="0" dirty="0"/>
              <a:t>Location, DD Month YYYY</a:t>
            </a:r>
          </a:p>
        </p:txBody>
      </p:sp>
      <p:pic>
        <p:nvPicPr>
          <p:cNvPr id="8" name="Grafik 7">
            <a:extLst>
              <a:ext uri="{FF2B5EF4-FFF2-40B4-BE49-F238E27FC236}">
                <a16:creationId xmlns:a16="http://schemas.microsoft.com/office/drawing/2014/main" id="{19A7B534-9AA2-7BDC-83B8-A11FF9792BE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8502"/>
          <a:stretch/>
        </p:blipFill>
        <p:spPr>
          <a:xfrm>
            <a:off x="2532062" y="536705"/>
            <a:ext cx="2162109" cy="403287"/>
          </a:xfrm>
          <a:prstGeom prst="rect">
            <a:avLst/>
          </a:prstGeom>
        </p:spPr>
      </p:pic>
    </p:spTree>
    <p:extLst>
      <p:ext uri="{BB962C8B-B14F-4D97-AF65-F5344CB8AC3E}">
        <p14:creationId xmlns:p14="http://schemas.microsoft.com/office/powerpoint/2010/main" val="463174531"/>
      </p:ext>
    </p:extLst>
  </p:cSld>
  <p:clrMapOvr>
    <a:masterClrMapping/>
  </p:clrMapOvr>
  <p:extLst>
    <p:ext uri="{DCECCB84-F9BA-43D5-87BE-67443E8EF086}">
      <p15:sldGuideLst xmlns:p15="http://schemas.microsoft.com/office/powerpoint/2012/main">
        <p15:guide id="2" pos="7106">
          <p15:clr>
            <a:srgbClr val="A4A3A4"/>
          </p15:clr>
        </p15:guide>
        <p15:guide id="3" orient="horz" pos="3181">
          <p15:clr>
            <a:srgbClr val="A4A3A4"/>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Title Dark Blue">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E0B8465-E746-9D70-F459-A9E689DBA5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84" y="1948"/>
            <a:ext cx="12190615" cy="6855662"/>
          </a:xfrm>
          <a:prstGeom prst="rect">
            <a:avLst/>
          </a:prstGeom>
        </p:spPr>
      </p:pic>
      <p:sp>
        <p:nvSpPr>
          <p:cNvPr id="2" name="Titel 1"/>
          <p:cNvSpPr>
            <a:spLocks noGrp="1"/>
          </p:cNvSpPr>
          <p:nvPr>
            <p:ph type="ctrTitle" hasCustomPrompt="1"/>
          </p:nvPr>
        </p:nvSpPr>
        <p:spPr>
          <a:xfrm>
            <a:off x="695325" y="1449388"/>
            <a:ext cx="8045451" cy="2004460"/>
          </a:xfrm>
        </p:spPr>
        <p:txBody>
          <a:bodyPr anchor="b"/>
          <a:lstStyle>
            <a:lvl1pPr algn="l">
              <a:lnSpc>
                <a:spcPct val="92000"/>
              </a:lnSpc>
              <a:defRPr sz="4200">
                <a:solidFill>
                  <a:schemeClr val="bg1"/>
                </a:solidFill>
              </a:defRPr>
            </a:lvl1pPr>
          </a:lstStyle>
          <a:p>
            <a:r>
              <a:rPr lang="en-GB" noProof="0" dirty="0"/>
              <a:t>Add Title</a:t>
            </a:r>
          </a:p>
        </p:txBody>
      </p:sp>
      <p:sp>
        <p:nvSpPr>
          <p:cNvPr id="3" name="Untertitel 2"/>
          <p:cNvSpPr>
            <a:spLocks noGrp="1"/>
          </p:cNvSpPr>
          <p:nvPr>
            <p:ph type="subTitle" idx="1" hasCustomPrompt="1"/>
          </p:nvPr>
        </p:nvSpPr>
        <p:spPr>
          <a:xfrm>
            <a:off x="695325" y="3789040"/>
            <a:ext cx="8045451" cy="1080120"/>
          </a:xfrm>
        </p:spPr>
        <p:txBody>
          <a:bodyPr/>
          <a:lstStyle>
            <a:lvl1pPr marL="0" indent="0" algn="l">
              <a:lnSpc>
                <a:spcPct val="92000"/>
              </a:lnSpc>
              <a:buNone/>
              <a:defRPr sz="2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1137" y="358671"/>
            <a:ext cx="1773820" cy="730070"/>
          </a:xfrm>
          <a:prstGeom prst="rect">
            <a:avLst/>
          </a:prstGeom>
        </p:spPr>
      </p:pic>
      <p:pic>
        <p:nvPicPr>
          <p:cNvPr id="5" name="Grafik 4">
            <a:extLst>
              <a:ext uri="{FF2B5EF4-FFF2-40B4-BE49-F238E27FC236}">
                <a16:creationId xmlns:a16="http://schemas.microsoft.com/office/drawing/2014/main" id="{28DCFFAF-CE03-EAAE-EF7B-2D9CE7DA647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8502"/>
          <a:stretch/>
        </p:blipFill>
        <p:spPr>
          <a:xfrm>
            <a:off x="2532062" y="536705"/>
            <a:ext cx="2162109" cy="403287"/>
          </a:xfrm>
          <a:prstGeom prst="rect">
            <a:avLst/>
          </a:prstGeom>
        </p:spPr>
      </p:pic>
    </p:spTree>
    <p:extLst>
      <p:ext uri="{BB962C8B-B14F-4D97-AF65-F5344CB8AC3E}">
        <p14:creationId xmlns:p14="http://schemas.microsoft.com/office/powerpoint/2010/main" val="1262537886"/>
      </p:ext>
    </p:extLst>
  </p:cSld>
  <p:clrMapOvr>
    <a:masterClrMapping/>
  </p:clrMapOvr>
  <p:extLst>
    <p:ext uri="{DCECCB84-F9BA-43D5-87BE-67443E8EF086}">
      <p15:sldGuideLst xmlns:p15="http://schemas.microsoft.com/office/powerpoint/2012/main">
        <p15:guide id="2" pos="7106">
          <p15:clr>
            <a:srgbClr val="A4A3A4"/>
          </p15:clr>
        </p15:guide>
        <p15:guide id="3" orient="horz" pos="3181">
          <p15:clr>
            <a:srgbClr val="A4A3A4"/>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Title Red">
    <p:bg>
      <p:bgPr>
        <a:solidFill>
          <a:schemeClr val="accent3"/>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590BA4F-2B46-0F93-906A-902CA5CD3C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84" y="1948"/>
            <a:ext cx="12190615" cy="6855662"/>
          </a:xfrm>
          <a:prstGeom prst="rect">
            <a:avLst/>
          </a:prstGeom>
        </p:spPr>
      </p:pic>
      <p:sp>
        <p:nvSpPr>
          <p:cNvPr id="2" name="Titel 1"/>
          <p:cNvSpPr>
            <a:spLocks noGrp="1"/>
          </p:cNvSpPr>
          <p:nvPr>
            <p:ph type="ctrTitle" hasCustomPrompt="1"/>
          </p:nvPr>
        </p:nvSpPr>
        <p:spPr>
          <a:xfrm>
            <a:off x="695325" y="1449388"/>
            <a:ext cx="8045451" cy="2004460"/>
          </a:xfrm>
        </p:spPr>
        <p:txBody>
          <a:bodyPr anchor="b"/>
          <a:lstStyle>
            <a:lvl1pPr algn="l">
              <a:lnSpc>
                <a:spcPct val="92000"/>
              </a:lnSpc>
              <a:defRPr sz="4200">
                <a:solidFill>
                  <a:schemeClr val="bg1"/>
                </a:solidFill>
              </a:defRPr>
            </a:lvl1pPr>
          </a:lstStyle>
          <a:p>
            <a:r>
              <a:rPr lang="en-GB" noProof="0" dirty="0"/>
              <a:t>Add Title</a:t>
            </a:r>
          </a:p>
        </p:txBody>
      </p:sp>
      <p:sp>
        <p:nvSpPr>
          <p:cNvPr id="3" name="Untertitel 2"/>
          <p:cNvSpPr>
            <a:spLocks noGrp="1"/>
          </p:cNvSpPr>
          <p:nvPr>
            <p:ph type="subTitle" idx="1" hasCustomPrompt="1"/>
          </p:nvPr>
        </p:nvSpPr>
        <p:spPr>
          <a:xfrm>
            <a:off x="695325" y="3789040"/>
            <a:ext cx="8045451" cy="1080120"/>
          </a:xfrm>
        </p:spPr>
        <p:txBody>
          <a:bodyPr/>
          <a:lstStyle>
            <a:lvl1pPr marL="0" indent="0" algn="l">
              <a:lnSpc>
                <a:spcPct val="92000"/>
              </a:lnSpc>
              <a:buNone/>
              <a:defRPr sz="2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1137" y="358671"/>
            <a:ext cx="1773820" cy="730070"/>
          </a:xfrm>
          <a:prstGeom prst="rect">
            <a:avLst/>
          </a:prstGeom>
        </p:spPr>
      </p:pic>
      <p:pic>
        <p:nvPicPr>
          <p:cNvPr id="5" name="Grafik 4">
            <a:extLst>
              <a:ext uri="{FF2B5EF4-FFF2-40B4-BE49-F238E27FC236}">
                <a16:creationId xmlns:a16="http://schemas.microsoft.com/office/drawing/2014/main" id="{8EA9535A-62CA-463C-3EC2-C8F0DB0BA10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8502"/>
          <a:stretch/>
        </p:blipFill>
        <p:spPr>
          <a:xfrm>
            <a:off x="2532062" y="536705"/>
            <a:ext cx="2162109" cy="403287"/>
          </a:xfrm>
          <a:prstGeom prst="rect">
            <a:avLst/>
          </a:prstGeom>
        </p:spPr>
      </p:pic>
    </p:spTree>
    <p:extLst>
      <p:ext uri="{BB962C8B-B14F-4D97-AF65-F5344CB8AC3E}">
        <p14:creationId xmlns:p14="http://schemas.microsoft.com/office/powerpoint/2010/main" val="1691962947"/>
      </p:ext>
    </p:extLst>
  </p:cSld>
  <p:clrMapOvr>
    <a:masterClrMapping/>
  </p:clrMapOvr>
  <p:extLst>
    <p:ext uri="{DCECCB84-F9BA-43D5-87BE-67443E8EF086}">
      <p15:sldGuideLst xmlns:p15="http://schemas.microsoft.com/office/powerpoint/2012/main">
        <p15:guide id="2" pos="7106">
          <p15:clr>
            <a:srgbClr val="A4A3A4"/>
          </p15:clr>
        </p15:guide>
        <p15:guide id="3" orient="horz" pos="3181">
          <p15:clr>
            <a:srgbClr val="A4A3A4"/>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Image Red">
    <p:bg>
      <p:bgPr>
        <a:solidFill>
          <a:schemeClr val="accent3"/>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BDEC662-E6F5-15D3-BB36-ED6F08201703}"/>
              </a:ext>
            </a:extLst>
          </p:cNvPr>
          <p:cNvSpPr/>
          <p:nvPr userDrawn="1"/>
        </p:nvSpPr>
        <p:spPr>
          <a:xfrm>
            <a:off x="0" y="0"/>
            <a:ext cx="12192000" cy="5049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pic>
        <p:nvPicPr>
          <p:cNvPr id="9" name="Grafik 8">
            <a:extLst>
              <a:ext uri="{FF2B5EF4-FFF2-40B4-BE49-F238E27FC236}">
                <a16:creationId xmlns:a16="http://schemas.microsoft.com/office/drawing/2014/main" id="{4DFD2566-A3FD-67ED-A874-3763AC327B5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12"/>
          <a:stretch/>
        </p:blipFill>
        <p:spPr>
          <a:xfrm>
            <a:off x="2532061" y="534324"/>
            <a:ext cx="2164491" cy="408019"/>
          </a:xfrm>
          <a:prstGeom prst="rect">
            <a:avLst/>
          </a:prstGeom>
        </p:spPr>
      </p:pic>
      <p:sp>
        <p:nvSpPr>
          <p:cNvPr id="2" name="Titel 1"/>
          <p:cNvSpPr>
            <a:spLocks noGrp="1"/>
          </p:cNvSpPr>
          <p:nvPr>
            <p:ph type="ctrTitle" hasCustomPrompt="1"/>
          </p:nvPr>
        </p:nvSpPr>
        <p:spPr>
          <a:xfrm>
            <a:off x="695325" y="1449388"/>
            <a:ext cx="5292725" cy="2004460"/>
          </a:xfrm>
        </p:spPr>
        <p:txBody>
          <a:bodyPr anchor="b"/>
          <a:lstStyle>
            <a:lvl1pPr algn="l">
              <a:lnSpc>
                <a:spcPct val="92000"/>
              </a:lnSpc>
              <a:defRPr sz="4200"/>
            </a:lvl1pPr>
          </a:lstStyle>
          <a:p>
            <a:r>
              <a:rPr lang="en-GB" noProof="0" dirty="0"/>
              <a:t>Add Title</a:t>
            </a:r>
          </a:p>
        </p:txBody>
      </p:sp>
      <p:sp>
        <p:nvSpPr>
          <p:cNvPr id="3" name="Untertitel 2"/>
          <p:cNvSpPr>
            <a:spLocks noGrp="1"/>
          </p:cNvSpPr>
          <p:nvPr>
            <p:ph type="subTitle" idx="1" hasCustomPrompt="1"/>
          </p:nvPr>
        </p:nvSpPr>
        <p:spPr>
          <a:xfrm>
            <a:off x="695325" y="3789040"/>
            <a:ext cx="5292725" cy="1080120"/>
          </a:xfrm>
        </p:spPr>
        <p:txBody>
          <a:bodyPr/>
          <a:lstStyle>
            <a:lvl1pPr marL="0" indent="0" algn="l">
              <a:lnSpc>
                <a:spcPct val="92000"/>
              </a:lnSpc>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135" y="358671"/>
            <a:ext cx="1773825" cy="730070"/>
          </a:xfrm>
          <a:prstGeom prst="rect">
            <a:avLst/>
          </a:prstGeom>
        </p:spPr>
      </p:pic>
      <p:sp>
        <p:nvSpPr>
          <p:cNvPr id="15" name="Bildplatzhalter 4">
            <a:extLst>
              <a:ext uri="{FF2B5EF4-FFF2-40B4-BE49-F238E27FC236}">
                <a16:creationId xmlns:a16="http://schemas.microsoft.com/office/drawing/2014/main" id="{918345C2-B555-CE5A-CF14-EC753A31EDBB}"/>
              </a:ext>
            </a:extLst>
          </p:cNvPr>
          <p:cNvSpPr>
            <a:spLocks noGrp="1"/>
          </p:cNvSpPr>
          <p:nvPr>
            <p:ph type="pic" sz="quarter" idx="15" hasCustomPrompt="1"/>
          </p:nvPr>
        </p:nvSpPr>
        <p:spPr>
          <a:xfrm>
            <a:off x="6203948" y="549275"/>
            <a:ext cx="5076827" cy="543600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2689515621"/>
      </p:ext>
    </p:extLst>
  </p:cSld>
  <p:clrMapOvr>
    <a:masterClrMapping/>
  </p:clrMapOvr>
  <p:extLst>
    <p:ext uri="{DCECCB84-F9BA-43D5-87BE-67443E8EF086}">
      <p15:sldGuideLst xmlns:p15="http://schemas.microsoft.com/office/powerpoint/2012/main">
        <p15:guide id="1" orient="horz" pos="346">
          <p15:clr>
            <a:srgbClr val="A4A3A4"/>
          </p15:clr>
        </p15:guide>
        <p15:guide id="2" pos="7106">
          <p15:clr>
            <a:srgbClr val="A4A3A4"/>
          </p15:clr>
        </p15:guide>
        <p15:guide id="3" orient="horz" pos="3181">
          <p15:clr>
            <a:srgbClr val="A4A3A4"/>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Image Blue">
    <p:bg>
      <p:bgPr>
        <a:solidFill>
          <a:schemeClr val="accent1"/>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BDEC662-E6F5-15D3-BB36-ED6F08201703}"/>
              </a:ext>
            </a:extLst>
          </p:cNvPr>
          <p:cNvSpPr/>
          <p:nvPr userDrawn="1"/>
        </p:nvSpPr>
        <p:spPr>
          <a:xfrm>
            <a:off x="0" y="0"/>
            <a:ext cx="12192000" cy="5049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Titel 1"/>
          <p:cNvSpPr>
            <a:spLocks noGrp="1"/>
          </p:cNvSpPr>
          <p:nvPr>
            <p:ph type="ctrTitle" hasCustomPrompt="1"/>
          </p:nvPr>
        </p:nvSpPr>
        <p:spPr>
          <a:xfrm>
            <a:off x="695325" y="1449388"/>
            <a:ext cx="5292725" cy="2004460"/>
          </a:xfrm>
        </p:spPr>
        <p:txBody>
          <a:bodyPr anchor="b"/>
          <a:lstStyle>
            <a:lvl1pPr algn="l">
              <a:lnSpc>
                <a:spcPct val="92000"/>
              </a:lnSpc>
              <a:defRPr sz="4200"/>
            </a:lvl1pPr>
          </a:lstStyle>
          <a:p>
            <a:r>
              <a:rPr lang="en-GB" noProof="0" dirty="0"/>
              <a:t>Add Title</a:t>
            </a:r>
          </a:p>
        </p:txBody>
      </p:sp>
      <p:sp>
        <p:nvSpPr>
          <p:cNvPr id="3" name="Untertitel 2"/>
          <p:cNvSpPr>
            <a:spLocks noGrp="1"/>
          </p:cNvSpPr>
          <p:nvPr>
            <p:ph type="subTitle" idx="1" hasCustomPrompt="1"/>
          </p:nvPr>
        </p:nvSpPr>
        <p:spPr>
          <a:xfrm>
            <a:off x="695325" y="3789040"/>
            <a:ext cx="5292725" cy="1080120"/>
          </a:xfrm>
        </p:spPr>
        <p:txBody>
          <a:bodyPr/>
          <a:lstStyle>
            <a:lvl1pPr marL="0" indent="0" algn="l">
              <a:lnSpc>
                <a:spcPct val="92000"/>
              </a:lnSpc>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135" y="358671"/>
            <a:ext cx="1773825" cy="730070"/>
          </a:xfrm>
          <a:prstGeom prst="rect">
            <a:avLst/>
          </a:prstGeom>
        </p:spPr>
      </p:pic>
      <p:sp>
        <p:nvSpPr>
          <p:cNvPr id="15" name="Bildplatzhalter 4">
            <a:extLst>
              <a:ext uri="{FF2B5EF4-FFF2-40B4-BE49-F238E27FC236}">
                <a16:creationId xmlns:a16="http://schemas.microsoft.com/office/drawing/2014/main" id="{918345C2-B555-CE5A-CF14-EC753A31EDBB}"/>
              </a:ext>
            </a:extLst>
          </p:cNvPr>
          <p:cNvSpPr>
            <a:spLocks noGrp="1"/>
          </p:cNvSpPr>
          <p:nvPr>
            <p:ph type="pic" sz="quarter" idx="15" hasCustomPrompt="1"/>
          </p:nvPr>
        </p:nvSpPr>
        <p:spPr>
          <a:xfrm>
            <a:off x="6203948" y="549275"/>
            <a:ext cx="5076827" cy="543600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pic>
        <p:nvPicPr>
          <p:cNvPr id="4" name="Grafik 3">
            <a:extLst>
              <a:ext uri="{FF2B5EF4-FFF2-40B4-BE49-F238E27FC236}">
                <a16:creationId xmlns:a16="http://schemas.microsoft.com/office/drawing/2014/main" id="{96870C5F-11D5-8460-287C-2F6348198F0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8512"/>
          <a:stretch/>
        </p:blipFill>
        <p:spPr>
          <a:xfrm>
            <a:off x="2532061" y="534324"/>
            <a:ext cx="2164491" cy="408019"/>
          </a:xfrm>
          <a:prstGeom prst="rect">
            <a:avLst/>
          </a:prstGeom>
        </p:spPr>
      </p:pic>
    </p:spTree>
    <p:extLst>
      <p:ext uri="{BB962C8B-B14F-4D97-AF65-F5344CB8AC3E}">
        <p14:creationId xmlns:p14="http://schemas.microsoft.com/office/powerpoint/2010/main" val="2695132448"/>
      </p:ext>
    </p:extLst>
  </p:cSld>
  <p:clrMapOvr>
    <a:masterClrMapping/>
  </p:clrMapOvr>
  <p:extLst>
    <p:ext uri="{DCECCB84-F9BA-43D5-87BE-67443E8EF086}">
      <p15:sldGuideLst xmlns:p15="http://schemas.microsoft.com/office/powerpoint/2012/main">
        <p15:guide id="1" orient="horz" pos="346">
          <p15:clr>
            <a:srgbClr val="A4A3A4"/>
          </p15:clr>
        </p15:guide>
        <p15:guide id="2" pos="7106">
          <p15:clr>
            <a:srgbClr val="A4A3A4"/>
          </p15:clr>
        </p15:guide>
        <p15:guide id="3" orient="horz" pos="318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52490916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Image Green">
    <p:bg>
      <p:bgPr>
        <a:solidFill>
          <a:schemeClr val="accent2"/>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BDEC662-E6F5-15D3-BB36-ED6F08201703}"/>
              </a:ext>
            </a:extLst>
          </p:cNvPr>
          <p:cNvSpPr/>
          <p:nvPr userDrawn="1"/>
        </p:nvSpPr>
        <p:spPr>
          <a:xfrm>
            <a:off x="0" y="0"/>
            <a:ext cx="12192000" cy="5049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Titel 1"/>
          <p:cNvSpPr>
            <a:spLocks noGrp="1"/>
          </p:cNvSpPr>
          <p:nvPr>
            <p:ph type="ctrTitle" hasCustomPrompt="1"/>
          </p:nvPr>
        </p:nvSpPr>
        <p:spPr>
          <a:xfrm>
            <a:off x="695325" y="1449388"/>
            <a:ext cx="5292725" cy="2004460"/>
          </a:xfrm>
        </p:spPr>
        <p:txBody>
          <a:bodyPr anchor="b"/>
          <a:lstStyle>
            <a:lvl1pPr algn="l">
              <a:lnSpc>
                <a:spcPct val="92000"/>
              </a:lnSpc>
              <a:defRPr sz="4200"/>
            </a:lvl1pPr>
          </a:lstStyle>
          <a:p>
            <a:r>
              <a:rPr lang="en-GB" noProof="0" dirty="0"/>
              <a:t>Add Title</a:t>
            </a:r>
          </a:p>
        </p:txBody>
      </p:sp>
      <p:sp>
        <p:nvSpPr>
          <p:cNvPr id="3" name="Untertitel 2"/>
          <p:cNvSpPr>
            <a:spLocks noGrp="1"/>
          </p:cNvSpPr>
          <p:nvPr>
            <p:ph type="subTitle" idx="1" hasCustomPrompt="1"/>
          </p:nvPr>
        </p:nvSpPr>
        <p:spPr>
          <a:xfrm>
            <a:off x="695325" y="3789040"/>
            <a:ext cx="5292725" cy="1080120"/>
          </a:xfrm>
        </p:spPr>
        <p:txBody>
          <a:bodyPr/>
          <a:lstStyle>
            <a:lvl1pPr marL="0" indent="0" algn="l">
              <a:lnSpc>
                <a:spcPct val="92000"/>
              </a:lnSpc>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tx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tx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135" y="358671"/>
            <a:ext cx="1773825" cy="730070"/>
          </a:xfrm>
          <a:prstGeom prst="rect">
            <a:avLst/>
          </a:prstGeom>
        </p:spPr>
      </p:pic>
      <p:sp>
        <p:nvSpPr>
          <p:cNvPr id="15" name="Bildplatzhalter 4">
            <a:extLst>
              <a:ext uri="{FF2B5EF4-FFF2-40B4-BE49-F238E27FC236}">
                <a16:creationId xmlns:a16="http://schemas.microsoft.com/office/drawing/2014/main" id="{918345C2-B555-CE5A-CF14-EC753A31EDBB}"/>
              </a:ext>
            </a:extLst>
          </p:cNvPr>
          <p:cNvSpPr>
            <a:spLocks noGrp="1"/>
          </p:cNvSpPr>
          <p:nvPr>
            <p:ph type="pic" sz="quarter" idx="15" hasCustomPrompt="1"/>
          </p:nvPr>
        </p:nvSpPr>
        <p:spPr>
          <a:xfrm>
            <a:off x="6203948" y="549275"/>
            <a:ext cx="5076827" cy="543600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pic>
        <p:nvPicPr>
          <p:cNvPr id="4" name="Grafik 3">
            <a:extLst>
              <a:ext uri="{FF2B5EF4-FFF2-40B4-BE49-F238E27FC236}">
                <a16:creationId xmlns:a16="http://schemas.microsoft.com/office/drawing/2014/main" id="{EA8AE9AD-12B1-0B9A-D618-19C2B2C188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8512"/>
          <a:stretch/>
        </p:blipFill>
        <p:spPr>
          <a:xfrm>
            <a:off x="2532061" y="534324"/>
            <a:ext cx="2164491" cy="408019"/>
          </a:xfrm>
          <a:prstGeom prst="rect">
            <a:avLst/>
          </a:prstGeom>
        </p:spPr>
      </p:pic>
    </p:spTree>
    <p:extLst>
      <p:ext uri="{BB962C8B-B14F-4D97-AF65-F5344CB8AC3E}">
        <p14:creationId xmlns:p14="http://schemas.microsoft.com/office/powerpoint/2010/main" val="913235915"/>
      </p:ext>
    </p:extLst>
  </p:cSld>
  <p:clrMapOvr>
    <a:masterClrMapping/>
  </p:clrMapOvr>
  <p:extLst>
    <p:ext uri="{DCECCB84-F9BA-43D5-87BE-67443E8EF086}">
      <p15:sldGuideLst xmlns:p15="http://schemas.microsoft.com/office/powerpoint/2012/main">
        <p15:guide id="1" orient="horz" pos="346">
          <p15:clr>
            <a:srgbClr val="A4A3A4"/>
          </p15:clr>
        </p15:guide>
        <p15:guide id="2" pos="7106">
          <p15:clr>
            <a:srgbClr val="A4A3A4"/>
          </p15:clr>
        </p15:guide>
        <p15:guide id="3" orient="horz" pos="3181">
          <p15:clr>
            <a:srgbClr val="A4A3A4"/>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Image Pink">
    <p:bg>
      <p:bgPr>
        <a:solidFill>
          <a:schemeClr val="accent6"/>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BDEC662-E6F5-15D3-BB36-ED6F08201703}"/>
              </a:ext>
            </a:extLst>
          </p:cNvPr>
          <p:cNvSpPr/>
          <p:nvPr userDrawn="1"/>
        </p:nvSpPr>
        <p:spPr>
          <a:xfrm>
            <a:off x="0" y="0"/>
            <a:ext cx="12192000" cy="5049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Titel 1"/>
          <p:cNvSpPr>
            <a:spLocks noGrp="1"/>
          </p:cNvSpPr>
          <p:nvPr>
            <p:ph type="ctrTitle" hasCustomPrompt="1"/>
          </p:nvPr>
        </p:nvSpPr>
        <p:spPr>
          <a:xfrm>
            <a:off x="695325" y="1449388"/>
            <a:ext cx="5292725" cy="2004460"/>
          </a:xfrm>
        </p:spPr>
        <p:txBody>
          <a:bodyPr anchor="b"/>
          <a:lstStyle>
            <a:lvl1pPr algn="l">
              <a:lnSpc>
                <a:spcPct val="92000"/>
              </a:lnSpc>
              <a:defRPr sz="4200"/>
            </a:lvl1pPr>
          </a:lstStyle>
          <a:p>
            <a:r>
              <a:rPr lang="en-GB" noProof="0" dirty="0"/>
              <a:t>Add Title</a:t>
            </a:r>
          </a:p>
        </p:txBody>
      </p:sp>
      <p:sp>
        <p:nvSpPr>
          <p:cNvPr id="3" name="Untertitel 2"/>
          <p:cNvSpPr>
            <a:spLocks noGrp="1"/>
          </p:cNvSpPr>
          <p:nvPr>
            <p:ph type="subTitle" idx="1" hasCustomPrompt="1"/>
          </p:nvPr>
        </p:nvSpPr>
        <p:spPr>
          <a:xfrm>
            <a:off x="695325" y="3789040"/>
            <a:ext cx="5292725" cy="1080120"/>
          </a:xfrm>
        </p:spPr>
        <p:txBody>
          <a:bodyPr/>
          <a:lstStyle>
            <a:lvl1pPr marL="0" indent="0" algn="l">
              <a:lnSpc>
                <a:spcPct val="92000"/>
              </a:lnSpc>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tx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tx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135" y="358671"/>
            <a:ext cx="1773825" cy="730070"/>
          </a:xfrm>
          <a:prstGeom prst="rect">
            <a:avLst/>
          </a:prstGeom>
        </p:spPr>
      </p:pic>
      <p:sp>
        <p:nvSpPr>
          <p:cNvPr id="15" name="Bildplatzhalter 4">
            <a:extLst>
              <a:ext uri="{FF2B5EF4-FFF2-40B4-BE49-F238E27FC236}">
                <a16:creationId xmlns:a16="http://schemas.microsoft.com/office/drawing/2014/main" id="{918345C2-B555-CE5A-CF14-EC753A31EDBB}"/>
              </a:ext>
            </a:extLst>
          </p:cNvPr>
          <p:cNvSpPr>
            <a:spLocks noGrp="1"/>
          </p:cNvSpPr>
          <p:nvPr>
            <p:ph type="pic" sz="quarter" idx="15" hasCustomPrompt="1"/>
          </p:nvPr>
        </p:nvSpPr>
        <p:spPr>
          <a:xfrm>
            <a:off x="6203948" y="549275"/>
            <a:ext cx="5076827" cy="543600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pic>
        <p:nvPicPr>
          <p:cNvPr id="4" name="Grafik 3">
            <a:extLst>
              <a:ext uri="{FF2B5EF4-FFF2-40B4-BE49-F238E27FC236}">
                <a16:creationId xmlns:a16="http://schemas.microsoft.com/office/drawing/2014/main" id="{C182E6CA-D243-3684-56BE-12FABE3FF35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8512"/>
          <a:stretch/>
        </p:blipFill>
        <p:spPr>
          <a:xfrm>
            <a:off x="2532061" y="534324"/>
            <a:ext cx="2164491" cy="408019"/>
          </a:xfrm>
          <a:prstGeom prst="rect">
            <a:avLst/>
          </a:prstGeom>
        </p:spPr>
      </p:pic>
    </p:spTree>
    <p:extLst>
      <p:ext uri="{BB962C8B-B14F-4D97-AF65-F5344CB8AC3E}">
        <p14:creationId xmlns:p14="http://schemas.microsoft.com/office/powerpoint/2010/main" val="4053109959"/>
      </p:ext>
    </p:extLst>
  </p:cSld>
  <p:clrMapOvr>
    <a:masterClrMapping/>
  </p:clrMapOvr>
  <p:extLst>
    <p:ext uri="{DCECCB84-F9BA-43D5-87BE-67443E8EF086}">
      <p15:sldGuideLst xmlns:p15="http://schemas.microsoft.com/office/powerpoint/2012/main">
        <p15:guide id="1" orient="horz" pos="346">
          <p15:clr>
            <a:srgbClr val="A4A3A4"/>
          </p15:clr>
        </p15:guide>
        <p15:guide id="2" pos="7106">
          <p15:clr>
            <a:srgbClr val="A4A3A4"/>
          </p15:clr>
        </p15:guide>
        <p15:guide id="3" orient="horz" pos="3181">
          <p15:clr>
            <a:srgbClr val="A4A3A4"/>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Section Heading Blue">
    <p:bg>
      <p:bgPr>
        <a:solidFill>
          <a:schemeClr val="accent1"/>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lvl1pPr>
              <a:defRPr>
                <a:solidFill>
                  <a:schemeClr val="bg1"/>
                </a:solidFill>
              </a:defRPr>
            </a:lvl1pPr>
          </a:lstStyle>
          <a:p>
            <a:fld id="{674E84F3-2080-4163-B18A-D9792ECF084C}" type="datetime1">
              <a:rPr lang="de-CH" noProof="0" smtClean="0"/>
              <a:t>08.11.2024</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lvl1pPr>
              <a:defRPr>
                <a:solidFill>
                  <a:schemeClr val="bg1"/>
                </a:solidFill>
              </a:defRPr>
            </a:lvl1p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en-GB" noProof="0" smtClean="0"/>
              <a:pPr/>
              <a:t>‹#›</a:t>
            </a:fld>
            <a:endParaRPr lang="en-GB" noProof="0" dirty="0"/>
          </a:p>
        </p:txBody>
      </p:sp>
      <p:sp>
        <p:nvSpPr>
          <p:cNvPr id="10" name="Textplatzhalter 9">
            <a:extLst>
              <a:ext uri="{FF2B5EF4-FFF2-40B4-BE49-F238E27FC236}">
                <a16:creationId xmlns:a16="http://schemas.microsoft.com/office/drawing/2014/main" id="{38A5E6FE-0D37-3DFF-F3B7-73A91BE84605}"/>
              </a:ext>
            </a:extLst>
          </p:cNvPr>
          <p:cNvSpPr>
            <a:spLocks noGrp="1"/>
          </p:cNvSpPr>
          <p:nvPr>
            <p:ph type="body" sz="quarter" idx="13" hasCustomPrompt="1"/>
          </p:nvPr>
        </p:nvSpPr>
        <p:spPr>
          <a:xfrm>
            <a:off x="695325" y="1292087"/>
            <a:ext cx="8964613" cy="4729302"/>
          </a:xfrm>
        </p:spPr>
        <p:txBody>
          <a:bodyPr/>
          <a:lstStyle>
            <a:lvl1pPr>
              <a:defRPr sz="4200">
                <a:solidFill>
                  <a:schemeClr val="bg1"/>
                </a:solidFill>
              </a:defRPr>
            </a:lvl1pPr>
            <a:lvl2pPr marL="0" indent="0">
              <a:buFontTx/>
              <a:buNone/>
              <a:defRPr>
                <a:solidFill>
                  <a:schemeClr val="bg1"/>
                </a:solidFill>
              </a:defRPr>
            </a:lvl2pPr>
            <a:lvl3pPr marL="250825" indent="-250825">
              <a:defRPr>
                <a:solidFill>
                  <a:schemeClr val="bg1"/>
                </a:solidFill>
              </a:defRPr>
            </a:lvl3pPr>
          </a:lstStyle>
          <a:p>
            <a:pPr lvl="0"/>
            <a:r>
              <a:rPr lang="en-GB" noProof="0" dirty="0"/>
              <a:t>Section Heading</a:t>
            </a:r>
          </a:p>
          <a:p>
            <a:pPr lvl="1"/>
            <a:r>
              <a:rPr lang="en-GB" noProof="0" dirty="0"/>
              <a:t>Second Level</a:t>
            </a:r>
          </a:p>
          <a:p>
            <a:pPr lvl="2"/>
            <a:r>
              <a:rPr lang="en-GB" noProof="0" dirty="0"/>
              <a:t>Third Level</a:t>
            </a:r>
          </a:p>
        </p:txBody>
      </p:sp>
      <p:pic>
        <p:nvPicPr>
          <p:cNvPr id="2" name="Grafik 1">
            <a:extLst>
              <a:ext uri="{FF2B5EF4-FFF2-40B4-BE49-F238E27FC236}">
                <a16:creationId xmlns:a16="http://schemas.microsoft.com/office/drawing/2014/main" id="{126DA47E-D7F3-07E8-00B3-57D325A007F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5134" y="305378"/>
            <a:ext cx="881465" cy="362794"/>
          </a:xfrm>
          <a:prstGeom prst="rect">
            <a:avLst/>
          </a:prstGeom>
        </p:spPr>
      </p:pic>
    </p:spTree>
    <p:extLst>
      <p:ext uri="{BB962C8B-B14F-4D97-AF65-F5344CB8AC3E}">
        <p14:creationId xmlns:p14="http://schemas.microsoft.com/office/powerpoint/2010/main" val="85681091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Section Heading Red">
    <p:bg>
      <p:bgPr>
        <a:solidFill>
          <a:schemeClr val="accent3"/>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lvl1pPr>
              <a:defRPr>
                <a:solidFill>
                  <a:schemeClr val="bg1"/>
                </a:solidFill>
              </a:defRPr>
            </a:lvl1pPr>
          </a:lstStyle>
          <a:p>
            <a:fld id="{F60BA4C1-9D90-413F-BC8E-FC708948DF54}" type="datetime1">
              <a:rPr lang="de-CH" noProof="0" smtClean="0"/>
              <a:t>08.11.2024</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lvl1pPr>
              <a:defRPr>
                <a:solidFill>
                  <a:schemeClr val="bg1"/>
                </a:solidFill>
              </a:defRPr>
            </a:lvl1p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en-GB" noProof="0" smtClean="0"/>
              <a:pPr/>
              <a:t>‹#›</a:t>
            </a:fld>
            <a:endParaRPr lang="en-GB" noProof="0" dirty="0"/>
          </a:p>
        </p:txBody>
      </p:sp>
      <p:sp>
        <p:nvSpPr>
          <p:cNvPr id="10" name="Textplatzhalter 9">
            <a:extLst>
              <a:ext uri="{FF2B5EF4-FFF2-40B4-BE49-F238E27FC236}">
                <a16:creationId xmlns:a16="http://schemas.microsoft.com/office/drawing/2014/main" id="{38A5E6FE-0D37-3DFF-F3B7-73A91BE84605}"/>
              </a:ext>
            </a:extLst>
          </p:cNvPr>
          <p:cNvSpPr>
            <a:spLocks noGrp="1"/>
          </p:cNvSpPr>
          <p:nvPr>
            <p:ph type="body" sz="quarter" idx="13" hasCustomPrompt="1"/>
          </p:nvPr>
        </p:nvSpPr>
        <p:spPr>
          <a:xfrm>
            <a:off x="695325" y="1292087"/>
            <a:ext cx="8964613" cy="4729302"/>
          </a:xfrm>
        </p:spPr>
        <p:txBody>
          <a:bodyPr/>
          <a:lstStyle>
            <a:lvl1pPr>
              <a:defRPr sz="4200">
                <a:solidFill>
                  <a:schemeClr val="bg1"/>
                </a:solidFill>
              </a:defRPr>
            </a:lvl1pPr>
            <a:lvl2pPr marL="0" indent="0">
              <a:buFontTx/>
              <a:buNone/>
              <a:defRPr>
                <a:solidFill>
                  <a:schemeClr val="bg1"/>
                </a:solidFill>
              </a:defRPr>
            </a:lvl2pPr>
            <a:lvl3pPr marL="250825" indent="-250825">
              <a:defRPr>
                <a:solidFill>
                  <a:schemeClr val="bg1"/>
                </a:solidFill>
              </a:defRPr>
            </a:lvl3pPr>
          </a:lstStyle>
          <a:p>
            <a:pPr lvl="0"/>
            <a:r>
              <a:rPr lang="en-GB" noProof="0" dirty="0"/>
              <a:t>Section Heading</a:t>
            </a:r>
          </a:p>
          <a:p>
            <a:pPr lvl="1"/>
            <a:r>
              <a:rPr lang="en-GB" noProof="0" dirty="0"/>
              <a:t>Second Level</a:t>
            </a:r>
          </a:p>
          <a:p>
            <a:pPr lvl="2"/>
            <a:r>
              <a:rPr lang="en-GB" noProof="0" dirty="0"/>
              <a:t>Third Level</a:t>
            </a:r>
          </a:p>
        </p:txBody>
      </p:sp>
      <p:pic>
        <p:nvPicPr>
          <p:cNvPr id="2" name="Grafik 1">
            <a:extLst>
              <a:ext uri="{FF2B5EF4-FFF2-40B4-BE49-F238E27FC236}">
                <a16:creationId xmlns:a16="http://schemas.microsoft.com/office/drawing/2014/main" id="{126DA47E-D7F3-07E8-00B3-57D325A007F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5134" y="305378"/>
            <a:ext cx="881465" cy="362794"/>
          </a:xfrm>
          <a:prstGeom prst="rect">
            <a:avLst/>
          </a:prstGeom>
        </p:spPr>
      </p:pic>
    </p:spTree>
    <p:extLst>
      <p:ext uri="{BB962C8B-B14F-4D97-AF65-F5344CB8AC3E}">
        <p14:creationId xmlns:p14="http://schemas.microsoft.com/office/powerpoint/2010/main" val="321769939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ection Heading Green">
    <p:bg>
      <p:bgPr>
        <a:solidFill>
          <a:schemeClr val="accent2"/>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16FEA707-816F-4DBF-9FC1-48440001C7D7}" type="datetime1">
              <a:rPr lang="de-CH" noProof="0" smtClean="0"/>
              <a:t>08.11.2024</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0" name="Textplatzhalter 9">
            <a:extLst>
              <a:ext uri="{FF2B5EF4-FFF2-40B4-BE49-F238E27FC236}">
                <a16:creationId xmlns:a16="http://schemas.microsoft.com/office/drawing/2014/main" id="{38A5E6FE-0D37-3DFF-F3B7-73A91BE84605}"/>
              </a:ext>
            </a:extLst>
          </p:cNvPr>
          <p:cNvSpPr>
            <a:spLocks noGrp="1"/>
          </p:cNvSpPr>
          <p:nvPr>
            <p:ph type="body" sz="quarter" idx="13" hasCustomPrompt="1"/>
          </p:nvPr>
        </p:nvSpPr>
        <p:spPr>
          <a:xfrm>
            <a:off x="695325" y="1292087"/>
            <a:ext cx="8964613" cy="4729302"/>
          </a:xfrm>
        </p:spPr>
        <p:txBody>
          <a:bodyPr/>
          <a:lstStyle>
            <a:lvl1pPr>
              <a:defRPr sz="4200"/>
            </a:lvl1pPr>
            <a:lvl2pPr marL="0" indent="0">
              <a:buFontTx/>
              <a:buNone/>
              <a:defRPr/>
            </a:lvl2pPr>
            <a:lvl3pPr marL="250825" indent="-250825">
              <a:defRPr/>
            </a:lvl3pPr>
          </a:lstStyle>
          <a:p>
            <a:pPr lvl="0"/>
            <a:r>
              <a:rPr lang="en-GB" noProof="0" dirty="0"/>
              <a:t>Section Heading</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80680515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ection Heading Yellow">
    <p:bg>
      <p:bgPr>
        <a:solidFill>
          <a:schemeClr val="accent5"/>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914B385C-7712-4F59-90E0-BF5F17A76AFF}" type="datetime1">
              <a:rPr lang="de-CH" noProof="0" smtClean="0"/>
              <a:t>08.11.2024</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0" name="Textplatzhalter 9">
            <a:extLst>
              <a:ext uri="{FF2B5EF4-FFF2-40B4-BE49-F238E27FC236}">
                <a16:creationId xmlns:a16="http://schemas.microsoft.com/office/drawing/2014/main" id="{38A5E6FE-0D37-3DFF-F3B7-73A91BE84605}"/>
              </a:ext>
            </a:extLst>
          </p:cNvPr>
          <p:cNvSpPr>
            <a:spLocks noGrp="1"/>
          </p:cNvSpPr>
          <p:nvPr>
            <p:ph type="body" sz="quarter" idx="13" hasCustomPrompt="1"/>
          </p:nvPr>
        </p:nvSpPr>
        <p:spPr>
          <a:xfrm>
            <a:off x="695325" y="1292087"/>
            <a:ext cx="8964613" cy="4729302"/>
          </a:xfrm>
        </p:spPr>
        <p:txBody>
          <a:bodyPr/>
          <a:lstStyle>
            <a:lvl1pPr>
              <a:defRPr sz="4200"/>
            </a:lvl1pPr>
            <a:lvl2pPr marL="0" indent="0">
              <a:buFontTx/>
              <a:buNone/>
              <a:defRPr/>
            </a:lvl2pPr>
            <a:lvl3pPr marL="250825" indent="-250825">
              <a:defRPr/>
            </a:lvl3pPr>
          </a:lstStyle>
          <a:p>
            <a:pPr lvl="0"/>
            <a:r>
              <a:rPr lang="en-GB" noProof="0" dirty="0"/>
              <a:t>Section Heading</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4608861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Wid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95325" y="1376773"/>
            <a:ext cx="8964613" cy="4644616"/>
          </a:xfrm>
        </p:spPr>
        <p:txBody>
          <a:bodyPr/>
          <a:lstStyle>
            <a:lvl1pPr defTabSz="984250">
              <a:tabLst>
                <a:tab pos="536575" algn="l"/>
              </a:tabLst>
              <a:defRPr/>
            </a:lvl1pPr>
            <a:lvl2pPr>
              <a:tabLst>
                <a:tab pos="536575" algn="l"/>
              </a:tabLst>
              <a:defRPr/>
            </a:lvl2pPr>
          </a:lstStyle>
          <a:p>
            <a:pPr lvl="0"/>
            <a:r>
              <a:rPr lang="en-GB" noProof="0" dirty="0"/>
              <a:t>Add Content</a:t>
            </a:r>
          </a:p>
          <a:p>
            <a:pPr lvl="1"/>
            <a:r>
              <a:rPr lang="en-GB" noProof="0" dirty="0"/>
              <a:t>Second Level</a:t>
            </a:r>
          </a:p>
          <a:p>
            <a:pPr lvl="2"/>
            <a:r>
              <a:rPr lang="en-GB" noProof="0" dirty="0"/>
              <a:t>Third Level</a:t>
            </a:r>
          </a:p>
        </p:txBody>
      </p:sp>
      <p:sp>
        <p:nvSpPr>
          <p:cNvPr id="7" name="Titel 6">
            <a:extLst>
              <a:ext uri="{FF2B5EF4-FFF2-40B4-BE49-F238E27FC236}">
                <a16:creationId xmlns:a16="http://schemas.microsoft.com/office/drawing/2014/main" id="{A939BEE7-204C-1008-67F3-C8FC6E64EBA4}"/>
              </a:ext>
            </a:extLst>
          </p:cNvPr>
          <p:cNvSpPr>
            <a:spLocks noGrp="1"/>
          </p:cNvSpPr>
          <p:nvPr>
            <p:ph type="title" hasCustomPrompt="1"/>
          </p:nvPr>
        </p:nvSpPr>
        <p:spPr/>
        <p:txBody>
          <a:bodyPr/>
          <a:lstStyle>
            <a:lvl1pPr>
              <a:defRPr/>
            </a:lvl1pPr>
          </a:lstStyle>
          <a:p>
            <a:r>
              <a:rPr lang="en-GB" noProof="0" dirty="0"/>
              <a:t>Add Title</a:t>
            </a:r>
          </a:p>
        </p:txBody>
      </p:sp>
      <p:sp>
        <p:nvSpPr>
          <p:cNvPr id="2" name="Slide Number Placeholder 12">
            <a:extLst>
              <a:ext uri="{FF2B5EF4-FFF2-40B4-BE49-F238E27FC236}">
                <a16:creationId xmlns:a16="http://schemas.microsoft.com/office/drawing/2014/main" id="{904B2B6C-FA60-FFF0-764E-4211212F9924}"/>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9452141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Extra wide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695325" y="1376773"/>
            <a:ext cx="10801349"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7" name="Slide Number Placeholder 12">
            <a:extLst>
              <a:ext uri="{FF2B5EF4-FFF2-40B4-BE49-F238E27FC236}">
                <a16:creationId xmlns:a16="http://schemas.microsoft.com/office/drawing/2014/main" id="{C0BC2A92-23A7-620A-70FE-97473B0CA56D}"/>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660456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695326" y="1376773"/>
            <a:ext cx="5291476" cy="4644616"/>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
        <p:nvSpPr>
          <p:cNvPr id="8" name="Inhaltsplatzhalter 2">
            <a:extLst>
              <a:ext uri="{FF2B5EF4-FFF2-40B4-BE49-F238E27FC236}">
                <a16:creationId xmlns:a16="http://schemas.microsoft.com/office/drawing/2014/main" id="{03327075-DC64-5DAB-E02B-8A18CBF5A994}"/>
              </a:ext>
            </a:extLst>
          </p:cNvPr>
          <p:cNvSpPr>
            <a:spLocks noGrp="1"/>
          </p:cNvSpPr>
          <p:nvPr>
            <p:ph idx="13" hasCustomPrompt="1"/>
          </p:nvPr>
        </p:nvSpPr>
        <p:spPr>
          <a:xfrm>
            <a:off x="6205201" y="1376773"/>
            <a:ext cx="5291474" cy="4644616"/>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
        <p:nvSpPr>
          <p:cNvPr id="7" name="Slide Number Placeholder 12">
            <a:extLst>
              <a:ext uri="{FF2B5EF4-FFF2-40B4-BE49-F238E27FC236}">
                <a16:creationId xmlns:a16="http://schemas.microsoft.com/office/drawing/2014/main" id="{77F173BE-0799-CE3C-CB52-F738EBC332EC}"/>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990011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695325" y="1376773"/>
            <a:ext cx="5292725"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203948" y="1449389"/>
            <a:ext cx="5292725"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8" name="Slide Number Placeholder 12">
            <a:extLst>
              <a:ext uri="{FF2B5EF4-FFF2-40B4-BE49-F238E27FC236}">
                <a16:creationId xmlns:a16="http://schemas.microsoft.com/office/drawing/2014/main" id="{810EE6B2-A7EC-5A77-DFC1-ACE90E86EBD9}"/>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771079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05636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6203950" y="1376773"/>
            <a:ext cx="5292724"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95326" y="1449389"/>
            <a:ext cx="5292724"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8" name="Slide Number Placeholder 12">
            <a:extLst>
              <a:ext uri="{FF2B5EF4-FFF2-40B4-BE49-F238E27FC236}">
                <a16:creationId xmlns:a16="http://schemas.microsoft.com/office/drawing/2014/main" id="{CEB9280E-8C5D-CD86-EF62-98AAA3312C8B}"/>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66767876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Wide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hasCustomPrompt="1"/>
          </p:nvPr>
        </p:nvSpPr>
        <p:spPr>
          <a:xfrm>
            <a:off x="695325" y="1449389"/>
            <a:ext cx="8964613"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7" name="Slide Number Placeholder 12">
            <a:extLst>
              <a:ext uri="{FF2B5EF4-FFF2-40B4-BE49-F238E27FC236}">
                <a16:creationId xmlns:a16="http://schemas.microsoft.com/office/drawing/2014/main" id="{2D9C52DE-EC57-19DF-BF56-AAFBD6081414}"/>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51252022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95326" y="1449389"/>
            <a:ext cx="5292724" cy="4571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8" name="Bildplatzhalter 4">
            <a:extLst>
              <a:ext uri="{FF2B5EF4-FFF2-40B4-BE49-F238E27FC236}">
                <a16:creationId xmlns:a16="http://schemas.microsoft.com/office/drawing/2014/main" id="{17580FB4-DD13-1B0D-5A9E-15F0A7CB65B4}"/>
              </a:ext>
            </a:extLst>
          </p:cNvPr>
          <p:cNvSpPr>
            <a:spLocks noGrp="1"/>
          </p:cNvSpPr>
          <p:nvPr>
            <p:ph type="pic" sz="quarter" idx="14" hasCustomPrompt="1"/>
          </p:nvPr>
        </p:nvSpPr>
        <p:spPr>
          <a:xfrm>
            <a:off x="6203948" y="1449389"/>
            <a:ext cx="5292725" cy="4571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Slide Number Placeholder 12">
            <a:extLst>
              <a:ext uri="{FF2B5EF4-FFF2-40B4-BE49-F238E27FC236}">
                <a16:creationId xmlns:a16="http://schemas.microsoft.com/office/drawing/2014/main" id="{524D4083-0128-1814-8ECA-0786AECB62FA}"/>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605259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ntent and wide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9"/>
            <a:ext cx="7129461"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9" name="Inhaltsplatzhalter 2">
            <a:extLst>
              <a:ext uri="{FF2B5EF4-FFF2-40B4-BE49-F238E27FC236}">
                <a16:creationId xmlns:a16="http://schemas.microsoft.com/office/drawing/2014/main" id="{F99B93C7-FD88-F860-2772-AA3BFEC82DB3}"/>
              </a:ext>
            </a:extLst>
          </p:cNvPr>
          <p:cNvSpPr>
            <a:spLocks noGrp="1"/>
          </p:cNvSpPr>
          <p:nvPr>
            <p:ph idx="1" hasCustomPrompt="1"/>
          </p:nvPr>
        </p:nvSpPr>
        <p:spPr>
          <a:xfrm>
            <a:off x="695326" y="1376773"/>
            <a:ext cx="3455988"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3" name="Slide Number Placeholder 12">
            <a:extLst>
              <a:ext uri="{FF2B5EF4-FFF2-40B4-BE49-F238E27FC236}">
                <a16:creationId xmlns:a16="http://schemas.microsoft.com/office/drawing/2014/main" id="{9C8B1087-8220-9385-CC1D-CC50844F4743}"/>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074790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and two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9"/>
            <a:ext cx="3457575"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9" name="Inhaltsplatzhalter 2">
            <a:extLst>
              <a:ext uri="{FF2B5EF4-FFF2-40B4-BE49-F238E27FC236}">
                <a16:creationId xmlns:a16="http://schemas.microsoft.com/office/drawing/2014/main" id="{C5A45EC1-6C70-C75B-70A0-557B1FE6DA34}"/>
              </a:ext>
            </a:extLst>
          </p:cNvPr>
          <p:cNvSpPr>
            <a:spLocks noGrp="1"/>
          </p:cNvSpPr>
          <p:nvPr>
            <p:ph idx="1" hasCustomPrompt="1"/>
          </p:nvPr>
        </p:nvSpPr>
        <p:spPr>
          <a:xfrm>
            <a:off x="695326" y="1376773"/>
            <a:ext cx="3455988"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8" name="Slide Number Placeholder 12">
            <a:extLst>
              <a:ext uri="{FF2B5EF4-FFF2-40B4-BE49-F238E27FC236}">
                <a16:creationId xmlns:a16="http://schemas.microsoft.com/office/drawing/2014/main" id="{D8FE6CD2-02A5-4EDB-3EC9-10A948F7F2E6}"/>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5852103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ntent and three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8"/>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1" name="Bildplatzhalter 4">
            <a:extLst>
              <a:ext uri="{FF2B5EF4-FFF2-40B4-BE49-F238E27FC236}">
                <a16:creationId xmlns:a16="http://schemas.microsoft.com/office/drawing/2014/main" id="{FDF6C985-A691-B0CD-8A11-7C955F324589}"/>
              </a:ext>
            </a:extLst>
          </p:cNvPr>
          <p:cNvSpPr>
            <a:spLocks noGrp="1"/>
          </p:cNvSpPr>
          <p:nvPr>
            <p:ph type="pic" sz="quarter" idx="15" hasCustomPrompt="1"/>
          </p:nvPr>
        </p:nvSpPr>
        <p:spPr>
          <a:xfrm>
            <a:off x="4367213" y="3843389"/>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2" name="Inhaltsplatzhalter 2">
            <a:extLst>
              <a:ext uri="{FF2B5EF4-FFF2-40B4-BE49-F238E27FC236}">
                <a16:creationId xmlns:a16="http://schemas.microsoft.com/office/drawing/2014/main" id="{C772A35F-591D-5A80-72BC-28B068C3A562}"/>
              </a:ext>
            </a:extLst>
          </p:cNvPr>
          <p:cNvSpPr>
            <a:spLocks noGrp="1"/>
          </p:cNvSpPr>
          <p:nvPr>
            <p:ph idx="1" hasCustomPrompt="1"/>
          </p:nvPr>
        </p:nvSpPr>
        <p:spPr>
          <a:xfrm>
            <a:off x="695326" y="1376773"/>
            <a:ext cx="3455988"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8" name="Slide Number Placeholder 12">
            <a:extLst>
              <a:ext uri="{FF2B5EF4-FFF2-40B4-BE49-F238E27FC236}">
                <a16:creationId xmlns:a16="http://schemas.microsoft.com/office/drawing/2014/main" id="{B37A3339-B24C-45DA-F80C-3CE08E12C5E2}"/>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4842012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ontent and four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8"/>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2177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1" name="Bildplatzhalter 4">
            <a:extLst>
              <a:ext uri="{FF2B5EF4-FFF2-40B4-BE49-F238E27FC236}">
                <a16:creationId xmlns:a16="http://schemas.microsoft.com/office/drawing/2014/main" id="{FDF6C985-A691-B0CD-8A11-7C955F324589}"/>
              </a:ext>
            </a:extLst>
          </p:cNvPr>
          <p:cNvSpPr>
            <a:spLocks noGrp="1"/>
          </p:cNvSpPr>
          <p:nvPr>
            <p:ph type="pic" sz="quarter" idx="15" hasCustomPrompt="1"/>
          </p:nvPr>
        </p:nvSpPr>
        <p:spPr>
          <a:xfrm>
            <a:off x="4367213" y="3843389"/>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9" name="Bildplatzhalter 4">
            <a:extLst>
              <a:ext uri="{FF2B5EF4-FFF2-40B4-BE49-F238E27FC236}">
                <a16:creationId xmlns:a16="http://schemas.microsoft.com/office/drawing/2014/main" id="{CE065AA4-86F5-4BAD-ED9D-98129FDEFEF4}"/>
              </a:ext>
            </a:extLst>
          </p:cNvPr>
          <p:cNvSpPr>
            <a:spLocks noGrp="1"/>
          </p:cNvSpPr>
          <p:nvPr>
            <p:ph type="pic" sz="quarter" idx="16" hasCustomPrompt="1"/>
          </p:nvPr>
        </p:nvSpPr>
        <p:spPr>
          <a:xfrm>
            <a:off x="8040688" y="3843387"/>
            <a:ext cx="3455986" cy="2178001"/>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2" name="Inhaltsplatzhalter 2">
            <a:extLst>
              <a:ext uri="{FF2B5EF4-FFF2-40B4-BE49-F238E27FC236}">
                <a16:creationId xmlns:a16="http://schemas.microsoft.com/office/drawing/2014/main" id="{089D7F61-76FC-5B15-D914-2BB427BF7163}"/>
              </a:ext>
            </a:extLst>
          </p:cNvPr>
          <p:cNvSpPr>
            <a:spLocks noGrp="1"/>
          </p:cNvSpPr>
          <p:nvPr>
            <p:ph idx="1" hasCustomPrompt="1"/>
          </p:nvPr>
        </p:nvSpPr>
        <p:spPr>
          <a:xfrm>
            <a:off x="695326" y="1376773"/>
            <a:ext cx="3455988"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8" name="Slide Number Placeholder 12">
            <a:extLst>
              <a:ext uri="{FF2B5EF4-FFF2-40B4-BE49-F238E27FC236}">
                <a16:creationId xmlns:a16="http://schemas.microsoft.com/office/drawing/2014/main" id="{925AAB0B-B911-B5B7-CB7D-794F94A162A6}"/>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0088583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ontent and tall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12" name="Inhaltsplatzhalter 2">
            <a:extLst>
              <a:ext uri="{FF2B5EF4-FFF2-40B4-BE49-F238E27FC236}">
                <a16:creationId xmlns:a16="http://schemas.microsoft.com/office/drawing/2014/main" id="{EED849DD-27BF-60D5-0E2A-BC6C9A827ACC}"/>
              </a:ext>
            </a:extLst>
          </p:cNvPr>
          <p:cNvSpPr>
            <a:spLocks noGrp="1"/>
          </p:cNvSpPr>
          <p:nvPr>
            <p:ph idx="1" hasCustomPrompt="1"/>
          </p:nvPr>
        </p:nvSpPr>
        <p:spPr>
          <a:xfrm>
            <a:off x="695325" y="1376773"/>
            <a:ext cx="7129463"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13" name="Bildplatzhalter 4">
            <a:extLst>
              <a:ext uri="{FF2B5EF4-FFF2-40B4-BE49-F238E27FC236}">
                <a16:creationId xmlns:a16="http://schemas.microsoft.com/office/drawing/2014/main" id="{8CA68BBC-536B-0C49-B239-F2A8A8ACBAAC}"/>
              </a:ext>
            </a:extLst>
          </p:cNvPr>
          <p:cNvSpPr>
            <a:spLocks noGrp="1"/>
          </p:cNvSpPr>
          <p:nvPr>
            <p:ph type="pic" sz="quarter" idx="14" hasCustomPrompt="1"/>
          </p:nvPr>
        </p:nvSpPr>
        <p:spPr>
          <a:xfrm>
            <a:off x="8040688" y="1449389"/>
            <a:ext cx="3455986"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Slide Number Placeholder 12">
            <a:extLst>
              <a:ext uri="{FF2B5EF4-FFF2-40B4-BE49-F238E27FC236}">
                <a16:creationId xmlns:a16="http://schemas.microsoft.com/office/drawing/2014/main" id="{B5A7F572-557F-E7BC-0FDD-E46365CC9E22}"/>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0712162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ontent and two wide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2177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9" name="Bildplatzhalter 4">
            <a:extLst>
              <a:ext uri="{FF2B5EF4-FFF2-40B4-BE49-F238E27FC236}">
                <a16:creationId xmlns:a16="http://schemas.microsoft.com/office/drawing/2014/main" id="{CE065AA4-86F5-4BAD-ED9D-98129FDEFEF4}"/>
              </a:ext>
            </a:extLst>
          </p:cNvPr>
          <p:cNvSpPr>
            <a:spLocks noGrp="1"/>
          </p:cNvSpPr>
          <p:nvPr>
            <p:ph type="pic" sz="quarter" idx="16" hasCustomPrompt="1"/>
          </p:nvPr>
        </p:nvSpPr>
        <p:spPr>
          <a:xfrm>
            <a:off x="8040688" y="3843387"/>
            <a:ext cx="3455986" cy="2178001"/>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2" name="Inhaltsplatzhalter 2">
            <a:extLst>
              <a:ext uri="{FF2B5EF4-FFF2-40B4-BE49-F238E27FC236}">
                <a16:creationId xmlns:a16="http://schemas.microsoft.com/office/drawing/2014/main" id="{EED849DD-27BF-60D5-0E2A-BC6C9A827ACC}"/>
              </a:ext>
            </a:extLst>
          </p:cNvPr>
          <p:cNvSpPr>
            <a:spLocks noGrp="1"/>
          </p:cNvSpPr>
          <p:nvPr>
            <p:ph idx="1" hasCustomPrompt="1"/>
          </p:nvPr>
        </p:nvSpPr>
        <p:spPr>
          <a:xfrm>
            <a:off x="695325" y="1376773"/>
            <a:ext cx="7129463"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7" name="Slide Number Placeholder 12">
            <a:extLst>
              <a:ext uri="{FF2B5EF4-FFF2-40B4-BE49-F238E27FC236}">
                <a16:creationId xmlns:a16="http://schemas.microsoft.com/office/drawing/2014/main" id="{D9F75035-04C0-3835-8401-3BA2C39A5734}"/>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0489619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wo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95326" y="1449389"/>
            <a:ext cx="5292724"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8" name="Bildplatzhalter 4">
            <a:extLst>
              <a:ext uri="{FF2B5EF4-FFF2-40B4-BE49-F238E27FC236}">
                <a16:creationId xmlns:a16="http://schemas.microsoft.com/office/drawing/2014/main" id="{17580FB4-DD13-1B0D-5A9E-15F0A7CB65B4}"/>
              </a:ext>
            </a:extLst>
          </p:cNvPr>
          <p:cNvSpPr>
            <a:spLocks noGrp="1"/>
          </p:cNvSpPr>
          <p:nvPr>
            <p:ph type="pic" sz="quarter" idx="14" hasCustomPrompt="1"/>
          </p:nvPr>
        </p:nvSpPr>
        <p:spPr>
          <a:xfrm>
            <a:off x="6203948" y="1449389"/>
            <a:ext cx="5292725"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1" name="Inhaltsplatzhalter 2">
            <a:extLst>
              <a:ext uri="{FF2B5EF4-FFF2-40B4-BE49-F238E27FC236}">
                <a16:creationId xmlns:a16="http://schemas.microsoft.com/office/drawing/2014/main" id="{747A0213-C397-B258-EE3A-69DBB54DD3B9}"/>
              </a:ext>
            </a:extLst>
          </p:cNvPr>
          <p:cNvSpPr>
            <a:spLocks noGrp="1"/>
          </p:cNvSpPr>
          <p:nvPr>
            <p:ph idx="1" hasCustomPrompt="1"/>
          </p:nvPr>
        </p:nvSpPr>
        <p:spPr>
          <a:xfrm>
            <a:off x="695326" y="4553982"/>
            <a:ext cx="5291476" cy="1467406"/>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
        <p:nvSpPr>
          <p:cNvPr id="12" name="Inhaltsplatzhalter 2">
            <a:extLst>
              <a:ext uri="{FF2B5EF4-FFF2-40B4-BE49-F238E27FC236}">
                <a16:creationId xmlns:a16="http://schemas.microsoft.com/office/drawing/2014/main" id="{7DE0905A-F588-783E-2408-3EEBCC47B7C5}"/>
              </a:ext>
            </a:extLst>
          </p:cNvPr>
          <p:cNvSpPr>
            <a:spLocks noGrp="1"/>
          </p:cNvSpPr>
          <p:nvPr>
            <p:ph idx="15" hasCustomPrompt="1"/>
          </p:nvPr>
        </p:nvSpPr>
        <p:spPr>
          <a:xfrm>
            <a:off x="6205201" y="4553982"/>
            <a:ext cx="5291474" cy="1467406"/>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
        <p:nvSpPr>
          <p:cNvPr id="3" name="Slide Number Placeholder 12">
            <a:extLst>
              <a:ext uri="{FF2B5EF4-FFF2-40B4-BE49-F238E27FC236}">
                <a16:creationId xmlns:a16="http://schemas.microsoft.com/office/drawing/2014/main" id="{C72AA8D2-4448-A043-6AE6-748EC2E67BFA}"/>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4280426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015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hree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8"/>
            <a:ext cx="3457575" cy="2987724"/>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8" name="Inhaltsplatzhalter 2">
            <a:extLst>
              <a:ext uri="{FF2B5EF4-FFF2-40B4-BE49-F238E27FC236}">
                <a16:creationId xmlns:a16="http://schemas.microsoft.com/office/drawing/2014/main" id="{11B3F6C3-759F-AE0A-F24C-FF78D18C5F8E}"/>
              </a:ext>
            </a:extLst>
          </p:cNvPr>
          <p:cNvSpPr>
            <a:spLocks noGrp="1"/>
          </p:cNvSpPr>
          <p:nvPr>
            <p:ph idx="1" hasCustomPrompt="1"/>
          </p:nvPr>
        </p:nvSpPr>
        <p:spPr>
          <a:xfrm>
            <a:off x="695326" y="4545123"/>
            <a:ext cx="3455987" cy="1476265"/>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1" name="Bildplatzhalter 4">
            <a:extLst>
              <a:ext uri="{FF2B5EF4-FFF2-40B4-BE49-F238E27FC236}">
                <a16:creationId xmlns:a16="http://schemas.microsoft.com/office/drawing/2014/main" id="{FDF6C985-A691-B0CD-8A11-7C955F324589}"/>
              </a:ext>
            </a:extLst>
          </p:cNvPr>
          <p:cNvSpPr>
            <a:spLocks noGrp="1"/>
          </p:cNvSpPr>
          <p:nvPr>
            <p:ph type="pic" sz="quarter" idx="15" hasCustomPrompt="1"/>
          </p:nvPr>
        </p:nvSpPr>
        <p:spPr>
          <a:xfrm>
            <a:off x="695325" y="1449388"/>
            <a:ext cx="3457575" cy="2987724"/>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2" name="Inhaltsplatzhalter 2">
            <a:extLst>
              <a:ext uri="{FF2B5EF4-FFF2-40B4-BE49-F238E27FC236}">
                <a16:creationId xmlns:a16="http://schemas.microsoft.com/office/drawing/2014/main" id="{7D982B28-131F-0EF1-DBEF-7E5426DA6F8C}"/>
              </a:ext>
            </a:extLst>
          </p:cNvPr>
          <p:cNvSpPr>
            <a:spLocks noGrp="1"/>
          </p:cNvSpPr>
          <p:nvPr>
            <p:ph idx="16" hasCustomPrompt="1"/>
          </p:nvPr>
        </p:nvSpPr>
        <p:spPr>
          <a:xfrm>
            <a:off x="4368801" y="4545123"/>
            <a:ext cx="3455987" cy="1476265"/>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
        <p:nvSpPr>
          <p:cNvPr id="13" name="Inhaltsplatzhalter 2">
            <a:extLst>
              <a:ext uri="{FF2B5EF4-FFF2-40B4-BE49-F238E27FC236}">
                <a16:creationId xmlns:a16="http://schemas.microsoft.com/office/drawing/2014/main" id="{3A5C3130-D9C4-9998-9902-8B054B641165}"/>
              </a:ext>
            </a:extLst>
          </p:cNvPr>
          <p:cNvSpPr>
            <a:spLocks noGrp="1"/>
          </p:cNvSpPr>
          <p:nvPr>
            <p:ph idx="17" hasCustomPrompt="1"/>
          </p:nvPr>
        </p:nvSpPr>
        <p:spPr>
          <a:xfrm>
            <a:off x="8040688" y="4545123"/>
            <a:ext cx="3455987" cy="1476265"/>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
        <p:nvSpPr>
          <p:cNvPr id="9" name="Slide Number Placeholder 12">
            <a:extLst>
              <a:ext uri="{FF2B5EF4-FFF2-40B4-BE49-F238E27FC236}">
                <a16:creationId xmlns:a16="http://schemas.microsoft.com/office/drawing/2014/main" id="{01F1F946-571F-E590-B484-B16F7BAD0E15}"/>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21504546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Four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9" name="Bildplatzhalter 4">
            <a:extLst>
              <a:ext uri="{FF2B5EF4-FFF2-40B4-BE49-F238E27FC236}">
                <a16:creationId xmlns:a16="http://schemas.microsoft.com/office/drawing/2014/main" id="{12784F6E-FB73-D6E4-8C2C-41F75D7C7223}"/>
              </a:ext>
            </a:extLst>
          </p:cNvPr>
          <p:cNvSpPr>
            <a:spLocks noGrp="1"/>
          </p:cNvSpPr>
          <p:nvPr>
            <p:ph type="pic" sz="quarter" idx="18" hasCustomPrompt="1"/>
          </p:nvPr>
        </p:nvSpPr>
        <p:spPr>
          <a:xfrm>
            <a:off x="695327" y="1449389"/>
            <a:ext cx="2538000"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0" name="Bildplatzhalter 4">
            <a:extLst>
              <a:ext uri="{FF2B5EF4-FFF2-40B4-BE49-F238E27FC236}">
                <a16:creationId xmlns:a16="http://schemas.microsoft.com/office/drawing/2014/main" id="{2EA8E577-195E-4B1A-BC32-FE3D591B8C38}"/>
              </a:ext>
            </a:extLst>
          </p:cNvPr>
          <p:cNvSpPr>
            <a:spLocks noGrp="1"/>
          </p:cNvSpPr>
          <p:nvPr>
            <p:ph type="pic" sz="quarter" idx="14" hasCustomPrompt="1"/>
          </p:nvPr>
        </p:nvSpPr>
        <p:spPr>
          <a:xfrm>
            <a:off x="8958673" y="1449389"/>
            <a:ext cx="2538000"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4" name="Bildplatzhalter 4">
            <a:extLst>
              <a:ext uri="{FF2B5EF4-FFF2-40B4-BE49-F238E27FC236}">
                <a16:creationId xmlns:a16="http://schemas.microsoft.com/office/drawing/2014/main" id="{0646FBB3-9915-B3D3-1716-7B2E4AB38A58}"/>
              </a:ext>
            </a:extLst>
          </p:cNvPr>
          <p:cNvSpPr>
            <a:spLocks noGrp="1"/>
          </p:cNvSpPr>
          <p:nvPr>
            <p:ph type="pic" sz="quarter" idx="19" hasCustomPrompt="1"/>
          </p:nvPr>
        </p:nvSpPr>
        <p:spPr>
          <a:xfrm>
            <a:off x="3450050" y="1449389"/>
            <a:ext cx="2538000"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5" name="Bildplatzhalter 4">
            <a:extLst>
              <a:ext uri="{FF2B5EF4-FFF2-40B4-BE49-F238E27FC236}">
                <a16:creationId xmlns:a16="http://schemas.microsoft.com/office/drawing/2014/main" id="{B3FC8EB0-667A-22B3-F4B0-8DFF68655699}"/>
              </a:ext>
            </a:extLst>
          </p:cNvPr>
          <p:cNvSpPr>
            <a:spLocks noGrp="1"/>
          </p:cNvSpPr>
          <p:nvPr>
            <p:ph type="pic" sz="quarter" idx="20" hasCustomPrompt="1"/>
          </p:nvPr>
        </p:nvSpPr>
        <p:spPr>
          <a:xfrm>
            <a:off x="6203950" y="1449389"/>
            <a:ext cx="2538000"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21" name="Textplatzhalter 19">
            <a:extLst>
              <a:ext uri="{FF2B5EF4-FFF2-40B4-BE49-F238E27FC236}">
                <a16:creationId xmlns:a16="http://schemas.microsoft.com/office/drawing/2014/main" id="{2B3EE353-935F-47F2-890E-86D599D69C34}"/>
              </a:ext>
            </a:extLst>
          </p:cNvPr>
          <p:cNvSpPr>
            <a:spLocks noGrp="1"/>
          </p:cNvSpPr>
          <p:nvPr>
            <p:ph type="body" sz="quarter" idx="22" hasCustomPrompt="1"/>
          </p:nvPr>
        </p:nvSpPr>
        <p:spPr>
          <a:xfrm>
            <a:off x="695325" y="4545013"/>
            <a:ext cx="2533650" cy="1476375"/>
          </a:xfrm>
        </p:spPr>
        <p:txBody>
          <a:bodyPr/>
          <a:lstStyle>
            <a:lvl1pPr>
              <a:spcBef>
                <a:spcPts val="40"/>
              </a:spcBef>
              <a:defRPr sz="1600"/>
            </a:lvl1pPr>
            <a:lvl2pPr marL="179388" indent="-179388">
              <a:spcBef>
                <a:spcPts val="40"/>
              </a:spcBef>
              <a:defRPr sz="1600"/>
            </a:lvl2pPr>
            <a:lvl3pPr marL="360363" indent="-180975">
              <a:spcBef>
                <a:spcPts val="40"/>
              </a:spcBef>
              <a:defRPr sz="16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a:p>
            <a:pPr lvl="2"/>
            <a:r>
              <a:rPr lang="en-GB" noProof="0" dirty="0"/>
              <a:t>Third Level</a:t>
            </a:r>
          </a:p>
        </p:txBody>
      </p:sp>
      <p:sp>
        <p:nvSpPr>
          <p:cNvPr id="22" name="Textplatzhalter 19">
            <a:extLst>
              <a:ext uri="{FF2B5EF4-FFF2-40B4-BE49-F238E27FC236}">
                <a16:creationId xmlns:a16="http://schemas.microsoft.com/office/drawing/2014/main" id="{7650EC49-433E-6552-2740-6B65EFF94806}"/>
              </a:ext>
            </a:extLst>
          </p:cNvPr>
          <p:cNvSpPr>
            <a:spLocks noGrp="1"/>
          </p:cNvSpPr>
          <p:nvPr>
            <p:ph type="body" sz="quarter" idx="23" hasCustomPrompt="1"/>
          </p:nvPr>
        </p:nvSpPr>
        <p:spPr>
          <a:xfrm>
            <a:off x="3449108" y="4545013"/>
            <a:ext cx="2533650" cy="1476375"/>
          </a:xfrm>
        </p:spPr>
        <p:txBody>
          <a:bodyPr/>
          <a:lstStyle>
            <a:lvl1pPr>
              <a:spcBef>
                <a:spcPts val="40"/>
              </a:spcBef>
              <a:defRPr sz="1600"/>
            </a:lvl1pPr>
            <a:lvl2pPr marL="179388" indent="-179388">
              <a:spcBef>
                <a:spcPts val="40"/>
              </a:spcBef>
              <a:defRPr sz="1600"/>
            </a:lvl2pPr>
            <a:lvl3pPr marL="360363" indent="-180975">
              <a:spcBef>
                <a:spcPts val="40"/>
              </a:spcBef>
              <a:defRPr sz="16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a:p>
            <a:pPr lvl="2"/>
            <a:r>
              <a:rPr lang="en-GB" noProof="0" dirty="0"/>
              <a:t>Third Level</a:t>
            </a:r>
          </a:p>
        </p:txBody>
      </p:sp>
      <p:sp>
        <p:nvSpPr>
          <p:cNvPr id="23" name="Textplatzhalter 19">
            <a:extLst>
              <a:ext uri="{FF2B5EF4-FFF2-40B4-BE49-F238E27FC236}">
                <a16:creationId xmlns:a16="http://schemas.microsoft.com/office/drawing/2014/main" id="{38A397CC-14F5-DD8F-565D-CB576CCEF0AC}"/>
              </a:ext>
            </a:extLst>
          </p:cNvPr>
          <p:cNvSpPr>
            <a:spLocks noGrp="1"/>
          </p:cNvSpPr>
          <p:nvPr>
            <p:ph type="body" sz="quarter" idx="24" hasCustomPrompt="1"/>
          </p:nvPr>
        </p:nvSpPr>
        <p:spPr>
          <a:xfrm>
            <a:off x="6202891" y="4545013"/>
            <a:ext cx="2533650" cy="1476375"/>
          </a:xfrm>
        </p:spPr>
        <p:txBody>
          <a:bodyPr/>
          <a:lstStyle>
            <a:lvl1pPr>
              <a:spcBef>
                <a:spcPts val="40"/>
              </a:spcBef>
              <a:defRPr sz="1600"/>
            </a:lvl1pPr>
            <a:lvl2pPr marL="179388" indent="-179388">
              <a:spcBef>
                <a:spcPts val="40"/>
              </a:spcBef>
              <a:defRPr sz="1600"/>
            </a:lvl2pPr>
            <a:lvl3pPr marL="360363" indent="-180975">
              <a:spcBef>
                <a:spcPts val="40"/>
              </a:spcBef>
              <a:defRPr sz="16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a:p>
            <a:pPr lvl="2"/>
            <a:r>
              <a:rPr lang="en-GB" noProof="0" dirty="0"/>
              <a:t>Third Level</a:t>
            </a:r>
          </a:p>
        </p:txBody>
      </p:sp>
      <p:sp>
        <p:nvSpPr>
          <p:cNvPr id="24" name="Textplatzhalter 19">
            <a:extLst>
              <a:ext uri="{FF2B5EF4-FFF2-40B4-BE49-F238E27FC236}">
                <a16:creationId xmlns:a16="http://schemas.microsoft.com/office/drawing/2014/main" id="{52C714DB-CD94-62D4-DBCC-363F77E96BFD}"/>
              </a:ext>
            </a:extLst>
          </p:cNvPr>
          <p:cNvSpPr>
            <a:spLocks noGrp="1"/>
          </p:cNvSpPr>
          <p:nvPr>
            <p:ph type="body" sz="quarter" idx="25" hasCustomPrompt="1"/>
          </p:nvPr>
        </p:nvSpPr>
        <p:spPr>
          <a:xfrm>
            <a:off x="8956675" y="4545013"/>
            <a:ext cx="2533650" cy="1476375"/>
          </a:xfrm>
        </p:spPr>
        <p:txBody>
          <a:bodyPr/>
          <a:lstStyle>
            <a:lvl1pPr>
              <a:spcBef>
                <a:spcPts val="40"/>
              </a:spcBef>
              <a:defRPr sz="1600"/>
            </a:lvl1pPr>
            <a:lvl2pPr marL="179388" indent="-179388">
              <a:spcBef>
                <a:spcPts val="40"/>
              </a:spcBef>
              <a:defRPr sz="1600"/>
            </a:lvl2pPr>
            <a:lvl3pPr marL="360363" indent="-180975">
              <a:spcBef>
                <a:spcPts val="40"/>
              </a:spcBef>
              <a:defRPr sz="16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a:p>
            <a:pPr lvl="2"/>
            <a:r>
              <a:rPr lang="en-GB" noProof="0" dirty="0"/>
              <a:t>Third Level</a:t>
            </a:r>
          </a:p>
        </p:txBody>
      </p:sp>
      <p:sp>
        <p:nvSpPr>
          <p:cNvPr id="3" name="Slide Number Placeholder 12">
            <a:extLst>
              <a:ext uri="{FF2B5EF4-FFF2-40B4-BE49-F238E27FC236}">
                <a16:creationId xmlns:a16="http://schemas.microsoft.com/office/drawing/2014/main" id="{9E28AB6A-1BDF-441D-6ECD-1337F22762CB}"/>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63376036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ix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10" name="Bildplatzhalter 4">
            <a:extLst>
              <a:ext uri="{FF2B5EF4-FFF2-40B4-BE49-F238E27FC236}">
                <a16:creationId xmlns:a16="http://schemas.microsoft.com/office/drawing/2014/main" id="{18983A1D-4D6A-20A1-246F-D90E834D6804}"/>
              </a:ext>
            </a:extLst>
          </p:cNvPr>
          <p:cNvSpPr>
            <a:spLocks noGrp="1"/>
          </p:cNvSpPr>
          <p:nvPr>
            <p:ph type="pic" sz="quarter" idx="13" hasCustomPrompt="1"/>
          </p:nvPr>
        </p:nvSpPr>
        <p:spPr>
          <a:xfrm>
            <a:off x="4367213" y="1449388"/>
            <a:ext cx="3457575" cy="179959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4" name="Bildplatzhalter 4">
            <a:extLst>
              <a:ext uri="{FF2B5EF4-FFF2-40B4-BE49-F238E27FC236}">
                <a16:creationId xmlns:a16="http://schemas.microsoft.com/office/drawing/2014/main" id="{1EC548A2-BD24-9227-A6CD-523677F543BD}"/>
              </a:ext>
            </a:extLst>
          </p:cNvPr>
          <p:cNvSpPr>
            <a:spLocks noGrp="1"/>
          </p:cNvSpPr>
          <p:nvPr>
            <p:ph type="pic" sz="quarter" idx="14" hasCustomPrompt="1"/>
          </p:nvPr>
        </p:nvSpPr>
        <p:spPr>
          <a:xfrm>
            <a:off x="8040688" y="1449389"/>
            <a:ext cx="3455986"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5" name="Bildplatzhalter 4">
            <a:extLst>
              <a:ext uri="{FF2B5EF4-FFF2-40B4-BE49-F238E27FC236}">
                <a16:creationId xmlns:a16="http://schemas.microsoft.com/office/drawing/2014/main" id="{B1FDEC21-8808-4E1C-5D07-37DFA5117527}"/>
              </a:ext>
            </a:extLst>
          </p:cNvPr>
          <p:cNvSpPr>
            <a:spLocks noGrp="1"/>
          </p:cNvSpPr>
          <p:nvPr>
            <p:ph type="pic" sz="quarter" idx="15" hasCustomPrompt="1"/>
          </p:nvPr>
        </p:nvSpPr>
        <p:spPr>
          <a:xfrm>
            <a:off x="695325" y="1449388"/>
            <a:ext cx="3457575" cy="179959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6" name="Bildplatzhalter 4">
            <a:extLst>
              <a:ext uri="{FF2B5EF4-FFF2-40B4-BE49-F238E27FC236}">
                <a16:creationId xmlns:a16="http://schemas.microsoft.com/office/drawing/2014/main" id="{C093E107-B829-CEE4-9295-B1B84BEAE140}"/>
              </a:ext>
            </a:extLst>
          </p:cNvPr>
          <p:cNvSpPr>
            <a:spLocks noGrp="1"/>
          </p:cNvSpPr>
          <p:nvPr>
            <p:ph type="pic" sz="quarter" idx="18" hasCustomPrompt="1"/>
          </p:nvPr>
        </p:nvSpPr>
        <p:spPr>
          <a:xfrm>
            <a:off x="4367212" y="3852000"/>
            <a:ext cx="3457575" cy="179959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7" name="Bildplatzhalter 4">
            <a:extLst>
              <a:ext uri="{FF2B5EF4-FFF2-40B4-BE49-F238E27FC236}">
                <a16:creationId xmlns:a16="http://schemas.microsoft.com/office/drawing/2014/main" id="{269E9327-75CD-A94E-4F13-6C971DCF19A5}"/>
              </a:ext>
            </a:extLst>
          </p:cNvPr>
          <p:cNvSpPr>
            <a:spLocks noGrp="1"/>
          </p:cNvSpPr>
          <p:nvPr>
            <p:ph type="pic" sz="quarter" idx="19" hasCustomPrompt="1"/>
          </p:nvPr>
        </p:nvSpPr>
        <p:spPr>
          <a:xfrm>
            <a:off x="8040688" y="3852000"/>
            <a:ext cx="3455986"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8" name="Bildplatzhalter 4">
            <a:extLst>
              <a:ext uri="{FF2B5EF4-FFF2-40B4-BE49-F238E27FC236}">
                <a16:creationId xmlns:a16="http://schemas.microsoft.com/office/drawing/2014/main" id="{7B4B6D58-21AF-6B45-2504-E31EDE54A33E}"/>
              </a:ext>
            </a:extLst>
          </p:cNvPr>
          <p:cNvSpPr>
            <a:spLocks noGrp="1"/>
          </p:cNvSpPr>
          <p:nvPr>
            <p:ph type="pic" sz="quarter" idx="20" hasCustomPrompt="1"/>
          </p:nvPr>
        </p:nvSpPr>
        <p:spPr>
          <a:xfrm>
            <a:off x="695325" y="3852000"/>
            <a:ext cx="3457575" cy="179959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20" name="Textplatzhalter 19">
            <a:extLst>
              <a:ext uri="{FF2B5EF4-FFF2-40B4-BE49-F238E27FC236}">
                <a16:creationId xmlns:a16="http://schemas.microsoft.com/office/drawing/2014/main" id="{7EDE1E8A-EFD6-AFE3-8FC8-A8781D081C65}"/>
              </a:ext>
            </a:extLst>
          </p:cNvPr>
          <p:cNvSpPr>
            <a:spLocks noGrp="1"/>
          </p:cNvSpPr>
          <p:nvPr>
            <p:ph type="body" sz="quarter" idx="21" hasCustomPrompt="1"/>
          </p:nvPr>
        </p:nvSpPr>
        <p:spPr>
          <a:xfrm>
            <a:off x="695325" y="5689101"/>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1" name="Textplatzhalter 19">
            <a:extLst>
              <a:ext uri="{FF2B5EF4-FFF2-40B4-BE49-F238E27FC236}">
                <a16:creationId xmlns:a16="http://schemas.microsoft.com/office/drawing/2014/main" id="{90B09162-F170-AF79-446C-2FD12FCF2EF5}"/>
              </a:ext>
            </a:extLst>
          </p:cNvPr>
          <p:cNvSpPr>
            <a:spLocks noGrp="1"/>
          </p:cNvSpPr>
          <p:nvPr>
            <p:ph type="body" sz="quarter" idx="22" hasCustomPrompt="1"/>
          </p:nvPr>
        </p:nvSpPr>
        <p:spPr>
          <a:xfrm>
            <a:off x="4367212" y="5689101"/>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2" name="Textplatzhalter 19">
            <a:extLst>
              <a:ext uri="{FF2B5EF4-FFF2-40B4-BE49-F238E27FC236}">
                <a16:creationId xmlns:a16="http://schemas.microsoft.com/office/drawing/2014/main" id="{B625CAA8-22B4-0491-F50F-A64DB8182052}"/>
              </a:ext>
            </a:extLst>
          </p:cNvPr>
          <p:cNvSpPr>
            <a:spLocks noGrp="1"/>
          </p:cNvSpPr>
          <p:nvPr>
            <p:ph type="body" sz="quarter" idx="23" hasCustomPrompt="1"/>
          </p:nvPr>
        </p:nvSpPr>
        <p:spPr>
          <a:xfrm>
            <a:off x="8040688" y="5689101"/>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3" name="Textplatzhalter 19">
            <a:extLst>
              <a:ext uri="{FF2B5EF4-FFF2-40B4-BE49-F238E27FC236}">
                <a16:creationId xmlns:a16="http://schemas.microsoft.com/office/drawing/2014/main" id="{233B6E2E-EE51-3815-5A82-51C2D0BDCDE9}"/>
              </a:ext>
            </a:extLst>
          </p:cNvPr>
          <p:cNvSpPr>
            <a:spLocks noGrp="1"/>
          </p:cNvSpPr>
          <p:nvPr>
            <p:ph type="body" sz="quarter" idx="24" hasCustomPrompt="1"/>
          </p:nvPr>
        </p:nvSpPr>
        <p:spPr>
          <a:xfrm>
            <a:off x="695325" y="3299877"/>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4" name="Textplatzhalter 19">
            <a:extLst>
              <a:ext uri="{FF2B5EF4-FFF2-40B4-BE49-F238E27FC236}">
                <a16:creationId xmlns:a16="http://schemas.microsoft.com/office/drawing/2014/main" id="{DC029808-0B66-A918-9826-7CF902C7DE37}"/>
              </a:ext>
            </a:extLst>
          </p:cNvPr>
          <p:cNvSpPr>
            <a:spLocks noGrp="1"/>
          </p:cNvSpPr>
          <p:nvPr>
            <p:ph type="body" sz="quarter" idx="25" hasCustomPrompt="1"/>
          </p:nvPr>
        </p:nvSpPr>
        <p:spPr>
          <a:xfrm>
            <a:off x="4367212" y="3299877"/>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5" name="Textplatzhalter 19">
            <a:extLst>
              <a:ext uri="{FF2B5EF4-FFF2-40B4-BE49-F238E27FC236}">
                <a16:creationId xmlns:a16="http://schemas.microsoft.com/office/drawing/2014/main" id="{0C032556-82F7-0D1B-C717-506C730F768B}"/>
              </a:ext>
            </a:extLst>
          </p:cNvPr>
          <p:cNvSpPr>
            <a:spLocks noGrp="1"/>
          </p:cNvSpPr>
          <p:nvPr>
            <p:ph type="body" sz="quarter" idx="26" hasCustomPrompt="1"/>
          </p:nvPr>
        </p:nvSpPr>
        <p:spPr>
          <a:xfrm>
            <a:off x="8040688" y="3299877"/>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3" name="Slide Number Placeholder 12">
            <a:extLst>
              <a:ext uri="{FF2B5EF4-FFF2-40B4-BE49-F238E27FC236}">
                <a16:creationId xmlns:a16="http://schemas.microsoft.com/office/drawing/2014/main" id="{193171C2-E6C2-EA9C-07F8-358A6FC1F605}"/>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5879556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Eight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9" name="Bildplatzhalter 4">
            <a:extLst>
              <a:ext uri="{FF2B5EF4-FFF2-40B4-BE49-F238E27FC236}">
                <a16:creationId xmlns:a16="http://schemas.microsoft.com/office/drawing/2014/main" id="{12784F6E-FB73-D6E4-8C2C-41F75D7C7223}"/>
              </a:ext>
            </a:extLst>
          </p:cNvPr>
          <p:cNvSpPr>
            <a:spLocks noGrp="1"/>
          </p:cNvSpPr>
          <p:nvPr>
            <p:ph type="pic" sz="quarter" idx="18" hasCustomPrompt="1"/>
          </p:nvPr>
        </p:nvSpPr>
        <p:spPr>
          <a:xfrm>
            <a:off x="695327" y="144939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0" name="Bildplatzhalter 4">
            <a:extLst>
              <a:ext uri="{FF2B5EF4-FFF2-40B4-BE49-F238E27FC236}">
                <a16:creationId xmlns:a16="http://schemas.microsoft.com/office/drawing/2014/main" id="{2EA8E577-195E-4B1A-BC32-FE3D591B8C38}"/>
              </a:ext>
            </a:extLst>
          </p:cNvPr>
          <p:cNvSpPr>
            <a:spLocks noGrp="1"/>
          </p:cNvSpPr>
          <p:nvPr>
            <p:ph type="pic" sz="quarter" idx="14" hasCustomPrompt="1"/>
          </p:nvPr>
        </p:nvSpPr>
        <p:spPr>
          <a:xfrm>
            <a:off x="8958673" y="144939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4" name="Bildplatzhalter 4">
            <a:extLst>
              <a:ext uri="{FF2B5EF4-FFF2-40B4-BE49-F238E27FC236}">
                <a16:creationId xmlns:a16="http://schemas.microsoft.com/office/drawing/2014/main" id="{0646FBB3-9915-B3D3-1716-7B2E4AB38A58}"/>
              </a:ext>
            </a:extLst>
          </p:cNvPr>
          <p:cNvSpPr>
            <a:spLocks noGrp="1"/>
          </p:cNvSpPr>
          <p:nvPr>
            <p:ph type="pic" sz="quarter" idx="19" hasCustomPrompt="1"/>
          </p:nvPr>
        </p:nvSpPr>
        <p:spPr>
          <a:xfrm>
            <a:off x="3450050" y="144939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5" name="Bildplatzhalter 4">
            <a:extLst>
              <a:ext uri="{FF2B5EF4-FFF2-40B4-BE49-F238E27FC236}">
                <a16:creationId xmlns:a16="http://schemas.microsoft.com/office/drawing/2014/main" id="{B3FC8EB0-667A-22B3-F4B0-8DFF68655699}"/>
              </a:ext>
            </a:extLst>
          </p:cNvPr>
          <p:cNvSpPr>
            <a:spLocks noGrp="1"/>
          </p:cNvSpPr>
          <p:nvPr>
            <p:ph type="pic" sz="quarter" idx="20" hasCustomPrompt="1"/>
          </p:nvPr>
        </p:nvSpPr>
        <p:spPr>
          <a:xfrm>
            <a:off x="6203950" y="144939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22" name="Textplatzhalter 19">
            <a:extLst>
              <a:ext uri="{FF2B5EF4-FFF2-40B4-BE49-F238E27FC236}">
                <a16:creationId xmlns:a16="http://schemas.microsoft.com/office/drawing/2014/main" id="{7650EC49-433E-6552-2740-6B65EFF94806}"/>
              </a:ext>
            </a:extLst>
          </p:cNvPr>
          <p:cNvSpPr>
            <a:spLocks noGrp="1"/>
          </p:cNvSpPr>
          <p:nvPr>
            <p:ph type="body" sz="quarter" idx="23" hasCustomPrompt="1"/>
          </p:nvPr>
        </p:nvSpPr>
        <p:spPr>
          <a:xfrm>
            <a:off x="3449108" y="5689100"/>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23" name="Textplatzhalter 19">
            <a:extLst>
              <a:ext uri="{FF2B5EF4-FFF2-40B4-BE49-F238E27FC236}">
                <a16:creationId xmlns:a16="http://schemas.microsoft.com/office/drawing/2014/main" id="{38A397CC-14F5-DD8F-565D-CB576CCEF0AC}"/>
              </a:ext>
            </a:extLst>
          </p:cNvPr>
          <p:cNvSpPr>
            <a:spLocks noGrp="1"/>
          </p:cNvSpPr>
          <p:nvPr>
            <p:ph type="body" sz="quarter" idx="24" hasCustomPrompt="1"/>
          </p:nvPr>
        </p:nvSpPr>
        <p:spPr>
          <a:xfrm>
            <a:off x="6208300" y="5689100"/>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24" name="Textplatzhalter 19">
            <a:extLst>
              <a:ext uri="{FF2B5EF4-FFF2-40B4-BE49-F238E27FC236}">
                <a16:creationId xmlns:a16="http://schemas.microsoft.com/office/drawing/2014/main" id="{52C714DB-CD94-62D4-DBCC-363F77E96BFD}"/>
              </a:ext>
            </a:extLst>
          </p:cNvPr>
          <p:cNvSpPr>
            <a:spLocks noGrp="1"/>
          </p:cNvSpPr>
          <p:nvPr>
            <p:ph type="body" sz="quarter" idx="25" hasCustomPrompt="1"/>
          </p:nvPr>
        </p:nvSpPr>
        <p:spPr>
          <a:xfrm>
            <a:off x="8956675" y="5689100"/>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7" name="Bildplatzhalter 4">
            <a:extLst>
              <a:ext uri="{FF2B5EF4-FFF2-40B4-BE49-F238E27FC236}">
                <a16:creationId xmlns:a16="http://schemas.microsoft.com/office/drawing/2014/main" id="{FF900A0F-DD38-976A-BFC1-92B5ACB7395B}"/>
              </a:ext>
            </a:extLst>
          </p:cNvPr>
          <p:cNvSpPr>
            <a:spLocks noGrp="1"/>
          </p:cNvSpPr>
          <p:nvPr>
            <p:ph type="pic" sz="quarter" idx="26" hasCustomPrompt="1"/>
          </p:nvPr>
        </p:nvSpPr>
        <p:spPr>
          <a:xfrm>
            <a:off x="695325" y="3852000"/>
            <a:ext cx="2538000" cy="179959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8" name="Textplatzhalter 19">
            <a:extLst>
              <a:ext uri="{FF2B5EF4-FFF2-40B4-BE49-F238E27FC236}">
                <a16:creationId xmlns:a16="http://schemas.microsoft.com/office/drawing/2014/main" id="{530B9B83-A2E6-A97A-6B7B-389BCDC2C8CF}"/>
              </a:ext>
            </a:extLst>
          </p:cNvPr>
          <p:cNvSpPr>
            <a:spLocks noGrp="1"/>
          </p:cNvSpPr>
          <p:nvPr>
            <p:ph type="body" sz="quarter" idx="27" hasCustomPrompt="1"/>
          </p:nvPr>
        </p:nvSpPr>
        <p:spPr>
          <a:xfrm>
            <a:off x="695325" y="3299877"/>
            <a:ext cx="253682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11" name="Textplatzhalter 19">
            <a:extLst>
              <a:ext uri="{FF2B5EF4-FFF2-40B4-BE49-F238E27FC236}">
                <a16:creationId xmlns:a16="http://schemas.microsoft.com/office/drawing/2014/main" id="{CD6A5AE7-8194-069E-96C6-A9A19A691F17}"/>
              </a:ext>
            </a:extLst>
          </p:cNvPr>
          <p:cNvSpPr>
            <a:spLocks noGrp="1"/>
          </p:cNvSpPr>
          <p:nvPr>
            <p:ph type="body" sz="quarter" idx="21" hasCustomPrompt="1"/>
          </p:nvPr>
        </p:nvSpPr>
        <p:spPr>
          <a:xfrm>
            <a:off x="695325" y="5689101"/>
            <a:ext cx="2540001"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12" name="Textplatzhalter 19">
            <a:extLst>
              <a:ext uri="{FF2B5EF4-FFF2-40B4-BE49-F238E27FC236}">
                <a16:creationId xmlns:a16="http://schemas.microsoft.com/office/drawing/2014/main" id="{E33B1E40-AEE0-028C-74FA-4DA2F2785C86}"/>
              </a:ext>
            </a:extLst>
          </p:cNvPr>
          <p:cNvSpPr>
            <a:spLocks noGrp="1"/>
          </p:cNvSpPr>
          <p:nvPr>
            <p:ph type="body" sz="quarter" idx="28" hasCustomPrompt="1"/>
          </p:nvPr>
        </p:nvSpPr>
        <p:spPr>
          <a:xfrm>
            <a:off x="3448050" y="3299877"/>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13" name="Textplatzhalter 19">
            <a:extLst>
              <a:ext uri="{FF2B5EF4-FFF2-40B4-BE49-F238E27FC236}">
                <a16:creationId xmlns:a16="http://schemas.microsoft.com/office/drawing/2014/main" id="{6CF8C6E7-2EBA-0F42-5F97-0B15A298F57D}"/>
              </a:ext>
            </a:extLst>
          </p:cNvPr>
          <p:cNvSpPr>
            <a:spLocks noGrp="1"/>
          </p:cNvSpPr>
          <p:nvPr>
            <p:ph type="body" sz="quarter" idx="29" hasCustomPrompt="1"/>
          </p:nvPr>
        </p:nvSpPr>
        <p:spPr>
          <a:xfrm>
            <a:off x="6208300" y="3299877"/>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16" name="Textplatzhalter 19">
            <a:extLst>
              <a:ext uri="{FF2B5EF4-FFF2-40B4-BE49-F238E27FC236}">
                <a16:creationId xmlns:a16="http://schemas.microsoft.com/office/drawing/2014/main" id="{A8581B57-63E2-3060-2AF6-9711ABA14922}"/>
              </a:ext>
            </a:extLst>
          </p:cNvPr>
          <p:cNvSpPr>
            <a:spLocks noGrp="1"/>
          </p:cNvSpPr>
          <p:nvPr>
            <p:ph type="body" sz="quarter" idx="30" hasCustomPrompt="1"/>
          </p:nvPr>
        </p:nvSpPr>
        <p:spPr>
          <a:xfrm>
            <a:off x="8955617" y="3299877"/>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17" name="Bildplatzhalter 4">
            <a:extLst>
              <a:ext uri="{FF2B5EF4-FFF2-40B4-BE49-F238E27FC236}">
                <a16:creationId xmlns:a16="http://schemas.microsoft.com/office/drawing/2014/main" id="{615C431B-993D-61F7-28CB-6E9C6E916B27}"/>
              </a:ext>
            </a:extLst>
          </p:cNvPr>
          <p:cNvSpPr>
            <a:spLocks noGrp="1"/>
          </p:cNvSpPr>
          <p:nvPr>
            <p:ph type="pic" sz="quarter" idx="31" hasCustomPrompt="1"/>
          </p:nvPr>
        </p:nvSpPr>
        <p:spPr>
          <a:xfrm>
            <a:off x="8957560" y="385200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8" name="Bildplatzhalter 4">
            <a:extLst>
              <a:ext uri="{FF2B5EF4-FFF2-40B4-BE49-F238E27FC236}">
                <a16:creationId xmlns:a16="http://schemas.microsoft.com/office/drawing/2014/main" id="{5F9CC3CC-2D09-5169-EE63-2F307DD025AE}"/>
              </a:ext>
            </a:extLst>
          </p:cNvPr>
          <p:cNvSpPr>
            <a:spLocks noGrp="1"/>
          </p:cNvSpPr>
          <p:nvPr>
            <p:ph type="pic" sz="quarter" idx="32" hasCustomPrompt="1"/>
          </p:nvPr>
        </p:nvSpPr>
        <p:spPr>
          <a:xfrm>
            <a:off x="3448937" y="385200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9" name="Bildplatzhalter 4">
            <a:extLst>
              <a:ext uri="{FF2B5EF4-FFF2-40B4-BE49-F238E27FC236}">
                <a16:creationId xmlns:a16="http://schemas.microsoft.com/office/drawing/2014/main" id="{05CD9CF5-8030-A2FA-B5F1-BDE8A3AB64FE}"/>
              </a:ext>
            </a:extLst>
          </p:cNvPr>
          <p:cNvSpPr>
            <a:spLocks noGrp="1"/>
          </p:cNvSpPr>
          <p:nvPr>
            <p:ph type="pic" sz="quarter" idx="33" hasCustomPrompt="1"/>
          </p:nvPr>
        </p:nvSpPr>
        <p:spPr>
          <a:xfrm>
            <a:off x="6202837" y="385200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Slide Number Placeholder 12">
            <a:extLst>
              <a:ext uri="{FF2B5EF4-FFF2-40B4-BE49-F238E27FC236}">
                <a16:creationId xmlns:a16="http://schemas.microsoft.com/office/drawing/2014/main" id="{443EEDBB-178F-2701-F196-87A2D8F0DF9D}"/>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4407083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welve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10" name="Bildplatzhalter 4">
            <a:extLst>
              <a:ext uri="{FF2B5EF4-FFF2-40B4-BE49-F238E27FC236}">
                <a16:creationId xmlns:a16="http://schemas.microsoft.com/office/drawing/2014/main" id="{18983A1D-4D6A-20A1-246F-D90E834D6804}"/>
              </a:ext>
            </a:extLst>
          </p:cNvPr>
          <p:cNvSpPr>
            <a:spLocks noGrp="1"/>
          </p:cNvSpPr>
          <p:nvPr>
            <p:ph type="pic" sz="quarter" idx="13" hasCustomPrompt="1"/>
          </p:nvPr>
        </p:nvSpPr>
        <p:spPr>
          <a:xfrm>
            <a:off x="4367213" y="1449389"/>
            <a:ext cx="1620837"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4" name="Bildplatzhalter 4">
            <a:extLst>
              <a:ext uri="{FF2B5EF4-FFF2-40B4-BE49-F238E27FC236}">
                <a16:creationId xmlns:a16="http://schemas.microsoft.com/office/drawing/2014/main" id="{1EC548A2-BD24-9227-A6CD-523677F543BD}"/>
              </a:ext>
            </a:extLst>
          </p:cNvPr>
          <p:cNvSpPr>
            <a:spLocks noGrp="1"/>
          </p:cNvSpPr>
          <p:nvPr>
            <p:ph type="pic" sz="quarter" idx="14" hasCustomPrompt="1"/>
          </p:nvPr>
        </p:nvSpPr>
        <p:spPr>
          <a:xfrm>
            <a:off x="9874248" y="1449389"/>
            <a:ext cx="1622425"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5" name="Bildplatzhalter 4">
            <a:extLst>
              <a:ext uri="{FF2B5EF4-FFF2-40B4-BE49-F238E27FC236}">
                <a16:creationId xmlns:a16="http://schemas.microsoft.com/office/drawing/2014/main" id="{B1FDEC21-8808-4E1C-5D07-37DFA5117527}"/>
              </a:ext>
            </a:extLst>
          </p:cNvPr>
          <p:cNvSpPr>
            <a:spLocks noGrp="1"/>
          </p:cNvSpPr>
          <p:nvPr>
            <p:ph type="pic" sz="quarter" idx="15" hasCustomPrompt="1"/>
          </p:nvPr>
        </p:nvSpPr>
        <p:spPr>
          <a:xfrm>
            <a:off x="695326" y="1449389"/>
            <a:ext cx="1620838"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6" name="Bildplatzhalter 4">
            <a:extLst>
              <a:ext uri="{FF2B5EF4-FFF2-40B4-BE49-F238E27FC236}">
                <a16:creationId xmlns:a16="http://schemas.microsoft.com/office/drawing/2014/main" id="{C093E107-B829-CEE4-9295-B1B84BEAE140}"/>
              </a:ext>
            </a:extLst>
          </p:cNvPr>
          <p:cNvSpPr>
            <a:spLocks noGrp="1"/>
          </p:cNvSpPr>
          <p:nvPr>
            <p:ph type="pic" sz="quarter" idx="18" hasCustomPrompt="1"/>
          </p:nvPr>
        </p:nvSpPr>
        <p:spPr>
          <a:xfrm>
            <a:off x="4367212" y="3851999"/>
            <a:ext cx="1620837"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7" name="Bildplatzhalter 4">
            <a:extLst>
              <a:ext uri="{FF2B5EF4-FFF2-40B4-BE49-F238E27FC236}">
                <a16:creationId xmlns:a16="http://schemas.microsoft.com/office/drawing/2014/main" id="{269E9327-75CD-A94E-4F13-6C971DCF19A5}"/>
              </a:ext>
            </a:extLst>
          </p:cNvPr>
          <p:cNvSpPr>
            <a:spLocks noGrp="1"/>
          </p:cNvSpPr>
          <p:nvPr>
            <p:ph type="pic" sz="quarter" idx="19" hasCustomPrompt="1"/>
          </p:nvPr>
        </p:nvSpPr>
        <p:spPr>
          <a:xfrm>
            <a:off x="8040688" y="3852000"/>
            <a:ext cx="1619250"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8" name="Bildplatzhalter 4">
            <a:extLst>
              <a:ext uri="{FF2B5EF4-FFF2-40B4-BE49-F238E27FC236}">
                <a16:creationId xmlns:a16="http://schemas.microsoft.com/office/drawing/2014/main" id="{7B4B6D58-21AF-6B45-2504-E31EDE54A33E}"/>
              </a:ext>
            </a:extLst>
          </p:cNvPr>
          <p:cNvSpPr>
            <a:spLocks noGrp="1"/>
          </p:cNvSpPr>
          <p:nvPr>
            <p:ph type="pic" sz="quarter" idx="20" hasCustomPrompt="1"/>
          </p:nvPr>
        </p:nvSpPr>
        <p:spPr>
          <a:xfrm>
            <a:off x="695326" y="3851999"/>
            <a:ext cx="1620838"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20" name="Textplatzhalter 19">
            <a:extLst>
              <a:ext uri="{FF2B5EF4-FFF2-40B4-BE49-F238E27FC236}">
                <a16:creationId xmlns:a16="http://schemas.microsoft.com/office/drawing/2014/main" id="{7EDE1E8A-EFD6-AFE3-8FC8-A8781D081C65}"/>
              </a:ext>
            </a:extLst>
          </p:cNvPr>
          <p:cNvSpPr>
            <a:spLocks noGrp="1"/>
          </p:cNvSpPr>
          <p:nvPr>
            <p:ph type="body" sz="quarter" idx="21" hasCustomPrompt="1"/>
          </p:nvPr>
        </p:nvSpPr>
        <p:spPr>
          <a:xfrm>
            <a:off x="695326" y="5589240"/>
            <a:ext cx="1620838"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1" name="Textplatzhalter 19">
            <a:extLst>
              <a:ext uri="{FF2B5EF4-FFF2-40B4-BE49-F238E27FC236}">
                <a16:creationId xmlns:a16="http://schemas.microsoft.com/office/drawing/2014/main" id="{90B09162-F170-AF79-446C-2FD12FCF2EF5}"/>
              </a:ext>
            </a:extLst>
          </p:cNvPr>
          <p:cNvSpPr>
            <a:spLocks noGrp="1"/>
          </p:cNvSpPr>
          <p:nvPr>
            <p:ph type="body" sz="quarter" idx="22" hasCustomPrompt="1"/>
          </p:nvPr>
        </p:nvSpPr>
        <p:spPr>
          <a:xfrm>
            <a:off x="4367212" y="5589240"/>
            <a:ext cx="1620837"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2" name="Textplatzhalter 19">
            <a:extLst>
              <a:ext uri="{FF2B5EF4-FFF2-40B4-BE49-F238E27FC236}">
                <a16:creationId xmlns:a16="http://schemas.microsoft.com/office/drawing/2014/main" id="{B625CAA8-22B4-0491-F50F-A64DB8182052}"/>
              </a:ext>
            </a:extLst>
          </p:cNvPr>
          <p:cNvSpPr>
            <a:spLocks noGrp="1"/>
          </p:cNvSpPr>
          <p:nvPr>
            <p:ph type="body" sz="quarter" idx="23" hasCustomPrompt="1"/>
          </p:nvPr>
        </p:nvSpPr>
        <p:spPr>
          <a:xfrm>
            <a:off x="8040688" y="5589240"/>
            <a:ext cx="1619995"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3" name="Textplatzhalter 19">
            <a:extLst>
              <a:ext uri="{FF2B5EF4-FFF2-40B4-BE49-F238E27FC236}">
                <a16:creationId xmlns:a16="http://schemas.microsoft.com/office/drawing/2014/main" id="{233B6E2E-EE51-3815-5A82-51C2D0BDCDE9}"/>
              </a:ext>
            </a:extLst>
          </p:cNvPr>
          <p:cNvSpPr>
            <a:spLocks noGrp="1"/>
          </p:cNvSpPr>
          <p:nvPr>
            <p:ph type="body" sz="quarter" idx="24" hasCustomPrompt="1"/>
          </p:nvPr>
        </p:nvSpPr>
        <p:spPr>
          <a:xfrm>
            <a:off x="695326" y="3204724"/>
            <a:ext cx="1620838"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4" name="Textplatzhalter 19">
            <a:extLst>
              <a:ext uri="{FF2B5EF4-FFF2-40B4-BE49-F238E27FC236}">
                <a16:creationId xmlns:a16="http://schemas.microsoft.com/office/drawing/2014/main" id="{DC029808-0B66-A918-9826-7CF902C7DE37}"/>
              </a:ext>
            </a:extLst>
          </p:cNvPr>
          <p:cNvSpPr>
            <a:spLocks noGrp="1"/>
          </p:cNvSpPr>
          <p:nvPr>
            <p:ph type="body" sz="quarter" idx="25" hasCustomPrompt="1"/>
          </p:nvPr>
        </p:nvSpPr>
        <p:spPr>
          <a:xfrm>
            <a:off x="4367212" y="3204724"/>
            <a:ext cx="1620837"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5" name="Textplatzhalter 19">
            <a:extLst>
              <a:ext uri="{FF2B5EF4-FFF2-40B4-BE49-F238E27FC236}">
                <a16:creationId xmlns:a16="http://schemas.microsoft.com/office/drawing/2014/main" id="{0C032556-82F7-0D1B-C717-506C730F768B}"/>
              </a:ext>
            </a:extLst>
          </p:cNvPr>
          <p:cNvSpPr>
            <a:spLocks noGrp="1"/>
          </p:cNvSpPr>
          <p:nvPr>
            <p:ph type="body" sz="quarter" idx="26" hasCustomPrompt="1"/>
          </p:nvPr>
        </p:nvSpPr>
        <p:spPr>
          <a:xfrm>
            <a:off x="9875092" y="3204724"/>
            <a:ext cx="1623171"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3" name="Bildplatzhalter 4">
            <a:extLst>
              <a:ext uri="{FF2B5EF4-FFF2-40B4-BE49-F238E27FC236}">
                <a16:creationId xmlns:a16="http://schemas.microsoft.com/office/drawing/2014/main" id="{1C50D6C7-B8FE-16E3-A56F-215DF2E7FD00}"/>
              </a:ext>
            </a:extLst>
          </p:cNvPr>
          <p:cNvSpPr>
            <a:spLocks noGrp="1"/>
          </p:cNvSpPr>
          <p:nvPr>
            <p:ph type="pic" sz="quarter" idx="27" hasCustomPrompt="1"/>
          </p:nvPr>
        </p:nvSpPr>
        <p:spPr>
          <a:xfrm>
            <a:off x="2532062" y="1449389"/>
            <a:ext cx="1620838"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7" name="Textplatzhalter 19">
            <a:extLst>
              <a:ext uri="{FF2B5EF4-FFF2-40B4-BE49-F238E27FC236}">
                <a16:creationId xmlns:a16="http://schemas.microsoft.com/office/drawing/2014/main" id="{F254DC50-8CC2-CE50-0FB2-B9D82F2F6FB7}"/>
              </a:ext>
            </a:extLst>
          </p:cNvPr>
          <p:cNvSpPr>
            <a:spLocks noGrp="1"/>
          </p:cNvSpPr>
          <p:nvPr>
            <p:ph type="body" sz="quarter" idx="28" hasCustomPrompt="1"/>
          </p:nvPr>
        </p:nvSpPr>
        <p:spPr>
          <a:xfrm>
            <a:off x="2532062" y="3204724"/>
            <a:ext cx="1620838"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9" name="Bildplatzhalter 4">
            <a:extLst>
              <a:ext uri="{FF2B5EF4-FFF2-40B4-BE49-F238E27FC236}">
                <a16:creationId xmlns:a16="http://schemas.microsoft.com/office/drawing/2014/main" id="{4356FD2E-817C-6008-A624-C0ED226EC77F}"/>
              </a:ext>
            </a:extLst>
          </p:cNvPr>
          <p:cNvSpPr>
            <a:spLocks noGrp="1"/>
          </p:cNvSpPr>
          <p:nvPr>
            <p:ph type="pic" sz="quarter" idx="29" hasCustomPrompt="1"/>
          </p:nvPr>
        </p:nvSpPr>
        <p:spPr>
          <a:xfrm>
            <a:off x="6202363" y="1449389"/>
            <a:ext cx="1622425"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1" name="Textplatzhalter 19">
            <a:extLst>
              <a:ext uri="{FF2B5EF4-FFF2-40B4-BE49-F238E27FC236}">
                <a16:creationId xmlns:a16="http://schemas.microsoft.com/office/drawing/2014/main" id="{B844240D-6410-EAE1-FBFE-02793B43B596}"/>
              </a:ext>
            </a:extLst>
          </p:cNvPr>
          <p:cNvSpPr>
            <a:spLocks noGrp="1"/>
          </p:cNvSpPr>
          <p:nvPr>
            <p:ph type="body" sz="quarter" idx="30" hasCustomPrompt="1"/>
          </p:nvPr>
        </p:nvSpPr>
        <p:spPr>
          <a:xfrm>
            <a:off x="6202362" y="3204724"/>
            <a:ext cx="1622425"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12" name="Bildplatzhalter 4">
            <a:extLst>
              <a:ext uri="{FF2B5EF4-FFF2-40B4-BE49-F238E27FC236}">
                <a16:creationId xmlns:a16="http://schemas.microsoft.com/office/drawing/2014/main" id="{4729A6D7-E881-5FD5-1C1E-FD7A660187BE}"/>
              </a:ext>
            </a:extLst>
          </p:cNvPr>
          <p:cNvSpPr>
            <a:spLocks noGrp="1"/>
          </p:cNvSpPr>
          <p:nvPr>
            <p:ph type="pic" sz="quarter" idx="31" hasCustomPrompt="1"/>
          </p:nvPr>
        </p:nvSpPr>
        <p:spPr>
          <a:xfrm>
            <a:off x="8040688" y="1449389"/>
            <a:ext cx="1619250"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3" name="Textplatzhalter 19">
            <a:extLst>
              <a:ext uri="{FF2B5EF4-FFF2-40B4-BE49-F238E27FC236}">
                <a16:creationId xmlns:a16="http://schemas.microsoft.com/office/drawing/2014/main" id="{86799E5C-45B4-E8EF-0A33-26FADBDA89C8}"/>
              </a:ext>
            </a:extLst>
          </p:cNvPr>
          <p:cNvSpPr>
            <a:spLocks noGrp="1"/>
          </p:cNvSpPr>
          <p:nvPr>
            <p:ph type="body" sz="quarter" idx="32" hasCustomPrompt="1"/>
          </p:nvPr>
        </p:nvSpPr>
        <p:spPr>
          <a:xfrm>
            <a:off x="8040688" y="3204724"/>
            <a:ext cx="1619995"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19" name="Bildplatzhalter 4">
            <a:extLst>
              <a:ext uri="{FF2B5EF4-FFF2-40B4-BE49-F238E27FC236}">
                <a16:creationId xmlns:a16="http://schemas.microsoft.com/office/drawing/2014/main" id="{20480596-0358-6167-AD5A-A43149936E4D}"/>
              </a:ext>
            </a:extLst>
          </p:cNvPr>
          <p:cNvSpPr>
            <a:spLocks noGrp="1"/>
          </p:cNvSpPr>
          <p:nvPr>
            <p:ph type="pic" sz="quarter" idx="33" hasCustomPrompt="1"/>
          </p:nvPr>
        </p:nvSpPr>
        <p:spPr>
          <a:xfrm>
            <a:off x="2532062" y="3851999"/>
            <a:ext cx="1620838"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26" name="Textplatzhalter 19">
            <a:extLst>
              <a:ext uri="{FF2B5EF4-FFF2-40B4-BE49-F238E27FC236}">
                <a16:creationId xmlns:a16="http://schemas.microsoft.com/office/drawing/2014/main" id="{99EB327B-0262-FA88-4B41-185878FCDBA4}"/>
              </a:ext>
            </a:extLst>
          </p:cNvPr>
          <p:cNvSpPr>
            <a:spLocks noGrp="1"/>
          </p:cNvSpPr>
          <p:nvPr>
            <p:ph type="body" sz="quarter" idx="34" hasCustomPrompt="1"/>
          </p:nvPr>
        </p:nvSpPr>
        <p:spPr>
          <a:xfrm>
            <a:off x="2532062" y="5589240"/>
            <a:ext cx="1620838"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7" name="Bildplatzhalter 4">
            <a:extLst>
              <a:ext uri="{FF2B5EF4-FFF2-40B4-BE49-F238E27FC236}">
                <a16:creationId xmlns:a16="http://schemas.microsoft.com/office/drawing/2014/main" id="{7383DAC6-063E-B185-1200-CBEAF6F1917B}"/>
              </a:ext>
            </a:extLst>
          </p:cNvPr>
          <p:cNvSpPr>
            <a:spLocks noGrp="1"/>
          </p:cNvSpPr>
          <p:nvPr>
            <p:ph type="pic" sz="quarter" idx="35" hasCustomPrompt="1"/>
          </p:nvPr>
        </p:nvSpPr>
        <p:spPr>
          <a:xfrm>
            <a:off x="6203950" y="3851999"/>
            <a:ext cx="1620837"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28" name="Textplatzhalter 19">
            <a:extLst>
              <a:ext uri="{FF2B5EF4-FFF2-40B4-BE49-F238E27FC236}">
                <a16:creationId xmlns:a16="http://schemas.microsoft.com/office/drawing/2014/main" id="{814D2A83-C214-5D3D-33E5-499378F10FD0}"/>
              </a:ext>
            </a:extLst>
          </p:cNvPr>
          <p:cNvSpPr>
            <a:spLocks noGrp="1"/>
          </p:cNvSpPr>
          <p:nvPr>
            <p:ph type="body" sz="quarter" idx="36" hasCustomPrompt="1"/>
          </p:nvPr>
        </p:nvSpPr>
        <p:spPr>
          <a:xfrm>
            <a:off x="6203950" y="5589240"/>
            <a:ext cx="1620837"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9" name="Bildplatzhalter 4">
            <a:extLst>
              <a:ext uri="{FF2B5EF4-FFF2-40B4-BE49-F238E27FC236}">
                <a16:creationId xmlns:a16="http://schemas.microsoft.com/office/drawing/2014/main" id="{0C7EA178-EA7E-CEB6-BCCA-A6C695A390C4}"/>
              </a:ext>
            </a:extLst>
          </p:cNvPr>
          <p:cNvSpPr>
            <a:spLocks noGrp="1"/>
          </p:cNvSpPr>
          <p:nvPr>
            <p:ph type="pic" sz="quarter" idx="37" hasCustomPrompt="1"/>
          </p:nvPr>
        </p:nvSpPr>
        <p:spPr>
          <a:xfrm>
            <a:off x="9873502" y="3852000"/>
            <a:ext cx="1623171"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30" name="Textplatzhalter 19">
            <a:extLst>
              <a:ext uri="{FF2B5EF4-FFF2-40B4-BE49-F238E27FC236}">
                <a16:creationId xmlns:a16="http://schemas.microsoft.com/office/drawing/2014/main" id="{67FC58FF-0434-E3CF-0015-FA751A6F2C40}"/>
              </a:ext>
            </a:extLst>
          </p:cNvPr>
          <p:cNvSpPr>
            <a:spLocks noGrp="1"/>
          </p:cNvSpPr>
          <p:nvPr>
            <p:ph type="body" sz="quarter" idx="38" hasCustomPrompt="1"/>
          </p:nvPr>
        </p:nvSpPr>
        <p:spPr>
          <a:xfrm>
            <a:off x="9874346" y="5589240"/>
            <a:ext cx="1623917"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8" name="Slide Number Placeholder 12">
            <a:extLst>
              <a:ext uri="{FF2B5EF4-FFF2-40B4-BE49-F238E27FC236}">
                <a16:creationId xmlns:a16="http://schemas.microsoft.com/office/drawing/2014/main" id="{9BCB086F-2EC0-5C27-80F5-45EB5BABE283}"/>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97951931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wo full sized Images">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1D2BE162-503C-4BD8-8879-ABE2B492B94E}" type="datetime1">
              <a:rPr lang="de-CH" noProof="0" smtClean="0"/>
              <a:t>08.11.2024</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8" name="Bildplatzhalter 4">
            <a:extLst>
              <a:ext uri="{FF2B5EF4-FFF2-40B4-BE49-F238E27FC236}">
                <a16:creationId xmlns:a16="http://schemas.microsoft.com/office/drawing/2014/main" id="{17580FB4-DD13-1B0D-5A9E-15F0A7CB65B4}"/>
              </a:ext>
            </a:extLst>
          </p:cNvPr>
          <p:cNvSpPr>
            <a:spLocks noGrp="1"/>
          </p:cNvSpPr>
          <p:nvPr>
            <p:ph type="pic" sz="quarter" idx="14" hasCustomPrompt="1"/>
          </p:nvPr>
        </p:nvSpPr>
        <p:spPr>
          <a:xfrm>
            <a:off x="6203948" y="0"/>
            <a:ext cx="5988052" cy="6857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0" y="1"/>
            <a:ext cx="5988050" cy="685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267090400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Full sized Imag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DC52956-A07D-4142-998D-643983E6B7D7}" type="datetime1">
              <a:rPr lang="de-CH" noProof="0" smtClean="0"/>
              <a:t>08.11.2024</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0" y="1"/>
            <a:ext cx="12192000" cy="685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29027528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6" name="Slide Number Placeholder 12">
            <a:extLst>
              <a:ext uri="{FF2B5EF4-FFF2-40B4-BE49-F238E27FC236}">
                <a16:creationId xmlns:a16="http://schemas.microsoft.com/office/drawing/2014/main" id="{F029675E-85FF-2EDA-122F-46DC260FABDF}"/>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11723391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12">
            <a:extLst>
              <a:ext uri="{FF2B5EF4-FFF2-40B4-BE49-F238E27FC236}">
                <a16:creationId xmlns:a16="http://schemas.microsoft.com/office/drawing/2014/main" id="{AB1A787D-4BC6-E092-9A4D-DAC9CA7C5222}"/>
              </a:ext>
            </a:extLst>
          </p:cNvPr>
          <p:cNvSpPr>
            <a:spLocks noGrp="1"/>
          </p:cNvSpPr>
          <p:nvPr>
            <p:ph type="sldNum" sz="quarter" idx="12"/>
          </p:nvPr>
        </p:nvSpPr>
        <p:spPr>
          <a:xfrm>
            <a:off x="11424592" y="6480354"/>
            <a:ext cx="703263" cy="144016"/>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4076091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5635" y="2420889"/>
            <a:ext cx="1563273" cy="1467041"/>
          </a:xfrm>
          <a:prstGeom prst="rect">
            <a:avLst/>
          </a:prstGeom>
        </p:spPr>
      </p:pic>
    </p:spTree>
    <p:extLst>
      <p:ext uri="{BB962C8B-B14F-4D97-AF65-F5344CB8AC3E}">
        <p14:creationId xmlns:p14="http://schemas.microsoft.com/office/powerpoint/2010/main" val="666593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lvl1pPr>
              <a:defRPr>
                <a:effectLst/>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4282921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AE7A82-05A5-43F9-A20B-07A3BA495A64}"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90005218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9956800" cy="1143000"/>
          </a:xfrm>
        </p:spPr>
        <p:txBody>
          <a:bodyPr/>
          <a:lstStyle/>
          <a:p>
            <a:r>
              <a:rPr kumimoji="0" lang="fr-CH"/>
              <a:t>Click to edit Master title style</a:t>
            </a:r>
            <a:endParaRPr kumimoji="0" lang="en-US"/>
          </a:p>
        </p:txBody>
      </p:sp>
      <p:sp>
        <p:nvSpPr>
          <p:cNvPr id="3" name="Espace réservé du contenu 2"/>
          <p:cNvSpPr>
            <a:spLocks noGrp="1"/>
          </p:cNvSpPr>
          <p:nvPr>
            <p:ph sz="half" idx="1"/>
          </p:nvPr>
        </p:nvSpPr>
        <p:spPr>
          <a:xfrm>
            <a:off x="609600" y="1600201"/>
            <a:ext cx="4876800" cy="4350384"/>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4" name="Espace réservé du contenu 3"/>
          <p:cNvSpPr>
            <a:spLocks noGrp="1"/>
          </p:cNvSpPr>
          <p:nvPr>
            <p:ph sz="half" idx="2"/>
          </p:nvPr>
        </p:nvSpPr>
        <p:spPr>
          <a:xfrm>
            <a:off x="5689600" y="1600201"/>
            <a:ext cx="4876800" cy="4350385"/>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8"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23/11/2018</a:t>
            </a:r>
            <a:endParaRPr lang="en-US" dirty="0"/>
          </a:p>
        </p:txBody>
      </p:sp>
      <p:sp>
        <p:nvSpPr>
          <p:cNvPr id="9"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Etude FCC</a:t>
            </a:r>
            <a:endParaRPr lang="en-US" dirty="0"/>
          </a:p>
        </p:txBody>
      </p:sp>
      <p:sp>
        <p:nvSpPr>
          <p:cNvPr id="10"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26567393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320"/>
            <a:ext cx="9960864" cy="1143000"/>
          </a:xfrm>
        </p:spPr>
        <p:txBody>
          <a:bodyPr anchor="ctr"/>
          <a:lstStyle>
            <a:lvl1pPr algn="l">
              <a:defRPr sz="4600"/>
            </a:lvl1pPr>
          </a:lstStyle>
          <a:p>
            <a:r>
              <a:rPr kumimoji="0" lang="fr-CH"/>
              <a:t>Click to edit Master title style</a:t>
            </a:r>
            <a:endParaRPr kumimoji="0" lang="en-US"/>
          </a:p>
        </p:txBody>
      </p:sp>
      <p:sp>
        <p:nvSpPr>
          <p:cNvPr id="3"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313C2E-7FA5-4B7C-A308-45FA82448DF2}" type="datetime1">
              <a:rPr lang="en-US" smtClean="0"/>
              <a:t>11/8/2024</a:t>
            </a:fld>
            <a:endParaRPr lang="en-US" dirty="0"/>
          </a:p>
        </p:txBody>
      </p:sp>
      <p:sp>
        <p:nvSpPr>
          <p:cNvPr id="4"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5"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07446158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228" indent="0" algn="ctr">
              <a:buNone/>
              <a:defRPr>
                <a:solidFill>
                  <a:schemeClr val="tx1">
                    <a:tint val="75000"/>
                  </a:schemeClr>
                </a:solidFill>
              </a:defRPr>
            </a:lvl2pPr>
            <a:lvl3pPr marL="1218456" indent="0" algn="ctr">
              <a:buNone/>
              <a:defRPr>
                <a:solidFill>
                  <a:schemeClr val="tx1">
                    <a:tint val="75000"/>
                  </a:schemeClr>
                </a:solidFill>
              </a:defRPr>
            </a:lvl3pPr>
            <a:lvl4pPr marL="1827686" indent="0" algn="ctr">
              <a:buNone/>
              <a:defRPr>
                <a:solidFill>
                  <a:schemeClr val="tx1">
                    <a:tint val="75000"/>
                  </a:schemeClr>
                </a:solidFill>
              </a:defRPr>
            </a:lvl4pPr>
            <a:lvl5pPr marL="2436914" indent="0" algn="ctr">
              <a:buNone/>
              <a:defRPr>
                <a:solidFill>
                  <a:schemeClr val="tx1">
                    <a:tint val="75000"/>
                  </a:schemeClr>
                </a:solidFill>
              </a:defRPr>
            </a:lvl5pPr>
            <a:lvl6pPr marL="3046142" indent="0" algn="ctr">
              <a:buNone/>
              <a:defRPr>
                <a:solidFill>
                  <a:schemeClr val="tx1">
                    <a:tint val="75000"/>
                  </a:schemeClr>
                </a:solidFill>
              </a:defRPr>
            </a:lvl6pPr>
            <a:lvl7pPr marL="3655371" indent="0" algn="ctr">
              <a:buNone/>
              <a:defRPr>
                <a:solidFill>
                  <a:schemeClr val="tx1">
                    <a:tint val="75000"/>
                  </a:schemeClr>
                </a:solidFill>
              </a:defRPr>
            </a:lvl7pPr>
            <a:lvl8pPr marL="4264600" indent="0" algn="ctr">
              <a:buNone/>
              <a:defRPr>
                <a:solidFill>
                  <a:schemeClr val="tx1">
                    <a:tint val="75000"/>
                  </a:schemeClr>
                </a:solidFill>
              </a:defRPr>
            </a:lvl8pPr>
            <a:lvl9pPr marL="48738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3C542E28-4944-4174-8658-B31C7AE78AFE}" type="slidenum">
              <a:rPr lang="en-US"/>
              <a:pPr>
                <a:defRPr/>
              </a:pPr>
              <a:t>‹#›</a:t>
            </a:fld>
            <a:endParaRPr lang="en-US"/>
          </a:p>
        </p:txBody>
      </p:sp>
    </p:spTree>
    <p:extLst>
      <p:ext uri="{BB962C8B-B14F-4D97-AF65-F5344CB8AC3E}">
        <p14:creationId xmlns:p14="http://schemas.microsoft.com/office/powerpoint/2010/main" val="305200976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6AB4BAE3-E7A4-40F8-A96A-61A1EF93CFED}" type="slidenum">
              <a:rPr lang="en-US"/>
              <a:pPr>
                <a:defRPr/>
              </a:pPr>
              <a:t>‹#›</a:t>
            </a:fld>
            <a:endParaRPr lang="en-US"/>
          </a:p>
        </p:txBody>
      </p:sp>
    </p:spTree>
    <p:extLst>
      <p:ext uri="{BB962C8B-B14F-4D97-AF65-F5344CB8AC3E}">
        <p14:creationId xmlns:p14="http://schemas.microsoft.com/office/powerpoint/2010/main" val="340691110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5357"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22">
                <a:solidFill>
                  <a:schemeClr val="tx1">
                    <a:tint val="75000"/>
                  </a:schemeClr>
                </a:solidFill>
              </a:defRPr>
            </a:lvl1pPr>
            <a:lvl2pPr marL="609228" indent="0">
              <a:buNone/>
              <a:defRPr sz="2394">
                <a:solidFill>
                  <a:schemeClr val="tx1">
                    <a:tint val="75000"/>
                  </a:schemeClr>
                </a:solidFill>
              </a:defRPr>
            </a:lvl2pPr>
            <a:lvl3pPr marL="1218456" indent="0">
              <a:buNone/>
              <a:defRPr sz="2166">
                <a:solidFill>
                  <a:schemeClr val="tx1">
                    <a:tint val="75000"/>
                  </a:schemeClr>
                </a:solidFill>
              </a:defRPr>
            </a:lvl3pPr>
            <a:lvl4pPr marL="1827686" indent="0">
              <a:buNone/>
              <a:defRPr sz="1824">
                <a:solidFill>
                  <a:schemeClr val="tx1">
                    <a:tint val="75000"/>
                  </a:schemeClr>
                </a:solidFill>
              </a:defRPr>
            </a:lvl4pPr>
            <a:lvl5pPr marL="2436914" indent="0">
              <a:buNone/>
              <a:defRPr sz="1824">
                <a:solidFill>
                  <a:schemeClr val="tx1">
                    <a:tint val="75000"/>
                  </a:schemeClr>
                </a:solidFill>
              </a:defRPr>
            </a:lvl5pPr>
            <a:lvl6pPr marL="3046142" indent="0">
              <a:buNone/>
              <a:defRPr sz="1824">
                <a:solidFill>
                  <a:schemeClr val="tx1">
                    <a:tint val="75000"/>
                  </a:schemeClr>
                </a:solidFill>
              </a:defRPr>
            </a:lvl6pPr>
            <a:lvl7pPr marL="3655371" indent="0">
              <a:buNone/>
              <a:defRPr sz="1824">
                <a:solidFill>
                  <a:schemeClr val="tx1">
                    <a:tint val="75000"/>
                  </a:schemeClr>
                </a:solidFill>
              </a:defRPr>
            </a:lvl7pPr>
            <a:lvl8pPr marL="4264600" indent="0">
              <a:buNone/>
              <a:defRPr sz="1824">
                <a:solidFill>
                  <a:schemeClr val="tx1">
                    <a:tint val="75000"/>
                  </a:schemeClr>
                </a:solidFill>
              </a:defRPr>
            </a:lvl8pPr>
            <a:lvl9pPr marL="4873828" indent="0">
              <a:buNone/>
              <a:defRPr sz="182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25330E46-5F80-43ED-933E-4B0D73B4708D}" type="slidenum">
              <a:rPr lang="en-US"/>
              <a:pPr>
                <a:defRPr/>
              </a:pPr>
              <a:t>‹#›</a:t>
            </a:fld>
            <a:endParaRPr lang="en-US"/>
          </a:p>
        </p:txBody>
      </p:sp>
    </p:spTree>
    <p:extLst>
      <p:ext uri="{BB962C8B-B14F-4D97-AF65-F5344CB8AC3E}">
        <p14:creationId xmlns:p14="http://schemas.microsoft.com/office/powerpoint/2010/main" val="358417817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1"/>
            <a:ext cx="5384800" cy="4525963"/>
          </a:xfrm>
        </p:spPr>
        <p:txBody>
          <a:bodyPr/>
          <a:lstStyle>
            <a:lvl1pPr>
              <a:defRPr sz="3761"/>
            </a:lvl1pPr>
            <a:lvl2pPr>
              <a:defRPr sz="3191"/>
            </a:lvl2pPr>
            <a:lvl3pPr>
              <a:defRPr sz="262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1"/>
            <a:ext cx="5384800" cy="4525963"/>
          </a:xfrm>
        </p:spPr>
        <p:txBody>
          <a:bodyPr/>
          <a:lstStyle>
            <a:lvl1pPr>
              <a:defRPr sz="3761"/>
            </a:lvl1pPr>
            <a:lvl2pPr>
              <a:defRPr sz="3191"/>
            </a:lvl2pPr>
            <a:lvl3pPr>
              <a:defRPr sz="262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40BEC0D5-32D3-4FDC-A467-C048AEDAEF43}" type="slidenum">
              <a:rPr lang="en-US"/>
              <a:pPr>
                <a:defRPr/>
              </a:pPr>
              <a:t>‹#›</a:t>
            </a:fld>
            <a:endParaRPr lang="en-US"/>
          </a:p>
        </p:txBody>
      </p:sp>
    </p:spTree>
    <p:extLst>
      <p:ext uri="{BB962C8B-B14F-4D97-AF65-F5344CB8AC3E}">
        <p14:creationId xmlns:p14="http://schemas.microsoft.com/office/powerpoint/2010/main" val="131000464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6"/>
            <a:ext cx="5386917" cy="639762"/>
          </a:xfrm>
        </p:spPr>
        <p:txBody>
          <a:bodyPr anchor="b"/>
          <a:lstStyle>
            <a:lvl1pPr marL="0" indent="0">
              <a:buNone/>
              <a:defRPr sz="3191" b="1"/>
            </a:lvl1pPr>
            <a:lvl2pPr marL="609228" indent="0">
              <a:buNone/>
              <a:defRPr sz="2622" b="1"/>
            </a:lvl2pPr>
            <a:lvl3pPr marL="1218456" indent="0">
              <a:buNone/>
              <a:defRPr sz="2394" b="1"/>
            </a:lvl3pPr>
            <a:lvl4pPr marL="1827686" indent="0">
              <a:buNone/>
              <a:defRPr sz="2166" b="1"/>
            </a:lvl4pPr>
            <a:lvl5pPr marL="2436914" indent="0">
              <a:buNone/>
              <a:defRPr sz="2166" b="1"/>
            </a:lvl5pPr>
            <a:lvl6pPr marL="3046142" indent="0">
              <a:buNone/>
              <a:defRPr sz="2166" b="1"/>
            </a:lvl6pPr>
            <a:lvl7pPr marL="3655371" indent="0">
              <a:buNone/>
              <a:defRPr sz="2166" b="1"/>
            </a:lvl7pPr>
            <a:lvl8pPr marL="4264600" indent="0">
              <a:buNone/>
              <a:defRPr sz="2166" b="1"/>
            </a:lvl8pPr>
            <a:lvl9pPr marL="4873828" indent="0">
              <a:buNone/>
              <a:defRPr sz="2166"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9"/>
          </a:xfrm>
        </p:spPr>
        <p:txBody>
          <a:bodyPr/>
          <a:lstStyle>
            <a:lvl1pPr>
              <a:defRPr sz="3191"/>
            </a:lvl1pPr>
            <a:lvl2pPr>
              <a:defRPr sz="2622"/>
            </a:lvl2pPr>
            <a:lvl3pPr>
              <a:defRPr sz="2394"/>
            </a:lvl3pPr>
            <a:lvl4pPr>
              <a:defRPr sz="2166"/>
            </a:lvl4pPr>
            <a:lvl5pPr>
              <a:defRPr sz="2166"/>
            </a:lvl5pPr>
            <a:lvl6pPr>
              <a:defRPr sz="2166"/>
            </a:lvl6pPr>
            <a:lvl7pPr>
              <a:defRPr sz="2166"/>
            </a:lvl7pPr>
            <a:lvl8pPr>
              <a:defRPr sz="2166"/>
            </a:lvl8pPr>
            <a:lvl9pPr>
              <a:defRPr sz="21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6"/>
            <a:ext cx="5389033" cy="639762"/>
          </a:xfrm>
        </p:spPr>
        <p:txBody>
          <a:bodyPr anchor="b"/>
          <a:lstStyle>
            <a:lvl1pPr marL="0" indent="0">
              <a:buNone/>
              <a:defRPr sz="3191" b="1"/>
            </a:lvl1pPr>
            <a:lvl2pPr marL="609228" indent="0">
              <a:buNone/>
              <a:defRPr sz="2622" b="1"/>
            </a:lvl2pPr>
            <a:lvl3pPr marL="1218456" indent="0">
              <a:buNone/>
              <a:defRPr sz="2394" b="1"/>
            </a:lvl3pPr>
            <a:lvl4pPr marL="1827686" indent="0">
              <a:buNone/>
              <a:defRPr sz="2166" b="1"/>
            </a:lvl4pPr>
            <a:lvl5pPr marL="2436914" indent="0">
              <a:buNone/>
              <a:defRPr sz="2166" b="1"/>
            </a:lvl5pPr>
            <a:lvl6pPr marL="3046142" indent="0">
              <a:buNone/>
              <a:defRPr sz="2166" b="1"/>
            </a:lvl6pPr>
            <a:lvl7pPr marL="3655371" indent="0">
              <a:buNone/>
              <a:defRPr sz="2166" b="1"/>
            </a:lvl7pPr>
            <a:lvl8pPr marL="4264600" indent="0">
              <a:buNone/>
              <a:defRPr sz="2166" b="1"/>
            </a:lvl8pPr>
            <a:lvl9pPr marL="4873828" indent="0">
              <a:buNone/>
              <a:defRPr sz="2166"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9"/>
          </a:xfrm>
        </p:spPr>
        <p:txBody>
          <a:bodyPr/>
          <a:lstStyle>
            <a:lvl1pPr>
              <a:defRPr sz="3191"/>
            </a:lvl1pPr>
            <a:lvl2pPr>
              <a:defRPr sz="2622"/>
            </a:lvl2pPr>
            <a:lvl3pPr>
              <a:defRPr sz="2394"/>
            </a:lvl3pPr>
            <a:lvl4pPr>
              <a:defRPr sz="2166"/>
            </a:lvl4pPr>
            <a:lvl5pPr>
              <a:defRPr sz="2166"/>
            </a:lvl5pPr>
            <a:lvl6pPr>
              <a:defRPr sz="2166"/>
            </a:lvl6pPr>
            <a:lvl7pPr>
              <a:defRPr sz="2166"/>
            </a:lvl7pPr>
            <a:lvl8pPr>
              <a:defRPr sz="2166"/>
            </a:lvl8pPr>
            <a:lvl9pPr>
              <a:defRPr sz="21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8"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9" name="Slide Number Placeholder 5"/>
          <p:cNvSpPr>
            <a:spLocks noGrp="1"/>
          </p:cNvSpPr>
          <p:nvPr>
            <p:ph type="sldNum" sz="quarter" idx="12"/>
          </p:nvPr>
        </p:nvSpPr>
        <p:spPr/>
        <p:txBody>
          <a:bodyPr/>
          <a:lstStyle>
            <a:lvl1pPr>
              <a:defRPr/>
            </a:lvl1pPr>
          </a:lstStyle>
          <a:p>
            <a:pPr>
              <a:defRPr/>
            </a:pPr>
            <a:fld id="{9CA5194B-0B1E-4425-BD4E-B47A6E31B4AC}" type="slidenum">
              <a:rPr lang="en-US"/>
              <a:pPr>
                <a:defRPr/>
              </a:pPr>
              <a:t>‹#›</a:t>
            </a:fld>
            <a:endParaRPr lang="en-US"/>
          </a:p>
        </p:txBody>
      </p:sp>
    </p:spTree>
    <p:extLst>
      <p:ext uri="{BB962C8B-B14F-4D97-AF65-F5344CB8AC3E}">
        <p14:creationId xmlns:p14="http://schemas.microsoft.com/office/powerpoint/2010/main" val="117091885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4"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5" name="Slide Number Placeholder 5"/>
          <p:cNvSpPr>
            <a:spLocks noGrp="1"/>
          </p:cNvSpPr>
          <p:nvPr>
            <p:ph type="sldNum" sz="quarter" idx="12"/>
          </p:nvPr>
        </p:nvSpPr>
        <p:spPr/>
        <p:txBody>
          <a:bodyPr/>
          <a:lstStyle>
            <a:lvl1pPr>
              <a:defRPr/>
            </a:lvl1pPr>
          </a:lstStyle>
          <a:p>
            <a:pPr>
              <a:defRPr/>
            </a:pPr>
            <a:fld id="{8BC99217-547C-48C4-BBA2-0AD26965BCEA}" type="slidenum">
              <a:rPr lang="en-US"/>
              <a:pPr>
                <a:defRPr/>
              </a:pPr>
              <a:t>‹#›</a:t>
            </a:fld>
            <a:endParaRPr lang="en-US"/>
          </a:p>
        </p:txBody>
      </p:sp>
    </p:spTree>
    <p:extLst>
      <p:ext uri="{BB962C8B-B14F-4D97-AF65-F5344CB8AC3E}">
        <p14:creationId xmlns:p14="http://schemas.microsoft.com/office/powerpoint/2010/main" val="57282848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3"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4" name="Slide Number Placeholder 5"/>
          <p:cNvSpPr>
            <a:spLocks noGrp="1"/>
          </p:cNvSpPr>
          <p:nvPr>
            <p:ph type="sldNum" sz="quarter" idx="12"/>
          </p:nvPr>
        </p:nvSpPr>
        <p:spPr/>
        <p:txBody>
          <a:bodyPr/>
          <a:lstStyle>
            <a:lvl1pPr>
              <a:defRPr/>
            </a:lvl1pPr>
          </a:lstStyle>
          <a:p>
            <a:pPr>
              <a:defRPr/>
            </a:pPr>
            <a:fld id="{88F19282-61B7-4575-B1E9-BE84A679125B}" type="slidenum">
              <a:rPr lang="en-US"/>
              <a:pPr>
                <a:defRPr/>
              </a:pPr>
              <a:t>‹#›</a:t>
            </a:fld>
            <a:endParaRPr lang="en-US"/>
          </a:p>
        </p:txBody>
      </p:sp>
    </p:spTree>
    <p:extLst>
      <p:ext uri="{BB962C8B-B14F-4D97-AF65-F5344CB8AC3E}">
        <p14:creationId xmlns:p14="http://schemas.microsoft.com/office/powerpoint/2010/main" val="302341529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0"/>
          </a:xfrm>
        </p:spPr>
        <p:txBody>
          <a:bodyPr anchor="b"/>
          <a:lstStyle>
            <a:lvl1pPr algn="l">
              <a:defRPr sz="2622"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17"/>
            </a:lvl1pPr>
            <a:lvl2pPr>
              <a:defRPr sz="3761"/>
            </a:lvl2pPr>
            <a:lvl3pPr>
              <a:defRPr sz="3191"/>
            </a:lvl3pPr>
            <a:lvl4pPr>
              <a:defRPr sz="2622"/>
            </a:lvl4pPr>
            <a:lvl5pPr>
              <a:defRPr sz="2622"/>
            </a:lvl5pPr>
            <a:lvl6pPr>
              <a:defRPr sz="2622"/>
            </a:lvl6pPr>
            <a:lvl7pPr>
              <a:defRPr sz="2622"/>
            </a:lvl7pPr>
            <a:lvl8pPr>
              <a:defRPr sz="2622"/>
            </a:lvl8pPr>
            <a:lvl9pPr>
              <a:defRPr sz="26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24"/>
            </a:lvl1pPr>
            <a:lvl2pPr marL="609228" indent="0">
              <a:buNone/>
              <a:defRPr sz="1596"/>
            </a:lvl2pPr>
            <a:lvl3pPr marL="1218456" indent="0">
              <a:buNone/>
              <a:defRPr sz="1368"/>
            </a:lvl3pPr>
            <a:lvl4pPr marL="1827686" indent="0">
              <a:buNone/>
              <a:defRPr sz="1254"/>
            </a:lvl4pPr>
            <a:lvl5pPr marL="2436914" indent="0">
              <a:buNone/>
              <a:defRPr sz="1254"/>
            </a:lvl5pPr>
            <a:lvl6pPr marL="3046142" indent="0">
              <a:buNone/>
              <a:defRPr sz="1254"/>
            </a:lvl6pPr>
            <a:lvl7pPr marL="3655371" indent="0">
              <a:buNone/>
              <a:defRPr sz="1254"/>
            </a:lvl7pPr>
            <a:lvl8pPr marL="4264600" indent="0">
              <a:buNone/>
              <a:defRPr sz="1254"/>
            </a:lvl8pPr>
            <a:lvl9pPr marL="4873828" indent="0">
              <a:buNone/>
              <a:defRPr sz="1254"/>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BA6546DA-D9A6-41B9-910D-8E4398FAB76A}" type="slidenum">
              <a:rPr lang="en-US"/>
              <a:pPr>
                <a:defRPr/>
              </a:pPr>
              <a:t>‹#›</a:t>
            </a:fld>
            <a:endParaRPr lang="en-US"/>
          </a:p>
        </p:txBody>
      </p:sp>
    </p:spTree>
    <p:extLst>
      <p:ext uri="{BB962C8B-B14F-4D97-AF65-F5344CB8AC3E}">
        <p14:creationId xmlns:p14="http://schemas.microsoft.com/office/powerpoint/2010/main" val="137544546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AE7A82-05A5-43F9-A20B-07A3BA495A64}" type="datetimeFigureOut">
              <a:rPr lang="en-GB" smtClean="0"/>
              <a:t>08/11/2024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76833031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622"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4217"/>
            </a:lvl1pPr>
            <a:lvl2pPr marL="609228" indent="0">
              <a:buNone/>
              <a:defRPr sz="3761"/>
            </a:lvl2pPr>
            <a:lvl3pPr marL="1218456" indent="0">
              <a:buNone/>
              <a:defRPr sz="3191"/>
            </a:lvl3pPr>
            <a:lvl4pPr marL="1827686" indent="0">
              <a:buNone/>
              <a:defRPr sz="2622"/>
            </a:lvl4pPr>
            <a:lvl5pPr marL="2436914" indent="0">
              <a:buNone/>
              <a:defRPr sz="2622"/>
            </a:lvl5pPr>
            <a:lvl6pPr marL="3046142" indent="0">
              <a:buNone/>
              <a:defRPr sz="2622"/>
            </a:lvl6pPr>
            <a:lvl7pPr marL="3655371" indent="0">
              <a:buNone/>
              <a:defRPr sz="2622"/>
            </a:lvl7pPr>
            <a:lvl8pPr marL="4264600" indent="0">
              <a:buNone/>
              <a:defRPr sz="2622"/>
            </a:lvl8pPr>
            <a:lvl9pPr marL="4873828" indent="0">
              <a:buNone/>
              <a:defRPr sz="2622"/>
            </a:lvl9pPr>
          </a:lstStyle>
          <a:p>
            <a:pPr lvl="0"/>
            <a:endParaRPr lang="en-US" noProof="0"/>
          </a:p>
        </p:txBody>
      </p:sp>
      <p:sp>
        <p:nvSpPr>
          <p:cNvPr id="4" name="Text Placeholder 3"/>
          <p:cNvSpPr>
            <a:spLocks noGrp="1"/>
          </p:cNvSpPr>
          <p:nvPr>
            <p:ph type="body" sz="half" idx="2"/>
          </p:nvPr>
        </p:nvSpPr>
        <p:spPr>
          <a:xfrm>
            <a:off x="2389719" y="5367338"/>
            <a:ext cx="7315200" cy="804863"/>
          </a:xfrm>
        </p:spPr>
        <p:txBody>
          <a:bodyPr/>
          <a:lstStyle>
            <a:lvl1pPr marL="0" indent="0">
              <a:buNone/>
              <a:defRPr sz="1824"/>
            </a:lvl1pPr>
            <a:lvl2pPr marL="609228" indent="0">
              <a:buNone/>
              <a:defRPr sz="1596"/>
            </a:lvl2pPr>
            <a:lvl3pPr marL="1218456" indent="0">
              <a:buNone/>
              <a:defRPr sz="1368"/>
            </a:lvl3pPr>
            <a:lvl4pPr marL="1827686" indent="0">
              <a:buNone/>
              <a:defRPr sz="1254"/>
            </a:lvl4pPr>
            <a:lvl5pPr marL="2436914" indent="0">
              <a:buNone/>
              <a:defRPr sz="1254"/>
            </a:lvl5pPr>
            <a:lvl6pPr marL="3046142" indent="0">
              <a:buNone/>
              <a:defRPr sz="1254"/>
            </a:lvl6pPr>
            <a:lvl7pPr marL="3655371" indent="0">
              <a:buNone/>
              <a:defRPr sz="1254"/>
            </a:lvl7pPr>
            <a:lvl8pPr marL="4264600" indent="0">
              <a:buNone/>
              <a:defRPr sz="1254"/>
            </a:lvl8pPr>
            <a:lvl9pPr marL="4873828" indent="0">
              <a:buNone/>
              <a:defRPr sz="1254"/>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641E8F01-185D-4CC0-813D-17E8E4274769}" type="slidenum">
              <a:rPr lang="en-US"/>
              <a:pPr>
                <a:defRPr/>
              </a:pPr>
              <a:t>‹#›</a:t>
            </a:fld>
            <a:endParaRPr lang="en-US"/>
          </a:p>
        </p:txBody>
      </p:sp>
    </p:spTree>
    <p:extLst>
      <p:ext uri="{BB962C8B-B14F-4D97-AF65-F5344CB8AC3E}">
        <p14:creationId xmlns:p14="http://schemas.microsoft.com/office/powerpoint/2010/main" val="160705631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B60296EE-E859-4D61-BFD7-B9A60B622705}" type="slidenum">
              <a:rPr lang="en-US"/>
              <a:pPr>
                <a:defRPr/>
              </a:pPr>
              <a:t>‹#›</a:t>
            </a:fld>
            <a:endParaRPr lang="en-US"/>
          </a:p>
        </p:txBody>
      </p:sp>
    </p:spTree>
    <p:extLst>
      <p:ext uri="{BB962C8B-B14F-4D97-AF65-F5344CB8AC3E}">
        <p14:creationId xmlns:p14="http://schemas.microsoft.com/office/powerpoint/2010/main" val="396769152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199" y="274639"/>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43E00F92-7421-4D98-B9DC-6F6B9626168C}" type="slidenum">
              <a:rPr lang="en-US"/>
              <a:pPr>
                <a:defRPr/>
              </a:pPr>
              <a:t>‹#›</a:t>
            </a:fld>
            <a:endParaRPr lang="en-US"/>
          </a:p>
        </p:txBody>
      </p:sp>
    </p:spTree>
    <p:extLst>
      <p:ext uri="{BB962C8B-B14F-4D97-AF65-F5344CB8AC3E}">
        <p14:creationId xmlns:p14="http://schemas.microsoft.com/office/powerpoint/2010/main" val="322347048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1781994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167309287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67855368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79966012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398196977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414348308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
        <p:nvSpPr>
          <p:cNvPr id="2" name="Title 1"/>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193733303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AE7A82-05A5-43F9-A20B-07A3BA495A64}" type="datetimeFigureOut">
              <a:rPr lang="en-GB" smtClean="0"/>
              <a:t>08/11/2024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18404772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8155154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6239103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95172885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06246111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slide - 3">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B76ECB0-B71D-454C-9911-8489B91E50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Grafik 11" descr="Ein Bild, das Zeichnung enthält.&#10;&#10;Automatisch generierte Beschreibung">
            <a:extLst>
              <a:ext uri="{FF2B5EF4-FFF2-40B4-BE49-F238E27FC236}">
                <a16:creationId xmlns:a16="http://schemas.microsoft.com/office/drawing/2014/main" id="{A869517B-FA4A-4693-A73F-75823C3FCBFB}"/>
              </a:ext>
            </a:extLst>
          </p:cNvPr>
          <p:cNvPicPr>
            <a:picLocks noChangeAspect="1"/>
          </p:cNvPicPr>
          <p:nvPr userDrawn="1"/>
        </p:nvPicPr>
        <p:blipFill>
          <a:blip r:embed="rId3" cstate="hqprint">
            <a:alphaModFix amt="40000"/>
            <a:extLst>
              <a:ext uri="{28A0092B-C50C-407E-A947-70E740481C1C}">
                <a14:useLocalDpi xmlns:a14="http://schemas.microsoft.com/office/drawing/2010/main" val="0"/>
              </a:ext>
            </a:extLst>
          </a:blip>
          <a:stretch>
            <a:fillRect/>
          </a:stretch>
        </p:blipFill>
        <p:spPr>
          <a:xfrm>
            <a:off x="3506400" y="1132200"/>
            <a:ext cx="5465976" cy="47988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394775"/>
            <a:ext cx="11017800" cy="2387600"/>
          </a:xfrm>
        </p:spPr>
        <p:txBody>
          <a:bodyPr anchor="b"/>
          <a:lstStyle>
            <a:lvl1pPr algn="ctr">
              <a:lnSpc>
                <a:spcPts val="4751"/>
              </a:lnSpc>
              <a:defRPr sz="4800" cap="none"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3861048"/>
            <a:ext cx="11017800" cy="1655763"/>
          </a:xfrm>
        </p:spPr>
        <p:txBody>
          <a:bodyPr>
            <a:no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73934" y="127799"/>
            <a:ext cx="597087" cy="240000"/>
          </a:xfrm>
          <a:prstGeom prst="rect">
            <a:avLst/>
          </a:prstGeom>
        </p:spPr>
      </p:pic>
    </p:spTree>
    <p:extLst>
      <p:ext uri="{BB962C8B-B14F-4D97-AF65-F5344CB8AC3E}">
        <p14:creationId xmlns:p14="http://schemas.microsoft.com/office/powerpoint/2010/main" val="40656721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34D04B-1D88-478D-A8FB-6FFD72984813}"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0EBF8C-532C-411B-885C-938D5AF787CD}" type="slidenum">
              <a:rPr lang="en-GB" smtClean="0"/>
              <a:t>‹#›</a:t>
            </a:fld>
            <a:endParaRPr lang="en-GB"/>
          </a:p>
        </p:txBody>
      </p:sp>
    </p:spTree>
    <p:extLst>
      <p:ext uri="{BB962C8B-B14F-4D97-AF65-F5344CB8AC3E}">
        <p14:creationId xmlns:p14="http://schemas.microsoft.com/office/powerpoint/2010/main" val="234333848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9"/>
          </a:xfrm>
          <a:prstGeom prst="rect">
            <a:avLst/>
          </a:prstGeom>
        </p:spPr>
        <p:txBody>
          <a:bodyPr/>
          <a:lstStyle>
            <a:lvl1pPr>
              <a:defRPr/>
            </a:lvl1pPr>
          </a:lstStyle>
          <a:p>
            <a:r>
              <a:rPr lang="en-US" noProof="0" dirty="0"/>
              <a:t>Add Title</a:t>
            </a:r>
          </a:p>
        </p:txBody>
      </p:sp>
      <p:sp>
        <p:nvSpPr>
          <p:cNvPr id="2" name="TextBox 1">
            <a:extLst>
              <a:ext uri="{FF2B5EF4-FFF2-40B4-BE49-F238E27FC236}">
                <a16:creationId xmlns:a16="http://schemas.microsoft.com/office/drawing/2014/main" id="{F49D6F3C-90D5-4293-88A0-063788A8C864}"/>
              </a:ext>
            </a:extLst>
          </p:cNvPr>
          <p:cNvSpPr txBox="1"/>
          <p:nvPr userDrawn="1"/>
        </p:nvSpPr>
        <p:spPr>
          <a:xfrm>
            <a:off x="1638300" y="5950920"/>
            <a:ext cx="9433719" cy="779893"/>
          </a:xfrm>
          <a:prstGeom prst="rect">
            <a:avLst/>
          </a:prstGeom>
          <a:noFill/>
        </p:spPr>
        <p:txBody>
          <a:bodyPr wrap="square" rtlCol="0">
            <a:spAutoFit/>
          </a:bodyPr>
          <a:lstStyle/>
          <a:p>
            <a:pPr marL="0" marR="0" lvl="0" indent="0" algn="l" defTabSz="914303" rtl="0" eaLnBrk="1" fontAlgn="auto" latinLnBrk="0" hangingPunct="1">
              <a:lnSpc>
                <a:spcPts val="1850"/>
              </a:lnSpc>
              <a:spcBef>
                <a:spcPts val="0"/>
              </a:spcBef>
              <a:spcAft>
                <a:spcPts val="0"/>
              </a:spcAft>
              <a:buClrTx/>
              <a:buSzTx/>
              <a:buFontTx/>
              <a:buNone/>
              <a:tabLst/>
              <a:defRPr/>
            </a:pPr>
            <a:r>
              <a:rPr lang="en-GB" sz="600" i="1" dirty="0">
                <a:solidFill>
                  <a:srgbClr val="0F124A"/>
                </a:solidFill>
              </a:rPr>
              <a:t>​</a:t>
            </a:r>
            <a:r>
              <a:rPr lang="en-GB" sz="800" i="1" dirty="0">
                <a:solidFill>
                  <a:srgbClr val="0F124A"/>
                </a:solidFill>
              </a:rPr>
              <a:t>The Future Circular Collider Innovation Study (FCCIS) project has received funding from the European Union's Horizon 2020 research and innovation programme under grant No 951754.The information herein only reflects the views of its authors and the European Commission is not responsible for any use that may be made of the information.</a:t>
            </a:r>
            <a:endParaRPr lang="en-US" sz="800" i="1" dirty="0">
              <a:solidFill>
                <a:srgbClr val="0F124A"/>
              </a:solidFill>
            </a:endParaRPr>
          </a:p>
          <a:p>
            <a:pPr algn="l">
              <a:lnSpc>
                <a:spcPts val="1850"/>
              </a:lnSpc>
            </a:pPr>
            <a:endParaRPr lang="en-GB" sz="600" dirty="0">
              <a:solidFill>
                <a:srgbClr val="0F124A"/>
              </a:solidFill>
            </a:endParaRPr>
          </a:p>
        </p:txBody>
      </p:sp>
      <p:pic>
        <p:nvPicPr>
          <p:cNvPr id="1028" name="Picture 4">
            <a:extLst>
              <a:ext uri="{FF2B5EF4-FFF2-40B4-BE49-F238E27FC236}">
                <a16:creationId xmlns:a16="http://schemas.microsoft.com/office/drawing/2014/main" id="{FAFD836F-B865-4668-9CB3-6E7381D6E8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 y="5903975"/>
            <a:ext cx="914400" cy="61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88008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4"/>
            <a:ext cx="11017800" cy="2387600"/>
          </a:xfrm>
          <a:prstGeom prst="rect">
            <a:avLst/>
          </a:prstGeom>
        </p:spPr>
        <p:txBody>
          <a:bodyPr anchor="b"/>
          <a:lstStyle>
            <a:lvl1pPr algn="ctr">
              <a:lnSpc>
                <a:spcPts val="4750"/>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6"/>
            <a:ext cx="11017800" cy="1655762"/>
          </a:xfrm>
        </p:spPr>
        <p:txBody>
          <a:bodyPr>
            <a:noAutofit/>
          </a:bodyPr>
          <a:lstStyle>
            <a:lvl1pPr marL="0" indent="0" algn="ctr">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Chapter</a:t>
            </a:r>
            <a:r>
              <a:rPr lang="de-AT" dirty="0"/>
              <a:t> </a:t>
            </a:r>
            <a:r>
              <a:rPr lang="en-US" noProof="0" dirty="0"/>
              <a:t>Subtitle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Tree>
    <p:extLst>
      <p:ext uri="{BB962C8B-B14F-4D97-AF65-F5344CB8AC3E}">
        <p14:creationId xmlns:p14="http://schemas.microsoft.com/office/powerpoint/2010/main" val="90184586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400" rtl="0" eaLnBrk="1" fontAlgn="auto" latinLnBrk="0" hangingPunct="1">
              <a:lnSpc>
                <a:spcPts val="1850"/>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1352879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0" cy="2313000"/>
          </a:xfrm>
        </p:spPr>
        <p:txBody>
          <a:bodyPr/>
          <a:lstStyle>
            <a:lvl1pPr>
              <a:defRPr/>
            </a:lvl1pPr>
          </a:lstStyle>
          <a:p>
            <a:r>
              <a:rPr lang="en-US" noProof="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5" y="1110600"/>
            <a:ext cx="3384550"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0"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0"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5" y="3861000"/>
            <a:ext cx="3384550"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0"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Tree>
    <p:extLst>
      <p:ext uri="{BB962C8B-B14F-4D97-AF65-F5344CB8AC3E}">
        <p14:creationId xmlns:p14="http://schemas.microsoft.com/office/powerpoint/2010/main" val="315785463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AE7A82-05A5-43F9-A20B-07A3BA495A64}" type="datetimeFigureOut">
              <a:rPr lang="en-GB" smtClean="0"/>
              <a:t>08/11/2024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61794379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4" y="1904399"/>
            <a:ext cx="5272200" cy="4343400"/>
          </a:xfrm>
        </p:spPr>
        <p:txBody>
          <a:bodyPr/>
          <a:lstStyle/>
          <a:p>
            <a:r>
              <a:rPr lang="en-US" noProof="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04253486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99473743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err="1"/>
              <a:t>Zweite</a:t>
            </a:r>
            <a:r>
              <a:rPr lang="en-US" noProof="0" dirty="0"/>
              <a:t> Ebene</a:t>
            </a:r>
          </a:p>
          <a:p>
            <a:pPr lvl="3"/>
            <a:r>
              <a:rPr lang="en-US" noProof="0" dirty="0" err="1"/>
              <a:t>Dritte</a:t>
            </a:r>
            <a:r>
              <a:rPr lang="en-US" noProof="0" dirty="0"/>
              <a:t> Ebene</a:t>
            </a:r>
          </a:p>
          <a:p>
            <a:pPr lvl="4"/>
            <a:r>
              <a:rPr lang="en-US" noProof="0" dirty="0" err="1"/>
              <a:t>Vierte</a:t>
            </a:r>
            <a:r>
              <a:rPr lang="en-US" noProof="0" dirty="0"/>
              <a:t>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47920677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0" y="1904400"/>
            <a:ext cx="3384550"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0" y="4165200"/>
            <a:ext cx="3384550"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0" y="6165000"/>
            <a:ext cx="3473850"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48839475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0"/>
              </a:lnSpc>
              <a:defRPr sz="1000" b="1">
                <a:solidFill>
                  <a:schemeClr val="bg1"/>
                </a:solidFill>
              </a:defRPr>
            </a:lvl1pPr>
            <a:lvl2pPr marL="0" indent="0">
              <a:lnSpc>
                <a:spcPts val="1350"/>
              </a:lnSpc>
              <a:buFontTx/>
              <a:buNone/>
              <a:defRPr sz="1000" b="0">
                <a:solidFill>
                  <a:schemeClr val="bg1"/>
                </a:solidFill>
              </a:defRPr>
            </a:lvl2pPr>
            <a:lvl3pPr marL="0" indent="0">
              <a:lnSpc>
                <a:spcPts val="1350"/>
              </a:lnSpc>
              <a:buFontTx/>
              <a:buNone/>
              <a:defRPr sz="1000" b="0">
                <a:solidFill>
                  <a:schemeClr val="bg1"/>
                </a:solidFill>
              </a:defRPr>
            </a:lvl3pPr>
            <a:lvl4pPr marL="0" indent="0">
              <a:lnSpc>
                <a:spcPts val="1350"/>
              </a:lnSpc>
              <a:buFontTx/>
              <a:buNone/>
              <a:defRPr sz="1000" b="0">
                <a:solidFill>
                  <a:schemeClr val="bg1"/>
                </a:solidFill>
              </a:defRPr>
            </a:lvl4pPr>
            <a:lvl5pPr marL="0" indent="0">
              <a:lnSpc>
                <a:spcPts val="1350"/>
              </a:lnSpc>
              <a:buFontTx/>
              <a:buNone/>
              <a:defRPr sz="1000" b="0">
                <a:solidFill>
                  <a:schemeClr val="bg1"/>
                </a:solidFill>
              </a:defRPr>
            </a:lvl5pPr>
            <a:lvl6pPr marL="2286000"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05327150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21408456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34418723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418312325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1642316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01665052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E7A82-05A5-43F9-A20B-07A3BA495A64}" type="datetimeFigureOut">
              <a:rPr lang="en-GB" smtClean="0"/>
              <a:t>08/11/2024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87741824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402796723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39995098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3890572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9550417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79280786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300218653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318613585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Goodbye Slide">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2384884"/>
            <a:ext cx="11017800" cy="2387600"/>
          </a:xfrm>
        </p:spPr>
        <p:txBody>
          <a:bodyPr anchor="ctr" anchorCtr="0"/>
          <a:lstStyle>
            <a:lvl1pPr algn="ctr">
              <a:lnSpc>
                <a:spcPts val="4751"/>
              </a:lnSpc>
              <a:defRPr sz="4500" cap="none" baseline="0">
                <a:solidFill>
                  <a:schemeClr val="bg1"/>
                </a:solidFill>
              </a:defRPr>
            </a:lvl1pPr>
          </a:lstStyle>
          <a:p>
            <a:r>
              <a:rPr lang="en-US" noProof="0" dirty="0"/>
              <a:t>Add Your Final Greetings</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7" name="Picture 6" descr="A picture containing icon&#10;&#10;Description automatically generated">
            <a:extLst>
              <a:ext uri="{FF2B5EF4-FFF2-40B4-BE49-F238E27FC236}">
                <a16:creationId xmlns:a16="http://schemas.microsoft.com/office/drawing/2014/main" id="{E07A8E7D-D7E2-458F-AF9A-83DF4A4507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501" y="152400"/>
            <a:ext cx="718217" cy="242803"/>
          </a:xfrm>
          <a:prstGeom prst="rect">
            <a:avLst/>
          </a:prstGeom>
        </p:spPr>
      </p:pic>
    </p:spTree>
    <p:extLst>
      <p:ext uri="{BB962C8B-B14F-4D97-AF65-F5344CB8AC3E}">
        <p14:creationId xmlns:p14="http://schemas.microsoft.com/office/powerpoint/2010/main" val="1974845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2291195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216877342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AE7A82-05A5-43F9-A20B-07A3BA495A64}" type="datetimeFigureOut">
              <a:rPr lang="en-GB" smtClean="0"/>
              <a:t>08/11/2024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48699915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5485233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25350209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332517873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119528218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6480976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98511251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47914843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356155638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75648332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9332464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AE7A82-05A5-43F9-A20B-07A3BA495A64}" type="datetimeFigureOut">
              <a:rPr lang="en-GB" smtClean="0"/>
              <a:t>08/11/2024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70250724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70622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364260878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34980066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3077" y="132684"/>
            <a:ext cx="1247473" cy="1234936"/>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8" y="3429001"/>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3"/>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ECA707E9-C3E2-41E4-9381-B933151D5F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000" y="132684"/>
            <a:ext cx="3338914" cy="1143051"/>
          </a:xfrm>
          <a:prstGeom prst="rect">
            <a:avLst/>
          </a:prstGeom>
        </p:spPr>
      </p:pic>
    </p:spTree>
    <p:extLst>
      <p:ext uri="{BB962C8B-B14F-4D97-AF65-F5344CB8AC3E}">
        <p14:creationId xmlns:p14="http://schemas.microsoft.com/office/powerpoint/2010/main" val="251425957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39022883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65195708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30193802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3" y="-52466"/>
            <a:ext cx="4116387" cy="6370820"/>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16357249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8" y="1592264"/>
            <a:ext cx="5616575" cy="4608512"/>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200" y="1592265"/>
            <a:ext cx="5611813" cy="460851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15135425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6"/>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8" y="1592264"/>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07988" y="2427287"/>
            <a:ext cx="5616575" cy="3762376"/>
          </a:xfrm>
        </p:spPr>
        <p:txBody>
          <a:bodyPr/>
          <a:lstStyle>
            <a:lvl1pPr marL="324000" indent="-3240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427287"/>
            <a:ext cx="5611813" cy="3762376"/>
          </a:xfrm>
        </p:spPr>
        <p:txBody>
          <a:bodyPr/>
          <a:lstStyle>
            <a:lvl1pPr marL="324000" indent="-3240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400798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1.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37.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image" Target="../media/image8.png"/><Relationship Id="rId5" Type="http://schemas.openxmlformats.org/officeDocument/2006/relationships/theme" Target="../theme/theme12.xml"/><Relationship Id="rId4"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3.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1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image" Target="../media/image1.png"/><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18.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18.pn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10" Type="http://schemas.openxmlformats.org/officeDocument/2006/relationships/image" Target="../media/image3.emf"/><Relationship Id="rId4" Type="http://schemas.openxmlformats.org/officeDocument/2006/relationships/slideLayout" Target="../slideLayouts/slideLayout189.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image" Target="../media/image1.png"/><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5" Type="http://schemas.openxmlformats.org/officeDocument/2006/relationships/slideLayout" Target="../slideLayouts/slideLayout223.xml"/><Relationship Id="rId4" Type="http://schemas.openxmlformats.org/officeDocument/2006/relationships/slideLayout" Target="../slideLayouts/slideLayout222.xml"/><Relationship Id="rId9" Type="http://schemas.openxmlformats.org/officeDocument/2006/relationships/image" Target="../media/image3.emf"/></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image" Target="../media/image1.png"/><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41.xml"/><Relationship Id="rId7" Type="http://schemas.openxmlformats.org/officeDocument/2006/relationships/theme" Target="../theme/theme22.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5" Type="http://schemas.openxmlformats.org/officeDocument/2006/relationships/slideLayout" Target="../slideLayouts/slideLayout243.xml"/><Relationship Id="rId4"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18" Type="http://schemas.openxmlformats.org/officeDocument/2006/relationships/slideLayout" Target="../slideLayouts/slideLayout262.xml"/><Relationship Id="rId26" Type="http://schemas.openxmlformats.org/officeDocument/2006/relationships/slideLayout" Target="../slideLayouts/slideLayout270.xml"/><Relationship Id="rId3" Type="http://schemas.openxmlformats.org/officeDocument/2006/relationships/slideLayout" Target="../slideLayouts/slideLayout247.xml"/><Relationship Id="rId21" Type="http://schemas.openxmlformats.org/officeDocument/2006/relationships/slideLayout" Target="../slideLayouts/slideLayout265.xml"/><Relationship Id="rId34" Type="http://schemas.openxmlformats.org/officeDocument/2006/relationships/slideLayout" Target="../slideLayouts/slideLayout278.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17" Type="http://schemas.openxmlformats.org/officeDocument/2006/relationships/slideLayout" Target="../slideLayouts/slideLayout261.xml"/><Relationship Id="rId25" Type="http://schemas.openxmlformats.org/officeDocument/2006/relationships/slideLayout" Target="../slideLayouts/slideLayout269.xml"/><Relationship Id="rId33" Type="http://schemas.openxmlformats.org/officeDocument/2006/relationships/slideLayout" Target="../slideLayouts/slideLayout277.xml"/><Relationship Id="rId2" Type="http://schemas.openxmlformats.org/officeDocument/2006/relationships/slideLayout" Target="../slideLayouts/slideLayout246.xml"/><Relationship Id="rId16" Type="http://schemas.openxmlformats.org/officeDocument/2006/relationships/slideLayout" Target="../slideLayouts/slideLayout260.xml"/><Relationship Id="rId20" Type="http://schemas.openxmlformats.org/officeDocument/2006/relationships/slideLayout" Target="../slideLayouts/slideLayout264.xml"/><Relationship Id="rId29" Type="http://schemas.openxmlformats.org/officeDocument/2006/relationships/slideLayout" Target="../slideLayouts/slideLayout273.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24" Type="http://schemas.openxmlformats.org/officeDocument/2006/relationships/slideLayout" Target="../slideLayouts/slideLayout268.xml"/><Relationship Id="rId32" Type="http://schemas.openxmlformats.org/officeDocument/2006/relationships/slideLayout" Target="../slideLayouts/slideLayout276.xml"/><Relationship Id="rId5" Type="http://schemas.openxmlformats.org/officeDocument/2006/relationships/slideLayout" Target="../slideLayouts/slideLayout249.xml"/><Relationship Id="rId15" Type="http://schemas.openxmlformats.org/officeDocument/2006/relationships/slideLayout" Target="../slideLayouts/slideLayout259.xml"/><Relationship Id="rId23" Type="http://schemas.openxmlformats.org/officeDocument/2006/relationships/slideLayout" Target="../slideLayouts/slideLayout267.xml"/><Relationship Id="rId28" Type="http://schemas.openxmlformats.org/officeDocument/2006/relationships/slideLayout" Target="../slideLayouts/slideLayout272.xml"/><Relationship Id="rId36" Type="http://schemas.openxmlformats.org/officeDocument/2006/relationships/image" Target="../media/image23.emf"/><Relationship Id="rId10" Type="http://schemas.openxmlformats.org/officeDocument/2006/relationships/slideLayout" Target="../slideLayouts/slideLayout254.xml"/><Relationship Id="rId19" Type="http://schemas.openxmlformats.org/officeDocument/2006/relationships/slideLayout" Target="../slideLayouts/slideLayout263.xml"/><Relationship Id="rId31" Type="http://schemas.openxmlformats.org/officeDocument/2006/relationships/slideLayout" Target="../slideLayouts/slideLayout275.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slideLayout" Target="../slideLayouts/slideLayout258.xml"/><Relationship Id="rId22" Type="http://schemas.openxmlformats.org/officeDocument/2006/relationships/slideLayout" Target="../slideLayouts/slideLayout266.xml"/><Relationship Id="rId27" Type="http://schemas.openxmlformats.org/officeDocument/2006/relationships/slideLayout" Target="../slideLayouts/slideLayout271.xml"/><Relationship Id="rId30" Type="http://schemas.openxmlformats.org/officeDocument/2006/relationships/slideLayout" Target="../slideLayouts/slideLayout274.xml"/><Relationship Id="rId35" Type="http://schemas.openxmlformats.org/officeDocument/2006/relationships/theme" Target="../theme/theme2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7.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1.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image" Target="../media/image11.png"/><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theme" Target="../theme/theme9.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076E6-A94E-4957-BBC7-5970B5E4D4A4}" type="datetimeFigureOut">
              <a:rPr lang="en-GB" smtClean="0"/>
              <a:t>08/11/2024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7037B-0BB8-45C5-8146-88985930D00E}" type="slidenum">
              <a:rPr lang="en-GB" smtClean="0"/>
              <a:t>‹#›</a:t>
            </a:fld>
            <a:endParaRPr lang="en-GB"/>
          </a:p>
        </p:txBody>
      </p:sp>
    </p:spTree>
    <p:extLst>
      <p:ext uri="{BB962C8B-B14F-4D97-AF65-F5344CB8AC3E}">
        <p14:creationId xmlns:p14="http://schemas.microsoft.com/office/powerpoint/2010/main" val="4842495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4053" r:id="rId12"/>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076E6-A94E-4957-BBC7-5970B5E4D4A4}" type="datetimeFigureOut">
              <a:rPr lang="en-GB" smtClean="0"/>
              <a:t>08/11/2024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7037B-0BB8-45C5-8146-88985930D00E}" type="slidenum">
              <a:rPr lang="en-GB" smtClean="0"/>
              <a:t>‹#›</a:t>
            </a:fld>
            <a:endParaRPr lang="en-GB"/>
          </a:p>
        </p:txBody>
      </p:sp>
    </p:spTree>
    <p:extLst>
      <p:ext uri="{BB962C8B-B14F-4D97-AF65-F5344CB8AC3E}">
        <p14:creationId xmlns:p14="http://schemas.microsoft.com/office/powerpoint/2010/main" val="4151256221"/>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AFC433-891E-DEE0-A8B4-CD31C2340F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49620C-DB43-DCE7-F81D-8E536DA68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073FB9-0AA1-4E9D-3940-FBAF2A4018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00E69-0DFE-4BA2-857C-D81296BCF8CF}" type="datetimeFigureOut">
              <a:rPr lang="en-GB" smtClean="0"/>
              <a:t>08/11/2024</a:t>
            </a:fld>
            <a:endParaRPr lang="en-GB"/>
          </a:p>
        </p:txBody>
      </p:sp>
      <p:sp>
        <p:nvSpPr>
          <p:cNvPr id="5" name="Footer Placeholder 4">
            <a:extLst>
              <a:ext uri="{FF2B5EF4-FFF2-40B4-BE49-F238E27FC236}">
                <a16:creationId xmlns:a16="http://schemas.microsoft.com/office/drawing/2014/main" id="{26C6C1E9-3012-55EC-760F-B4B3C6836E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E8AF690-014E-7AAB-A7AB-1B3442BDE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5FC1A-9684-4071-8C56-D27C643B063E}" type="slidenum">
              <a:rPr lang="en-GB" smtClean="0"/>
              <a:t>‹#›</a:t>
            </a:fld>
            <a:endParaRPr lang="en-GB"/>
          </a:p>
        </p:txBody>
      </p:sp>
    </p:spTree>
    <p:extLst>
      <p:ext uri="{BB962C8B-B14F-4D97-AF65-F5344CB8AC3E}">
        <p14:creationId xmlns:p14="http://schemas.microsoft.com/office/powerpoint/2010/main" val="2005280106"/>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2736"/>
            <a:ext cx="11017800" cy="1072089"/>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First</a:t>
            </a:r>
            <a:r>
              <a:rPr lang="de-DE" dirty="0"/>
              <a:t> Level</a:t>
            </a:r>
          </a:p>
          <a:p>
            <a:pPr lvl="2"/>
            <a:r>
              <a:rPr lang="en-US" noProof="0" dirty="0"/>
              <a:t>Second</a:t>
            </a:r>
            <a:r>
              <a:rPr lang="de-DE" dirty="0"/>
              <a:t> Level</a:t>
            </a:r>
          </a:p>
          <a:p>
            <a:pPr lvl="3"/>
            <a:r>
              <a:rPr lang="en-US" noProof="0" dirty="0"/>
              <a:t>Third</a:t>
            </a:r>
            <a:r>
              <a:rPr lang="de-DE" dirty="0"/>
              <a:t> Level</a:t>
            </a:r>
          </a:p>
          <a:p>
            <a:pPr lvl="4"/>
            <a:r>
              <a:rPr lang="en-US" noProof="0" dirty="0"/>
              <a:t>Fourth Level</a:t>
            </a:r>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0" y="69891"/>
            <a:ext cx="385972" cy="226761"/>
          </a:xfrm>
          <a:prstGeom prst="rect">
            <a:avLst/>
          </a:prstGeom>
        </p:spPr>
        <p:txBody>
          <a:bodyPr vert="horz" wrap="none" lIns="91440" tIns="45720" rIns="91440" bIns="45720" rtlCol="0" anchor="ctr">
            <a:noAutofit/>
          </a:bodyPr>
          <a:lstStyle>
            <a:lvl1pPr algn="r">
              <a:lnSpc>
                <a:spcPts val="1650"/>
              </a:lnSpc>
              <a:defRPr sz="750">
                <a:solidFill>
                  <a:schemeClr val="tx2"/>
                </a:solidFill>
              </a:defRPr>
            </a:lvl1pPr>
          </a:lstStyle>
          <a:p>
            <a:r>
              <a:rPr lang="de-AT" dirty="0"/>
              <a:t> </a:t>
            </a:r>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582009814"/>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hf hdr="0" dt="0"/>
  <p:txStyles>
    <p:titleStyle>
      <a:lvl1pPr algn="l" defTabSz="914400"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ts val="1850"/>
        </a:lnSpc>
        <a:spcBef>
          <a:spcPts val="0"/>
        </a:spcBef>
        <a:buFont typeface="Arial" panose="020B0604020202020204" pitchFamily="34" charset="0"/>
        <a:buNone/>
        <a:defRPr sz="1500" kern="1200">
          <a:solidFill>
            <a:schemeClr val="tx1"/>
          </a:solidFill>
          <a:latin typeface="+mn-lt"/>
          <a:ea typeface="+mn-ea"/>
          <a:cs typeface="+mn-cs"/>
        </a:defRPr>
      </a:lvl1pPr>
      <a:lvl2pPr marL="324000" indent="-324000" algn="l" defTabSz="914400" rtl="0" eaLnBrk="1" latinLnBrk="0" hangingPunct="1">
        <a:lnSpc>
          <a:spcPts val="1850"/>
        </a:lnSpc>
        <a:spcBef>
          <a:spcPts val="0"/>
        </a:spcBef>
        <a:buFont typeface="Arial" panose="020B0604020202020204" pitchFamily="34" charset="0"/>
        <a:buChar char="•"/>
        <a:defRPr sz="1500" kern="1200">
          <a:solidFill>
            <a:schemeClr val="tx1"/>
          </a:solidFill>
          <a:latin typeface="+mn-lt"/>
          <a:ea typeface="+mn-ea"/>
          <a:cs typeface="+mn-cs"/>
        </a:defRPr>
      </a:lvl2pPr>
      <a:lvl3pPr marL="324000" indent="-324000" algn="l" defTabSz="914400" rtl="0" eaLnBrk="1" latinLnBrk="0" hangingPunct="1">
        <a:lnSpc>
          <a:spcPts val="1850"/>
        </a:lnSpc>
        <a:spcBef>
          <a:spcPts val="0"/>
        </a:spcBef>
        <a:buSzPct val="120000"/>
        <a:buFontTx/>
        <a:buBlip>
          <a:blip r:embed="rId6"/>
        </a:buBlip>
        <a:defRPr sz="1500" kern="1200">
          <a:solidFill>
            <a:schemeClr val="tx1"/>
          </a:solidFill>
          <a:latin typeface="+mn-lt"/>
          <a:ea typeface="+mn-ea"/>
          <a:cs typeface="+mn-cs"/>
        </a:defRPr>
      </a:lvl3pPr>
      <a:lvl4pPr marL="324000" indent="-324000" algn="l" defTabSz="914400" rtl="0" eaLnBrk="1" latinLnBrk="0" hangingPunct="1">
        <a:lnSpc>
          <a:spcPts val="1850"/>
        </a:lnSpc>
        <a:spcBef>
          <a:spcPts val="0"/>
        </a:spcBef>
        <a:buSzPct val="120000"/>
        <a:buFontTx/>
        <a:buBlip>
          <a:blip r:embed="rId6"/>
        </a:buBlip>
        <a:defRPr sz="1500" kern="1200">
          <a:solidFill>
            <a:schemeClr val="tx1"/>
          </a:solidFill>
          <a:latin typeface="+mn-lt"/>
          <a:ea typeface="+mn-ea"/>
          <a:cs typeface="+mn-cs"/>
        </a:defRPr>
      </a:lvl4pPr>
      <a:lvl5pPr marL="324000" indent="-324000" algn="l" defTabSz="914400" rtl="0" eaLnBrk="1" latinLnBrk="0" hangingPunct="1">
        <a:lnSpc>
          <a:spcPts val="1850"/>
        </a:lnSpc>
        <a:spcBef>
          <a:spcPts val="0"/>
        </a:spcBef>
        <a:buSzPct val="120000"/>
        <a:buFontTx/>
        <a:buBlip>
          <a:blip r:embed="rId6"/>
        </a:buBlip>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8312">
          <p15:clr>
            <a:srgbClr val="F26B43"/>
          </p15:clr>
        </p15:guide>
        <p15:guide id="3" pos="241">
          <p15:clr>
            <a:srgbClr val="F26B43"/>
          </p15:clr>
        </p15:guide>
        <p15:guide id="4" pos="785">
          <p15:clr>
            <a:srgbClr val="F26B43"/>
          </p15:clr>
        </p15:guide>
        <p15:guide id="5" pos="2690">
          <p15:clr>
            <a:srgbClr val="F26B43"/>
          </p15:clr>
        </p15:guide>
        <p15:guide id="6" pos="3189">
          <p15:clr>
            <a:srgbClr val="F26B43"/>
          </p15:clr>
        </p15:guide>
        <p15:guide id="7" pos="15119">
          <p15:clr>
            <a:srgbClr val="F26B43"/>
          </p15:clr>
        </p15:guide>
        <p15:guide id="8" pos="14575">
          <p15:clr>
            <a:srgbClr val="F26B43"/>
          </p15:clr>
        </p15:guide>
        <p15:guide id="9" pos="5548">
          <p15:clr>
            <a:srgbClr val="F26B43"/>
          </p15:clr>
        </p15:guide>
        <p15:guide id="10" pos="5049">
          <p15:clr>
            <a:srgbClr val="F26B43"/>
          </p15:clr>
        </p15:guide>
        <p15:guide id="12" pos="7929">
          <p15:clr>
            <a:srgbClr val="F26B43"/>
          </p15:clr>
        </p15:guide>
        <p15:guide id="13" pos="7431">
          <p15:clr>
            <a:srgbClr val="F26B43"/>
          </p15:clr>
        </p15:guide>
        <p15:guide id="14" pos="12670">
          <p15:clr>
            <a:srgbClr val="F26B43"/>
          </p15:clr>
        </p15:guide>
        <p15:guide id="15" pos="12171">
          <p15:clr>
            <a:srgbClr val="F26B43"/>
          </p15:clr>
        </p15:guide>
        <p15:guide id="16" pos="10311">
          <p15:clr>
            <a:srgbClr val="F26B43"/>
          </p15:clr>
        </p15:guide>
        <p15:guide id="17" pos="9812">
          <p15:clr>
            <a:srgbClr val="F26B43"/>
          </p15:clr>
        </p15:guide>
        <p15:guide id="19" orient="horz" pos="328">
          <p15:clr>
            <a:srgbClr val="F26B43"/>
          </p15:clr>
        </p15:guide>
        <p15:guide id="21" orient="horz" pos="532">
          <p15:clr>
            <a:srgbClr val="F26B43"/>
          </p15:clr>
        </p15:guide>
        <p15:guide id="23" orient="horz" pos="1031">
          <p15:clr>
            <a:srgbClr val="F26B43"/>
          </p15:clr>
        </p15:guide>
        <p15:guide id="24" orient="horz" pos="7518">
          <p15:clr>
            <a:srgbClr val="F26B43"/>
          </p15:clr>
        </p15:guide>
        <p15:guide id="25" orient="horz" pos="7835">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Tree>
    <p:extLst>
      <p:ext uri="{BB962C8B-B14F-4D97-AF65-F5344CB8AC3E}">
        <p14:creationId xmlns:p14="http://schemas.microsoft.com/office/powerpoint/2010/main" val="1122374039"/>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2024-11-08</a:t>
            </a:r>
          </a:p>
        </p:txBody>
      </p:sp>
    </p:spTree>
    <p:extLst>
      <p:ext uri="{BB962C8B-B14F-4D97-AF65-F5344CB8AC3E}">
        <p14:creationId xmlns:p14="http://schemas.microsoft.com/office/powerpoint/2010/main" val="3415215840"/>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Tree>
    <p:extLst>
      <p:ext uri="{BB962C8B-B14F-4D97-AF65-F5344CB8AC3E}">
        <p14:creationId xmlns:p14="http://schemas.microsoft.com/office/powerpoint/2010/main" val="161377967"/>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399" y="126621"/>
            <a:ext cx="432000"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pic>
        <p:nvPicPr>
          <p:cNvPr id="17" name="Grafik 16">
            <a:extLst>
              <a:ext uri="{FF2B5EF4-FFF2-40B4-BE49-F238E27FC236}">
                <a16:creationId xmlns:a16="http://schemas.microsoft.com/office/drawing/2014/main" id="{15072D71-1E30-4F23-8B4C-14B3F8F7893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73934" y="6498000"/>
            <a:ext cx="597087" cy="240000"/>
          </a:xfrm>
          <a:prstGeom prst="rect">
            <a:avLst/>
          </a:prstGeom>
        </p:spPr>
      </p:pic>
      <p:cxnSp>
        <p:nvCxnSpPr>
          <p:cNvPr id="7" name="Straight Connector 6">
            <a:extLst>
              <a:ext uri="{FF2B5EF4-FFF2-40B4-BE49-F238E27FC236}">
                <a16:creationId xmlns:a16="http://schemas.microsoft.com/office/drawing/2014/main" id="{C0FBBF62-B1FF-50E0-1044-0A445B239A6E}"/>
              </a:ext>
            </a:extLst>
          </p:cNvPr>
          <p:cNvCxnSpPr/>
          <p:nvPr userDrawn="1"/>
        </p:nvCxnSpPr>
        <p:spPr>
          <a:xfrm>
            <a:off x="0" y="770400"/>
            <a:ext cx="12192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98956412"/>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382813" y="6158311"/>
            <a:ext cx="9833867" cy="727073"/>
          </a:xfrm>
          <a:prstGeom prst="rect">
            <a:avLst/>
          </a:prstGeom>
        </p:spPr>
      </p:pic>
      <p:sp>
        <p:nvSpPr>
          <p:cNvPr id="9" name="Espace réservé du titre 8"/>
          <p:cNvSpPr>
            <a:spLocks noGrp="1"/>
          </p:cNvSpPr>
          <p:nvPr>
            <p:ph type="title"/>
          </p:nvPr>
        </p:nvSpPr>
        <p:spPr>
          <a:xfrm>
            <a:off x="1227765" y="274638"/>
            <a:ext cx="9956800" cy="1143000"/>
          </a:xfrm>
          <a:prstGeom prst="rect">
            <a:avLst/>
          </a:prstGeom>
        </p:spPr>
        <p:txBody>
          <a:bodyPr vert="horz" lIns="45720" rIns="45720" anchor="ctr">
            <a:normAutofit/>
          </a:bodyPr>
          <a:lstStyle/>
          <a:p>
            <a:r>
              <a:rPr kumimoji="0" lang="fr-CH"/>
              <a:t>Cliquez et modifiez le titre</a:t>
            </a:r>
            <a:endParaRPr kumimoji="0" lang="en-US"/>
          </a:p>
        </p:txBody>
      </p:sp>
      <p:sp>
        <p:nvSpPr>
          <p:cNvPr id="30" name="Espace réservé du texte 29"/>
          <p:cNvSpPr>
            <a:spLocks noGrp="1"/>
          </p:cNvSpPr>
          <p:nvPr>
            <p:ph type="body" idx="1"/>
          </p:nvPr>
        </p:nvSpPr>
        <p:spPr>
          <a:xfrm>
            <a:off x="1173856" y="1598526"/>
            <a:ext cx="9956800" cy="4525963"/>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8" name="Footer Placeholder 4"/>
          <p:cNvSpPr>
            <a:spLocks noGrp="1"/>
          </p:cNvSpPr>
          <p:nvPr>
            <p:ph type="ftr" sz="quarter" idx="3"/>
          </p:nvPr>
        </p:nvSpPr>
        <p:spPr>
          <a:xfrm>
            <a:off x="5327915" y="6338551"/>
            <a:ext cx="5184576" cy="365125"/>
          </a:xfrm>
          <a:prstGeom prst="rect">
            <a:avLst/>
          </a:prstGeom>
        </p:spPr>
        <p:txBody>
          <a:bodyPr/>
          <a:lstStyle>
            <a:lvl1pPr>
              <a:defRPr>
                <a:solidFill>
                  <a:schemeClr val="bg1"/>
                </a:solidFill>
              </a:defRPr>
            </a:lvl1pPr>
          </a:lstStyle>
          <a:p>
            <a:endParaRPr lang="en-GB" dirty="0"/>
          </a:p>
        </p:txBody>
      </p:sp>
      <p:pic>
        <p:nvPicPr>
          <p:cNvPr id="7" name="Image 4" descr="bande-01.eps"/>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591" y="6158311"/>
            <a:ext cx="9833867" cy="727073"/>
          </a:xfrm>
          <a:prstGeom prst="rect">
            <a:avLst/>
          </a:prstGeom>
        </p:spPr>
      </p:pic>
      <p:sp>
        <p:nvSpPr>
          <p:cNvPr id="10" name="Slide Number Placeholder 2"/>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dirty="0"/>
          </a:p>
        </p:txBody>
      </p:sp>
      <p:sp>
        <p:nvSpPr>
          <p:cNvPr id="3" name="TextBox 2">
            <a:extLst>
              <a:ext uri="{FF2B5EF4-FFF2-40B4-BE49-F238E27FC236}">
                <a16:creationId xmlns:a16="http://schemas.microsoft.com/office/drawing/2014/main" id="{B31B05C2-FB23-3CD5-2196-E01CF1649E43}"/>
              </a:ext>
            </a:extLst>
          </p:cNvPr>
          <p:cNvSpPr txBox="1"/>
          <p:nvPr userDrawn="1"/>
        </p:nvSpPr>
        <p:spPr>
          <a:xfrm>
            <a:off x="683324" y="6249504"/>
            <a:ext cx="3727311" cy="553998"/>
          </a:xfrm>
          <a:prstGeom prst="rect">
            <a:avLst/>
          </a:prstGeom>
          <a:noFill/>
        </p:spPr>
        <p:txBody>
          <a:bodyPr wrap="square" rtlCol="0">
            <a:spAutoFit/>
          </a:bodyPr>
          <a:lstStyle/>
          <a:p>
            <a:r>
              <a:rPr lang="en-GB" sz="1000" b="1" dirty="0">
                <a:solidFill>
                  <a:schemeClr val="bg1"/>
                </a:solidFill>
              </a:rPr>
              <a:t>FCC Integrated Program,</a:t>
            </a:r>
          </a:p>
          <a:p>
            <a:r>
              <a:rPr lang="en-GB" sz="1000" b="1" dirty="0">
                <a:solidFill>
                  <a:schemeClr val="bg1"/>
                </a:solidFill>
              </a:rPr>
              <a:t>Michael Benedikt</a:t>
            </a:r>
            <a:endParaRPr lang="en-US" sz="10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chemeClr val="bg1"/>
                </a:solidFill>
              </a:rPr>
              <a:t>Strategic Joint Meeting of the HFCC</a:t>
            </a:r>
            <a:endParaRPr lang="en-GB" sz="1000" b="0" dirty="0">
              <a:solidFill>
                <a:schemeClr val="bg1"/>
              </a:solidFill>
            </a:endParaRPr>
          </a:p>
        </p:txBody>
      </p:sp>
    </p:spTree>
    <p:extLst>
      <p:ext uri="{BB962C8B-B14F-4D97-AF65-F5344CB8AC3E}">
        <p14:creationId xmlns:p14="http://schemas.microsoft.com/office/powerpoint/2010/main" val="3916972534"/>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2024-11-08</a:t>
            </a:r>
          </a:p>
        </p:txBody>
      </p:sp>
    </p:spTree>
    <p:extLst>
      <p:ext uri="{BB962C8B-B14F-4D97-AF65-F5344CB8AC3E}">
        <p14:creationId xmlns:p14="http://schemas.microsoft.com/office/powerpoint/2010/main" val="4075732905"/>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 id="2147484240" r:id="rId13"/>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4"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2024-11-08</a:t>
            </a:r>
          </a:p>
        </p:txBody>
      </p:sp>
    </p:spTree>
    <p:extLst>
      <p:ext uri="{BB962C8B-B14F-4D97-AF65-F5344CB8AC3E}">
        <p14:creationId xmlns:p14="http://schemas.microsoft.com/office/powerpoint/2010/main" val="2212059029"/>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 id="2147484253" r:id="rId12"/>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4"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2024-11-08</a:t>
            </a:r>
          </a:p>
        </p:txBody>
      </p:sp>
    </p:spTree>
    <p:extLst>
      <p:ext uri="{BB962C8B-B14F-4D97-AF65-F5344CB8AC3E}">
        <p14:creationId xmlns:p14="http://schemas.microsoft.com/office/powerpoint/2010/main" val="25307089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382813" y="6158311"/>
            <a:ext cx="9833867" cy="727073"/>
          </a:xfrm>
          <a:prstGeom prst="rect">
            <a:avLst/>
          </a:prstGeom>
        </p:spPr>
      </p:pic>
      <p:sp>
        <p:nvSpPr>
          <p:cNvPr id="9" name="Espace réservé du titre 8"/>
          <p:cNvSpPr>
            <a:spLocks noGrp="1"/>
          </p:cNvSpPr>
          <p:nvPr>
            <p:ph type="title"/>
          </p:nvPr>
        </p:nvSpPr>
        <p:spPr>
          <a:xfrm>
            <a:off x="1227765" y="274638"/>
            <a:ext cx="9956800" cy="1143000"/>
          </a:xfrm>
          <a:prstGeom prst="rect">
            <a:avLst/>
          </a:prstGeom>
        </p:spPr>
        <p:txBody>
          <a:bodyPr vert="horz" lIns="45720" rIns="45720" anchor="ctr">
            <a:normAutofit/>
          </a:bodyPr>
          <a:lstStyle/>
          <a:p>
            <a:r>
              <a:rPr kumimoji="0" lang="fr-CH"/>
              <a:t>Cliquez et modifiez le titre</a:t>
            </a:r>
            <a:endParaRPr kumimoji="0" lang="en-US"/>
          </a:p>
        </p:txBody>
      </p:sp>
      <p:sp>
        <p:nvSpPr>
          <p:cNvPr id="30" name="Espace réservé du texte 29"/>
          <p:cNvSpPr>
            <a:spLocks noGrp="1"/>
          </p:cNvSpPr>
          <p:nvPr>
            <p:ph type="body" idx="1"/>
          </p:nvPr>
        </p:nvSpPr>
        <p:spPr>
          <a:xfrm>
            <a:off x="1173856" y="1598526"/>
            <a:ext cx="9956800" cy="4525963"/>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8" name="Footer Placeholder 4"/>
          <p:cNvSpPr>
            <a:spLocks noGrp="1"/>
          </p:cNvSpPr>
          <p:nvPr>
            <p:ph type="ftr" sz="quarter" idx="3"/>
          </p:nvPr>
        </p:nvSpPr>
        <p:spPr>
          <a:xfrm>
            <a:off x="5327915" y="6338551"/>
            <a:ext cx="5184576" cy="365125"/>
          </a:xfrm>
          <a:prstGeom prst="rect">
            <a:avLst/>
          </a:prstGeom>
        </p:spPr>
        <p:txBody>
          <a:bodyPr/>
          <a:lstStyle>
            <a:lvl1pPr>
              <a:defRPr>
                <a:solidFill>
                  <a:schemeClr val="bg1"/>
                </a:solidFill>
              </a:defRPr>
            </a:lvl1pPr>
          </a:lstStyle>
          <a:p>
            <a:endParaRPr lang="en-GB" dirty="0"/>
          </a:p>
        </p:txBody>
      </p:sp>
      <p:pic>
        <p:nvPicPr>
          <p:cNvPr id="7" name="Image 4" descr="bande-0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591" y="6158311"/>
            <a:ext cx="9833867" cy="727073"/>
          </a:xfrm>
          <a:prstGeom prst="rect">
            <a:avLst/>
          </a:prstGeom>
        </p:spPr>
      </p:pic>
      <p:sp>
        <p:nvSpPr>
          <p:cNvPr id="10" name="Slide Number Placeholder 2"/>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dirty="0"/>
          </a:p>
        </p:txBody>
      </p:sp>
      <p:sp>
        <p:nvSpPr>
          <p:cNvPr id="3" name="TextBox 2">
            <a:extLst>
              <a:ext uri="{FF2B5EF4-FFF2-40B4-BE49-F238E27FC236}">
                <a16:creationId xmlns:a16="http://schemas.microsoft.com/office/drawing/2014/main" id="{85BED3A9-8D89-0A8E-DFB3-F5BAE585D520}"/>
              </a:ext>
            </a:extLst>
          </p:cNvPr>
          <p:cNvSpPr txBox="1"/>
          <p:nvPr userDrawn="1"/>
        </p:nvSpPr>
        <p:spPr>
          <a:xfrm>
            <a:off x="683324" y="6249504"/>
            <a:ext cx="3727311" cy="553998"/>
          </a:xfrm>
          <a:prstGeom prst="rect">
            <a:avLst/>
          </a:prstGeom>
          <a:noFill/>
        </p:spPr>
        <p:txBody>
          <a:bodyPr wrap="square" rtlCol="0">
            <a:spAutoFit/>
          </a:bodyPr>
          <a:lstStyle/>
          <a:p>
            <a:r>
              <a:rPr lang="en-GB" sz="1000" b="1" dirty="0">
                <a:solidFill>
                  <a:schemeClr val="bg1"/>
                </a:solidFill>
              </a:rPr>
              <a:t>FCC Integrated Program,</a:t>
            </a:r>
          </a:p>
          <a:p>
            <a:r>
              <a:rPr lang="en-GB" sz="1000" b="1" dirty="0">
                <a:solidFill>
                  <a:schemeClr val="bg1"/>
                </a:solidFill>
              </a:rPr>
              <a:t>Michael Benedikt</a:t>
            </a:r>
            <a:endParaRPr lang="en-US" sz="10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chemeClr val="bg1"/>
                </a:solidFill>
              </a:rPr>
              <a:t>Strategic Joint Meeting of the HFCC</a:t>
            </a:r>
            <a:endParaRPr lang="en-GB" sz="1000" b="0" dirty="0">
              <a:solidFill>
                <a:schemeClr val="bg1"/>
              </a:solidFill>
            </a:endParaRPr>
          </a:p>
        </p:txBody>
      </p:sp>
    </p:spTree>
    <p:extLst>
      <p:ext uri="{BB962C8B-B14F-4D97-AF65-F5344CB8AC3E}">
        <p14:creationId xmlns:p14="http://schemas.microsoft.com/office/powerpoint/2010/main" val="2763742885"/>
      </p:ext>
    </p:extLst>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2024-10-08</a:t>
            </a:r>
          </a:p>
        </p:txBody>
      </p:sp>
    </p:spTree>
    <p:extLst>
      <p:ext uri="{BB962C8B-B14F-4D97-AF65-F5344CB8AC3E}">
        <p14:creationId xmlns:p14="http://schemas.microsoft.com/office/powerpoint/2010/main" val="1183741405"/>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2736"/>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First</a:t>
            </a:r>
            <a:r>
              <a:rPr lang="de-DE" dirty="0"/>
              <a:t> Level</a:t>
            </a:r>
          </a:p>
          <a:p>
            <a:pPr lvl="2"/>
            <a:r>
              <a:rPr lang="en-US" noProof="0" dirty="0"/>
              <a:t>Second</a:t>
            </a:r>
            <a:r>
              <a:rPr lang="de-DE" dirty="0"/>
              <a:t> Level</a:t>
            </a:r>
          </a:p>
          <a:p>
            <a:pPr lvl="3"/>
            <a:r>
              <a:rPr lang="en-US" noProof="0" dirty="0"/>
              <a:t>Third</a:t>
            </a:r>
            <a:r>
              <a:rPr lang="de-DE" dirty="0"/>
              <a:t> Level</a:t>
            </a:r>
          </a:p>
          <a:p>
            <a:pPr lvl="4"/>
            <a:r>
              <a:rPr lang="en-US" noProof="0" dirty="0"/>
              <a:t>Fourth Level</a:t>
            </a:r>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69892"/>
            <a:ext cx="385972" cy="226761"/>
          </a:xfrm>
          <a:prstGeom prst="rect">
            <a:avLst/>
          </a:prstGeom>
        </p:spPr>
        <p:txBody>
          <a:bodyPr vert="horz" wrap="none" lIns="91440" tIns="45720" rIns="91440" bIns="45720" rtlCol="0" anchor="ctr">
            <a:noAutofit/>
          </a:bodyPr>
          <a:lstStyle>
            <a:lvl1pPr algn="r">
              <a:lnSpc>
                <a:spcPts val="1651"/>
              </a:lnSpc>
              <a:defRPr sz="1067">
                <a:solidFill>
                  <a:schemeClr val="tx2"/>
                </a:solidFill>
              </a:defRPr>
            </a:lvl1pPr>
          </a:lstStyle>
          <a:p>
            <a:r>
              <a:rPr lang="de-AT"/>
              <a:t> </a:t>
            </a:r>
            <a:fld id="{88A1DFE4-5FC5-43BD-BB7E-75EAD82B965F}" type="slidenum">
              <a:rPr lang="en-US" smtClean="0"/>
              <a:pPr/>
              <a:t>‹#›</a:t>
            </a:fld>
            <a:endParaRPr lang="en-US" dirty="0"/>
          </a:p>
        </p:txBody>
      </p:sp>
    </p:spTree>
    <p:extLst>
      <p:ext uri="{BB962C8B-B14F-4D97-AF65-F5344CB8AC3E}">
        <p14:creationId xmlns:p14="http://schemas.microsoft.com/office/powerpoint/2010/main" val="1404183627"/>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95325" y="278296"/>
            <a:ext cx="8964613" cy="810444"/>
          </a:xfrm>
          <a:prstGeom prst="rect">
            <a:avLst/>
          </a:prstGeom>
        </p:spPr>
        <p:txBody>
          <a:bodyPr vert="horz" lIns="0" tIns="0" rIns="0" bIns="0" rtlCol="0" anchor="t">
            <a:noAutofit/>
          </a:bodyPr>
          <a:lstStyle/>
          <a:p>
            <a:r>
              <a:rPr lang="en-GB" noProof="0" dirty="0"/>
              <a:t>Add Title</a:t>
            </a:r>
          </a:p>
        </p:txBody>
      </p:sp>
      <p:sp>
        <p:nvSpPr>
          <p:cNvPr id="3" name="Textplatzhalter 2"/>
          <p:cNvSpPr>
            <a:spLocks noGrp="1"/>
          </p:cNvSpPr>
          <p:nvPr>
            <p:ph type="body" idx="1"/>
          </p:nvPr>
        </p:nvSpPr>
        <p:spPr>
          <a:xfrm>
            <a:off x="695325" y="1376364"/>
            <a:ext cx="10801275" cy="4645024"/>
          </a:xfrm>
          <a:prstGeom prst="rect">
            <a:avLst/>
          </a:prstGeom>
        </p:spPr>
        <p:txBody>
          <a:bodyPr vert="horz" lIns="0" tIns="0" rIns="0" bIns="0" rtlCol="0">
            <a:noAutofit/>
          </a:bodyPr>
          <a:lstStyle/>
          <a:p>
            <a:pPr lvl="0"/>
            <a:r>
              <a:rPr lang="en-GB" noProof="0" dirty="0"/>
              <a:t>Add Content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umsplatzhalter 3"/>
          <p:cNvSpPr>
            <a:spLocks noGrp="1"/>
          </p:cNvSpPr>
          <p:nvPr>
            <p:ph type="dt" sz="half" idx="2"/>
          </p:nvPr>
        </p:nvSpPr>
        <p:spPr>
          <a:xfrm>
            <a:off x="9875837" y="6404573"/>
            <a:ext cx="1620837" cy="144016"/>
          </a:xfrm>
          <a:prstGeom prst="rect">
            <a:avLst/>
          </a:prstGeom>
        </p:spPr>
        <p:txBody>
          <a:bodyPr vert="horz" lIns="0" tIns="0" rIns="0" bIns="0" rtlCol="0" anchor="t" anchorCtr="0"/>
          <a:lstStyle>
            <a:lvl1pPr algn="r">
              <a:defRPr sz="1000">
                <a:solidFill>
                  <a:schemeClr val="tx1"/>
                </a:solidFill>
              </a:defRPr>
            </a:lvl1pPr>
          </a:lstStyle>
          <a:p>
            <a:fld id="{7719FEF2-6262-442A-8B9E-C58A73299CFD}" type="datetime1">
              <a:rPr lang="de-CH" noProof="0" smtClean="0"/>
              <a:t>08.11.2024</a:t>
            </a:fld>
            <a:endParaRPr lang="en-GB" noProof="0" dirty="0"/>
          </a:p>
        </p:txBody>
      </p:sp>
      <p:sp>
        <p:nvSpPr>
          <p:cNvPr id="5" name="Fußzeilenplatzhalter 4"/>
          <p:cNvSpPr>
            <a:spLocks noGrp="1"/>
          </p:cNvSpPr>
          <p:nvPr>
            <p:ph type="ftr" sz="quarter" idx="3"/>
          </p:nvPr>
        </p:nvSpPr>
        <p:spPr>
          <a:xfrm>
            <a:off x="1614487" y="6404573"/>
            <a:ext cx="8045451" cy="144016"/>
          </a:xfrm>
          <a:prstGeom prst="rect">
            <a:avLst/>
          </a:prstGeom>
        </p:spPr>
        <p:txBody>
          <a:bodyPr vert="horz" lIns="0" tIns="0" rIns="0" bIns="0" rtlCol="0" anchor="t" anchorCtr="0"/>
          <a:lstStyle>
            <a:lvl1pPr algn="l">
              <a:defRPr sz="1000">
                <a:solidFill>
                  <a:schemeClr val="tx1"/>
                </a:solidFill>
              </a:defRPr>
            </a:lvl1pPr>
          </a:lstStyle>
          <a:p>
            <a:r>
              <a:rPr lang="en-US" noProof="0"/>
              <a:t>PSI Center for Accelerator Science and Engineering</a:t>
            </a:r>
            <a:endParaRPr lang="en-GB" noProof="0" dirty="0"/>
          </a:p>
        </p:txBody>
      </p:sp>
      <p:sp>
        <p:nvSpPr>
          <p:cNvPr id="6" name="Foliennummernplatzhalter 5"/>
          <p:cNvSpPr>
            <a:spLocks noGrp="1"/>
          </p:cNvSpPr>
          <p:nvPr>
            <p:ph type="sldNum" sz="quarter" idx="4"/>
          </p:nvPr>
        </p:nvSpPr>
        <p:spPr>
          <a:xfrm>
            <a:off x="695325" y="6404573"/>
            <a:ext cx="703263" cy="144016"/>
          </a:xfrm>
          <a:prstGeom prst="rect">
            <a:avLst/>
          </a:prstGeom>
        </p:spPr>
        <p:txBody>
          <a:bodyPr vert="horz" lIns="0" tIns="0" rIns="0" bIns="0" rtlCol="0" anchor="t" anchorCtr="0"/>
          <a:lstStyle>
            <a:lvl1pPr algn="l">
              <a:defRPr sz="1000">
                <a:solidFill>
                  <a:schemeClr val="tx1"/>
                </a:solidFill>
              </a:defRPr>
            </a:lvl1pPr>
          </a:lstStyle>
          <a:p>
            <a:fld id="{442AD375-037F-43D0-B059-5172DA06796A}" type="slidenum">
              <a:rPr lang="en-GB" noProof="0" smtClean="0"/>
              <a:pPr/>
              <a:t>‹#›</a:t>
            </a:fld>
            <a:endParaRPr lang="en-GB" noProof="0" dirty="0"/>
          </a:p>
        </p:txBody>
      </p:sp>
      <p:pic>
        <p:nvPicPr>
          <p:cNvPr id="20" name="Grafik 19">
            <a:extLst>
              <a:ext uri="{FF2B5EF4-FFF2-40B4-BE49-F238E27FC236}">
                <a16:creationId xmlns:a16="http://schemas.microsoft.com/office/drawing/2014/main" id="{EC2031EC-4715-FBAB-E65E-0A3E5D91D8E4}"/>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0615133" y="305378"/>
            <a:ext cx="881467" cy="362794"/>
          </a:xfrm>
          <a:prstGeom prst="rect">
            <a:avLst/>
          </a:prstGeom>
        </p:spPr>
      </p:pic>
    </p:spTree>
    <p:extLst>
      <p:ext uri="{BB962C8B-B14F-4D97-AF65-F5344CB8AC3E}">
        <p14:creationId xmlns:p14="http://schemas.microsoft.com/office/powerpoint/2010/main" val="2046382433"/>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 id="2147484307" r:id="rId15"/>
    <p:sldLayoutId id="2147484308" r:id="rId16"/>
    <p:sldLayoutId id="2147484309" r:id="rId17"/>
    <p:sldLayoutId id="2147484310" r:id="rId18"/>
    <p:sldLayoutId id="2147484311" r:id="rId19"/>
    <p:sldLayoutId id="2147484312" r:id="rId20"/>
    <p:sldLayoutId id="2147484313" r:id="rId21"/>
    <p:sldLayoutId id="2147484314" r:id="rId22"/>
    <p:sldLayoutId id="2147484315" r:id="rId23"/>
    <p:sldLayoutId id="2147484316" r:id="rId24"/>
    <p:sldLayoutId id="2147484317" r:id="rId25"/>
    <p:sldLayoutId id="2147484318" r:id="rId26"/>
    <p:sldLayoutId id="2147484319" r:id="rId27"/>
    <p:sldLayoutId id="2147484320" r:id="rId28"/>
    <p:sldLayoutId id="2147484321" r:id="rId29"/>
    <p:sldLayoutId id="2147484322" r:id="rId30"/>
    <p:sldLayoutId id="2147484323" r:id="rId31"/>
    <p:sldLayoutId id="2147484324" r:id="rId32"/>
    <p:sldLayoutId id="2147484325" r:id="rId33"/>
    <p:sldLayoutId id="2147484326" r:id="rId34"/>
  </p:sldLayoutIdLst>
  <p:hf hdr="0"/>
  <p:txStyles>
    <p:titleStyle>
      <a:lvl1pPr algn="l" defTabSz="914400" rtl="0" eaLnBrk="1" latinLnBrk="0" hangingPunct="1">
        <a:lnSpc>
          <a:spcPct val="100000"/>
        </a:lnSpc>
        <a:spcBef>
          <a:spcPct val="0"/>
        </a:spcBef>
        <a:buNone/>
        <a:defRPr sz="26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2pPr>
      <a:lvl3pPr marL="504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3pPr>
      <a:lvl4pPr marL="756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4pPr>
      <a:lvl5pPr marL="1008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A4A3A4"/>
          </p15:clr>
        </p15:guide>
        <p15:guide id="2" pos="7242">
          <p15:clr>
            <a:srgbClr val="A4A3A4"/>
          </p15:clr>
        </p15:guide>
        <p15:guide id="3" orient="horz" pos="4110">
          <p15:clr>
            <a:srgbClr val="A4A3A4"/>
          </p15:clr>
        </p15:guide>
        <p15:guide id="4" orient="horz" pos="913">
          <p15:clr>
            <a:srgbClr val="A4A3A4"/>
          </p15:clr>
        </p15:guide>
        <p15:guide id="5" pos="3772">
          <p15:clr>
            <a:srgbClr val="A4A3A4"/>
          </p15:clr>
        </p15:guide>
        <p15:guide id="6" pos="3908">
          <p15:clr>
            <a:srgbClr val="A4A3A4"/>
          </p15:clr>
        </p15:guide>
        <p15:guide id="7" pos="2751">
          <p15:clr>
            <a:srgbClr val="A4A3A4"/>
          </p15:clr>
        </p15:guide>
        <p15:guide id="8" pos="2615">
          <p15:clr>
            <a:srgbClr val="A4A3A4"/>
          </p15:clr>
        </p15:guide>
        <p15:guide id="9" pos="1595">
          <p15:clr>
            <a:srgbClr val="A4A3A4"/>
          </p15:clr>
        </p15:guide>
        <p15:guide id="10" pos="1459">
          <p15:clr>
            <a:srgbClr val="A4A3A4"/>
          </p15:clr>
        </p15:guide>
        <p15:guide id="11" pos="4929">
          <p15:clr>
            <a:srgbClr val="A4A3A4"/>
          </p15:clr>
        </p15:guide>
        <p15:guide id="12" pos="5065">
          <p15:clr>
            <a:srgbClr val="A4A3A4"/>
          </p15:clr>
        </p15:guide>
        <p15:guide id="13" pos="6085">
          <p15:clr>
            <a:srgbClr val="A4A3A4"/>
          </p15:clr>
        </p15:guide>
        <p15:guide id="14" pos="6221">
          <p15:clr>
            <a:srgbClr val="A4A3A4"/>
          </p15:clr>
        </p15:guide>
        <p15:guide id="15" pos="2172">
          <p15:clr>
            <a:srgbClr val="A4A3A4"/>
          </p15:clr>
        </p15:guide>
        <p15:guide id="16" pos="2036">
          <p15:clr>
            <a:srgbClr val="A4A3A4"/>
          </p15:clr>
        </p15:guide>
        <p15:guide id="17" pos="3194">
          <p15:clr>
            <a:srgbClr val="A4A3A4"/>
          </p15:clr>
        </p15:guide>
        <p15:guide id="18" pos="3330">
          <p15:clr>
            <a:srgbClr val="A4A3A4"/>
          </p15:clr>
        </p15:guide>
        <p15:guide id="19" pos="881">
          <p15:clr>
            <a:srgbClr val="A4A3A4"/>
          </p15:clr>
        </p15:guide>
        <p15:guide id="20" pos="1017">
          <p15:clr>
            <a:srgbClr val="A4A3A4"/>
          </p15:clr>
        </p15:guide>
        <p15:guide id="21" pos="4351">
          <p15:clr>
            <a:srgbClr val="A4A3A4"/>
          </p15:clr>
        </p15:guide>
        <p15:guide id="22" pos="4487">
          <p15:clr>
            <a:srgbClr val="A4A3A4"/>
          </p15:clr>
        </p15:guide>
        <p15:guide id="23" pos="5508">
          <p15:clr>
            <a:srgbClr val="A4A3A4"/>
          </p15:clr>
        </p15:guide>
        <p15:guide id="24" pos="5642">
          <p15:clr>
            <a:srgbClr val="A4A3A4"/>
          </p15:clr>
        </p15:guide>
        <p15:guide id="25" pos="6663">
          <p15:clr>
            <a:srgbClr val="A4A3A4"/>
          </p15:clr>
        </p15:guide>
        <p15:guide id="26" pos="6799">
          <p15:clr>
            <a:srgbClr val="A4A3A4"/>
          </p15:clr>
        </p15:guide>
        <p15:guide id="27" orient="horz" pos="229">
          <p15:clr>
            <a:srgbClr val="A4A3A4"/>
          </p15:clr>
        </p15:guide>
        <p15:guide id="28" orient="horz" pos="867">
          <p15:clr>
            <a:srgbClr val="A4A3A4"/>
          </p15:clr>
        </p15:guide>
        <p15:guide id="29" orient="horz" pos="3793">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382813" y="6158311"/>
            <a:ext cx="9833867" cy="727073"/>
          </a:xfrm>
          <a:prstGeom prst="rect">
            <a:avLst/>
          </a:prstGeom>
        </p:spPr>
      </p:pic>
      <p:sp>
        <p:nvSpPr>
          <p:cNvPr id="9" name="Espace réservé du titre 8"/>
          <p:cNvSpPr>
            <a:spLocks noGrp="1"/>
          </p:cNvSpPr>
          <p:nvPr>
            <p:ph type="title"/>
          </p:nvPr>
        </p:nvSpPr>
        <p:spPr>
          <a:xfrm>
            <a:off x="1227765" y="274638"/>
            <a:ext cx="9956800" cy="1143000"/>
          </a:xfrm>
          <a:prstGeom prst="rect">
            <a:avLst/>
          </a:prstGeom>
        </p:spPr>
        <p:txBody>
          <a:bodyPr vert="horz" lIns="45720" rIns="45720" anchor="ctr">
            <a:normAutofit/>
          </a:bodyPr>
          <a:lstStyle/>
          <a:p>
            <a:r>
              <a:rPr kumimoji="0" lang="fr-CH"/>
              <a:t>Cliquez et modifiez le titre</a:t>
            </a:r>
            <a:endParaRPr kumimoji="0" lang="en-US"/>
          </a:p>
        </p:txBody>
      </p:sp>
      <p:sp>
        <p:nvSpPr>
          <p:cNvPr id="30" name="Espace réservé du texte 29"/>
          <p:cNvSpPr>
            <a:spLocks noGrp="1"/>
          </p:cNvSpPr>
          <p:nvPr>
            <p:ph type="body" idx="1"/>
          </p:nvPr>
        </p:nvSpPr>
        <p:spPr>
          <a:xfrm>
            <a:off x="1173856" y="1598526"/>
            <a:ext cx="9956800" cy="4525963"/>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8" name="Footer Placeholder 4"/>
          <p:cNvSpPr>
            <a:spLocks noGrp="1"/>
          </p:cNvSpPr>
          <p:nvPr>
            <p:ph type="ftr" sz="quarter" idx="3"/>
          </p:nvPr>
        </p:nvSpPr>
        <p:spPr>
          <a:xfrm>
            <a:off x="5327915" y="6338551"/>
            <a:ext cx="5184576" cy="365125"/>
          </a:xfrm>
          <a:prstGeom prst="rect">
            <a:avLst/>
          </a:prstGeom>
        </p:spPr>
        <p:txBody>
          <a:bodyPr/>
          <a:lstStyle>
            <a:lvl1pPr>
              <a:defRPr>
                <a:solidFill>
                  <a:schemeClr val="bg1"/>
                </a:solidFill>
              </a:defRPr>
            </a:lvl1pPr>
          </a:lstStyle>
          <a:p>
            <a:endParaRPr lang="en-GB" dirty="0"/>
          </a:p>
        </p:txBody>
      </p:sp>
      <p:pic>
        <p:nvPicPr>
          <p:cNvPr id="7" name="Image 4" descr="bande-0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591" y="6158311"/>
            <a:ext cx="9833867" cy="727073"/>
          </a:xfrm>
          <a:prstGeom prst="rect">
            <a:avLst/>
          </a:prstGeom>
        </p:spPr>
      </p:pic>
      <p:sp>
        <p:nvSpPr>
          <p:cNvPr id="10" name="Slide Number Placeholder 2"/>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dirty="0"/>
          </a:p>
        </p:txBody>
      </p:sp>
      <p:sp>
        <p:nvSpPr>
          <p:cNvPr id="2" name="TextBox 1">
            <a:extLst>
              <a:ext uri="{FF2B5EF4-FFF2-40B4-BE49-F238E27FC236}">
                <a16:creationId xmlns:a16="http://schemas.microsoft.com/office/drawing/2014/main" id="{38982D18-6859-33BC-9A0A-346DFAC9B023}"/>
              </a:ext>
            </a:extLst>
          </p:cNvPr>
          <p:cNvSpPr txBox="1"/>
          <p:nvPr userDrawn="1"/>
        </p:nvSpPr>
        <p:spPr>
          <a:xfrm>
            <a:off x="683324" y="6249504"/>
            <a:ext cx="3727311" cy="553998"/>
          </a:xfrm>
          <a:prstGeom prst="rect">
            <a:avLst/>
          </a:prstGeom>
          <a:noFill/>
        </p:spPr>
        <p:txBody>
          <a:bodyPr wrap="square" rtlCol="0">
            <a:spAutoFit/>
          </a:bodyPr>
          <a:lstStyle/>
          <a:p>
            <a:r>
              <a:rPr lang="en-GB" sz="1000" b="1" dirty="0">
                <a:solidFill>
                  <a:schemeClr val="bg1"/>
                </a:solidFill>
              </a:rPr>
              <a:t>FCC Integrated Program,</a:t>
            </a:r>
          </a:p>
          <a:p>
            <a:r>
              <a:rPr lang="en-GB" sz="1000" b="1" dirty="0">
                <a:solidFill>
                  <a:schemeClr val="bg1"/>
                </a:solidFill>
              </a:rPr>
              <a:t>Michael Benedikt</a:t>
            </a:r>
            <a:endParaRPr lang="en-US" sz="10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chemeClr val="bg1"/>
                </a:solidFill>
              </a:rPr>
              <a:t>Strategic Joint Meeting of the HFCC</a:t>
            </a:r>
            <a:endParaRPr lang="en-GB" sz="1000" b="0" dirty="0">
              <a:solidFill>
                <a:schemeClr val="bg1"/>
              </a:solidFill>
            </a:endParaRPr>
          </a:p>
        </p:txBody>
      </p:sp>
    </p:spTree>
    <p:extLst>
      <p:ext uri="{BB962C8B-B14F-4D97-AF65-F5344CB8AC3E}">
        <p14:creationId xmlns:p14="http://schemas.microsoft.com/office/powerpoint/2010/main" val="154066951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w="9525">
            <a:noFill/>
            <a:miter lim="800000"/>
            <a:headEnd/>
            <a:tailEnd/>
          </a:ln>
        </p:spPr>
        <p:txBody>
          <a:bodyPr vert="horz" wrap="square" lIns="106901" tIns="53451" rIns="106901" bIns="53451"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106901" tIns="53451" rIns="106901" bIns="5345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2" y="6356351"/>
            <a:ext cx="3860800" cy="365125"/>
          </a:xfrm>
          <a:prstGeom prst="rect">
            <a:avLst/>
          </a:prstGeom>
        </p:spPr>
        <p:txBody>
          <a:bodyPr vert="horz" lIns="106901" tIns="53451" rIns="106901" bIns="53451" rtlCol="0" anchor="ctr"/>
          <a:lstStyle>
            <a:lvl1pPr algn="ctr">
              <a:defRPr sz="1596">
                <a:solidFill>
                  <a:schemeClr val="tx1">
                    <a:tint val="75000"/>
                  </a:schemeClr>
                </a:solidFill>
              </a:defRPr>
            </a:lvl1pPr>
          </a:lstStyle>
          <a:p>
            <a:pPr>
              <a:defRPr/>
            </a:pPr>
            <a:r>
              <a:rPr lang="en-US"/>
              <a:t>FCC Physics and Experiments General meeting</a:t>
            </a:r>
            <a:endParaRPr lang="en-US" dirty="0"/>
          </a:p>
        </p:txBody>
      </p:sp>
      <p:sp>
        <p:nvSpPr>
          <p:cNvPr id="6" name="Slide Number Placeholder 5"/>
          <p:cNvSpPr>
            <a:spLocks noGrp="1"/>
          </p:cNvSpPr>
          <p:nvPr>
            <p:ph type="sldNum" sz="quarter" idx="4"/>
          </p:nvPr>
        </p:nvSpPr>
        <p:spPr>
          <a:xfrm>
            <a:off x="8737599" y="6356351"/>
            <a:ext cx="2844801" cy="365125"/>
          </a:xfrm>
          <a:prstGeom prst="rect">
            <a:avLst/>
          </a:prstGeom>
        </p:spPr>
        <p:txBody>
          <a:bodyPr vert="horz" lIns="106901" tIns="53451" rIns="106901" bIns="53451" rtlCol="0" anchor="ctr"/>
          <a:lstStyle>
            <a:lvl1pPr algn="r">
              <a:defRPr sz="1596">
                <a:solidFill>
                  <a:schemeClr val="tx1">
                    <a:tint val="75000"/>
                  </a:schemeClr>
                </a:solidFill>
              </a:defRPr>
            </a:lvl1pPr>
          </a:lstStyle>
          <a:p>
            <a:pPr>
              <a:defRPr/>
            </a:pPr>
            <a:fld id="{89859654-63A5-4139-9191-C0AD9E6D3551}" type="slidenum">
              <a:rPr lang="en-US"/>
              <a:pPr>
                <a:defRPr/>
              </a:pPr>
              <a:t>‹#›</a:t>
            </a:fld>
            <a:endParaRPr lang="en-US"/>
          </a:p>
        </p:txBody>
      </p:sp>
      <p:sp>
        <p:nvSpPr>
          <p:cNvPr id="4" name="Date Placeholder 3"/>
          <p:cNvSpPr>
            <a:spLocks noGrp="1"/>
          </p:cNvSpPr>
          <p:nvPr>
            <p:ph type="dt" sz="half" idx="2"/>
          </p:nvPr>
        </p:nvSpPr>
        <p:spPr>
          <a:xfrm>
            <a:off x="609600" y="6356351"/>
            <a:ext cx="2844801" cy="365125"/>
          </a:xfrm>
          <a:prstGeom prst="rect">
            <a:avLst/>
          </a:prstGeom>
        </p:spPr>
        <p:txBody>
          <a:bodyPr vert="horz" lIns="106901" tIns="53451" rIns="106901" bIns="53451" rtlCol="0" anchor="ctr"/>
          <a:lstStyle>
            <a:lvl1pPr algn="l">
              <a:defRPr sz="1596">
                <a:solidFill>
                  <a:schemeClr val="tx1">
                    <a:tint val="75000"/>
                  </a:schemeClr>
                </a:solidFill>
              </a:defRPr>
            </a:lvl1pPr>
          </a:lstStyle>
          <a:p>
            <a:pPr>
              <a:defRPr/>
            </a:pPr>
            <a:r>
              <a:rPr lang="fr-FR"/>
              <a:t>28 Sep 2020</a:t>
            </a:r>
            <a:endParaRPr lang="en-US" dirty="0"/>
          </a:p>
        </p:txBody>
      </p:sp>
    </p:spTree>
    <p:extLst>
      <p:ext uri="{BB962C8B-B14F-4D97-AF65-F5344CB8AC3E}">
        <p14:creationId xmlns:p14="http://schemas.microsoft.com/office/powerpoint/2010/main" val="192102861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hf hdr="0"/>
  <p:txStyles>
    <p:titleStyle>
      <a:lvl1pPr algn="ctr" rtl="0" eaLnBrk="0" fontAlgn="base" hangingPunct="0">
        <a:spcBef>
          <a:spcPct val="0"/>
        </a:spcBef>
        <a:spcAft>
          <a:spcPct val="0"/>
        </a:spcAft>
        <a:defRPr sz="5813" kern="1200">
          <a:solidFill>
            <a:schemeClr val="tx1"/>
          </a:solidFill>
          <a:latin typeface="+mj-lt"/>
          <a:ea typeface="+mj-ea"/>
          <a:cs typeface="+mj-cs"/>
        </a:defRPr>
      </a:lvl1pPr>
      <a:lvl2pPr algn="ctr" rtl="0" eaLnBrk="0" fontAlgn="base" hangingPunct="0">
        <a:spcBef>
          <a:spcPct val="0"/>
        </a:spcBef>
        <a:spcAft>
          <a:spcPct val="0"/>
        </a:spcAft>
        <a:defRPr sz="5813">
          <a:solidFill>
            <a:schemeClr val="tx1"/>
          </a:solidFill>
          <a:latin typeface="Calibri" pitchFamily="34" charset="0"/>
        </a:defRPr>
      </a:lvl2pPr>
      <a:lvl3pPr algn="ctr" rtl="0" eaLnBrk="0" fontAlgn="base" hangingPunct="0">
        <a:spcBef>
          <a:spcPct val="0"/>
        </a:spcBef>
        <a:spcAft>
          <a:spcPct val="0"/>
        </a:spcAft>
        <a:defRPr sz="5813">
          <a:solidFill>
            <a:schemeClr val="tx1"/>
          </a:solidFill>
          <a:latin typeface="Calibri" pitchFamily="34" charset="0"/>
        </a:defRPr>
      </a:lvl3pPr>
      <a:lvl4pPr algn="ctr" rtl="0" eaLnBrk="0" fontAlgn="base" hangingPunct="0">
        <a:spcBef>
          <a:spcPct val="0"/>
        </a:spcBef>
        <a:spcAft>
          <a:spcPct val="0"/>
        </a:spcAft>
        <a:defRPr sz="5813">
          <a:solidFill>
            <a:schemeClr val="tx1"/>
          </a:solidFill>
          <a:latin typeface="Calibri" pitchFamily="34" charset="0"/>
        </a:defRPr>
      </a:lvl4pPr>
      <a:lvl5pPr algn="ctr" rtl="0" eaLnBrk="0" fontAlgn="base" hangingPunct="0">
        <a:spcBef>
          <a:spcPct val="0"/>
        </a:spcBef>
        <a:spcAft>
          <a:spcPct val="0"/>
        </a:spcAft>
        <a:defRPr sz="5813">
          <a:solidFill>
            <a:schemeClr val="tx1"/>
          </a:solidFill>
          <a:latin typeface="Calibri" pitchFamily="34" charset="0"/>
        </a:defRPr>
      </a:lvl5pPr>
      <a:lvl6pPr marL="609228" algn="ctr" rtl="0" fontAlgn="base">
        <a:spcBef>
          <a:spcPct val="0"/>
        </a:spcBef>
        <a:spcAft>
          <a:spcPct val="0"/>
        </a:spcAft>
        <a:defRPr sz="5813">
          <a:solidFill>
            <a:schemeClr val="tx1"/>
          </a:solidFill>
          <a:latin typeface="Calibri" pitchFamily="34" charset="0"/>
        </a:defRPr>
      </a:lvl6pPr>
      <a:lvl7pPr marL="1218456" algn="ctr" rtl="0" fontAlgn="base">
        <a:spcBef>
          <a:spcPct val="0"/>
        </a:spcBef>
        <a:spcAft>
          <a:spcPct val="0"/>
        </a:spcAft>
        <a:defRPr sz="5813">
          <a:solidFill>
            <a:schemeClr val="tx1"/>
          </a:solidFill>
          <a:latin typeface="Calibri" pitchFamily="34" charset="0"/>
        </a:defRPr>
      </a:lvl7pPr>
      <a:lvl8pPr marL="1827686" algn="ctr" rtl="0" fontAlgn="base">
        <a:spcBef>
          <a:spcPct val="0"/>
        </a:spcBef>
        <a:spcAft>
          <a:spcPct val="0"/>
        </a:spcAft>
        <a:defRPr sz="5813">
          <a:solidFill>
            <a:schemeClr val="tx1"/>
          </a:solidFill>
          <a:latin typeface="Calibri" pitchFamily="34" charset="0"/>
        </a:defRPr>
      </a:lvl8pPr>
      <a:lvl9pPr marL="2436914" algn="ctr" rtl="0" fontAlgn="base">
        <a:spcBef>
          <a:spcPct val="0"/>
        </a:spcBef>
        <a:spcAft>
          <a:spcPct val="0"/>
        </a:spcAft>
        <a:defRPr sz="5813">
          <a:solidFill>
            <a:schemeClr val="tx1"/>
          </a:solidFill>
          <a:latin typeface="Calibri" pitchFamily="34" charset="0"/>
        </a:defRPr>
      </a:lvl9pPr>
    </p:titleStyle>
    <p:bodyStyle>
      <a:lvl1pPr marL="456922" indent="-456922" algn="l" rtl="0" eaLnBrk="0" fontAlgn="base" hangingPunct="0">
        <a:spcBef>
          <a:spcPct val="20000"/>
        </a:spcBef>
        <a:spcAft>
          <a:spcPct val="0"/>
        </a:spcAft>
        <a:buFont typeface="Arial" charset="0"/>
        <a:buChar char="•"/>
        <a:defRPr sz="4217" kern="1200">
          <a:solidFill>
            <a:schemeClr val="tx1"/>
          </a:solidFill>
          <a:latin typeface="+mn-lt"/>
          <a:ea typeface="+mn-ea"/>
          <a:cs typeface="+mn-cs"/>
        </a:defRPr>
      </a:lvl1pPr>
      <a:lvl2pPr marL="989995" indent="-380767" algn="l" rtl="0" eaLnBrk="0" fontAlgn="base" hangingPunct="0">
        <a:spcBef>
          <a:spcPct val="20000"/>
        </a:spcBef>
        <a:spcAft>
          <a:spcPct val="0"/>
        </a:spcAft>
        <a:buFont typeface="Arial" charset="0"/>
        <a:buChar char="–"/>
        <a:defRPr sz="3761" kern="1200">
          <a:solidFill>
            <a:schemeClr val="tx1"/>
          </a:solidFill>
          <a:latin typeface="+mn-lt"/>
          <a:ea typeface="+mn-ea"/>
          <a:cs typeface="+mn-cs"/>
        </a:defRPr>
      </a:lvl2pPr>
      <a:lvl3pPr marL="1523071" indent="-304614" algn="l" rtl="0" eaLnBrk="0" fontAlgn="base" hangingPunct="0">
        <a:spcBef>
          <a:spcPct val="20000"/>
        </a:spcBef>
        <a:spcAft>
          <a:spcPct val="0"/>
        </a:spcAft>
        <a:buFont typeface="Arial" charset="0"/>
        <a:buChar char="•"/>
        <a:defRPr sz="3191" kern="1200">
          <a:solidFill>
            <a:schemeClr val="tx1"/>
          </a:solidFill>
          <a:latin typeface="+mn-lt"/>
          <a:ea typeface="+mn-ea"/>
          <a:cs typeface="+mn-cs"/>
        </a:defRPr>
      </a:lvl3pPr>
      <a:lvl4pPr marL="2132300" indent="-304614" algn="l" rtl="0" eaLnBrk="0" fontAlgn="base" hangingPunct="0">
        <a:spcBef>
          <a:spcPct val="20000"/>
        </a:spcBef>
        <a:spcAft>
          <a:spcPct val="0"/>
        </a:spcAft>
        <a:buFont typeface="Arial" charset="0"/>
        <a:buChar char="–"/>
        <a:defRPr sz="2622" kern="1200">
          <a:solidFill>
            <a:schemeClr val="tx1"/>
          </a:solidFill>
          <a:latin typeface="+mn-lt"/>
          <a:ea typeface="+mn-ea"/>
          <a:cs typeface="+mn-cs"/>
        </a:defRPr>
      </a:lvl4pPr>
      <a:lvl5pPr marL="2741528" indent="-304614" algn="l" rtl="0" eaLnBrk="0" fontAlgn="base" hangingPunct="0">
        <a:spcBef>
          <a:spcPct val="20000"/>
        </a:spcBef>
        <a:spcAft>
          <a:spcPct val="0"/>
        </a:spcAft>
        <a:buFont typeface="Arial" charset="0"/>
        <a:buChar char="»"/>
        <a:defRPr sz="2622" kern="1200">
          <a:solidFill>
            <a:schemeClr val="tx1"/>
          </a:solidFill>
          <a:latin typeface="+mn-lt"/>
          <a:ea typeface="+mn-ea"/>
          <a:cs typeface="+mn-cs"/>
        </a:defRPr>
      </a:lvl5pPr>
      <a:lvl6pPr marL="3350757"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6pPr>
      <a:lvl7pPr marL="3959985"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7pPr>
      <a:lvl8pPr marL="4569214"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8pPr>
      <a:lvl9pPr marL="5178442"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9pPr>
    </p:bodyStyle>
    <p:otherStyle>
      <a:defPPr>
        <a:defRPr lang="en-US"/>
      </a:defPPr>
      <a:lvl1pPr marL="0" algn="l" defTabSz="1218456" rtl="0" eaLnBrk="1" latinLnBrk="0" hangingPunct="1">
        <a:defRPr sz="2394" kern="1200">
          <a:solidFill>
            <a:schemeClr val="tx1"/>
          </a:solidFill>
          <a:latin typeface="+mn-lt"/>
          <a:ea typeface="+mn-ea"/>
          <a:cs typeface="+mn-cs"/>
        </a:defRPr>
      </a:lvl1pPr>
      <a:lvl2pPr marL="609228" algn="l" defTabSz="1218456" rtl="0" eaLnBrk="1" latinLnBrk="0" hangingPunct="1">
        <a:defRPr sz="2394" kern="1200">
          <a:solidFill>
            <a:schemeClr val="tx1"/>
          </a:solidFill>
          <a:latin typeface="+mn-lt"/>
          <a:ea typeface="+mn-ea"/>
          <a:cs typeface="+mn-cs"/>
        </a:defRPr>
      </a:lvl2pPr>
      <a:lvl3pPr marL="1218456" algn="l" defTabSz="1218456" rtl="0" eaLnBrk="1" latinLnBrk="0" hangingPunct="1">
        <a:defRPr sz="2394" kern="1200">
          <a:solidFill>
            <a:schemeClr val="tx1"/>
          </a:solidFill>
          <a:latin typeface="+mn-lt"/>
          <a:ea typeface="+mn-ea"/>
          <a:cs typeface="+mn-cs"/>
        </a:defRPr>
      </a:lvl3pPr>
      <a:lvl4pPr marL="1827686" algn="l" defTabSz="1218456" rtl="0" eaLnBrk="1" latinLnBrk="0" hangingPunct="1">
        <a:defRPr sz="2394" kern="1200">
          <a:solidFill>
            <a:schemeClr val="tx1"/>
          </a:solidFill>
          <a:latin typeface="+mn-lt"/>
          <a:ea typeface="+mn-ea"/>
          <a:cs typeface="+mn-cs"/>
        </a:defRPr>
      </a:lvl4pPr>
      <a:lvl5pPr marL="2436914" algn="l" defTabSz="1218456" rtl="0" eaLnBrk="1" latinLnBrk="0" hangingPunct="1">
        <a:defRPr sz="2394" kern="1200">
          <a:solidFill>
            <a:schemeClr val="tx1"/>
          </a:solidFill>
          <a:latin typeface="+mn-lt"/>
          <a:ea typeface="+mn-ea"/>
          <a:cs typeface="+mn-cs"/>
        </a:defRPr>
      </a:lvl5pPr>
      <a:lvl6pPr marL="3046142" algn="l" defTabSz="1218456" rtl="0" eaLnBrk="1" latinLnBrk="0" hangingPunct="1">
        <a:defRPr sz="2394" kern="1200">
          <a:solidFill>
            <a:schemeClr val="tx1"/>
          </a:solidFill>
          <a:latin typeface="+mn-lt"/>
          <a:ea typeface="+mn-ea"/>
          <a:cs typeface="+mn-cs"/>
        </a:defRPr>
      </a:lvl6pPr>
      <a:lvl7pPr marL="3655371" algn="l" defTabSz="1218456" rtl="0" eaLnBrk="1" latinLnBrk="0" hangingPunct="1">
        <a:defRPr sz="2394" kern="1200">
          <a:solidFill>
            <a:schemeClr val="tx1"/>
          </a:solidFill>
          <a:latin typeface="+mn-lt"/>
          <a:ea typeface="+mn-ea"/>
          <a:cs typeface="+mn-cs"/>
        </a:defRPr>
      </a:lvl7pPr>
      <a:lvl8pPr marL="4264600" algn="l" defTabSz="1218456" rtl="0" eaLnBrk="1" latinLnBrk="0" hangingPunct="1">
        <a:defRPr sz="2394" kern="1200">
          <a:solidFill>
            <a:schemeClr val="tx1"/>
          </a:solidFill>
          <a:latin typeface="+mn-lt"/>
          <a:ea typeface="+mn-ea"/>
          <a:cs typeface="+mn-cs"/>
        </a:defRPr>
      </a:lvl8pPr>
      <a:lvl9pPr marL="4873828" algn="l" defTabSz="1218456" rtl="0" eaLnBrk="1" latinLnBrk="0" hangingPunct="1">
        <a:defRPr sz="239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Tree>
    <p:extLst>
      <p:ext uri="{BB962C8B-B14F-4D97-AF65-F5344CB8AC3E}">
        <p14:creationId xmlns:p14="http://schemas.microsoft.com/office/powerpoint/2010/main" val="24806734"/>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9"/>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1400" cy="432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90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0" y="69891"/>
            <a:ext cx="385972" cy="226761"/>
          </a:xfrm>
          <a:prstGeom prst="rect">
            <a:avLst/>
          </a:prstGeom>
        </p:spPr>
        <p:txBody>
          <a:bodyPr vert="horz" wrap="none" lIns="91440" tIns="45720" rIns="91440" bIns="45720" rtlCol="0" anchor="ctr">
            <a:noAutofit/>
          </a:bodyPr>
          <a:lstStyle>
            <a:lvl1pPr algn="r">
              <a:lnSpc>
                <a:spcPts val="1650"/>
              </a:lnSpc>
              <a:defRPr sz="750">
                <a:solidFill>
                  <a:schemeClr val="bg1"/>
                </a:solidFill>
              </a:defRPr>
            </a:lvl1pPr>
          </a:lstStyle>
          <a:p>
            <a:fld id="{88A1DFE4-5FC5-43BD-BB7E-75EAD82B965F}" type="slidenum">
              <a:rPr lang="en-US" noProof="0" smtClean="0"/>
              <a:pPr/>
              <a:t>‹#›</a:t>
            </a:fld>
            <a:endParaRPr lang="en-US" noProof="0" dirty="0"/>
          </a:p>
        </p:txBody>
      </p:sp>
      <p:pic>
        <p:nvPicPr>
          <p:cNvPr id="8" name="Picture 7" descr="A picture containing icon&#10;&#10;Description automatically generated">
            <a:extLst>
              <a:ext uri="{FF2B5EF4-FFF2-40B4-BE49-F238E27FC236}">
                <a16:creationId xmlns:a16="http://schemas.microsoft.com/office/drawing/2014/main" id="{4B373741-07FC-4471-877C-C8CBE6CCEBA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8288" y="90900"/>
            <a:ext cx="745421" cy="252000"/>
          </a:xfrm>
          <a:prstGeom prst="rect">
            <a:avLst/>
          </a:prstGeom>
        </p:spPr>
      </p:pic>
    </p:spTree>
    <p:extLst>
      <p:ext uri="{BB962C8B-B14F-4D97-AF65-F5344CB8AC3E}">
        <p14:creationId xmlns:p14="http://schemas.microsoft.com/office/powerpoint/2010/main" val="155595321"/>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hf hdr="0" ftr="0" dt="0"/>
  <p:txStyles>
    <p:titleStyle>
      <a:lvl1pPr algn="l" defTabSz="914400"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ts val="1850"/>
        </a:lnSpc>
        <a:spcBef>
          <a:spcPts val="0"/>
        </a:spcBef>
        <a:buFont typeface="Arial" panose="020B0604020202020204" pitchFamily="34" charset="0"/>
        <a:buNone/>
        <a:defRPr sz="1500" kern="1200">
          <a:solidFill>
            <a:schemeClr val="tx1"/>
          </a:solidFill>
          <a:latin typeface="+mn-lt"/>
          <a:ea typeface="+mn-ea"/>
          <a:cs typeface="+mn-cs"/>
        </a:defRPr>
      </a:lvl1pPr>
      <a:lvl2pPr marL="324000" indent="-324000" algn="l" defTabSz="914400" rtl="0" eaLnBrk="1" latinLnBrk="0" hangingPunct="1">
        <a:lnSpc>
          <a:spcPts val="1850"/>
        </a:lnSpc>
        <a:spcBef>
          <a:spcPts val="0"/>
        </a:spcBef>
        <a:buFont typeface="Arial" panose="020B0604020202020204" pitchFamily="34" charset="0"/>
        <a:buChar char="•"/>
        <a:defRPr sz="1500" kern="1200">
          <a:solidFill>
            <a:schemeClr val="tx1"/>
          </a:solidFill>
          <a:latin typeface="+mn-lt"/>
          <a:ea typeface="+mn-ea"/>
          <a:cs typeface="+mn-cs"/>
        </a:defRPr>
      </a:lvl2pPr>
      <a:lvl3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3pPr>
      <a:lvl4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4pPr>
      <a:lvl5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8312">
          <p15:clr>
            <a:srgbClr val="F26B43"/>
          </p15:clr>
        </p15:guide>
        <p15:guide id="3" pos="241">
          <p15:clr>
            <a:srgbClr val="F26B43"/>
          </p15:clr>
        </p15:guide>
        <p15:guide id="4" pos="785">
          <p15:clr>
            <a:srgbClr val="F26B43"/>
          </p15:clr>
        </p15:guide>
        <p15:guide id="5" pos="2690">
          <p15:clr>
            <a:srgbClr val="F26B43"/>
          </p15:clr>
        </p15:guide>
        <p15:guide id="6" pos="3189">
          <p15:clr>
            <a:srgbClr val="F26B43"/>
          </p15:clr>
        </p15:guide>
        <p15:guide id="7" pos="15119">
          <p15:clr>
            <a:srgbClr val="F26B43"/>
          </p15:clr>
        </p15:guide>
        <p15:guide id="8" pos="14575">
          <p15:clr>
            <a:srgbClr val="F26B43"/>
          </p15:clr>
        </p15:guide>
        <p15:guide id="9" pos="5548">
          <p15:clr>
            <a:srgbClr val="F26B43"/>
          </p15:clr>
        </p15:guide>
        <p15:guide id="10" pos="5049">
          <p15:clr>
            <a:srgbClr val="F26B43"/>
          </p15:clr>
        </p15:guide>
        <p15:guide id="12" pos="7929">
          <p15:clr>
            <a:srgbClr val="F26B43"/>
          </p15:clr>
        </p15:guide>
        <p15:guide id="13" pos="7431">
          <p15:clr>
            <a:srgbClr val="F26B43"/>
          </p15:clr>
        </p15:guide>
        <p15:guide id="14" pos="12670">
          <p15:clr>
            <a:srgbClr val="F26B43"/>
          </p15:clr>
        </p15:guide>
        <p15:guide id="15" pos="12171">
          <p15:clr>
            <a:srgbClr val="F26B43"/>
          </p15:clr>
        </p15:guide>
        <p15:guide id="16" pos="10311">
          <p15:clr>
            <a:srgbClr val="F26B43"/>
          </p15:clr>
        </p15:guide>
        <p15:guide id="17" pos="9812">
          <p15:clr>
            <a:srgbClr val="F26B43"/>
          </p15:clr>
        </p15:guide>
        <p15:guide id="19" orient="horz" pos="328">
          <p15:clr>
            <a:srgbClr val="F26B43"/>
          </p15:clr>
        </p15:guide>
        <p15:guide id="21" orient="horz" pos="532">
          <p15:clr>
            <a:srgbClr val="F26B43"/>
          </p15:clr>
        </p15:guide>
        <p15:guide id="23" orient="horz" pos="1031">
          <p15:clr>
            <a:srgbClr val="F26B43"/>
          </p15:clr>
        </p15:guide>
        <p15:guide id="24" orient="horz" pos="7518">
          <p15:clr>
            <a:srgbClr val="F26B43"/>
          </p15:clr>
        </p15:guide>
        <p15:guide id="25" orient="horz" pos="7835">
          <p15:clr>
            <a:srgbClr val="F26B43"/>
          </p15:clr>
        </p15:guide>
        <p15:guide id="26" pos="76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4"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2024-11-08</a:t>
            </a:r>
          </a:p>
        </p:txBody>
      </p:sp>
    </p:spTree>
    <p:extLst>
      <p:ext uri="{BB962C8B-B14F-4D97-AF65-F5344CB8AC3E}">
        <p14:creationId xmlns:p14="http://schemas.microsoft.com/office/powerpoint/2010/main" val="2672164511"/>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2024-11-08</a:t>
            </a:r>
          </a:p>
        </p:txBody>
      </p:sp>
    </p:spTree>
    <p:extLst>
      <p:ext uri="{BB962C8B-B14F-4D97-AF65-F5344CB8AC3E}">
        <p14:creationId xmlns:p14="http://schemas.microsoft.com/office/powerpoint/2010/main" val="1653815139"/>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pic>
        <p:nvPicPr>
          <p:cNvPr id="5" name="Picture 4"/>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0" y="6315998"/>
            <a:ext cx="12192000" cy="542002"/>
          </a:xfrm>
          <a:prstGeom prst="rect">
            <a:avLst/>
          </a:prstGeom>
        </p:spPr>
      </p:pic>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1107546" y="6356351"/>
            <a:ext cx="681254" cy="365125"/>
          </a:xfrm>
          <a:prstGeom prst="rect">
            <a:avLst/>
          </a:prstGeom>
        </p:spPr>
        <p:txBody>
          <a:bodyPr vert="horz" lIns="0" tIns="0" rIns="0" bIns="0" rtlCol="0" anchor="ctr"/>
          <a:lstStyle>
            <a:lvl1pPr algn="r">
              <a:defRPr sz="1000">
                <a:solidFill>
                  <a:schemeClr val="bg1"/>
                </a:solidFill>
              </a:defRPr>
            </a:lvl1pPr>
          </a:lstStyle>
          <a:p>
            <a:fld id="{36B5EA5A-BC32-A742-B11B-8E7414D5B535}" type="slidenum">
              <a:rPr lang="en-US" smtClean="0"/>
              <a:pPr/>
              <a:t>‹#›</a:t>
            </a:fld>
            <a:endParaRPr lang="en-US" dirty="0"/>
          </a:p>
        </p:txBody>
      </p:sp>
      <p:sp>
        <p:nvSpPr>
          <p:cNvPr id="4" name="TextBox 3">
            <a:extLst>
              <a:ext uri="{FF2B5EF4-FFF2-40B4-BE49-F238E27FC236}">
                <a16:creationId xmlns:a16="http://schemas.microsoft.com/office/drawing/2014/main" id="{E0C3F69B-E82F-55F5-B8E1-16728B245BF2}"/>
              </a:ext>
            </a:extLst>
          </p:cNvPr>
          <p:cNvSpPr txBox="1"/>
          <p:nvPr userDrawn="1"/>
        </p:nvSpPr>
        <p:spPr>
          <a:xfrm>
            <a:off x="925371" y="6303294"/>
            <a:ext cx="3727311" cy="553998"/>
          </a:xfrm>
          <a:prstGeom prst="rect">
            <a:avLst/>
          </a:prstGeom>
          <a:noFill/>
        </p:spPr>
        <p:txBody>
          <a:bodyPr wrap="square" rtlCol="0">
            <a:spAutoFit/>
          </a:bodyPr>
          <a:lstStyle/>
          <a:p>
            <a:r>
              <a:rPr lang="en-GB" sz="1000" b="1" dirty="0">
                <a:solidFill>
                  <a:schemeClr val="bg1"/>
                </a:solidFill>
              </a:rPr>
              <a:t>FCC Integrated Program,</a:t>
            </a:r>
          </a:p>
          <a:p>
            <a:r>
              <a:rPr lang="en-GB" sz="1000" b="1" dirty="0">
                <a:solidFill>
                  <a:schemeClr val="bg1"/>
                </a:solidFill>
              </a:rPr>
              <a:t>Michael Benedikt</a:t>
            </a:r>
            <a:endParaRPr lang="en-US" sz="10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chemeClr val="bg1"/>
                </a:solidFill>
              </a:rPr>
              <a:t>Strategic Joint Meeting of the HFCC</a:t>
            </a:r>
            <a:endParaRPr lang="en-GB" sz="1000" b="0" dirty="0">
              <a:solidFill>
                <a:schemeClr val="bg1"/>
              </a:solidFill>
            </a:endParaRPr>
          </a:p>
        </p:txBody>
      </p:sp>
    </p:spTree>
    <p:extLst>
      <p:ext uri="{BB962C8B-B14F-4D97-AF65-F5344CB8AC3E}">
        <p14:creationId xmlns:p14="http://schemas.microsoft.com/office/powerpoint/2010/main" val="3578029813"/>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 id="2147484069" r:id="rId15"/>
    <p:sldLayoutId id="2147484070" r:id="rId16"/>
    <p:sldLayoutId id="2147484071" r:id="rId17"/>
    <p:sldLayoutId id="2147484072" r:id="rId18"/>
    <p:sldLayoutId id="2147484073" r:id="rId19"/>
    <p:sldLayoutId id="2147484074" r:id="rId20"/>
    <p:sldLayoutId id="2147484075" r:id="rId21"/>
    <p:sldLayoutId id="2147484076" r:id="rId22"/>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jpeg"/><Relationship Id="rId9" Type="http://schemas.openxmlformats.org/officeDocument/2006/relationships/hyperlink" Target="http://cern.ch/fcc"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8.png"/><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1.png"/><Relationship Id="rId1" Type="http://schemas.openxmlformats.org/officeDocument/2006/relationships/slideLayout" Target="../slideLayouts/slideLayout236.xml"/><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1.png"/><Relationship Id="rId1" Type="http://schemas.openxmlformats.org/officeDocument/2006/relationships/slideLayout" Target="../slideLayouts/slideLayout236.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jpe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41.png"/><Relationship Id="rId1" Type="http://schemas.openxmlformats.org/officeDocument/2006/relationships/slideLayout" Target="../slideLayouts/slideLayout23.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80.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8.jpg"/><Relationship Id="rId5" Type="http://schemas.openxmlformats.org/officeDocument/2006/relationships/image" Target="../media/image107.png"/><Relationship Id="rId4" Type="http://schemas.openxmlformats.org/officeDocument/2006/relationships/image" Target="../media/image106.png"/></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87.xml"/><Relationship Id="rId4" Type="http://schemas.openxmlformats.org/officeDocument/2006/relationships/image" Target="../media/image110.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41.png"/><Relationship Id="rId1" Type="http://schemas.openxmlformats.org/officeDocument/2006/relationships/slideLayout" Target="../slideLayouts/slideLayout130.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650.png"/></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41.png"/><Relationship Id="rId1" Type="http://schemas.openxmlformats.org/officeDocument/2006/relationships/slideLayout" Target="../slideLayouts/slideLayout23.xml"/><Relationship Id="rId4" Type="http://schemas.openxmlformats.org/officeDocument/2006/relationships/image" Target="../media/image117.png"/></Relationships>
</file>

<file path=ppt/slides/_rels/slide2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41.png"/><Relationship Id="rId7"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130.xml"/><Relationship Id="rId6" Type="http://schemas.openxmlformats.org/officeDocument/2006/relationships/image" Target="../media/image121.png"/><Relationship Id="rId5" Type="http://schemas.openxmlformats.org/officeDocument/2006/relationships/image" Target="../media/image120.gif"/><Relationship Id="rId4" Type="http://schemas.openxmlformats.org/officeDocument/2006/relationships/image" Target="../media/image119.jpe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20.xml"/><Relationship Id="rId5" Type="http://schemas.openxmlformats.org/officeDocument/2006/relationships/image" Target="../media/image45.png"/><Relationship Id="rId4" Type="http://schemas.openxmlformats.org/officeDocument/2006/relationships/image" Target="../media/image44.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24.emf"/></Relationships>
</file>

<file path=ppt/slides/_rels/slide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41.png"/><Relationship Id="rId1" Type="http://schemas.openxmlformats.org/officeDocument/2006/relationships/slideLayout" Target="../slideLayouts/slideLayout23.xml"/><Relationship Id="rId5" Type="http://schemas.openxmlformats.org/officeDocument/2006/relationships/image" Target="../media/image127.png"/><Relationship Id="rId4" Type="http://schemas.openxmlformats.org/officeDocument/2006/relationships/image" Target="../media/image126.png"/></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8.png"/><Relationship Id="rId1" Type="http://schemas.openxmlformats.org/officeDocument/2006/relationships/slideLayout" Target="../slideLayouts/slideLayout23.xml"/><Relationship Id="rId5" Type="http://schemas.openxmlformats.org/officeDocument/2006/relationships/image" Target="../media/image130.png"/><Relationship Id="rId4" Type="http://schemas.openxmlformats.org/officeDocument/2006/relationships/image" Target="../media/image129.png"/></Relationships>
</file>

<file path=ppt/slides/_rels/slide34.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39.emf"/><Relationship Id="rId3" Type="http://schemas.openxmlformats.org/officeDocument/2006/relationships/image" Target="../media/image131.png"/><Relationship Id="rId7" Type="http://schemas.openxmlformats.org/officeDocument/2006/relationships/image" Target="../media/image134.png"/><Relationship Id="rId12" Type="http://schemas.openxmlformats.org/officeDocument/2006/relationships/image" Target="../media/image138.png"/><Relationship Id="rId2" Type="http://schemas.openxmlformats.org/officeDocument/2006/relationships/image" Target="../media/image41.pn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33.png"/><Relationship Id="rId10" Type="http://schemas.openxmlformats.org/officeDocument/2006/relationships/image" Target="../media/image137.png"/><Relationship Id="rId4" Type="http://schemas.openxmlformats.org/officeDocument/2006/relationships/image" Target="../media/image132.svg"/><Relationship Id="rId9" Type="http://schemas.openxmlformats.org/officeDocument/2006/relationships/image" Target="../media/image136.svg"/></Relationships>
</file>

<file path=ppt/slides/_rels/slide3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64.png"/><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2.jpg"/></Relationships>
</file>

<file path=ppt/slides/_rels/slide3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14.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9.xml.rels><?xml version="1.0" encoding="UTF-8" standalone="yes"?>
<Relationships xmlns="http://schemas.openxmlformats.org/package/2006/relationships"><Relationship Id="rId3" Type="http://schemas.openxmlformats.org/officeDocument/2006/relationships/hyperlink" Target="https://commission.europa.eu/topics/strengthening-european-competitiveness/eu-competitiveness-looking-ahead_en" TargetMode="External"/><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48.jpg"/></Relationships>
</file>

<file path=ppt/slides/_rels/slide4.xml.rels><?xml version="1.0" encoding="UTF-8" standalone="yes"?>
<Relationships xmlns="http://schemas.openxmlformats.org/package/2006/relationships"><Relationship Id="rId8" Type="http://schemas.openxmlformats.org/officeDocument/2006/relationships/hyperlink" Target="https://link.springer.com/article/10.1140/epjc/s10052-019-6904-3" TargetMode="External"/><Relationship Id="rId3" Type="http://schemas.openxmlformats.org/officeDocument/2006/relationships/image" Target="../media/image46.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87.xml"/><Relationship Id="rId6" Type="http://schemas.openxmlformats.org/officeDocument/2006/relationships/image" Target="../media/image49.png"/><Relationship Id="rId11" Type="http://schemas.openxmlformats.org/officeDocument/2006/relationships/hyperlink" Target="https://link.springer.com/article/10.1140/epjst/e2019-900088-6" TargetMode="External"/><Relationship Id="rId5" Type="http://schemas.openxmlformats.org/officeDocument/2006/relationships/image" Target="../media/image48.tiff"/><Relationship Id="rId10" Type="http://schemas.openxmlformats.org/officeDocument/2006/relationships/hyperlink" Target="https://link.springer.com/article/10.1140/epjst/e2019-900087-0" TargetMode="External"/><Relationship Id="rId4" Type="http://schemas.openxmlformats.org/officeDocument/2006/relationships/image" Target="../media/image47.png"/><Relationship Id="rId9" Type="http://schemas.openxmlformats.org/officeDocument/2006/relationships/hyperlink" Target="https://link.springer.com/article/10.1140/epjst/e2019-900045-4"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206.xml"/><Relationship Id="rId6" Type="http://schemas.openxmlformats.org/officeDocument/2006/relationships/image" Target="../media/image51.png"/><Relationship Id="rId5" Type="http://schemas.openxmlformats.org/officeDocument/2006/relationships/hyperlink" Target="http://cds.cern.ch/record/2774007/files/English.pdf" TargetMode="External"/><Relationship Id="rId4" Type="http://schemas.openxmlformats.org/officeDocument/2006/relationships/hyperlink" Target="http://cds.cern.ch/record/2774006/files/English.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87.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1.png"/><Relationship Id="rId1" Type="http://schemas.openxmlformats.org/officeDocument/2006/relationships/slideLayout" Target="../slideLayouts/slideLayout243.xml"/></Relationships>
</file>

<file path=ppt/slides/_rels/slide8.xml.rels><?xml version="1.0" encoding="UTF-8" standalone="yes"?>
<Relationships xmlns="http://schemas.openxmlformats.org/package/2006/relationships"><Relationship Id="rId3" Type="http://schemas.openxmlformats.org/officeDocument/2006/relationships/hyperlink" Target="https://indico.cern.ch/event/1197445/contributions/5034859/attachments/2510649/4315140/spc-e-1183-Rev2-c-e-3654-Rev2_FCC_Mid_Term_Review.pdf" TargetMode="External"/><Relationship Id="rId2" Type="http://schemas.openxmlformats.org/officeDocument/2006/relationships/image" Target="../media/image41.png"/><Relationship Id="rId1" Type="http://schemas.openxmlformats.org/officeDocument/2006/relationships/slideLayout" Target="../slideLayouts/slideLayout236.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6" descr="Picture 6"/>
          <p:cNvPicPr>
            <a:picLocks noChangeAspect="1"/>
          </p:cNvPicPr>
          <p:nvPr/>
        </p:nvPicPr>
        <p:blipFill>
          <a:blip r:embed="rId2"/>
          <a:srcRect b="19348"/>
          <a:stretch>
            <a:fillRect/>
          </a:stretch>
        </p:blipFill>
        <p:spPr>
          <a:xfrm>
            <a:off x="0" y="-17464"/>
            <a:ext cx="12192000" cy="6875465"/>
          </a:xfrm>
          <a:prstGeom prst="rect">
            <a:avLst/>
          </a:prstGeom>
          <a:ln w="12700">
            <a:miter lim="400000"/>
          </a:ln>
        </p:spPr>
      </p:pic>
      <p:sp>
        <p:nvSpPr>
          <p:cNvPr id="98" name="TextBox 2"/>
          <p:cNvSpPr txBox="1"/>
          <p:nvPr/>
        </p:nvSpPr>
        <p:spPr>
          <a:xfrm>
            <a:off x="8950032" y="6597352"/>
            <a:ext cx="1558142"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140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prstClr val="black"/>
                </a:solidFill>
                <a:effectLst/>
                <a:uLnTx/>
                <a:uFillTx/>
                <a:latin typeface="Calibri" panose="020F0502020204030204"/>
                <a:ea typeface="+mn-ea"/>
                <a:cs typeface="+mn-cs"/>
              </a:rPr>
              <a:t>photo: J. Wenninger</a:t>
            </a:r>
          </a:p>
        </p:txBody>
      </p:sp>
      <p:sp>
        <p:nvSpPr>
          <p:cNvPr id="99" name="Rectangle 43"/>
          <p:cNvSpPr txBox="1"/>
          <p:nvPr/>
        </p:nvSpPr>
        <p:spPr>
          <a:xfrm>
            <a:off x="382096" y="6259619"/>
            <a:ext cx="8716184" cy="629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200" i="1">
                <a:solidFill>
                  <a:srgbClr val="FFE699"/>
                </a:solidFill>
              </a:defRPr>
            </a:pP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Work supported by the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European Commission </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under the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HORIZON 2020 projects EuroCirCol</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grant agreement 654305;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EASITrain, </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grant agreement no. 764879;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iFAST</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grant agreement 101004730,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FCCIS</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grant agreement 951754;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E-JADE,</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contract no. 645479;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EAJADE</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contract number 101086276; and by the Swiss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CHART </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program</a:t>
            </a:r>
          </a:p>
        </p:txBody>
      </p:sp>
      <p:grpSp>
        <p:nvGrpSpPr>
          <p:cNvPr id="102" name="Picture 44"/>
          <p:cNvGrpSpPr/>
          <p:nvPr/>
        </p:nvGrpSpPr>
        <p:grpSpPr>
          <a:xfrm>
            <a:off x="9377967" y="6312008"/>
            <a:ext cx="2814033" cy="439233"/>
            <a:chOff x="0" y="0"/>
            <a:chExt cx="2814031" cy="439232"/>
          </a:xfrm>
        </p:grpSpPr>
        <p:sp>
          <p:nvSpPr>
            <p:cNvPr id="100" name="Rectangle"/>
            <p:cNvSpPr/>
            <p:nvPr/>
          </p:nvSpPr>
          <p:spPr>
            <a:xfrm>
              <a:off x="0" y="0"/>
              <a:ext cx="2814032" cy="439233"/>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1" name="image2.png" descr="image2.png"/>
            <p:cNvPicPr>
              <a:picLocks noChangeAspect="1"/>
            </p:cNvPicPr>
            <p:nvPr/>
          </p:nvPicPr>
          <p:blipFill>
            <a:blip r:embed="rId3"/>
            <a:stretch>
              <a:fillRect/>
            </a:stretch>
          </p:blipFill>
          <p:spPr>
            <a:xfrm>
              <a:off x="0" y="0"/>
              <a:ext cx="2814032" cy="439233"/>
            </a:xfrm>
            <a:prstGeom prst="rect">
              <a:avLst/>
            </a:prstGeom>
            <a:ln w="12700" cap="flat">
              <a:noFill/>
              <a:miter lim="400000"/>
            </a:ln>
            <a:effectLst/>
          </p:spPr>
        </p:pic>
      </p:grpSp>
      <p:sp>
        <p:nvSpPr>
          <p:cNvPr id="103" name="TextBox 11"/>
          <p:cNvSpPr/>
          <p:nvPr/>
        </p:nvSpPr>
        <p:spPr>
          <a:xfrm>
            <a:off x="174531" y="5516664"/>
            <a:ext cx="12017469" cy="726217"/>
          </a:xfrm>
          <a:prstGeom prst="rect">
            <a:avLst/>
          </a:prstGeom>
          <a:solidFill>
            <a:srgbClr val="FFFFFF"/>
          </a:solidFill>
          <a:ln w="12700">
            <a:miter lim="400000"/>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4" name="Picture 47" descr="Picture 47"/>
          <p:cNvPicPr>
            <a:picLocks noChangeAspect="1"/>
          </p:cNvPicPr>
          <p:nvPr/>
        </p:nvPicPr>
        <p:blipFill>
          <a:blip r:embed="rId4"/>
          <a:stretch>
            <a:fillRect/>
          </a:stretch>
        </p:blipFill>
        <p:spPr>
          <a:xfrm>
            <a:off x="2469764" y="5533915"/>
            <a:ext cx="1302193" cy="626982"/>
          </a:xfrm>
          <a:prstGeom prst="rect">
            <a:avLst/>
          </a:prstGeom>
          <a:ln w="12700">
            <a:miter lim="400000"/>
          </a:ln>
        </p:spPr>
      </p:pic>
      <p:pic>
        <p:nvPicPr>
          <p:cNvPr id="105" name="Picture 48" descr="Picture 48"/>
          <p:cNvPicPr>
            <a:picLocks noChangeAspect="1"/>
          </p:cNvPicPr>
          <p:nvPr/>
        </p:nvPicPr>
        <p:blipFill>
          <a:blip r:embed="rId5"/>
          <a:stretch>
            <a:fillRect/>
          </a:stretch>
        </p:blipFill>
        <p:spPr>
          <a:xfrm>
            <a:off x="4134538" y="5527365"/>
            <a:ext cx="983595" cy="640081"/>
          </a:xfrm>
          <a:prstGeom prst="rect">
            <a:avLst/>
          </a:prstGeom>
          <a:ln w="12700">
            <a:miter lim="400000"/>
          </a:ln>
        </p:spPr>
      </p:pic>
      <p:pic>
        <p:nvPicPr>
          <p:cNvPr id="106" name="Picture 50" descr="Picture 50"/>
          <p:cNvPicPr>
            <a:picLocks noChangeAspect="1"/>
          </p:cNvPicPr>
          <p:nvPr/>
        </p:nvPicPr>
        <p:blipFill>
          <a:blip r:embed="rId6"/>
          <a:srcRect l="23997" t="16876" r="24262" b="24372"/>
          <a:stretch>
            <a:fillRect/>
          </a:stretch>
        </p:blipFill>
        <p:spPr>
          <a:xfrm>
            <a:off x="6595563" y="5527326"/>
            <a:ext cx="424543" cy="640081"/>
          </a:xfrm>
          <a:prstGeom prst="rect">
            <a:avLst/>
          </a:prstGeom>
          <a:ln w="12700">
            <a:miter lim="400000"/>
          </a:ln>
        </p:spPr>
      </p:pic>
      <p:pic>
        <p:nvPicPr>
          <p:cNvPr id="107" name="Picture 51" descr="Picture 51"/>
          <p:cNvPicPr>
            <a:picLocks noChangeAspect="1"/>
          </p:cNvPicPr>
          <p:nvPr/>
        </p:nvPicPr>
        <p:blipFill>
          <a:blip r:embed="rId7"/>
          <a:stretch>
            <a:fillRect/>
          </a:stretch>
        </p:blipFill>
        <p:spPr>
          <a:xfrm>
            <a:off x="374058" y="5585617"/>
            <a:ext cx="1619273" cy="573295"/>
          </a:xfrm>
          <a:prstGeom prst="rect">
            <a:avLst/>
          </a:prstGeom>
          <a:ln w="12700">
            <a:miter lim="400000"/>
          </a:ln>
        </p:spPr>
      </p:pic>
      <p:grpSp>
        <p:nvGrpSpPr>
          <p:cNvPr id="110" name="Picture 52"/>
          <p:cNvGrpSpPr/>
          <p:nvPr/>
        </p:nvGrpSpPr>
        <p:grpSpPr>
          <a:xfrm>
            <a:off x="11471695" y="5603047"/>
            <a:ext cx="601025" cy="640081"/>
            <a:chOff x="0" y="0"/>
            <a:chExt cx="601024" cy="640080"/>
          </a:xfrm>
        </p:grpSpPr>
        <p:sp>
          <p:nvSpPr>
            <p:cNvPr id="108" name="Rectangle"/>
            <p:cNvSpPr/>
            <p:nvPr/>
          </p:nvSpPr>
          <p:spPr>
            <a:xfrm>
              <a:off x="0" y="0"/>
              <a:ext cx="601025" cy="640081"/>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9" name="image8.png" descr="image8.png"/>
            <p:cNvPicPr>
              <a:picLocks noChangeAspect="1"/>
            </p:cNvPicPr>
            <p:nvPr/>
          </p:nvPicPr>
          <p:blipFill>
            <a:blip r:embed="rId8"/>
            <a:stretch>
              <a:fillRect/>
            </a:stretch>
          </p:blipFill>
          <p:spPr>
            <a:xfrm>
              <a:off x="0" y="0"/>
              <a:ext cx="601025" cy="640081"/>
            </a:xfrm>
            <a:prstGeom prst="rect">
              <a:avLst/>
            </a:prstGeom>
            <a:ln w="12700" cap="flat">
              <a:noFill/>
              <a:miter lim="400000"/>
            </a:ln>
            <a:effectLst/>
          </p:spPr>
        </p:pic>
      </p:grpSp>
      <p:sp>
        <p:nvSpPr>
          <p:cNvPr id="111" name="Rectangle 53"/>
          <p:cNvSpPr/>
          <p:nvPr/>
        </p:nvSpPr>
        <p:spPr>
          <a:xfrm>
            <a:off x="9501784" y="5755599"/>
            <a:ext cx="1756803" cy="33308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solidFill>
                  <a:srgbClr val="0563C1"/>
                </a:solidFill>
                <a:uFill>
                  <a:solidFill>
                    <a:srgbClr val="0563C1"/>
                  </a:solidFill>
                </a:uFill>
                <a:hlinkClick r:id="" action="ppaction://noaction"/>
              </a:defRPr>
            </a:lvl1p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uFillTx/>
              </a:defRPr>
            </a:pPr>
            <a:r>
              <a:rPr kumimoji="0" sz="1800" b="0" i="0" u="sng" strike="noStrike" kern="1200" cap="none" spc="0" normalizeH="0" baseline="0" noProof="0">
                <a:ln>
                  <a:noFill/>
                </a:ln>
                <a:solidFill>
                  <a:srgbClr val="0563C1"/>
                </a:solidFill>
                <a:effectLst/>
                <a:uLnTx/>
                <a:uFill>
                  <a:solidFill>
                    <a:srgbClr val="0563C1"/>
                  </a:solidFill>
                </a:uFill>
                <a:latin typeface="Calibri" panose="020F0502020204030204"/>
                <a:ea typeface="+mn-ea"/>
                <a:cs typeface="+mn-cs"/>
                <a:hlinkClick r:id="rId9"/>
              </a:rPr>
              <a:t>http://cern.ch/fcc</a:t>
            </a:r>
          </a:p>
        </p:txBody>
      </p:sp>
      <p:pic>
        <p:nvPicPr>
          <p:cNvPr id="112" name="Picture 4" descr="Picture 4"/>
          <p:cNvPicPr>
            <a:picLocks noChangeAspect="1"/>
          </p:cNvPicPr>
          <p:nvPr/>
        </p:nvPicPr>
        <p:blipFill>
          <a:blip r:embed="rId10"/>
          <a:stretch>
            <a:fillRect/>
          </a:stretch>
        </p:blipFill>
        <p:spPr>
          <a:xfrm>
            <a:off x="5270175" y="5512851"/>
            <a:ext cx="1086269" cy="669109"/>
          </a:xfrm>
          <a:prstGeom prst="rect">
            <a:avLst/>
          </a:prstGeom>
          <a:ln w="12700">
            <a:miter lim="400000"/>
          </a:ln>
        </p:spPr>
      </p:pic>
      <p:pic>
        <p:nvPicPr>
          <p:cNvPr id="113" name="Picture 1" descr="Picture 1"/>
          <p:cNvPicPr>
            <a:picLocks noChangeAspect="1"/>
          </p:cNvPicPr>
          <p:nvPr/>
        </p:nvPicPr>
        <p:blipFill>
          <a:blip r:embed="rId11"/>
          <a:stretch>
            <a:fillRect/>
          </a:stretch>
        </p:blipFill>
        <p:spPr>
          <a:xfrm>
            <a:off x="7737481" y="5559095"/>
            <a:ext cx="1745940" cy="600604"/>
          </a:xfrm>
          <a:prstGeom prst="rect">
            <a:avLst/>
          </a:prstGeom>
          <a:ln w="12700">
            <a:miter lim="400000"/>
          </a:ln>
        </p:spPr>
      </p:pic>
      <p:pic>
        <p:nvPicPr>
          <p:cNvPr id="114" name="Picture 2" descr="Picture 2"/>
          <p:cNvPicPr>
            <a:picLocks noChangeAspect="1"/>
          </p:cNvPicPr>
          <p:nvPr/>
        </p:nvPicPr>
        <p:blipFill>
          <a:blip r:embed="rId12"/>
          <a:stretch>
            <a:fillRect/>
          </a:stretch>
        </p:blipFill>
        <p:spPr>
          <a:xfrm>
            <a:off x="7113891" y="5585469"/>
            <a:ext cx="453718" cy="588607"/>
          </a:xfrm>
          <a:prstGeom prst="rect">
            <a:avLst/>
          </a:prstGeom>
          <a:ln w="12700">
            <a:miter lim="400000"/>
          </a:ln>
        </p:spPr>
      </p:pic>
      <p:sp>
        <p:nvSpPr>
          <p:cNvPr id="2" name="TextBox 1">
            <a:extLst>
              <a:ext uri="{FF2B5EF4-FFF2-40B4-BE49-F238E27FC236}">
                <a16:creationId xmlns:a16="http://schemas.microsoft.com/office/drawing/2014/main" id="{72AC382E-DEDF-939F-96BD-CBB6A5A5096A}"/>
              </a:ext>
            </a:extLst>
          </p:cNvPr>
          <p:cNvSpPr txBox="1"/>
          <p:nvPr/>
        </p:nvSpPr>
        <p:spPr>
          <a:xfrm>
            <a:off x="3310658" y="1738028"/>
            <a:ext cx="734348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Michael Benedikt, Frank Zimmermann, CERN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00"/>
                </a:solidFill>
                <a:effectLst/>
                <a:uLnTx/>
                <a:uFillTx/>
                <a:latin typeface="Calibri" panose="020F0502020204030204" pitchFamily="34" charset="0"/>
                <a:ea typeface="+mn-ea"/>
                <a:cs typeface="Arial" panose="020B0604020202020204" pitchFamily="34" charset="0"/>
              </a:rPr>
              <a:t>on behalf of FCC collaboration &amp; FCCIS DS team           </a:t>
            </a:r>
            <a:endParaRPr lang="en-GB" sz="2400" dirty="0">
              <a:solidFill>
                <a:srgbClr val="FFFF00"/>
              </a:solidFill>
              <a:latin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683977F-F17A-BC0F-1444-8446885E6F00}"/>
              </a:ext>
            </a:extLst>
          </p:cNvPr>
          <p:cNvSpPr txBox="1"/>
          <p:nvPr/>
        </p:nvSpPr>
        <p:spPr>
          <a:xfrm>
            <a:off x="220581" y="33604"/>
            <a:ext cx="119253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00"/>
                </a:solidFill>
                <a:effectLst/>
                <a:uLnTx/>
                <a:uFillTx/>
                <a:latin typeface="Calibri" panose="020F0502020204030204"/>
                <a:ea typeface="+mn-ea"/>
                <a:cs typeface="+mn-cs"/>
              </a:rPr>
              <a:t>The FCC </a:t>
            </a:r>
            <a:r>
              <a:rPr kumimoji="0" lang="en-GB" sz="5400" b="1" i="0" u="none" strike="noStrike" kern="1200" cap="none" spc="0" normalizeH="0" noProof="0" dirty="0">
                <a:ln>
                  <a:noFill/>
                </a:ln>
                <a:solidFill>
                  <a:srgbClr val="FFFF00"/>
                </a:solidFill>
                <a:effectLst/>
                <a:uLnTx/>
                <a:uFillTx/>
                <a:latin typeface="Calibri" panose="020F0502020204030204"/>
                <a:ea typeface="+mn-ea"/>
                <a:cs typeface="+mn-cs"/>
              </a:rPr>
              <a:t>Integrated Program</a:t>
            </a:r>
            <a:endParaRPr kumimoji="0" lang="en-GB" sz="5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5B420A8-985E-900A-09FA-54AA729BC032}"/>
              </a:ext>
            </a:extLst>
          </p:cNvPr>
          <p:cNvSpPr txBox="1"/>
          <p:nvPr/>
        </p:nvSpPr>
        <p:spPr>
          <a:xfrm>
            <a:off x="46052" y="956934"/>
            <a:ext cx="120266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panose="020F0502020204030204"/>
              </a:rPr>
              <a:t>Strategic Joint Meeting of the HFCC, New York, 8 November 2024</a:t>
            </a: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1" u="none" strike="noStrike" kern="1200" cap="none" spc="0" normalizeH="0" baseline="0" noProof="0" dirty="0">
              <a:ln>
                <a:noFill/>
              </a:ln>
              <a:solidFill>
                <a:prstClr val="white">
                  <a:lumMod val="85000"/>
                </a:prstClr>
              </a:solidFill>
              <a:effectLst/>
              <a:uLnTx/>
              <a:uFillTx/>
              <a:latin typeface="Calibri" panose="020F050202020403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778690-9B7C-CF5B-1603-623EC6FD8F75}"/>
              </a:ext>
            </a:extLst>
          </p:cNvPr>
          <p:cNvGrpSpPr>
            <a:grpSpLocks noChangeAspect="1"/>
          </p:cNvGrpSpPr>
          <p:nvPr/>
        </p:nvGrpSpPr>
        <p:grpSpPr>
          <a:xfrm>
            <a:off x="6118063" y="739717"/>
            <a:ext cx="6098617" cy="6116087"/>
            <a:chOff x="4943872" y="426891"/>
            <a:chExt cx="6368243" cy="6386485"/>
          </a:xfrm>
        </p:grpSpPr>
        <p:sp>
          <p:nvSpPr>
            <p:cNvPr id="6" name="Slide Number Placeholder 1">
              <a:extLst>
                <a:ext uri="{FF2B5EF4-FFF2-40B4-BE49-F238E27FC236}">
                  <a16:creationId xmlns:a16="http://schemas.microsoft.com/office/drawing/2014/main" id="{32B507C4-FE40-38C4-A592-160F15BB287E}"/>
                </a:ext>
              </a:extLst>
            </p:cNvPr>
            <p:cNvSpPr txBox="1">
              <a:spLocks/>
            </p:cNvSpPr>
            <p:nvPr/>
          </p:nvSpPr>
          <p:spPr>
            <a:xfrm>
              <a:off x="7706627" y="6284342"/>
              <a:ext cx="2743200"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8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280" rtl="0" eaLnBrk="1" fontAlgn="auto" latinLnBrk="0" hangingPunct="1">
                  <a:lnSpc>
                    <a:spcPts val="1651"/>
                  </a:lnSpc>
                  <a:spcBef>
                    <a:spcPts val="0"/>
                  </a:spcBef>
                  <a:spcAft>
                    <a:spcPts val="0"/>
                  </a:spcAft>
                  <a:buClrTx/>
                  <a:buSzTx/>
                  <a:buFontTx/>
                  <a:buNone/>
                  <a:tabLst/>
                  <a:defRPr/>
                </a:pPr>
                <a:t>10</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8" descr="Map&#10;&#10;Description automatically generated">
              <a:extLst>
                <a:ext uri="{FF2B5EF4-FFF2-40B4-BE49-F238E27FC236}">
                  <a16:creationId xmlns:a16="http://schemas.microsoft.com/office/drawing/2014/main" id="{BCBA99D0-3DBF-6212-44AE-C5E817B58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3872" y="426891"/>
              <a:ext cx="6344156" cy="6386485"/>
            </a:xfrm>
            <a:prstGeom prst="rect">
              <a:avLst/>
            </a:prstGeom>
          </p:spPr>
        </p:pic>
        <p:sp>
          <p:nvSpPr>
            <p:cNvPr id="10" name="TextBox 9">
              <a:extLst>
                <a:ext uri="{FF2B5EF4-FFF2-40B4-BE49-F238E27FC236}">
                  <a16:creationId xmlns:a16="http://schemas.microsoft.com/office/drawing/2014/main" id="{6C003D95-F40D-A64C-832D-F6ECCC9EDFFA}"/>
                </a:ext>
              </a:extLst>
            </p:cNvPr>
            <p:cNvSpPr txBox="1"/>
            <p:nvPr/>
          </p:nvSpPr>
          <p:spPr>
            <a:xfrm>
              <a:off x="6453009" y="732505"/>
              <a:ext cx="1507715"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PA: Experiment</a:t>
              </a:r>
            </a:p>
          </p:txBody>
        </p:sp>
        <p:sp>
          <p:nvSpPr>
            <p:cNvPr id="11" name="TextBox 10">
              <a:extLst>
                <a:ext uri="{FF2B5EF4-FFF2-40B4-BE49-F238E27FC236}">
                  <a16:creationId xmlns:a16="http://schemas.microsoft.com/office/drawing/2014/main" id="{AA91DA8E-9F50-EDAC-EDE1-AB2C7A12E392}"/>
                </a:ext>
              </a:extLst>
            </p:cNvPr>
            <p:cNvSpPr txBox="1"/>
            <p:nvPr/>
          </p:nvSpPr>
          <p:spPr>
            <a:xfrm>
              <a:off x="9653758" y="1193313"/>
              <a:ext cx="1310388"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PB: technical</a:t>
              </a:r>
            </a:p>
          </p:txBody>
        </p:sp>
        <p:sp>
          <p:nvSpPr>
            <p:cNvPr id="12" name="TextBox 11">
              <a:extLst>
                <a:ext uri="{FF2B5EF4-FFF2-40B4-BE49-F238E27FC236}">
                  <a16:creationId xmlns:a16="http://schemas.microsoft.com/office/drawing/2014/main" id="{B09A09EB-3683-AED0-63E4-5CEA40855296}"/>
                </a:ext>
              </a:extLst>
            </p:cNvPr>
            <p:cNvSpPr txBox="1"/>
            <p:nvPr/>
          </p:nvSpPr>
          <p:spPr>
            <a:xfrm>
              <a:off x="9802150" y="3018438"/>
              <a:ext cx="1509965"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PD: experiment</a:t>
              </a:r>
            </a:p>
          </p:txBody>
        </p:sp>
        <p:sp>
          <p:nvSpPr>
            <p:cNvPr id="13" name="TextBox 12">
              <a:extLst>
                <a:ext uri="{FF2B5EF4-FFF2-40B4-BE49-F238E27FC236}">
                  <a16:creationId xmlns:a16="http://schemas.microsoft.com/office/drawing/2014/main" id="{70BCB069-FAA9-B593-C223-1E851E167C52}"/>
                </a:ext>
              </a:extLst>
            </p:cNvPr>
            <p:cNvSpPr txBox="1"/>
            <p:nvPr/>
          </p:nvSpPr>
          <p:spPr>
            <a:xfrm>
              <a:off x="9529142" y="5139854"/>
              <a:ext cx="1298448"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PF: technical</a:t>
              </a:r>
            </a:p>
          </p:txBody>
        </p:sp>
        <p:sp>
          <p:nvSpPr>
            <p:cNvPr id="26" name="TextBox 25">
              <a:extLst>
                <a:ext uri="{FF2B5EF4-FFF2-40B4-BE49-F238E27FC236}">
                  <a16:creationId xmlns:a16="http://schemas.microsoft.com/office/drawing/2014/main" id="{1C36C721-7248-AD42-A839-E8FDD1D8C66D}"/>
                </a:ext>
              </a:extLst>
            </p:cNvPr>
            <p:cNvSpPr txBox="1"/>
            <p:nvPr/>
          </p:nvSpPr>
          <p:spPr>
            <a:xfrm>
              <a:off x="8677198" y="6435701"/>
              <a:ext cx="1520200"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PG: experiment</a:t>
              </a:r>
            </a:p>
          </p:txBody>
        </p:sp>
        <p:sp>
          <p:nvSpPr>
            <p:cNvPr id="27" name="TextBox 26">
              <a:extLst>
                <a:ext uri="{FF2B5EF4-FFF2-40B4-BE49-F238E27FC236}">
                  <a16:creationId xmlns:a16="http://schemas.microsoft.com/office/drawing/2014/main" id="{4A18E6B2-2F43-4DF9-4C6B-116AA454C6D3}"/>
                </a:ext>
              </a:extLst>
            </p:cNvPr>
            <p:cNvSpPr txBox="1"/>
            <p:nvPr/>
          </p:nvSpPr>
          <p:spPr>
            <a:xfrm>
              <a:off x="6453009" y="5975924"/>
              <a:ext cx="1320623"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PH: technical</a:t>
              </a:r>
            </a:p>
          </p:txBody>
        </p:sp>
        <p:sp>
          <p:nvSpPr>
            <p:cNvPr id="28" name="TextBox 27">
              <a:extLst>
                <a:ext uri="{FF2B5EF4-FFF2-40B4-BE49-F238E27FC236}">
                  <a16:creationId xmlns:a16="http://schemas.microsoft.com/office/drawing/2014/main" id="{981DF8D1-B2B9-921B-09B6-3980AA1768C1}"/>
                </a:ext>
              </a:extLst>
            </p:cNvPr>
            <p:cNvSpPr txBox="1"/>
            <p:nvPr/>
          </p:nvSpPr>
          <p:spPr>
            <a:xfrm>
              <a:off x="5323611" y="4073012"/>
              <a:ext cx="1467322"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PJ: experiment</a:t>
              </a:r>
            </a:p>
          </p:txBody>
        </p:sp>
        <p:sp>
          <p:nvSpPr>
            <p:cNvPr id="29" name="TextBox 28">
              <a:extLst>
                <a:ext uri="{FF2B5EF4-FFF2-40B4-BE49-F238E27FC236}">
                  <a16:creationId xmlns:a16="http://schemas.microsoft.com/office/drawing/2014/main" id="{5A00A708-0F98-3301-8744-9198B2CCAE39}"/>
                </a:ext>
              </a:extLst>
            </p:cNvPr>
            <p:cNvSpPr txBox="1"/>
            <p:nvPr/>
          </p:nvSpPr>
          <p:spPr>
            <a:xfrm>
              <a:off x="5754954" y="1919718"/>
              <a:ext cx="1288213"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PL: technical</a:t>
              </a:r>
            </a:p>
          </p:txBody>
        </p:sp>
      </p:grpSp>
      <p:sp>
        <p:nvSpPr>
          <p:cNvPr id="30" name="TextBox 29">
            <a:extLst>
              <a:ext uri="{FF2B5EF4-FFF2-40B4-BE49-F238E27FC236}">
                <a16:creationId xmlns:a16="http://schemas.microsoft.com/office/drawing/2014/main" id="{95DA98CD-BAEE-0C4C-18E3-19391715CE6B}"/>
              </a:ext>
            </a:extLst>
          </p:cNvPr>
          <p:cNvSpPr txBox="1"/>
          <p:nvPr/>
        </p:nvSpPr>
        <p:spPr>
          <a:xfrm>
            <a:off x="130517" y="872772"/>
            <a:ext cx="6051383" cy="1369606"/>
          </a:xfrm>
          <a:prstGeom prst="rect">
            <a:avLst/>
          </a:prstGeom>
          <a:noFill/>
        </p:spPr>
        <p:txBody>
          <a:bodyPr wrap="square" lIns="0" tIns="0" rIns="0" b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2F2F2F"/>
                </a:solidFill>
                <a:effectLst/>
                <a:uLnTx/>
                <a:uFillTx/>
                <a:latin typeface="Arial"/>
                <a:ea typeface="+mn-ea"/>
                <a:cs typeface="+mn-cs"/>
              </a:rPr>
              <a:t>Layout chosen out of </a:t>
            </a:r>
            <a:r>
              <a:rPr kumimoji="0" lang="root" altLang="root" sz="1500" b="0" i="0" u="none" strike="noStrike" kern="1200" cap="none" spc="0" normalizeH="0" baseline="0" noProof="0" dirty="0">
                <a:ln>
                  <a:noFill/>
                </a:ln>
                <a:solidFill>
                  <a:prstClr val="black"/>
                </a:solidFill>
                <a:effectLst/>
                <a:uLnTx/>
                <a:uFillTx/>
                <a:latin typeface="Arial"/>
                <a:ea typeface="+mn-ea"/>
                <a:cs typeface="+mn-cs"/>
              </a:rPr>
              <a:t>~ </a:t>
            </a:r>
            <a:r>
              <a:rPr kumimoji="0" lang="en-US" altLang="root" sz="1500" b="0" i="0" u="none" strike="noStrike" kern="1200" cap="none" spc="0" normalizeH="0" baseline="0" noProof="0" dirty="0">
                <a:ln>
                  <a:noFill/>
                </a:ln>
                <a:solidFill>
                  <a:prstClr val="black"/>
                </a:solidFill>
                <a:effectLst/>
                <a:uLnTx/>
                <a:uFillTx/>
                <a:latin typeface="Arial"/>
                <a:ea typeface="+mn-ea"/>
                <a:cs typeface="+mn-cs"/>
              </a:rPr>
              <a:t>10</a:t>
            </a:r>
            <a:r>
              <a:rPr kumimoji="0" lang="root" altLang="root" sz="1500" b="0" i="0" u="none" strike="noStrike" kern="1200" cap="none" spc="0" normalizeH="0" baseline="0" noProof="0" dirty="0">
                <a:ln>
                  <a:noFill/>
                </a:ln>
                <a:solidFill>
                  <a:prstClr val="black"/>
                </a:solidFill>
                <a:effectLst/>
                <a:uLnTx/>
                <a:uFillTx/>
                <a:latin typeface="Arial"/>
                <a:ea typeface="+mn-ea"/>
                <a:cs typeface="+mn-cs"/>
              </a:rPr>
              <a:t>0 initial variants, based on </a:t>
            </a:r>
            <a:r>
              <a:rPr kumimoji="0" lang="root" altLang="root" sz="1500" b="1" i="0" u="none" strike="noStrike" kern="1200" cap="none" spc="0" normalizeH="0" baseline="0" noProof="0" dirty="0">
                <a:ln>
                  <a:noFill/>
                </a:ln>
                <a:solidFill>
                  <a:prstClr val="black"/>
                </a:solidFill>
                <a:effectLst/>
                <a:uLnTx/>
                <a:uFillTx/>
                <a:latin typeface="Arial"/>
                <a:ea typeface="+mn-ea"/>
                <a:cs typeface="+mn-cs"/>
              </a:rPr>
              <a:t>geology </a:t>
            </a:r>
            <a:r>
              <a:rPr kumimoji="0" lang="root" altLang="root" sz="1500" b="0" i="0" u="none" strike="noStrike" kern="1200" cap="none" spc="0" normalizeH="0" baseline="0" noProof="0" dirty="0">
                <a:ln>
                  <a:noFill/>
                </a:ln>
                <a:solidFill>
                  <a:prstClr val="black"/>
                </a:solidFill>
                <a:effectLst/>
                <a:uLnTx/>
                <a:uFillTx/>
                <a:latin typeface="Arial"/>
                <a:ea typeface="+mn-ea"/>
                <a:cs typeface="+mn-cs"/>
              </a:rPr>
              <a:t>and </a:t>
            </a:r>
            <a:endParaRPr kumimoji="0" lang="en-US" altLang="root" sz="15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root" altLang="root" sz="1500" b="1" i="0" u="none" strike="noStrike" kern="1200" cap="none" spc="0" normalizeH="0" baseline="0" noProof="0" dirty="0">
                <a:ln>
                  <a:noFill/>
                </a:ln>
                <a:solidFill>
                  <a:prstClr val="black"/>
                </a:solidFill>
                <a:effectLst/>
                <a:uLnTx/>
                <a:uFillTx/>
                <a:latin typeface="Arial"/>
                <a:ea typeface="+mn-ea"/>
                <a:cs typeface="+mn-cs"/>
              </a:rPr>
              <a:t>surface constraints</a:t>
            </a:r>
            <a:r>
              <a:rPr kumimoji="0" lang="en-US" altLang="root" sz="1500" b="1" i="0" u="none" strike="noStrike" kern="1200" cap="none" spc="0" normalizeH="0" baseline="0" noProof="0" dirty="0">
                <a:ln>
                  <a:noFill/>
                </a:ln>
                <a:solidFill>
                  <a:prstClr val="black"/>
                </a:solidFill>
                <a:effectLst/>
                <a:uLnTx/>
                <a:uFillTx/>
                <a:latin typeface="Arial"/>
                <a:ea typeface="+mn-ea"/>
                <a:cs typeface="+mn-cs"/>
              </a:rPr>
              <a:t> </a:t>
            </a:r>
            <a:r>
              <a:rPr kumimoji="0" lang="root" altLang="root" sz="1400" b="0" i="0" u="none" strike="noStrike" kern="1200" cap="none" spc="0" normalizeH="0" baseline="0" noProof="0" dirty="0">
                <a:ln>
                  <a:noFill/>
                </a:ln>
                <a:solidFill>
                  <a:prstClr val="black"/>
                </a:solidFill>
                <a:effectLst/>
                <a:uLnTx/>
                <a:uFillTx/>
                <a:latin typeface="Arial"/>
                <a:ea typeface="+mn-ea"/>
                <a:cs typeface="+mn-cs"/>
              </a:rPr>
              <a:t>(land availability, access to roads, etc.), </a:t>
            </a:r>
            <a:r>
              <a:rPr kumimoji="0" lang="en-GB" altLang="root" sz="1500" b="1" i="0" u="none" strike="noStrike" kern="1200" cap="none" spc="0" normalizeH="0" baseline="0" noProof="0" dirty="0">
                <a:ln>
                  <a:noFill/>
                </a:ln>
                <a:solidFill>
                  <a:prstClr val="black"/>
                </a:solidFill>
                <a:effectLst/>
                <a:uLnTx/>
                <a:uFillTx/>
                <a:latin typeface="Arial"/>
                <a:ea typeface="+mn-ea"/>
                <a:cs typeface="+mn-cs"/>
              </a:rPr>
              <a:t>e</a:t>
            </a:r>
            <a:r>
              <a:rPr kumimoji="0" lang="root" altLang="root" sz="1500" b="1" i="0" u="none" strike="noStrike" kern="1200" cap="none" spc="0" normalizeH="0" baseline="0" noProof="0" dirty="0">
                <a:ln>
                  <a:noFill/>
                </a:ln>
                <a:solidFill>
                  <a:prstClr val="black"/>
                </a:solidFill>
                <a:effectLst/>
                <a:uLnTx/>
                <a:uFillTx/>
                <a:latin typeface="Arial"/>
                <a:ea typeface="+mn-ea"/>
                <a:cs typeface="+mn-cs"/>
              </a:rPr>
              <a:t>nvironment</a:t>
            </a:r>
            <a:r>
              <a:rPr kumimoji="0" lang="en-US" altLang="root" sz="1500" b="1" i="0" u="none" strike="noStrike" kern="1200" cap="none" spc="0" normalizeH="0" baseline="0" noProof="0" dirty="0">
                <a:ln>
                  <a:noFill/>
                </a:ln>
                <a:solidFill>
                  <a:prstClr val="black"/>
                </a:solidFill>
                <a:effectLst/>
                <a:uLnTx/>
                <a:uFillTx/>
                <a:latin typeface="Arial"/>
                <a:ea typeface="+mn-ea"/>
                <a:cs typeface="+mn-cs"/>
              </a:rPr>
              <a:t>, </a:t>
            </a:r>
            <a:r>
              <a:rPr kumimoji="0" lang="root" altLang="root" sz="1400" b="0" i="0" u="none" strike="noStrike" kern="1200" cap="none" spc="0" normalizeH="0" baseline="0" noProof="0" dirty="0">
                <a:ln>
                  <a:noFill/>
                </a:ln>
                <a:solidFill>
                  <a:prstClr val="black"/>
                </a:solidFill>
                <a:effectLst/>
                <a:uLnTx/>
                <a:uFillTx/>
                <a:latin typeface="Arial"/>
                <a:ea typeface="+mn-ea"/>
                <a:cs typeface="+mn-cs"/>
              </a:rPr>
              <a:t>(protected zones), </a:t>
            </a:r>
            <a:r>
              <a:rPr kumimoji="0" lang="root" altLang="root" sz="1500" b="1" i="0" u="none" strike="noStrike" kern="1200" cap="none" spc="0" normalizeH="0" baseline="0" noProof="0" dirty="0">
                <a:ln>
                  <a:noFill/>
                </a:ln>
                <a:solidFill>
                  <a:prstClr val="black"/>
                </a:solidFill>
                <a:effectLst/>
                <a:uLnTx/>
                <a:uFillTx/>
                <a:latin typeface="Arial"/>
                <a:ea typeface="+mn-ea"/>
                <a:cs typeface="+mn-cs"/>
              </a:rPr>
              <a:t>infrastructure</a:t>
            </a:r>
            <a:r>
              <a:rPr kumimoji="0" lang="root" altLang="root" sz="1500" b="0" i="0" u="none" strike="noStrike" kern="1200" cap="none" spc="0" normalizeH="0" baseline="0" noProof="0" dirty="0">
                <a:ln>
                  <a:noFill/>
                </a:ln>
                <a:solidFill>
                  <a:prstClr val="black"/>
                </a:solidFill>
                <a:effectLst/>
                <a:uLnTx/>
                <a:uFillTx/>
                <a:latin typeface="Arial"/>
                <a:ea typeface="+mn-ea"/>
                <a:cs typeface="+mn-cs"/>
              </a:rPr>
              <a:t> </a:t>
            </a:r>
            <a:r>
              <a:rPr kumimoji="0" lang="root" altLang="root" sz="1400" b="0" i="0" u="none" strike="noStrike" kern="1200" cap="none" spc="0" normalizeH="0" baseline="0" noProof="0" dirty="0">
                <a:ln>
                  <a:noFill/>
                </a:ln>
                <a:solidFill>
                  <a:prstClr val="black"/>
                </a:solidFill>
                <a:effectLst/>
                <a:uLnTx/>
                <a:uFillTx/>
                <a:latin typeface="Arial"/>
                <a:ea typeface="+mn-ea"/>
                <a:cs typeface="+mn-cs"/>
              </a:rPr>
              <a:t>(water, electricity, transport), </a:t>
            </a:r>
            <a:r>
              <a:rPr lang="en-US" altLang="root" sz="1500" b="1" dirty="0">
                <a:solidFill>
                  <a:prstClr val="black"/>
                </a:solidFill>
                <a:latin typeface="Arial"/>
              </a:rPr>
              <a:t>machine performance </a:t>
            </a:r>
            <a:r>
              <a:rPr kumimoji="0" lang="root" altLang="root" sz="1400" b="0" i="0" u="none" strike="noStrike" kern="1200" cap="none" spc="0" normalizeH="0" baseline="0" noProof="0" dirty="0">
                <a:ln>
                  <a:noFill/>
                </a:ln>
                <a:solidFill>
                  <a:prstClr val="black"/>
                </a:solidFill>
                <a:effectLst/>
                <a:uLnTx/>
                <a:uFillTx/>
                <a:latin typeface="Arial"/>
                <a:ea typeface="+mn-ea"/>
                <a:cs typeface="+mn-cs"/>
              </a:rPr>
              <a:t>etc.</a:t>
            </a:r>
            <a:endParaRPr kumimoji="0" lang="en-US" altLang="root"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root" altLang="root" sz="14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root" sz="1500" b="1" i="0" u="none" strike="noStrike" kern="1200" cap="none" spc="0" normalizeH="0" baseline="0" noProof="0" dirty="0">
                <a:ln>
                  <a:noFill/>
                </a:ln>
                <a:solidFill>
                  <a:prstClr val="black"/>
                </a:solidFill>
                <a:effectLst/>
                <a:uLnTx/>
                <a:uFillTx/>
                <a:latin typeface="Arial"/>
                <a:ea typeface="+mn-ea"/>
                <a:cs typeface="+mn-cs"/>
              </a:rPr>
              <a:t>“</a:t>
            </a:r>
            <a:r>
              <a:rPr kumimoji="0" lang="en-US" altLang="root" sz="1500" b="1" i="0" u="none" strike="noStrike" kern="1200" cap="none" spc="0" normalizeH="0" baseline="0" noProof="0" dirty="0">
                <a:ln>
                  <a:noFill/>
                </a:ln>
                <a:solidFill>
                  <a:prstClr val="black"/>
                </a:solidFill>
                <a:effectLst/>
                <a:uLnTx/>
                <a:uFillTx/>
                <a:latin typeface="Arial"/>
                <a:ea typeface="+mn-ea"/>
                <a:cs typeface="+mn-cs"/>
              </a:rPr>
              <a:t>Avoid</a:t>
            </a:r>
            <a:r>
              <a:rPr lang="en-US" altLang="root" sz="1500" b="1" dirty="0">
                <a:solidFill>
                  <a:prstClr val="black"/>
                </a:solidFill>
                <a:latin typeface="Arial"/>
              </a:rPr>
              <a:t>-</a:t>
            </a:r>
            <a:r>
              <a:rPr kumimoji="0" lang="root" altLang="root" sz="1500" b="1" i="0" u="none" strike="noStrike" kern="1200" cap="none" spc="0" normalizeH="0" baseline="0" noProof="0" dirty="0">
                <a:ln>
                  <a:noFill/>
                </a:ln>
                <a:solidFill>
                  <a:prstClr val="black"/>
                </a:solidFill>
                <a:effectLst/>
                <a:uLnTx/>
                <a:uFillTx/>
                <a:latin typeface="Arial"/>
                <a:ea typeface="+mn-ea"/>
                <a:cs typeface="+mn-cs"/>
              </a:rPr>
              <a:t>red</a:t>
            </a:r>
            <a:r>
              <a:rPr kumimoji="0" lang="en-US" altLang="root" sz="1500" b="1" i="0" u="none" strike="noStrike" kern="1200" cap="none" spc="0" normalizeH="0" baseline="0" noProof="0" dirty="0" err="1">
                <a:ln>
                  <a:noFill/>
                </a:ln>
                <a:solidFill>
                  <a:prstClr val="black"/>
                </a:solidFill>
                <a:effectLst/>
                <a:uLnTx/>
                <a:uFillTx/>
                <a:latin typeface="Arial"/>
                <a:ea typeface="+mn-ea"/>
                <a:cs typeface="+mn-cs"/>
              </a:rPr>
              <a:t>uce</a:t>
            </a:r>
            <a:r>
              <a:rPr lang="en-US" altLang="root" sz="1500" b="1" dirty="0">
                <a:solidFill>
                  <a:prstClr val="black"/>
                </a:solidFill>
                <a:latin typeface="Arial"/>
              </a:rPr>
              <a:t>-</a:t>
            </a:r>
            <a:r>
              <a:rPr kumimoji="0" lang="root" altLang="root" sz="1500" b="1" i="0" u="none" strike="noStrike" kern="1200" cap="none" spc="0" normalizeH="0" baseline="0" noProof="0" dirty="0">
                <a:ln>
                  <a:noFill/>
                </a:ln>
                <a:solidFill>
                  <a:prstClr val="black"/>
                </a:solidFill>
                <a:effectLst/>
                <a:uLnTx/>
                <a:uFillTx/>
                <a:latin typeface="Arial"/>
                <a:ea typeface="+mn-ea"/>
                <a:cs typeface="+mn-cs"/>
              </a:rPr>
              <a:t>compens</a:t>
            </a:r>
            <a:r>
              <a:rPr kumimoji="0" lang="en-US" altLang="root" sz="1500" b="1" i="0" u="none" strike="noStrike" kern="1200" cap="none" spc="0" normalizeH="0" baseline="0" noProof="0" dirty="0">
                <a:ln>
                  <a:noFill/>
                </a:ln>
                <a:solidFill>
                  <a:prstClr val="black"/>
                </a:solidFill>
                <a:effectLst/>
                <a:uLnTx/>
                <a:uFillTx/>
                <a:latin typeface="Arial"/>
                <a:ea typeface="+mn-ea"/>
                <a:cs typeface="+mn-cs"/>
              </a:rPr>
              <a:t>ate</a:t>
            </a:r>
            <a:r>
              <a:rPr kumimoji="0" lang="root" altLang="root" sz="1500" b="1" i="0" u="none" strike="noStrike" kern="1200" cap="none" spc="0" normalizeH="0" baseline="0" noProof="0" dirty="0">
                <a:ln>
                  <a:noFill/>
                </a:ln>
                <a:solidFill>
                  <a:prstClr val="black"/>
                </a:solidFill>
                <a:effectLst/>
                <a:uLnTx/>
                <a:uFillTx/>
                <a:latin typeface="Arial"/>
                <a:ea typeface="+mn-ea"/>
                <a:cs typeface="+mn-cs"/>
              </a:rPr>
              <a:t>” </a:t>
            </a:r>
            <a:r>
              <a:rPr kumimoji="0" lang="root" altLang="root" sz="1500" b="0" i="0" u="none" strike="noStrike" kern="1200" cap="none" spc="0" normalizeH="0" baseline="0" noProof="0" dirty="0">
                <a:ln>
                  <a:noFill/>
                </a:ln>
                <a:solidFill>
                  <a:prstClr val="black"/>
                </a:solidFill>
                <a:effectLst/>
                <a:uLnTx/>
                <a:uFillTx/>
                <a:latin typeface="Arial"/>
                <a:ea typeface="+mn-ea"/>
                <a:cs typeface="+mn-cs"/>
              </a:rPr>
              <a:t>principle of EU and French regulations</a:t>
            </a:r>
          </a:p>
        </p:txBody>
      </p:sp>
      <p:sp>
        <p:nvSpPr>
          <p:cNvPr id="31" name="TextBox 30">
            <a:extLst>
              <a:ext uri="{FF2B5EF4-FFF2-40B4-BE49-F238E27FC236}">
                <a16:creationId xmlns:a16="http://schemas.microsoft.com/office/drawing/2014/main" id="{775E66E2-14A5-8198-5273-277F34E124CD}"/>
              </a:ext>
            </a:extLst>
          </p:cNvPr>
          <p:cNvSpPr txBox="1"/>
          <p:nvPr/>
        </p:nvSpPr>
        <p:spPr>
          <a:xfrm>
            <a:off x="130517" y="2455216"/>
            <a:ext cx="5869096" cy="72327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8F00"/>
                </a:solidFill>
                <a:latin typeface="Arial"/>
              </a:rPr>
              <a:t>Overall lowest-risk baseline: 90.7 km ring, 8 surface points,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8F00"/>
                </a:solidFill>
                <a:latin typeface="Arial"/>
              </a:rPr>
              <a:t>4-fold symmetry  </a:t>
            </a:r>
            <a:endParaRPr lang="root" altLang="root" sz="1600" b="1" dirty="0">
              <a:solidFill>
                <a:srgbClr val="008F00"/>
              </a:solidFill>
              <a:latin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500" b="0" i="0" u="none" strike="noStrike" kern="1200" cap="none" spc="0" normalizeH="0" baseline="0" noProof="0" dirty="0">
              <a:ln>
                <a:noFill/>
              </a:ln>
              <a:solidFill>
                <a:srgbClr val="2F2F2F"/>
              </a:solidFill>
              <a:effectLst/>
              <a:uLnTx/>
              <a:uFillTx/>
              <a:latin typeface="Arial"/>
              <a:ea typeface="+mn-ea"/>
              <a:cs typeface="+mn-cs"/>
            </a:endParaRPr>
          </a:p>
        </p:txBody>
      </p:sp>
      <p:graphicFrame>
        <p:nvGraphicFramePr>
          <p:cNvPr id="35" name="Table 7">
            <a:extLst>
              <a:ext uri="{FF2B5EF4-FFF2-40B4-BE49-F238E27FC236}">
                <a16:creationId xmlns:a16="http://schemas.microsoft.com/office/drawing/2014/main" id="{A0126627-3D2F-1468-82D9-B847F45BFE4A}"/>
              </a:ext>
            </a:extLst>
          </p:cNvPr>
          <p:cNvGraphicFramePr>
            <a:graphicFrameLocks noGrp="1"/>
          </p:cNvGraphicFramePr>
          <p:nvPr/>
        </p:nvGraphicFramePr>
        <p:xfrm>
          <a:off x="7901220" y="2869937"/>
          <a:ext cx="2873846" cy="1997520"/>
        </p:xfrm>
        <a:graphic>
          <a:graphicData uri="http://schemas.openxmlformats.org/drawingml/2006/table">
            <a:tbl>
              <a:tblPr bandRow="1"/>
              <a:tblGrid>
                <a:gridCol w="2112473">
                  <a:extLst>
                    <a:ext uri="{9D8B030D-6E8A-4147-A177-3AD203B41FA5}">
                      <a16:colId xmlns:a16="http://schemas.microsoft.com/office/drawing/2014/main" val="3540313235"/>
                    </a:ext>
                  </a:extLst>
                </a:gridCol>
                <a:gridCol w="761373">
                  <a:extLst>
                    <a:ext uri="{9D8B030D-6E8A-4147-A177-3AD203B41FA5}">
                      <a16:colId xmlns:a16="http://schemas.microsoft.com/office/drawing/2014/main" val="1716970435"/>
                    </a:ext>
                  </a:extLst>
                </a:gridCol>
              </a:tblGrid>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dirty="0"/>
                        <a:t>Number of surface sites</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dirty="0"/>
                        <a:t>8</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359806506"/>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b="1" dirty="0"/>
                        <a:t>Surface requirements</a:t>
                      </a:r>
                      <a:endParaRPr lang="en-CH" sz="1400" b="0" dirty="0"/>
                    </a:p>
                  </a:txBody>
                  <a:tcPr marL="72000" marR="72000" marT="36000" marB="3600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US" sz="1400" dirty="0"/>
                        <a:t>~40 ha</a:t>
                      </a:r>
                      <a:endParaRPr lang="en-CH" sz="1400" dirty="0"/>
                    </a:p>
                  </a:txBody>
                  <a:tcPr marL="72000" marR="72000" marT="36000" marB="360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433831990"/>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dirty="0"/>
                        <a:t>LSS@IP </a:t>
                      </a:r>
                      <a:r>
                        <a:rPr lang="en-CH" sz="1400" b="0" dirty="0"/>
                        <a:t>(PA, PD, PG, PJ)</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dirty="0"/>
                        <a:t>1400 m</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14780578"/>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dirty="0"/>
                        <a:t>LSS@TECH </a:t>
                      </a:r>
                      <a:r>
                        <a:rPr lang="en-CH" sz="1400" b="0" dirty="0"/>
                        <a:t>(PB, PF, PH, PL)</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dirty="0"/>
                        <a:t>2</a:t>
                      </a:r>
                      <a:r>
                        <a:rPr lang="en-US" sz="1400" dirty="0"/>
                        <a:t>032</a:t>
                      </a:r>
                      <a:r>
                        <a:rPr lang="en-CH" sz="1400" dirty="0"/>
                        <a:t> m</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816886502"/>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dirty="0"/>
                        <a:t>Arc length</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dirty="0"/>
                        <a:t>9.6 km</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355809558"/>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dirty="0"/>
                        <a:t>Sum of arc lengths</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dirty="0"/>
                        <a:t>76.9 m</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650398293"/>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b="1" dirty="0"/>
                        <a:t>Total length</a:t>
                      </a:r>
                      <a:endParaRPr lang="en-CH" sz="1400" b="1" dirty="0"/>
                    </a:p>
                  </a:txBody>
                  <a:tcPr marL="72000" marR="72000" marT="36000" marB="3600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US" sz="1400" b="1" dirty="0"/>
                        <a:t>90.7 km</a:t>
                      </a:r>
                      <a:endParaRPr lang="en-CH" sz="1400" b="1" dirty="0"/>
                    </a:p>
                  </a:txBody>
                  <a:tcPr marL="72000" marR="72000" marT="36000" marB="360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1402040572"/>
                  </a:ext>
                </a:extLst>
              </a:tr>
            </a:tbl>
          </a:graphicData>
        </a:graphic>
      </p:graphicFrame>
      <p:sp>
        <p:nvSpPr>
          <p:cNvPr id="3" name="TextBox 2">
            <a:extLst>
              <a:ext uri="{FF2B5EF4-FFF2-40B4-BE49-F238E27FC236}">
                <a16:creationId xmlns:a16="http://schemas.microsoft.com/office/drawing/2014/main" id="{B71FBA9D-F57A-A02E-2374-A060F8F7AEC7}"/>
              </a:ext>
            </a:extLst>
          </p:cNvPr>
          <p:cNvSpPr txBox="1"/>
          <p:nvPr/>
        </p:nvSpPr>
        <p:spPr>
          <a:xfrm>
            <a:off x="10770646" y="704633"/>
            <a:ext cx="1112797" cy="507831"/>
          </a:xfrm>
          <a:prstGeom prst="rect">
            <a:avLst/>
          </a:prstGeom>
          <a:solidFill>
            <a:srgbClr val="4BACC6">
              <a:lumMod val="20000"/>
              <a:lumOff val="80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rPr>
              <a:t>V. Mertens,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350" kern="0" dirty="0">
                <a:solidFill>
                  <a:prstClr val="black"/>
                </a:solidFill>
                <a:latin typeface="Calibri" panose="020F0502020204030204"/>
              </a:rPr>
              <a:t>J. Gutleber</a:t>
            </a:r>
            <a:endParaRPr kumimoji="0" lang="en-GB"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Reference </a:t>
            </a:r>
            <a:r>
              <a:rPr lang="fr-CH" dirty="0" err="1"/>
              <a:t>layout</a:t>
            </a:r>
            <a:r>
              <a:rPr lang="fr-CH" dirty="0"/>
              <a:t> and </a:t>
            </a:r>
            <a:r>
              <a:rPr lang="fr-CH" dirty="0" err="1"/>
              <a:t>implementation</a:t>
            </a:r>
            <a:r>
              <a:rPr lang="fr-CH" dirty="0"/>
              <a:t>:</a:t>
            </a:r>
            <a:r>
              <a:rPr kumimoji="0" lang="en-US" sz="3200" b="1" i="0" u="none" strike="noStrike" kern="1200" cap="none" spc="0" normalizeH="0" baseline="0" noProof="0" dirty="0">
                <a:ln>
                  <a:noFill/>
                </a:ln>
                <a:solidFill>
                  <a:srgbClr val="FFFF00"/>
                </a:solidFill>
                <a:effectLst/>
                <a:uLnTx/>
                <a:uFillTx/>
                <a:latin typeface="Calibri" panose="020F0502020204030204"/>
                <a:ea typeface="+mj-ea"/>
                <a:cs typeface="Calibri" panose="020F0502020204030204" pitchFamily="34" charset="0"/>
              </a:rPr>
              <a:t>   PA31  -  90.7 km</a:t>
            </a:r>
            <a:endParaRPr lang="en-US" dirty="0"/>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1026" name="Picture 2">
            <a:extLst>
              <a:ext uri="{FF2B5EF4-FFF2-40B4-BE49-F238E27FC236}">
                <a16:creationId xmlns:a16="http://schemas.microsoft.com/office/drawing/2014/main" id="{84E45300-1AA7-B8E5-10AB-4DF2AD4E8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94" y="3065034"/>
            <a:ext cx="4351221" cy="374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2E13AE4-6CE5-6F09-67A5-CCF032ACDA6E}"/>
              </a:ext>
            </a:extLst>
          </p:cNvPr>
          <p:cNvSpPr txBox="1"/>
          <p:nvPr/>
        </p:nvSpPr>
        <p:spPr>
          <a:xfrm>
            <a:off x="8469708" y="5218108"/>
            <a:ext cx="1794081" cy="400110"/>
          </a:xfrm>
          <a:prstGeom prst="rect">
            <a:avLst/>
          </a:prstGeom>
          <a:solidFill>
            <a:srgbClr val="FFFF00">
              <a:alpha val="80000"/>
            </a:srgbClr>
          </a:solidFill>
        </p:spPr>
        <p:txBody>
          <a:bodyPr wrap="none" rtlCol="0">
            <a:spAutoFit/>
          </a:bodyPr>
          <a:lstStyle/>
          <a:p>
            <a:pPr algn="l"/>
            <a:r>
              <a:rPr lang="en-US" sz="2000" dirty="0">
                <a:solidFill>
                  <a:srgbClr val="FF0000"/>
                </a:solidFill>
              </a:rPr>
              <a:t>4 experiments</a:t>
            </a:r>
            <a:endParaRPr lang="en-GB" sz="2000" dirty="0">
              <a:solidFill>
                <a:srgbClr val="FF0000"/>
              </a:solidFill>
            </a:endParaRPr>
          </a:p>
        </p:txBody>
      </p:sp>
    </p:spTree>
    <p:extLst>
      <p:ext uri="{BB962C8B-B14F-4D97-AF65-F5344CB8AC3E}">
        <p14:creationId xmlns:p14="http://schemas.microsoft.com/office/powerpoint/2010/main" val="35250857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fr-CH"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Integration</a:t>
            </a: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with regional </a:t>
            </a:r>
            <a:r>
              <a:rPr kumimoji="0" lang="en-US" sz="3200" b="1" i="0" u="none" strike="noStrike" kern="1200" cap="none" spc="0" normalizeH="0" baseline="0" noProof="0" dirty="0">
                <a:ln>
                  <a:noFill/>
                </a:ln>
                <a:solidFill>
                  <a:srgbClr val="FFFF00"/>
                </a:solidFill>
                <a:effectLst/>
                <a:uLnTx/>
                <a:uFillTx/>
                <a:latin typeface="Calibri" panose="020F0502020204030204"/>
                <a:ea typeface="+mj-ea"/>
                <a:cs typeface="Calibri" panose="020F0502020204030204" pitchFamily="34" charset="0"/>
              </a:rPr>
              <a:t>infrastructures</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4" name="Picture 3">
            <a:extLst>
              <a:ext uri="{FF2B5EF4-FFF2-40B4-BE49-F238E27FC236}">
                <a16:creationId xmlns:a16="http://schemas.microsoft.com/office/drawing/2014/main" id="{5544FB8B-1620-9704-3D4C-41C1632862A6}"/>
              </a:ext>
            </a:extLst>
          </p:cNvPr>
          <p:cNvPicPr>
            <a:picLocks noChangeAspect="1"/>
          </p:cNvPicPr>
          <p:nvPr/>
        </p:nvPicPr>
        <p:blipFill>
          <a:blip r:embed="rId3"/>
          <a:stretch>
            <a:fillRect/>
          </a:stretch>
        </p:blipFill>
        <p:spPr>
          <a:xfrm>
            <a:off x="28553" y="1953504"/>
            <a:ext cx="4466938" cy="4879546"/>
          </a:xfrm>
          <a:prstGeom prst="rect">
            <a:avLst/>
          </a:prstGeom>
        </p:spPr>
      </p:pic>
      <p:sp>
        <p:nvSpPr>
          <p:cNvPr id="6" name="TextBox 5">
            <a:extLst>
              <a:ext uri="{FF2B5EF4-FFF2-40B4-BE49-F238E27FC236}">
                <a16:creationId xmlns:a16="http://schemas.microsoft.com/office/drawing/2014/main" id="{EE24D11E-7877-F018-B500-F357B8287D0B}"/>
              </a:ext>
            </a:extLst>
          </p:cNvPr>
          <p:cNvSpPr txBox="1"/>
          <p:nvPr/>
        </p:nvSpPr>
        <p:spPr>
          <a:xfrm>
            <a:off x="0" y="770698"/>
            <a:ext cx="7665694" cy="1015663"/>
          </a:xfrm>
          <a:prstGeom prst="rect">
            <a:avLst/>
          </a:prstGeom>
        </p:spPr>
        <p:txBody>
          <a:bodyPr vert="horz" lIns="91440" tIns="45720" rIns="91440" bIns="45720" rtlCol="0">
            <a:noAutofit/>
          </a:bodyPr>
          <a:lstStyle>
            <a:defPPr>
              <a:defRPr lang="en-US"/>
            </a:defPPr>
            <a:lvl1pPr marL="285750" indent="-285750" defTabSz="1828800">
              <a:lnSpc>
                <a:spcPct val="100000"/>
              </a:lnSpc>
              <a:spcBef>
                <a:spcPts val="0"/>
              </a:spcBef>
              <a:spcAft>
                <a:spcPts val="600"/>
              </a:spcAft>
              <a:buFont typeface="Arial" panose="020B0604020202020204" pitchFamily="34" charset="0"/>
              <a:buChar char="•"/>
              <a:defRPr b="1">
                <a:solidFill>
                  <a:srgbClr val="0C377B"/>
                </a:solidFill>
                <a:latin typeface="Arial"/>
              </a:defRPr>
            </a:lvl1pPr>
            <a:lvl2pPr marL="0" indent="0" defTabSz="1828800">
              <a:lnSpc>
                <a:spcPts val="3700"/>
              </a:lnSpc>
              <a:spcBef>
                <a:spcPts val="0"/>
              </a:spcBef>
              <a:buFontTx/>
              <a:buNone/>
              <a:defRPr sz="3600" b="1"/>
            </a:lvl2pPr>
            <a:lvl3pPr marL="0" indent="0" defTabSz="1828800">
              <a:lnSpc>
                <a:spcPts val="3700"/>
              </a:lnSpc>
              <a:spcBef>
                <a:spcPts val="0"/>
              </a:spcBef>
              <a:buSzPct val="120000"/>
              <a:buFontTx/>
              <a:buNone/>
              <a:defRPr sz="3600" b="1"/>
            </a:lvl3pPr>
            <a:lvl4pPr marL="0" indent="0" defTabSz="1828800">
              <a:lnSpc>
                <a:spcPts val="3700"/>
              </a:lnSpc>
              <a:spcBef>
                <a:spcPts val="0"/>
              </a:spcBef>
              <a:buSzPct val="120000"/>
              <a:buFontTx/>
              <a:buNone/>
              <a:defRPr sz="3600" b="1"/>
            </a:lvl4pPr>
            <a:lvl5pPr marL="0" indent="0" defTabSz="1828800">
              <a:lnSpc>
                <a:spcPts val="3700"/>
              </a:lnSpc>
              <a:spcBef>
                <a:spcPts val="0"/>
              </a:spcBef>
              <a:buSzPct val="120000"/>
              <a:buFontTx/>
              <a:buNone/>
              <a:defRPr sz="3600" b="1"/>
            </a:lvl5pPr>
            <a:lvl6pPr marL="5029200" indent="-457200" defTabSz="1828800">
              <a:lnSpc>
                <a:spcPct val="90000"/>
              </a:lnSpc>
              <a:spcBef>
                <a:spcPts val="1000"/>
              </a:spcBef>
              <a:buFont typeface="Arial" panose="020B0604020202020204" pitchFamily="34" charset="0"/>
              <a:buChar char="•"/>
              <a:defRPr sz="3600"/>
            </a:lvl6pPr>
            <a:lvl7pPr marL="5943600" indent="-457200" defTabSz="1828800">
              <a:lnSpc>
                <a:spcPct val="90000"/>
              </a:lnSpc>
              <a:spcBef>
                <a:spcPts val="1000"/>
              </a:spcBef>
              <a:buFont typeface="Arial" panose="020B0604020202020204" pitchFamily="34" charset="0"/>
              <a:buChar char="•"/>
              <a:defRPr sz="3600"/>
            </a:lvl7pPr>
            <a:lvl8pPr marL="6858000" indent="-457200" defTabSz="1828800">
              <a:lnSpc>
                <a:spcPct val="90000"/>
              </a:lnSpc>
              <a:spcBef>
                <a:spcPts val="1000"/>
              </a:spcBef>
              <a:buFont typeface="Arial" panose="020B0604020202020204" pitchFamily="34" charset="0"/>
              <a:buChar char="•"/>
              <a:defRPr sz="3600"/>
            </a:lvl8pPr>
            <a:lvl9pPr marL="7772400" indent="-457200" defTabSz="1828800">
              <a:lnSpc>
                <a:spcPct val="90000"/>
              </a:lnSpc>
              <a:spcBef>
                <a:spcPts val="1000"/>
              </a:spcBef>
              <a:buFont typeface="Arial" panose="020B0604020202020204" pitchFamily="34" charset="0"/>
              <a:buChar char="•"/>
              <a:defRPr sz="3600"/>
            </a:lvl9pPr>
          </a:lstStyle>
          <a:p>
            <a:pPr marL="285750" marR="0" lvl="0" indent="-285750" algn="l" defTabSz="1828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rPr>
              <a:t>Road accesses developed for all 8 surface sites</a:t>
            </a:r>
          </a:p>
          <a:p>
            <a:pPr marL="285750" marR="0" lvl="0" indent="-285750" algn="l" defTabSz="1828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rPr>
              <a:t>Four possible highway connections defined</a:t>
            </a:r>
          </a:p>
          <a:p>
            <a:pPr marL="285750" marR="0" lvl="0" indent="-285750" algn="l" defTabSz="1828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Less than 4 km of new roads required</a:t>
            </a:r>
          </a:p>
        </p:txBody>
      </p:sp>
      <p:pic>
        <p:nvPicPr>
          <p:cNvPr id="2" name="Picture 1">
            <a:extLst>
              <a:ext uri="{FF2B5EF4-FFF2-40B4-BE49-F238E27FC236}">
                <a16:creationId xmlns:a16="http://schemas.microsoft.com/office/drawing/2014/main" id="{7A8E128F-CF3A-2C0E-910A-6759E1080ADF}"/>
              </a:ext>
            </a:extLst>
          </p:cNvPr>
          <p:cNvPicPr>
            <a:picLocks noChangeAspect="1"/>
          </p:cNvPicPr>
          <p:nvPr/>
        </p:nvPicPr>
        <p:blipFill rotWithShape="1">
          <a:blip r:embed="rId4"/>
          <a:srcRect r="2589" b="2676"/>
          <a:stretch/>
        </p:blipFill>
        <p:spPr>
          <a:xfrm>
            <a:off x="7803851" y="760949"/>
            <a:ext cx="4359596" cy="3967094"/>
          </a:xfrm>
          <a:prstGeom prst="rect">
            <a:avLst/>
          </a:prstGeom>
        </p:spPr>
      </p:pic>
      <p:pic>
        <p:nvPicPr>
          <p:cNvPr id="3" name="Picture 2">
            <a:extLst>
              <a:ext uri="{FF2B5EF4-FFF2-40B4-BE49-F238E27FC236}">
                <a16:creationId xmlns:a16="http://schemas.microsoft.com/office/drawing/2014/main" id="{C11EA278-9DE9-11E8-5C4C-879DF269959B}"/>
              </a:ext>
            </a:extLst>
          </p:cNvPr>
          <p:cNvPicPr>
            <a:picLocks noChangeAspect="1"/>
          </p:cNvPicPr>
          <p:nvPr/>
        </p:nvPicPr>
        <p:blipFill rotWithShape="1">
          <a:blip r:embed="rId5"/>
          <a:srcRect l="31833" t="9025" r="16320" b="2459"/>
          <a:stretch/>
        </p:blipFill>
        <p:spPr>
          <a:xfrm>
            <a:off x="4646026" y="1971520"/>
            <a:ext cx="3183917" cy="2329833"/>
          </a:xfrm>
          <a:prstGeom prst="rect">
            <a:avLst/>
          </a:prstGeom>
        </p:spPr>
      </p:pic>
      <p:sp>
        <p:nvSpPr>
          <p:cNvPr id="12" name="Text Placeholder 2">
            <a:extLst>
              <a:ext uri="{FF2B5EF4-FFF2-40B4-BE49-F238E27FC236}">
                <a16:creationId xmlns:a16="http://schemas.microsoft.com/office/drawing/2014/main" id="{1F127B59-6532-1216-0A44-51D53F97BA6C}"/>
              </a:ext>
            </a:extLst>
          </p:cNvPr>
          <p:cNvSpPr txBox="1">
            <a:spLocks/>
          </p:cNvSpPr>
          <p:nvPr/>
        </p:nvSpPr>
        <p:spPr>
          <a:xfrm>
            <a:off x="4722167" y="4695896"/>
            <a:ext cx="7182286" cy="566822"/>
          </a:xfrm>
          <a:prstGeom prst="rect">
            <a:avLst/>
          </a:prstGeom>
        </p:spPr>
        <p:txBody>
          <a:bodyPr vert="horz" lIns="91440" tIns="45720" rIns="91440" bIns="45720" rtlCol="0">
            <a:noAutofit/>
          </a:bodyPr>
          <a:lstStyle>
            <a:lvl1pPr marL="0" indent="0" algn="l" defTabSz="1828800" rtl="0" eaLnBrk="1" latinLnBrk="0" hangingPunct="1">
              <a:lnSpc>
                <a:spcPts val="3700"/>
              </a:lnSpc>
              <a:spcBef>
                <a:spcPts val="0"/>
              </a:spcBef>
              <a:buFont typeface="Arial" panose="020B0604020202020204" pitchFamily="34" charset="0"/>
              <a:buNone/>
              <a:defRPr sz="3600" b="1" kern="1200">
                <a:solidFill>
                  <a:schemeClr val="tx1"/>
                </a:solidFill>
                <a:latin typeface="+mn-lt"/>
                <a:ea typeface="+mn-ea"/>
                <a:cs typeface="+mn-cs"/>
              </a:defRPr>
            </a:lvl1pPr>
            <a:lvl2pPr marL="0" indent="0" algn="l" defTabSz="1828800" rtl="0" eaLnBrk="1" latinLnBrk="0" hangingPunct="1">
              <a:lnSpc>
                <a:spcPts val="3700"/>
              </a:lnSpc>
              <a:spcBef>
                <a:spcPts val="0"/>
              </a:spcBef>
              <a:buFontTx/>
              <a:buNone/>
              <a:defRPr sz="3600" b="1" kern="1200">
                <a:solidFill>
                  <a:schemeClr val="tx1"/>
                </a:solidFill>
                <a:latin typeface="+mn-lt"/>
                <a:ea typeface="+mn-ea"/>
                <a:cs typeface="+mn-cs"/>
              </a:defRPr>
            </a:lvl2pPr>
            <a:lvl3pPr marL="0" indent="0" algn="l" defTabSz="1828800" rtl="0" eaLnBrk="1" latinLnBrk="0" hangingPunct="1">
              <a:lnSpc>
                <a:spcPts val="3700"/>
              </a:lnSpc>
              <a:spcBef>
                <a:spcPts val="0"/>
              </a:spcBef>
              <a:buSzPct val="120000"/>
              <a:buFontTx/>
              <a:buNone/>
              <a:defRPr sz="3600" b="1" kern="1200">
                <a:solidFill>
                  <a:schemeClr val="tx1"/>
                </a:solidFill>
                <a:latin typeface="+mn-lt"/>
                <a:ea typeface="+mn-ea"/>
                <a:cs typeface="+mn-cs"/>
              </a:defRPr>
            </a:lvl3pPr>
            <a:lvl4pPr marL="0" indent="0" algn="l" defTabSz="1828800" rtl="0" eaLnBrk="1" latinLnBrk="0" hangingPunct="1">
              <a:lnSpc>
                <a:spcPts val="3700"/>
              </a:lnSpc>
              <a:spcBef>
                <a:spcPts val="0"/>
              </a:spcBef>
              <a:buSzPct val="120000"/>
              <a:buFontTx/>
              <a:buNone/>
              <a:defRPr sz="3600" b="1" kern="1200">
                <a:solidFill>
                  <a:schemeClr val="tx1"/>
                </a:solidFill>
                <a:latin typeface="+mn-lt"/>
                <a:ea typeface="+mn-ea"/>
                <a:cs typeface="+mn-cs"/>
              </a:defRPr>
            </a:lvl4pPr>
            <a:lvl5pPr marL="0" indent="0" algn="l" defTabSz="1828800" rtl="0" eaLnBrk="1" latinLnBrk="0" hangingPunct="1">
              <a:lnSpc>
                <a:spcPts val="3700"/>
              </a:lnSpc>
              <a:spcBef>
                <a:spcPts val="0"/>
              </a:spcBef>
              <a:buSzPct val="120000"/>
              <a:buFontTx/>
              <a:buNone/>
              <a:defRPr sz="3600" b="1"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5750" marR="0" lvl="0" indent="-285750" algn="l" defTabSz="1828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rPr>
              <a:t>Electrical connection concept developed with RTE                  (French electricity  grid operator) </a:t>
            </a:r>
          </a:p>
          <a:p>
            <a:pPr marL="285750" marR="0" lvl="0" indent="-285750" algn="l" defTabSz="1828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rPr>
              <a:t>Three HV supply points, two new stations &amp; CERN </a:t>
            </a:r>
            <a:r>
              <a:rPr kumimoji="0" lang="en-GB" sz="1800" b="1" i="0" u="none" strike="noStrike" kern="1200" cap="none" spc="0" normalizeH="0" baseline="0" noProof="0" dirty="0" err="1">
                <a:ln>
                  <a:noFill/>
                </a:ln>
                <a:solidFill>
                  <a:srgbClr val="0C377B"/>
                </a:solidFill>
                <a:effectLst/>
                <a:uLnTx/>
                <a:uFillTx/>
                <a:latin typeface="Arial"/>
                <a:ea typeface="+mn-ea"/>
                <a:cs typeface="+mn-cs"/>
              </a:rPr>
              <a:t>Prevessin</a:t>
            </a:r>
            <a:endParaRPr kumimoji="0" lang="en-GB" sz="1800" b="1" i="0" u="none" strike="noStrike" kern="1200" cap="none" spc="0" normalizeH="0" baseline="0" noProof="0" dirty="0">
              <a:ln>
                <a:noFill/>
              </a:ln>
              <a:solidFill>
                <a:srgbClr val="0C377B"/>
              </a:solidFill>
              <a:effectLst/>
              <a:uLnTx/>
              <a:uFillTx/>
              <a:latin typeface="Arial"/>
              <a:ea typeface="+mn-ea"/>
              <a:cs typeface="+mn-cs"/>
            </a:endParaRPr>
          </a:p>
          <a:p>
            <a:pPr marL="0" marR="0" lvl="0" indent="0" algn="l" defTabSz="1828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sym typeface="Wingdings" panose="05000000000000000000" pitchFamily="2" charset="2"/>
              </a:rPr>
              <a:t>     </a:t>
            </a:r>
            <a:r>
              <a:rPr kumimoji="0" lang="en-GB" sz="1800" b="1"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r</a:t>
            </a:r>
            <a:r>
              <a:rPr kumimoji="0" lang="en-GB" sz="1800" b="1" i="0" u="none" strike="noStrike" kern="1200" cap="none" spc="0" normalizeH="0" baseline="0" noProof="0" dirty="0">
                <a:ln>
                  <a:noFill/>
                </a:ln>
                <a:solidFill>
                  <a:srgbClr val="FF0000"/>
                </a:solidFill>
                <a:effectLst/>
                <a:uLnTx/>
                <a:uFillTx/>
                <a:latin typeface="Arial"/>
                <a:ea typeface="+mn-ea"/>
                <a:cs typeface="+mn-cs"/>
              </a:rPr>
              <a:t>equested loads have no significant impact on grid</a:t>
            </a:r>
          </a:p>
          <a:p>
            <a:pPr marL="285750" marR="0" lvl="0" indent="-285750" algn="l" defTabSz="1828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rPr>
              <a:t>R&amp;D efforts aiming at reduction of the energy consumption of FCC-</a:t>
            </a:r>
            <a:r>
              <a:rPr kumimoji="0" lang="en-GB" sz="1800" b="1" i="0" u="none" strike="noStrike" kern="1200" cap="none" spc="0" normalizeH="0" baseline="0" noProof="0" dirty="0" err="1">
                <a:ln>
                  <a:noFill/>
                </a:ln>
                <a:solidFill>
                  <a:srgbClr val="0C377B"/>
                </a:solidFill>
                <a:effectLst/>
                <a:uLnTx/>
                <a:uFillTx/>
                <a:latin typeface="Arial"/>
                <a:ea typeface="+mn-ea"/>
                <a:cs typeface="+mn-cs"/>
              </a:rPr>
              <a:t>ee</a:t>
            </a:r>
            <a:r>
              <a:rPr kumimoji="0" lang="en-GB" sz="1800" b="1" i="0" u="none" strike="noStrike" kern="1200" cap="none" spc="0" normalizeH="0" baseline="0" noProof="0" dirty="0">
                <a:ln>
                  <a:noFill/>
                </a:ln>
                <a:solidFill>
                  <a:srgbClr val="0C377B"/>
                </a:solidFill>
                <a:effectLst/>
                <a:uLnTx/>
                <a:uFillTx/>
                <a:latin typeface="Arial"/>
                <a:ea typeface="+mn-ea"/>
                <a:cs typeface="+mn-cs"/>
              </a:rPr>
              <a:t> and FCC-</a:t>
            </a:r>
            <a:r>
              <a:rPr kumimoji="0" lang="en-GB" sz="1800" b="1" i="0" u="none" strike="noStrike" kern="1200" cap="none" spc="0" normalizeH="0" baseline="0" noProof="0" dirty="0" err="1">
                <a:ln>
                  <a:noFill/>
                </a:ln>
                <a:solidFill>
                  <a:srgbClr val="0C377B"/>
                </a:solidFill>
                <a:effectLst/>
                <a:uLnTx/>
                <a:uFillTx/>
                <a:latin typeface="Arial"/>
                <a:ea typeface="+mn-ea"/>
                <a:cs typeface="+mn-cs"/>
              </a:rPr>
              <a:t>hh</a:t>
            </a:r>
            <a:endParaRPr kumimoji="0" lang="en-GB" sz="1800" b="1" i="0" u="none" strike="noStrike" kern="1200" cap="none" spc="0" normalizeH="0" baseline="0" noProof="0" dirty="0">
              <a:ln>
                <a:noFill/>
              </a:ln>
              <a:solidFill>
                <a:srgbClr val="0C377B"/>
              </a:solidFill>
              <a:effectLst/>
              <a:uLnTx/>
              <a:uFillTx/>
              <a:latin typeface="Arial"/>
              <a:ea typeface="+mn-ea"/>
              <a:cs typeface="+mn-cs"/>
            </a:endParaRPr>
          </a:p>
        </p:txBody>
      </p:sp>
      <p:sp>
        <p:nvSpPr>
          <p:cNvPr id="14" name="TextBox 13">
            <a:extLst>
              <a:ext uri="{FF2B5EF4-FFF2-40B4-BE49-F238E27FC236}">
                <a16:creationId xmlns:a16="http://schemas.microsoft.com/office/drawing/2014/main" id="{F7077EBA-5D7A-F137-30C1-A629ABC69364}"/>
              </a:ext>
            </a:extLst>
          </p:cNvPr>
          <p:cNvSpPr txBox="1"/>
          <p:nvPr/>
        </p:nvSpPr>
        <p:spPr>
          <a:xfrm>
            <a:off x="6303146" y="838868"/>
            <a:ext cx="273906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rPr>
              <a:t>Connections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rPr>
              <a:t>French electricity grid </a:t>
            </a:r>
            <a:endParaRPr kumimoji="0" lang="en-CH" sz="1800" b="1" i="0" u="none" strike="noStrike" kern="1200" cap="none" spc="0" normalizeH="0" baseline="0" noProof="0" dirty="0">
              <a:ln>
                <a:noFill/>
              </a:ln>
              <a:solidFill>
                <a:srgbClr val="0F124A"/>
              </a:solidFill>
              <a:effectLst/>
              <a:uLnTx/>
              <a:uFillTx/>
              <a:latin typeface="Arial"/>
              <a:ea typeface="+mn-ea"/>
              <a:cs typeface="+mn-cs"/>
            </a:endParaRPr>
          </a:p>
        </p:txBody>
      </p:sp>
      <p:sp>
        <p:nvSpPr>
          <p:cNvPr id="15" name="TextBox 14">
            <a:extLst>
              <a:ext uri="{FF2B5EF4-FFF2-40B4-BE49-F238E27FC236}">
                <a16:creationId xmlns:a16="http://schemas.microsoft.com/office/drawing/2014/main" id="{CFBF3DF0-0EEA-E5FE-AC35-A9CEECA19AAF}"/>
              </a:ext>
            </a:extLst>
          </p:cNvPr>
          <p:cNvSpPr txBox="1"/>
          <p:nvPr/>
        </p:nvSpPr>
        <p:spPr>
          <a:xfrm>
            <a:off x="1235076" y="4123304"/>
            <a:ext cx="2053891" cy="646331"/>
          </a:xfrm>
          <a:prstGeom prst="rect">
            <a:avLst/>
          </a:prstGeom>
          <a:solidFill>
            <a:srgbClr val="F8F8F8">
              <a:alpha val="69804"/>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rPr>
              <a:t>connections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C377B"/>
                </a:solidFill>
                <a:effectLst/>
                <a:uLnTx/>
                <a:uFillTx/>
                <a:latin typeface="Arial"/>
                <a:ea typeface="+mn-ea"/>
                <a:cs typeface="+mn-cs"/>
              </a:rPr>
              <a:t>highway network</a:t>
            </a:r>
            <a:endParaRPr kumimoji="0" lang="en-CH" sz="1800" b="1" i="0" u="none" strike="noStrike" kern="1200" cap="none" spc="0" normalizeH="0" baseline="0" noProof="0" dirty="0">
              <a:ln>
                <a:noFill/>
              </a:ln>
              <a:solidFill>
                <a:srgbClr val="0F124A"/>
              </a:solidFill>
              <a:effectLst/>
              <a:uLnTx/>
              <a:uFillTx/>
              <a:latin typeface="Arial"/>
              <a:ea typeface="+mn-ea"/>
              <a:cs typeface="+mn-cs"/>
            </a:endParaRPr>
          </a:p>
        </p:txBody>
      </p:sp>
    </p:spTree>
    <p:extLst>
      <p:ext uri="{BB962C8B-B14F-4D97-AF65-F5344CB8AC3E}">
        <p14:creationId xmlns:p14="http://schemas.microsoft.com/office/powerpoint/2010/main" val="339065585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Regional implementation activities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6" name="TextBox 5">
            <a:extLst>
              <a:ext uri="{FF2B5EF4-FFF2-40B4-BE49-F238E27FC236}">
                <a16:creationId xmlns:a16="http://schemas.microsoft.com/office/drawing/2014/main" id="{721E208A-A8FD-5F98-1767-654FE6250614}"/>
              </a:ext>
            </a:extLst>
          </p:cNvPr>
          <p:cNvSpPr txBox="1"/>
          <p:nvPr/>
        </p:nvSpPr>
        <p:spPr>
          <a:xfrm>
            <a:off x="106857" y="754916"/>
            <a:ext cx="609463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C377B"/>
                </a:solidFill>
                <a:effectLst/>
                <a:uLnTx/>
                <a:uFillTx/>
                <a:latin typeface="Calibri" panose="020F0502020204030204"/>
                <a:ea typeface="+mn-ea"/>
                <a:cs typeface="+mn-cs"/>
              </a:rPr>
              <a:t>M</a:t>
            </a:r>
            <a:r>
              <a:rPr kumimoji="0" lang="fr-FR" sz="2400" b="1" i="0" u="none" strike="noStrike" kern="1200" cap="none" spc="0" normalizeH="0" baseline="0" noProof="0" dirty="0" err="1">
                <a:ln>
                  <a:noFill/>
                </a:ln>
                <a:solidFill>
                  <a:srgbClr val="0C377B"/>
                </a:solidFill>
                <a:effectLst/>
                <a:uLnTx/>
                <a:uFillTx/>
                <a:latin typeface="Calibri" panose="020F0502020204030204"/>
                <a:ea typeface="+mn-ea"/>
                <a:cs typeface="+mn-cs"/>
              </a:rPr>
              <a:t>eetings</a:t>
            </a:r>
            <a:r>
              <a:rPr kumimoji="0" lang="fr-FR" sz="2400" b="1" i="0" u="none" strike="noStrike" kern="1200" cap="none" spc="0" normalizeH="0" baseline="0" noProof="0" dirty="0">
                <a:ln>
                  <a:noFill/>
                </a:ln>
                <a:solidFill>
                  <a:srgbClr val="0C377B"/>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0C377B"/>
                </a:solidFill>
                <a:effectLst/>
                <a:uLnTx/>
                <a:uFillTx/>
                <a:latin typeface="Calibri" panose="020F0502020204030204"/>
                <a:ea typeface="+mn-ea"/>
                <a:cs typeface="+mn-cs"/>
              </a:rPr>
              <a:t>with</a:t>
            </a:r>
            <a:r>
              <a:rPr kumimoji="0" lang="fr-FR" sz="2400" b="1" i="0" u="none" strike="noStrike" kern="1200" cap="none" spc="0" normalizeH="0" baseline="0" noProof="0" dirty="0">
                <a:ln>
                  <a:noFill/>
                </a:ln>
                <a:solidFill>
                  <a:srgbClr val="0C377B"/>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0C377B"/>
                </a:solidFill>
                <a:effectLst/>
                <a:uLnTx/>
                <a:uFillTx/>
                <a:latin typeface="Calibri" panose="020F0502020204030204"/>
                <a:ea typeface="+mn-ea"/>
                <a:cs typeface="+mn-cs"/>
              </a:rPr>
              <a:t>municipalities</a:t>
            </a:r>
            <a:r>
              <a:rPr kumimoji="0" lang="fr-FR" sz="2400" b="1" i="0" u="none" strike="noStrike" kern="1200" cap="none" spc="0" normalizeH="0" baseline="0" noProof="0" dirty="0">
                <a:ln>
                  <a:noFill/>
                </a:ln>
                <a:solidFill>
                  <a:srgbClr val="0C377B"/>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0C377B"/>
                </a:solidFill>
                <a:effectLst/>
                <a:uLnTx/>
                <a:uFillTx/>
                <a:latin typeface="Calibri" panose="020F0502020204030204"/>
                <a:ea typeface="+mn-ea"/>
                <a:cs typeface="+mn-cs"/>
              </a:rPr>
              <a:t>concerned</a:t>
            </a:r>
            <a:r>
              <a:rPr kumimoji="0" lang="fr-FR" sz="2400" b="1" i="0" u="none" strike="noStrike" kern="1200" cap="none" spc="0" normalizeH="0" baseline="0" noProof="0" dirty="0">
                <a:ln>
                  <a:noFill/>
                </a:ln>
                <a:solidFill>
                  <a:srgbClr val="0C377B"/>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C377B"/>
                </a:solidFill>
                <a:effectLst/>
                <a:uLnTx/>
                <a:uFillTx/>
                <a:latin typeface="Calibri" panose="020F0502020204030204"/>
                <a:ea typeface="+mn-ea"/>
                <a:cs typeface="+mn-cs"/>
              </a:rPr>
              <a:t>in France (31) and </a:t>
            </a:r>
            <a:r>
              <a:rPr kumimoji="0" lang="fr-FR" sz="2400" b="1" i="0" u="none" strike="noStrike" kern="1200" cap="none" spc="0" normalizeH="0" baseline="0" noProof="0" dirty="0" err="1">
                <a:ln>
                  <a:noFill/>
                </a:ln>
                <a:solidFill>
                  <a:srgbClr val="0C377B"/>
                </a:solidFill>
                <a:effectLst/>
                <a:uLnTx/>
                <a:uFillTx/>
                <a:latin typeface="Calibri" panose="020F0502020204030204"/>
                <a:ea typeface="+mn-ea"/>
                <a:cs typeface="+mn-cs"/>
              </a:rPr>
              <a:t>Switzerland</a:t>
            </a:r>
            <a:r>
              <a:rPr kumimoji="0" lang="fr-FR" sz="2400" b="1" i="0" u="none" strike="noStrike" kern="1200" cap="none" spc="0" normalizeH="0" baseline="0" noProof="0" dirty="0">
                <a:ln>
                  <a:noFill/>
                </a:ln>
                <a:solidFill>
                  <a:srgbClr val="0C377B"/>
                </a:solidFill>
                <a:effectLst/>
                <a:uLnTx/>
                <a:uFillTx/>
                <a:latin typeface="Calibri" panose="020F0502020204030204"/>
                <a:ea typeface="+mn-ea"/>
                <a:cs typeface="+mn-cs"/>
              </a:rPr>
              <a:t> (10)</a:t>
            </a:r>
            <a:endParaRPr kumimoji="0" lang="en-CH" sz="2400" b="1" i="0" u="none" strike="noStrike" kern="1200" cap="none" spc="0" normalizeH="0" baseline="0" noProof="0" dirty="0">
              <a:ln>
                <a:noFill/>
              </a:ln>
              <a:solidFill>
                <a:srgbClr val="0C377B"/>
              </a:solidFill>
              <a:effectLst/>
              <a:uLnTx/>
              <a:uFillTx/>
              <a:latin typeface="Calibri" panose="020F0502020204030204"/>
              <a:ea typeface="+mn-ea"/>
              <a:cs typeface="+mn-cs"/>
            </a:endParaRPr>
          </a:p>
        </p:txBody>
      </p:sp>
      <p:sp>
        <p:nvSpPr>
          <p:cNvPr id="2" name="Text Placeholder 8">
            <a:extLst>
              <a:ext uri="{FF2B5EF4-FFF2-40B4-BE49-F238E27FC236}">
                <a16:creationId xmlns:a16="http://schemas.microsoft.com/office/drawing/2014/main" id="{45B6DD4D-7C97-3940-65DA-B801C243DAD8}"/>
              </a:ext>
            </a:extLst>
          </p:cNvPr>
          <p:cNvSpPr txBox="1">
            <a:spLocks/>
          </p:cNvSpPr>
          <p:nvPr/>
        </p:nvSpPr>
        <p:spPr>
          <a:xfrm>
            <a:off x="123068" y="1525614"/>
            <a:ext cx="5702994" cy="2545830"/>
          </a:xfrm>
          <a:prstGeom prst="rect">
            <a:avLst/>
          </a:prstGeom>
        </p:spPr>
        <p:txBody>
          <a:bodyPr vert="horz" lIns="74295" tIns="37148" rIns="74295" bIns="37148" rtlCol="0">
            <a:noAutofit/>
          </a:bodyPr>
          <a:lstStyle>
            <a:lvl1pPr marL="0" indent="0" algn="l" defTabSz="914377" rtl="0" eaLnBrk="1" latinLnBrk="0" hangingPunct="1">
              <a:lnSpc>
                <a:spcPts val="1851"/>
              </a:lnSpc>
              <a:spcBef>
                <a:spcPts val="1851"/>
              </a:spcBef>
              <a:buFont typeface="Arial" panose="020B0604020202020204" pitchFamily="34" charset="0"/>
              <a:buNone/>
              <a:defRPr sz="1867" b="1" kern="1200">
                <a:solidFill>
                  <a:schemeClr val="tx1"/>
                </a:solidFill>
                <a:latin typeface="+mn-lt"/>
                <a:ea typeface="+mn-ea"/>
                <a:cs typeface="+mn-cs"/>
              </a:defRPr>
            </a:lvl1pPr>
            <a:lvl2pPr marL="629984" indent="0" algn="l" defTabSz="914377" rtl="0" eaLnBrk="1" latinLnBrk="0" hangingPunct="1">
              <a:lnSpc>
                <a:spcPts val="1851"/>
              </a:lnSpc>
              <a:spcBef>
                <a:spcPts val="0"/>
              </a:spcBef>
              <a:buFont typeface="Arial" panose="020B0604020202020204" pitchFamily="34" charset="0"/>
              <a:buNone/>
              <a:tabLst>
                <a:tab pos="5273868" algn="r"/>
              </a:tabLst>
              <a:defRPr sz="1600" kern="1200">
                <a:solidFill>
                  <a:schemeClr val="tx1"/>
                </a:solidFill>
                <a:latin typeface="+mn-lt"/>
                <a:ea typeface="+mn-ea"/>
                <a:cs typeface="+mn-cs"/>
              </a:defRPr>
            </a:lvl2pPr>
            <a:lvl3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3pPr>
            <a:lvl4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4pPr>
            <a:lvl5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42931" rtl="0" eaLnBrk="1" fontAlgn="auto" latinLnBrk="0" hangingPunct="1">
              <a:lnSpc>
                <a:spcPct val="100000"/>
              </a:lnSpc>
              <a:spcBef>
                <a:spcPts val="975"/>
              </a:spcBef>
              <a:spcAft>
                <a:spcPts val="0"/>
              </a:spcAft>
              <a:buClrTx/>
              <a:buSzTx/>
              <a:buFont typeface="Arial" panose="020B0604020202020204" pitchFamily="34" charset="0"/>
              <a:buNone/>
              <a:tabLst/>
              <a:defRPr/>
            </a:pP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PA – </a:t>
            </a:r>
            <a:r>
              <a:rPr kumimoji="0" lang="en-CH" sz="2000" b="1" i="0" u="none" strike="noStrike" kern="1200" cap="none" spc="0" normalizeH="0" baseline="0" noProof="0" dirty="0" err="1">
                <a:ln>
                  <a:noFill/>
                </a:ln>
                <a:solidFill>
                  <a:srgbClr val="FFFFFF"/>
                </a:solidFill>
                <a:effectLst/>
                <a:highlight>
                  <a:srgbClr val="008000"/>
                </a:highlight>
                <a:uLnTx/>
                <a:uFillTx/>
                <a:latin typeface="Calibri" panose="020F0502020204030204"/>
                <a:ea typeface="+mn-ea"/>
                <a:cs typeface="Calibri"/>
                <a:sym typeface="Helvetica"/>
              </a:rPr>
              <a:t>Ferney</a:t>
            </a: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 Voltaire </a:t>
            </a:r>
            <a:r>
              <a:rPr kumimoji="0" lang="en-CH"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(FR) – </a:t>
            </a:r>
            <a:r>
              <a:rPr kumimoji="0" lang="en-US"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experiment site</a:t>
            </a:r>
            <a:endParaRPr kumimoji="0" lang="en-CH"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endParaRPr>
          </a:p>
          <a:p>
            <a:pPr marL="0" marR="0" lvl="0" indent="0" algn="l" defTabSz="742931" rtl="0" eaLnBrk="1" fontAlgn="auto" latinLnBrk="0" hangingPunct="1">
              <a:lnSpc>
                <a:spcPct val="100000"/>
              </a:lnSpc>
              <a:spcBef>
                <a:spcPts val="975"/>
              </a:spcBef>
              <a:spcAft>
                <a:spcPts val="0"/>
              </a:spcAft>
              <a:buClrTx/>
              <a:buSzTx/>
              <a:buFont typeface="Arial" panose="020B0604020202020204" pitchFamily="34" charset="0"/>
              <a:buNone/>
              <a:tabLst/>
              <a:defRPr/>
            </a:pP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PB – </a:t>
            </a:r>
            <a:r>
              <a:rPr kumimoji="0" lang="en-CH" sz="2000" b="1" i="0" u="none" strike="noStrike" kern="1200" cap="none" spc="0" normalizeH="0" baseline="0" noProof="0" dirty="0" err="1">
                <a:ln>
                  <a:noFill/>
                </a:ln>
                <a:solidFill>
                  <a:srgbClr val="FFFFFF"/>
                </a:solidFill>
                <a:effectLst/>
                <a:highlight>
                  <a:srgbClr val="008000"/>
                </a:highlight>
                <a:uLnTx/>
                <a:uFillTx/>
                <a:latin typeface="Calibri" panose="020F0502020204030204"/>
                <a:ea typeface="+mn-ea"/>
                <a:cs typeface="Calibri"/>
                <a:sym typeface="Helvetica"/>
              </a:rPr>
              <a:t>Présinge</a:t>
            </a: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a:t>
            </a:r>
            <a:r>
              <a:rPr kumimoji="0" lang="en-CH" sz="2000" b="1" i="0" u="none" strike="noStrike" kern="1200" cap="none" spc="0" normalizeH="0" baseline="0" noProof="0" dirty="0" err="1">
                <a:ln>
                  <a:noFill/>
                </a:ln>
                <a:solidFill>
                  <a:srgbClr val="FFFFFF"/>
                </a:solidFill>
                <a:effectLst/>
                <a:highlight>
                  <a:srgbClr val="008000"/>
                </a:highlight>
                <a:uLnTx/>
                <a:uFillTx/>
                <a:latin typeface="Calibri" panose="020F0502020204030204"/>
                <a:ea typeface="+mn-ea"/>
                <a:cs typeface="Calibri"/>
                <a:sym typeface="Helvetica"/>
              </a:rPr>
              <a:t>Choulex</a:t>
            </a: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 </a:t>
            </a:r>
            <a:r>
              <a:rPr kumimoji="0" lang="en-CH"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(CH) – </a:t>
            </a:r>
            <a:r>
              <a:rPr kumimoji="0" lang="en-US"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technical site</a:t>
            </a:r>
            <a:endParaRPr kumimoji="0" lang="en-CH"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endParaRPr>
          </a:p>
          <a:p>
            <a:pPr marL="0" marR="0" lvl="0" indent="0" algn="l" defTabSz="742931" rtl="0" eaLnBrk="1" fontAlgn="auto" latinLnBrk="0" hangingPunct="1">
              <a:lnSpc>
                <a:spcPct val="100000"/>
              </a:lnSpc>
              <a:spcBef>
                <a:spcPts val="975"/>
              </a:spcBef>
              <a:spcAft>
                <a:spcPts val="0"/>
              </a:spcAft>
              <a:buClrTx/>
              <a:buSzTx/>
              <a:buFont typeface="Arial" panose="020B0604020202020204" pitchFamily="34" charset="0"/>
              <a:buNone/>
              <a:tabLst/>
              <a:defRPr/>
            </a:pP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PD – </a:t>
            </a:r>
            <a:r>
              <a:rPr kumimoji="0" lang="en-CH" sz="2000" b="1" i="0" u="none" strike="noStrike" kern="1200" cap="none" spc="0" normalizeH="0" baseline="0" noProof="0" dirty="0" err="1">
                <a:ln>
                  <a:noFill/>
                </a:ln>
                <a:solidFill>
                  <a:srgbClr val="FFFFFF"/>
                </a:solidFill>
                <a:effectLst/>
                <a:highlight>
                  <a:srgbClr val="008000"/>
                </a:highlight>
                <a:uLnTx/>
                <a:uFillTx/>
                <a:latin typeface="Calibri" panose="020F0502020204030204"/>
                <a:ea typeface="+mn-ea"/>
                <a:cs typeface="Calibri"/>
                <a:sym typeface="Helvetica"/>
              </a:rPr>
              <a:t>Nangy</a:t>
            </a: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 (FR) </a:t>
            </a:r>
            <a:r>
              <a:rPr kumimoji="0" lang="en-CH"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 </a:t>
            </a:r>
            <a:r>
              <a:rPr kumimoji="0" lang="en-US"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experiment site</a:t>
            </a:r>
            <a:endParaRPr kumimoji="0" lang="en-CH"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endParaRPr>
          </a:p>
          <a:p>
            <a:pPr marL="0" marR="0" lvl="0" indent="0" algn="l" defTabSz="742931" rtl="0" eaLnBrk="1" fontAlgn="auto" latinLnBrk="0" hangingPunct="1">
              <a:lnSpc>
                <a:spcPct val="100000"/>
              </a:lnSpc>
              <a:spcBef>
                <a:spcPts val="975"/>
              </a:spcBef>
              <a:spcAft>
                <a:spcPts val="0"/>
              </a:spcAft>
              <a:buClrTx/>
              <a:buSzTx/>
              <a:buFont typeface="Arial" panose="020B0604020202020204" pitchFamily="34" charset="0"/>
              <a:buNone/>
              <a:tabLst/>
              <a:defRPr/>
            </a:pP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PF – </a:t>
            </a:r>
            <a:r>
              <a:rPr kumimoji="0" lang="en-US"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Roche sur </a:t>
            </a:r>
            <a:r>
              <a:rPr kumimoji="0" lang="en-US" sz="2000" b="1" i="0" u="none" strike="noStrike" kern="1200" cap="none" spc="0" normalizeH="0" baseline="0" noProof="0" dirty="0" err="1">
                <a:ln>
                  <a:noFill/>
                </a:ln>
                <a:solidFill>
                  <a:srgbClr val="FFFFFF"/>
                </a:solidFill>
                <a:effectLst/>
                <a:highlight>
                  <a:srgbClr val="008000"/>
                </a:highlight>
                <a:uLnTx/>
                <a:uFillTx/>
                <a:latin typeface="Calibri" panose="020F0502020204030204"/>
                <a:ea typeface="+mn-ea"/>
                <a:cs typeface="Calibri"/>
                <a:sym typeface="Helvetica"/>
              </a:rPr>
              <a:t>Foron</a:t>
            </a:r>
            <a:r>
              <a:rPr kumimoji="0" lang="en-US"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a:t>
            </a:r>
            <a:r>
              <a:rPr kumimoji="0" lang="en-CH" sz="2000" b="1" i="0" u="none" strike="noStrike" kern="1200" cap="none" spc="0" normalizeH="0" baseline="0" noProof="0" dirty="0" err="1">
                <a:ln>
                  <a:noFill/>
                </a:ln>
                <a:solidFill>
                  <a:srgbClr val="FFFFFF"/>
                </a:solidFill>
                <a:effectLst/>
                <a:highlight>
                  <a:srgbClr val="008000"/>
                </a:highlight>
                <a:uLnTx/>
                <a:uFillTx/>
                <a:latin typeface="Calibri" panose="020F0502020204030204"/>
                <a:ea typeface="+mn-ea"/>
                <a:cs typeface="Calibri"/>
                <a:sym typeface="Helvetica"/>
              </a:rPr>
              <a:t>Etaux</a:t>
            </a: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 </a:t>
            </a:r>
            <a:r>
              <a:rPr kumimoji="0" lang="en-CH"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(FR) </a:t>
            </a:r>
            <a:r>
              <a:rPr kumimoji="0" lang="en-US"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 technical site</a:t>
            </a:r>
            <a:endParaRPr kumimoji="0" lang="en-CH"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endParaRPr>
          </a:p>
          <a:p>
            <a:pPr marL="0" marR="0" lvl="0" indent="0" algn="l" defTabSz="742931" rtl="0" eaLnBrk="1" fontAlgn="auto" latinLnBrk="0" hangingPunct="1">
              <a:lnSpc>
                <a:spcPct val="100000"/>
              </a:lnSpc>
              <a:spcBef>
                <a:spcPts val="975"/>
              </a:spcBef>
              <a:spcAft>
                <a:spcPts val="0"/>
              </a:spcAft>
              <a:buClrTx/>
              <a:buSzTx/>
              <a:buFont typeface="Arial" panose="020B0604020202020204" pitchFamily="34" charset="0"/>
              <a:buNone/>
              <a:tabLst/>
              <a:defRPr/>
            </a:pP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PG – </a:t>
            </a:r>
            <a:r>
              <a:rPr kumimoji="0" lang="en-CH" sz="2000" b="1" i="0" u="none" strike="noStrike" kern="1200" cap="none" spc="0" normalizeH="0" baseline="0" noProof="0" dirty="0" err="1">
                <a:ln>
                  <a:noFill/>
                </a:ln>
                <a:solidFill>
                  <a:srgbClr val="FFFFFF"/>
                </a:solidFill>
                <a:effectLst/>
                <a:highlight>
                  <a:srgbClr val="008000"/>
                </a:highlight>
                <a:uLnTx/>
                <a:uFillTx/>
                <a:latin typeface="Calibri" panose="020F0502020204030204"/>
                <a:ea typeface="+mn-ea"/>
                <a:cs typeface="Calibri"/>
                <a:sym typeface="Helvetica"/>
              </a:rPr>
              <a:t>Charvonnex</a:t>
            </a: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a:t>
            </a:r>
            <a:r>
              <a:rPr kumimoji="0" lang="en-CH" sz="2000" b="1" i="0" u="none" strike="noStrike" kern="1200" cap="none" spc="0" normalizeH="0" baseline="0" noProof="0" dirty="0" err="1">
                <a:ln>
                  <a:noFill/>
                </a:ln>
                <a:solidFill>
                  <a:srgbClr val="FFFFFF"/>
                </a:solidFill>
                <a:effectLst/>
                <a:highlight>
                  <a:srgbClr val="008000"/>
                </a:highlight>
                <a:uLnTx/>
                <a:uFillTx/>
                <a:latin typeface="Calibri" panose="020F0502020204030204"/>
                <a:ea typeface="+mn-ea"/>
                <a:cs typeface="Calibri"/>
                <a:sym typeface="Helvetica"/>
              </a:rPr>
              <a:t>Groisy</a:t>
            </a: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 </a:t>
            </a:r>
            <a:r>
              <a:rPr kumimoji="0" lang="en-CH"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(FR) </a:t>
            </a:r>
            <a:r>
              <a:rPr kumimoji="0" lang="en-US"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 experiment site</a:t>
            </a:r>
            <a:endParaRPr kumimoji="0" lang="en-CH"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endParaRPr>
          </a:p>
          <a:p>
            <a:pPr marL="0" marR="0" lvl="0" indent="0" algn="l" defTabSz="742931" rtl="0" eaLnBrk="1" fontAlgn="auto" latinLnBrk="0" hangingPunct="1">
              <a:lnSpc>
                <a:spcPct val="100000"/>
              </a:lnSpc>
              <a:spcBef>
                <a:spcPts val="975"/>
              </a:spcBef>
              <a:spcAft>
                <a:spcPts val="0"/>
              </a:spcAft>
              <a:buClrTx/>
              <a:buSzTx/>
              <a:buFont typeface="Arial" panose="020B0604020202020204" pitchFamily="34" charset="0"/>
              <a:buNone/>
              <a:tabLst/>
              <a:defRPr/>
            </a:pP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PH – </a:t>
            </a:r>
            <a:r>
              <a:rPr kumimoji="0" lang="en-CH" sz="2000" b="1" i="0" u="none" strike="noStrike" kern="1200" cap="none" spc="0" normalizeH="0" baseline="0" noProof="0" dirty="0" err="1">
                <a:ln>
                  <a:noFill/>
                </a:ln>
                <a:solidFill>
                  <a:srgbClr val="FFFFFF"/>
                </a:solidFill>
                <a:effectLst/>
                <a:highlight>
                  <a:srgbClr val="008000"/>
                </a:highlight>
                <a:uLnTx/>
                <a:uFillTx/>
                <a:latin typeface="Calibri" panose="020F0502020204030204"/>
                <a:ea typeface="+mn-ea"/>
                <a:cs typeface="Calibri"/>
                <a:sym typeface="Helvetica"/>
              </a:rPr>
              <a:t>Cercier</a:t>
            </a: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 </a:t>
            </a:r>
            <a:r>
              <a:rPr kumimoji="0" lang="en-CH"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(FR) </a:t>
            </a:r>
            <a:r>
              <a:rPr kumimoji="0" lang="en-US"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 technical site</a:t>
            </a:r>
            <a:endParaRPr kumimoji="0" lang="en-CH"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endParaRPr>
          </a:p>
          <a:p>
            <a:pPr marL="0" marR="0" lvl="0" indent="0" algn="l" defTabSz="742931" rtl="0" eaLnBrk="1" fontAlgn="auto" latinLnBrk="0" hangingPunct="1">
              <a:lnSpc>
                <a:spcPct val="100000"/>
              </a:lnSpc>
              <a:spcBef>
                <a:spcPts val="975"/>
              </a:spcBef>
              <a:spcAft>
                <a:spcPts val="0"/>
              </a:spcAft>
              <a:buClrTx/>
              <a:buSzTx/>
              <a:buFont typeface="Arial" panose="020B0604020202020204" pitchFamily="34" charset="0"/>
              <a:buNone/>
              <a:tabLst/>
              <a:defRPr/>
            </a:pP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PJ – </a:t>
            </a:r>
            <a:r>
              <a:rPr kumimoji="0" lang="en-CH" sz="2000" b="1" i="0" u="none" strike="noStrike" kern="1200" cap="none" spc="0" normalizeH="0" baseline="0" noProof="0" dirty="0" err="1">
                <a:ln>
                  <a:noFill/>
                </a:ln>
                <a:solidFill>
                  <a:srgbClr val="FFFFFF"/>
                </a:solidFill>
                <a:effectLst/>
                <a:highlight>
                  <a:srgbClr val="008000"/>
                </a:highlight>
                <a:uLnTx/>
                <a:uFillTx/>
                <a:latin typeface="Calibri" panose="020F0502020204030204"/>
                <a:ea typeface="+mn-ea"/>
                <a:cs typeface="Calibri"/>
                <a:sym typeface="Helvetica"/>
              </a:rPr>
              <a:t>Vulbens</a:t>
            </a: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/Dingy </a:t>
            </a:r>
            <a:r>
              <a:rPr kumimoji="0" lang="en-CH" sz="2000" b="1" i="0" u="none" strike="noStrike" kern="1200" cap="none" spc="0" normalizeH="0" baseline="0" noProof="0" dirty="0" err="1">
                <a:ln>
                  <a:noFill/>
                </a:ln>
                <a:solidFill>
                  <a:srgbClr val="FFFFFF"/>
                </a:solidFill>
                <a:effectLst/>
                <a:highlight>
                  <a:srgbClr val="008000"/>
                </a:highlight>
                <a:uLnTx/>
                <a:uFillTx/>
                <a:latin typeface="Calibri" panose="020F0502020204030204"/>
                <a:ea typeface="+mn-ea"/>
                <a:cs typeface="Calibri"/>
                <a:sym typeface="Helvetica"/>
              </a:rPr>
              <a:t>en</a:t>
            </a: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 </a:t>
            </a:r>
            <a:r>
              <a:rPr kumimoji="0" lang="en-CH" sz="2000" b="1" i="0" u="none" strike="noStrike" kern="1200" cap="none" spc="0" normalizeH="0" baseline="0" noProof="0" dirty="0" err="1">
                <a:ln>
                  <a:noFill/>
                </a:ln>
                <a:solidFill>
                  <a:srgbClr val="FFFFFF"/>
                </a:solidFill>
                <a:effectLst/>
                <a:highlight>
                  <a:srgbClr val="008000"/>
                </a:highlight>
                <a:uLnTx/>
                <a:uFillTx/>
                <a:latin typeface="Calibri" panose="020F0502020204030204"/>
                <a:ea typeface="+mn-ea"/>
                <a:cs typeface="Calibri"/>
                <a:sym typeface="Helvetica"/>
              </a:rPr>
              <a:t>Vuache</a:t>
            </a: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 </a:t>
            </a:r>
            <a:r>
              <a:rPr kumimoji="0" lang="en-CH"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(FR)</a:t>
            </a:r>
            <a:r>
              <a:rPr kumimoji="0" lang="fr-CH"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 </a:t>
            </a:r>
            <a:r>
              <a:rPr kumimoji="0" lang="en-US"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experiment site</a:t>
            </a:r>
          </a:p>
          <a:p>
            <a:pPr marL="0" marR="0" lvl="0" indent="0" algn="l" defTabSz="742931" rtl="0" eaLnBrk="1" fontAlgn="auto" latinLnBrk="0" hangingPunct="1">
              <a:lnSpc>
                <a:spcPct val="100000"/>
              </a:lnSpc>
              <a:spcBef>
                <a:spcPts val="975"/>
              </a:spcBef>
              <a:spcAft>
                <a:spcPts val="0"/>
              </a:spcAft>
              <a:buClrTx/>
              <a:buSzTx/>
              <a:buFont typeface="Arial" panose="020B0604020202020204" pitchFamily="34" charset="0"/>
              <a:buNone/>
              <a:tabLst/>
              <a:defRPr/>
            </a:pP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PL – </a:t>
            </a:r>
            <a:r>
              <a:rPr kumimoji="0" lang="en-CH" sz="2000" b="1" i="0" u="none" strike="noStrike" kern="1200" cap="none" spc="0" normalizeH="0" baseline="0" noProof="0" dirty="0" err="1">
                <a:ln>
                  <a:noFill/>
                </a:ln>
                <a:solidFill>
                  <a:srgbClr val="FFFFFF"/>
                </a:solidFill>
                <a:effectLst/>
                <a:highlight>
                  <a:srgbClr val="008000"/>
                </a:highlight>
                <a:uLnTx/>
                <a:uFillTx/>
                <a:latin typeface="Calibri" panose="020F0502020204030204"/>
                <a:ea typeface="+mn-ea"/>
                <a:cs typeface="Calibri"/>
                <a:sym typeface="Helvetica"/>
              </a:rPr>
              <a:t>Challex</a:t>
            </a:r>
            <a:r>
              <a:rPr kumimoji="0" lang="en-CH" sz="2000" b="1"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 (FR) </a:t>
            </a:r>
            <a:r>
              <a:rPr kumimoji="0" lang="en-US"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rPr>
              <a:t>– technical site</a:t>
            </a:r>
            <a:endParaRPr kumimoji="0" lang="en-CH" sz="2000" b="0" i="0" u="none" strike="noStrike" kern="1200" cap="none" spc="0" normalizeH="0" baseline="0" noProof="0" dirty="0">
              <a:ln>
                <a:noFill/>
              </a:ln>
              <a:solidFill>
                <a:srgbClr val="FFFFFF"/>
              </a:solidFill>
              <a:effectLst/>
              <a:highlight>
                <a:srgbClr val="008000"/>
              </a:highlight>
              <a:uLnTx/>
              <a:uFillTx/>
              <a:latin typeface="Calibri" panose="020F0502020204030204"/>
              <a:ea typeface="+mn-ea"/>
              <a:cs typeface="Calibri"/>
              <a:sym typeface="Helvetica"/>
            </a:endParaRPr>
          </a:p>
          <a:p>
            <a:pPr marL="0" marR="0" lvl="0" indent="0" algn="l" defTabSz="74293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C377B"/>
                </a:solidFill>
                <a:effectLst/>
                <a:uLnTx/>
                <a:uFillTx/>
                <a:latin typeface="Calibri" panose="020F0502020204030204"/>
                <a:ea typeface="+mn-ea"/>
                <a:cs typeface="Calibri"/>
                <a:sym typeface="Helvetica"/>
              </a:rPr>
              <a:t>Detailed work with municipalities and host states</a:t>
            </a:r>
          </a:p>
          <a:p>
            <a:pPr marL="342900" marR="0" lvl="0" indent="-342900" algn="l" defTabSz="742931" rtl="0" eaLnBrk="1" fontAlgn="auto" latinLnBrk="0" hangingPunct="1">
              <a:lnSpc>
                <a:spcPct val="100000"/>
              </a:lnSpc>
              <a:spcBef>
                <a:spcPts val="600"/>
              </a:spcBef>
              <a:spcAft>
                <a:spcPts val="0"/>
              </a:spcAft>
              <a:buClrTx/>
              <a:buSzTx/>
              <a:buFontTx/>
              <a:buChar char="-"/>
              <a:tabLst/>
              <a:defRPr/>
            </a:pPr>
            <a:r>
              <a:rPr kumimoji="0" lang="en-US" sz="2000" b="0" i="0" u="none" strike="noStrike" kern="1200" cap="none" spc="0" normalizeH="0" baseline="0" noProof="0" dirty="0">
                <a:ln>
                  <a:noFill/>
                </a:ln>
                <a:solidFill>
                  <a:srgbClr val="0C377B"/>
                </a:solidFill>
                <a:effectLst/>
                <a:uLnTx/>
                <a:uFillTx/>
                <a:latin typeface="Calibri" panose="020F0502020204030204"/>
                <a:ea typeface="+mn-ea"/>
                <a:cs typeface="Calibri"/>
                <a:sym typeface="Helvetica"/>
              </a:rPr>
              <a:t>identify land plots for surface sites</a:t>
            </a:r>
          </a:p>
          <a:p>
            <a:pPr marL="342900" marR="0" lvl="0" indent="-342900" algn="l" defTabSz="742931" rtl="0" eaLnBrk="1" fontAlgn="auto" latinLnBrk="0" hangingPunct="1">
              <a:lnSpc>
                <a:spcPct val="100000"/>
              </a:lnSpc>
              <a:spcBef>
                <a:spcPts val="600"/>
              </a:spcBef>
              <a:spcAft>
                <a:spcPts val="0"/>
              </a:spcAft>
              <a:buClrTx/>
              <a:buSzTx/>
              <a:buFontTx/>
              <a:buChar char="-"/>
              <a:tabLst/>
              <a:defRPr/>
            </a:pPr>
            <a:r>
              <a:rPr kumimoji="0" lang="en-US" sz="2000" b="0" i="0" u="none" strike="noStrike" kern="1200" cap="none" spc="0" normalizeH="0" baseline="0" noProof="0" dirty="0">
                <a:ln>
                  <a:noFill/>
                </a:ln>
                <a:solidFill>
                  <a:srgbClr val="0C377B"/>
                </a:solidFill>
                <a:effectLst/>
                <a:uLnTx/>
                <a:uFillTx/>
                <a:latin typeface="Calibri" panose="020F0502020204030204"/>
                <a:ea typeface="+mn-ea"/>
                <a:cs typeface="Calibri"/>
                <a:sym typeface="Helvetica"/>
              </a:rPr>
              <a:t>understand specific aspects for design</a:t>
            </a:r>
          </a:p>
          <a:p>
            <a:pPr marL="342900" marR="0" lvl="0" indent="-342900" algn="l" defTabSz="742931" rtl="0" eaLnBrk="1" fontAlgn="auto" latinLnBrk="0" hangingPunct="1">
              <a:lnSpc>
                <a:spcPct val="100000"/>
              </a:lnSpc>
              <a:spcBef>
                <a:spcPts val="600"/>
              </a:spcBef>
              <a:spcAft>
                <a:spcPts val="0"/>
              </a:spcAft>
              <a:buClrTx/>
              <a:buSzTx/>
              <a:buFontTx/>
              <a:buChar char="-"/>
              <a:tabLst/>
              <a:defRPr/>
            </a:pPr>
            <a:r>
              <a:rPr kumimoji="0" lang="en-US" sz="2000" b="0" i="0" u="none" strike="noStrike" kern="1200" cap="none" spc="0" normalizeH="0" baseline="0" noProof="0" dirty="0" err="1">
                <a:ln>
                  <a:noFill/>
                </a:ln>
                <a:solidFill>
                  <a:srgbClr val="0C377B"/>
                </a:solidFill>
                <a:effectLst/>
                <a:uLnTx/>
                <a:uFillTx/>
                <a:latin typeface="Calibri" panose="020F0502020204030204"/>
                <a:ea typeface="+mn-ea"/>
                <a:cs typeface="Calibri"/>
                <a:sym typeface="Helvetica"/>
              </a:rPr>
              <a:t>identify</a:t>
            </a:r>
            <a:r>
              <a:rPr kumimoji="0" lang="en-US" sz="2000" b="0" i="0" u="none" strike="noStrike" kern="1200" cap="none" spc="0" normalizeH="0" baseline="0" noProof="0" dirty="0">
                <a:ln>
                  <a:noFill/>
                </a:ln>
                <a:solidFill>
                  <a:srgbClr val="0C377B"/>
                </a:solidFill>
                <a:effectLst/>
                <a:uLnTx/>
                <a:uFillTx/>
                <a:latin typeface="Calibri" panose="020F0502020204030204"/>
                <a:ea typeface="+mn-ea"/>
                <a:cs typeface="Calibri"/>
                <a:sym typeface="Helvetica"/>
              </a:rPr>
              <a:t> opportunities (waste heat, tec.)</a:t>
            </a:r>
          </a:p>
          <a:p>
            <a:pPr marL="342900" marR="0" lvl="0" indent="-342900" algn="l" defTabSz="742931" rtl="0" eaLnBrk="1" fontAlgn="auto" latinLnBrk="0" hangingPunct="1">
              <a:lnSpc>
                <a:spcPct val="100000"/>
              </a:lnSpc>
              <a:spcBef>
                <a:spcPts val="600"/>
              </a:spcBef>
              <a:spcAft>
                <a:spcPts val="0"/>
              </a:spcAft>
              <a:buClrTx/>
              <a:buSzTx/>
              <a:buFontTx/>
              <a:buChar char="-"/>
              <a:tabLst/>
              <a:defRPr/>
            </a:pPr>
            <a:r>
              <a:rPr kumimoji="0" lang="en-US" sz="2000" b="0" i="0" u="none" strike="noStrike" kern="1200" cap="none" spc="0" normalizeH="0" baseline="0" noProof="0" dirty="0">
                <a:ln>
                  <a:noFill/>
                </a:ln>
                <a:solidFill>
                  <a:srgbClr val="0C377B"/>
                </a:solidFill>
                <a:effectLst/>
                <a:uLnTx/>
                <a:uFillTx/>
                <a:latin typeface="Calibri" panose="020F0502020204030204"/>
                <a:ea typeface="+mn-ea"/>
                <a:cs typeface="Calibri"/>
                <a:sym typeface="Helvetica"/>
              </a:rPr>
              <a:t>reserve land plots until project decision</a:t>
            </a:r>
            <a:endParaRPr kumimoji="0" lang="en-CH" sz="2000" b="0" i="0" u="none" strike="noStrike" kern="1200" cap="none" spc="0" normalizeH="0" baseline="0" noProof="0" dirty="0">
              <a:ln>
                <a:noFill/>
              </a:ln>
              <a:solidFill>
                <a:srgbClr val="0C377B"/>
              </a:solidFill>
              <a:effectLst/>
              <a:uLnTx/>
              <a:uFillTx/>
              <a:latin typeface="Calibri" panose="020F0502020204030204"/>
              <a:ea typeface="+mn-ea"/>
              <a:cs typeface="Calibri"/>
              <a:sym typeface="Helvetica"/>
            </a:endParaRPr>
          </a:p>
          <a:p>
            <a:pPr marL="0" marR="0" lvl="0" indent="0" algn="l" defTabSz="742931" rtl="0" eaLnBrk="1" fontAlgn="auto" latinLnBrk="0" hangingPunct="1">
              <a:lnSpc>
                <a:spcPct val="100000"/>
              </a:lnSpc>
              <a:spcBef>
                <a:spcPts val="975"/>
              </a:spcBef>
              <a:spcAft>
                <a:spcPts val="0"/>
              </a:spcAft>
              <a:buClrTx/>
              <a:buSzTx/>
              <a:buFont typeface="Arial" panose="020B0604020202020204" pitchFamily="34" charset="0"/>
              <a:buNone/>
              <a:tabLst/>
              <a:defRPr/>
            </a:pPr>
            <a:endParaRPr kumimoji="0" lang="en-CH" sz="2000" b="1" i="0" u="none" strike="noStrike" kern="1200" cap="none" spc="0" normalizeH="0" baseline="0" noProof="0" dirty="0">
              <a:ln>
                <a:noFill/>
              </a:ln>
              <a:solidFill>
                <a:prstClr val="black"/>
              </a:solidFill>
              <a:effectLst/>
              <a:uLnTx/>
              <a:uFillTx/>
              <a:latin typeface="Calibri" panose="020F0502020204030204"/>
              <a:ea typeface="+mn-ea"/>
              <a:cs typeface="Calibri"/>
              <a:sym typeface="Helvetica"/>
            </a:endParaRPr>
          </a:p>
        </p:txBody>
      </p:sp>
      <p:sp>
        <p:nvSpPr>
          <p:cNvPr id="10" name="TextBox 9">
            <a:extLst>
              <a:ext uri="{FF2B5EF4-FFF2-40B4-BE49-F238E27FC236}">
                <a16:creationId xmlns:a16="http://schemas.microsoft.com/office/drawing/2014/main" id="{86037B59-2F73-86EF-D2B7-E138B4E87A38}"/>
              </a:ext>
            </a:extLst>
          </p:cNvPr>
          <p:cNvSpPr txBox="1"/>
          <p:nvPr/>
        </p:nvSpPr>
        <p:spPr>
          <a:xfrm>
            <a:off x="6158363" y="6083229"/>
            <a:ext cx="560023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C377B"/>
                </a:solidFill>
                <a:effectLst/>
                <a:uLnTx/>
                <a:uFillTx/>
                <a:latin typeface="Calibri" panose="020F0502020204030204"/>
                <a:ea typeface="+mn-ea"/>
                <a:cs typeface="+mn-cs"/>
              </a:rPr>
              <a:t>The support of the host states </a:t>
            </a:r>
            <a:r>
              <a:rPr kumimoji="0" lang="fr-FR" sz="2000" b="1" i="0" u="none" strike="noStrike" kern="1200" cap="none" spc="0" normalizeH="0" baseline="0" noProof="0" dirty="0" err="1">
                <a:ln>
                  <a:noFill/>
                </a:ln>
                <a:solidFill>
                  <a:srgbClr val="0C377B"/>
                </a:solidFill>
                <a:effectLst/>
                <a:uLnTx/>
                <a:uFillTx/>
                <a:latin typeface="Calibri" panose="020F0502020204030204"/>
                <a:ea typeface="+mn-ea"/>
                <a:cs typeface="+mn-cs"/>
              </a:rPr>
              <a:t>is</a:t>
            </a:r>
            <a:r>
              <a:rPr kumimoji="0" lang="fr-FR" sz="2000" b="1" i="0" u="none" strike="noStrike" kern="1200" cap="none" spc="0" normalizeH="0" baseline="0" noProof="0" dirty="0">
                <a:ln>
                  <a:noFill/>
                </a:ln>
                <a:solidFill>
                  <a:srgbClr val="0C377B"/>
                </a:solidFill>
                <a:effectLst/>
                <a:uLnTx/>
                <a:uFillTx/>
                <a:latin typeface="Calibri" panose="020F0502020204030204"/>
                <a:ea typeface="+mn-ea"/>
                <a:cs typeface="+mn-cs"/>
              </a:rPr>
              <a:t> </a:t>
            </a:r>
            <a:r>
              <a:rPr kumimoji="0" lang="fr-FR" sz="2000" b="1" i="0" u="none" strike="noStrike" kern="1200" cap="none" spc="0" normalizeH="0" baseline="0" noProof="0" dirty="0" err="1">
                <a:ln>
                  <a:noFill/>
                </a:ln>
                <a:solidFill>
                  <a:srgbClr val="0C377B"/>
                </a:solidFill>
                <a:effectLst/>
                <a:uLnTx/>
                <a:uFillTx/>
                <a:latin typeface="Calibri" panose="020F0502020204030204"/>
                <a:ea typeface="+mn-ea"/>
                <a:cs typeface="+mn-cs"/>
              </a:rPr>
              <a:t>greatly</a:t>
            </a:r>
            <a:r>
              <a:rPr kumimoji="0" lang="fr-FR" sz="2000" b="1" i="0" u="none" strike="noStrike" kern="1200" cap="none" spc="0" normalizeH="0" baseline="0" noProof="0" dirty="0">
                <a:ln>
                  <a:noFill/>
                </a:ln>
                <a:solidFill>
                  <a:srgbClr val="0C377B"/>
                </a:solidFill>
                <a:effectLst/>
                <a:uLnTx/>
                <a:uFillTx/>
                <a:latin typeface="Calibri" panose="020F0502020204030204"/>
                <a:ea typeface="+mn-ea"/>
                <a:cs typeface="+mn-cs"/>
              </a:rPr>
              <a:t> </a:t>
            </a:r>
            <a:r>
              <a:rPr kumimoji="0" lang="fr-FR" sz="2000" b="1" i="0" u="none" strike="noStrike" kern="1200" cap="none" spc="0" normalizeH="0" baseline="0" noProof="0" dirty="0" err="1">
                <a:ln>
                  <a:noFill/>
                </a:ln>
                <a:solidFill>
                  <a:srgbClr val="0C377B"/>
                </a:solidFill>
                <a:effectLst/>
                <a:uLnTx/>
                <a:uFillTx/>
                <a:latin typeface="Calibri" panose="020F0502020204030204"/>
                <a:ea typeface="+mn-ea"/>
                <a:cs typeface="+mn-cs"/>
              </a:rPr>
              <a:t>appreciated</a:t>
            </a:r>
            <a:r>
              <a:rPr kumimoji="0" lang="fr-FR" sz="2000" b="1" i="0" u="none" strike="noStrike" kern="1200" cap="none" spc="0" normalizeH="0" baseline="0" noProof="0" dirty="0">
                <a:ln>
                  <a:noFill/>
                </a:ln>
                <a:solidFill>
                  <a:srgbClr val="0C377B"/>
                </a:solidFill>
                <a:effectLst/>
                <a:uLnTx/>
                <a:uFillTx/>
                <a:latin typeface="Calibri" panose="020F0502020204030204"/>
                <a:ea typeface="+mn-ea"/>
                <a:cs typeface="+mn-cs"/>
              </a:rPr>
              <a:t> and essential for the </a:t>
            </a:r>
            <a:r>
              <a:rPr kumimoji="0" lang="fr-FR" sz="2000" b="1" i="0" u="none" strike="noStrike" kern="1200" cap="none" spc="0" normalizeH="0" baseline="0" noProof="0" dirty="0" err="1">
                <a:ln>
                  <a:noFill/>
                </a:ln>
                <a:solidFill>
                  <a:srgbClr val="0C377B"/>
                </a:solidFill>
                <a:effectLst/>
                <a:uLnTx/>
                <a:uFillTx/>
                <a:latin typeface="Calibri" panose="020F0502020204030204"/>
                <a:ea typeface="+mn-ea"/>
                <a:cs typeface="+mn-cs"/>
              </a:rPr>
              <a:t>study</a:t>
            </a:r>
            <a:r>
              <a:rPr kumimoji="0" lang="fr-FR" sz="2000" b="1" i="0" u="none" strike="noStrike" kern="1200" cap="none" spc="0" normalizeH="0" baseline="0" noProof="0" dirty="0">
                <a:ln>
                  <a:noFill/>
                </a:ln>
                <a:solidFill>
                  <a:srgbClr val="0C377B"/>
                </a:solidFill>
                <a:effectLst/>
                <a:uLnTx/>
                <a:uFillTx/>
                <a:latin typeface="Calibri" panose="020F0502020204030204"/>
                <a:ea typeface="+mn-ea"/>
                <a:cs typeface="+mn-cs"/>
              </a:rPr>
              <a:t> </a:t>
            </a:r>
            <a:r>
              <a:rPr kumimoji="0" lang="fr-FR" sz="2000" b="1" i="0" u="none" strike="noStrike" kern="1200" cap="none" spc="0" normalizeH="0" baseline="0" noProof="0" dirty="0" err="1">
                <a:ln>
                  <a:noFill/>
                </a:ln>
                <a:solidFill>
                  <a:srgbClr val="0C377B"/>
                </a:solidFill>
                <a:effectLst/>
                <a:uLnTx/>
                <a:uFillTx/>
                <a:latin typeface="Calibri" panose="020F0502020204030204"/>
                <a:ea typeface="+mn-ea"/>
                <a:cs typeface="+mn-cs"/>
              </a:rPr>
              <a:t>progress</a:t>
            </a:r>
            <a:r>
              <a:rPr kumimoji="0" lang="fr-FR" sz="2000" b="1" i="0" u="none" strike="noStrike" kern="1200" cap="none" spc="0" normalizeH="0" baseline="0" noProof="0" dirty="0">
                <a:ln>
                  <a:noFill/>
                </a:ln>
                <a:solidFill>
                  <a:srgbClr val="0C377B"/>
                </a:solidFill>
                <a:effectLst/>
                <a:uLnTx/>
                <a:uFillTx/>
                <a:latin typeface="Calibri" panose="020F0502020204030204"/>
                <a:ea typeface="+mn-ea"/>
                <a:cs typeface="+mn-cs"/>
              </a:rPr>
              <a:t>!</a:t>
            </a:r>
            <a:endParaRPr kumimoji="0" lang="en-CH" sz="2000" b="1" i="0" u="none" strike="noStrike" kern="1200" cap="none" spc="0" normalizeH="0" baseline="0" noProof="0" dirty="0">
              <a:ln>
                <a:noFill/>
              </a:ln>
              <a:solidFill>
                <a:srgbClr val="0C377B"/>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BFFC117-05D4-6CB4-E182-5B1FCA2282D6}"/>
              </a:ext>
            </a:extLst>
          </p:cNvPr>
          <p:cNvPicPr>
            <a:picLocks noChangeAspect="1"/>
          </p:cNvPicPr>
          <p:nvPr/>
        </p:nvPicPr>
        <p:blipFill>
          <a:blip r:embed="rId3"/>
          <a:stretch>
            <a:fillRect/>
          </a:stretch>
        </p:blipFill>
        <p:spPr>
          <a:xfrm>
            <a:off x="5501871" y="761363"/>
            <a:ext cx="6678161" cy="5347747"/>
          </a:xfrm>
          <a:prstGeom prst="rect">
            <a:avLst/>
          </a:prstGeom>
        </p:spPr>
      </p:pic>
      <p:pic>
        <p:nvPicPr>
          <p:cNvPr id="9" name="Picture 8">
            <a:extLst>
              <a:ext uri="{FF2B5EF4-FFF2-40B4-BE49-F238E27FC236}">
                <a16:creationId xmlns:a16="http://schemas.microsoft.com/office/drawing/2014/main" id="{AD056769-DE6D-2479-4EC4-69E8238FA7B3}"/>
              </a:ext>
            </a:extLst>
          </p:cNvPr>
          <p:cNvPicPr>
            <a:picLocks noChangeAspect="1"/>
          </p:cNvPicPr>
          <p:nvPr/>
        </p:nvPicPr>
        <p:blipFill>
          <a:blip r:embed="rId4"/>
          <a:stretch>
            <a:fillRect/>
          </a:stretch>
        </p:blipFill>
        <p:spPr>
          <a:xfrm>
            <a:off x="10254046" y="5455544"/>
            <a:ext cx="1860597" cy="691761"/>
          </a:xfrm>
          <a:prstGeom prst="rect">
            <a:avLst/>
          </a:prstGeom>
        </p:spPr>
      </p:pic>
      <p:sp>
        <p:nvSpPr>
          <p:cNvPr id="11" name="TextBox 10">
            <a:extLst>
              <a:ext uri="{FF2B5EF4-FFF2-40B4-BE49-F238E27FC236}">
                <a16:creationId xmlns:a16="http://schemas.microsoft.com/office/drawing/2014/main" id="{4E3E11E0-D8BE-BC1B-B0CA-7AF29D3F7838}"/>
              </a:ext>
            </a:extLst>
          </p:cNvPr>
          <p:cNvSpPr txBox="1"/>
          <p:nvPr/>
        </p:nvSpPr>
        <p:spPr>
          <a:xfrm>
            <a:off x="7492582" y="2751084"/>
            <a:ext cx="219488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C377B"/>
                </a:solidFill>
                <a:effectLst/>
                <a:uLnTx/>
                <a:uFillTx/>
                <a:latin typeface="Calibri" panose="020F0502020204030204"/>
                <a:ea typeface="+mn-ea"/>
                <a:cs typeface="+mn-cs"/>
              </a:rPr>
              <a:t>Status</a:t>
            </a:r>
            <a:r>
              <a:rPr kumimoji="0" lang="fr-FR" sz="2000" b="0" i="0" u="none" strike="noStrike" kern="1200" cap="none" spc="0" normalizeH="0" baseline="0" noProof="0" dirty="0">
                <a:ln>
                  <a:noFill/>
                </a:ln>
                <a:solidFill>
                  <a:srgbClr val="0C377B"/>
                </a:solidFill>
                <a:effectLst/>
                <a:uLnTx/>
                <a:uFillTx/>
                <a:latin typeface="Calibri" panose="020F0502020204030204"/>
                <a:ea typeface="+mn-ea"/>
                <a:cs typeface="+mn-cs"/>
              </a:rPr>
              <a:t> 1 June 2024</a:t>
            </a:r>
            <a:endParaRPr kumimoji="0" lang="en-CH" sz="2000" b="0" i="0" u="none" strike="noStrike" kern="1200" cap="none" spc="0" normalizeH="0" baseline="0" noProof="0" dirty="0">
              <a:ln>
                <a:noFill/>
              </a:ln>
              <a:solidFill>
                <a:srgbClr val="0C377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39846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354103" y="6258663"/>
            <a:ext cx="668565"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918391-D411-FE40-AAD7-861AE5233E0E}"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srgbClr val="0033A0">
                  <a:tint val="75000"/>
                </a:srgbClr>
              </a:solidFill>
              <a:effectLst/>
              <a:uLnTx/>
              <a:uFillTx/>
              <a:latin typeface="Arial"/>
              <a:ea typeface="+mn-ea"/>
              <a:cs typeface="+mn-cs"/>
            </a:endParaRPr>
          </a:p>
        </p:txBody>
      </p:sp>
      <p:sp>
        <p:nvSpPr>
          <p:cNvPr id="7" name="Title 1">
            <a:extLst>
              <a:ext uri="{FF2B5EF4-FFF2-40B4-BE49-F238E27FC236}">
                <a16:creationId xmlns:a16="http://schemas.microsoft.com/office/drawing/2014/main" id="{9CFBAF3F-7987-4295-9C42-BCE22C0965B1}"/>
              </a:ext>
            </a:extLst>
          </p:cNvPr>
          <p:cNvSpPr txBox="1">
            <a:spLocks/>
          </p:cNvSpPr>
          <p:nvPr/>
        </p:nvSpPr>
        <p:spPr>
          <a:xfrm>
            <a:off x="-16768" y="-61539"/>
            <a:ext cx="12191999" cy="860580"/>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Arial"/>
                <a:ea typeface="+mj-ea"/>
                <a:cs typeface="+mj-cs"/>
              </a:rPr>
              <a:t>                   </a:t>
            </a:r>
            <a:r>
              <a:rPr kumimoji="0" lang="en-US" sz="3200" b="1" i="0" u="none" strike="noStrike" kern="1200" cap="none" spc="0" normalizeH="0" baseline="0" noProof="0" dirty="0">
                <a:ln>
                  <a:noFill/>
                </a:ln>
                <a:solidFill>
                  <a:srgbClr val="FFFF00"/>
                </a:solidFill>
                <a:effectLst/>
                <a:uLnTx/>
                <a:uFillTx/>
                <a:latin typeface="Arial"/>
                <a:ea typeface="+mj-ea"/>
                <a:cs typeface="+mj-cs"/>
              </a:rPr>
              <a:t>FCC tunnel implementation- geological co</a:t>
            </a:r>
            <a:r>
              <a:rPr kumimoji="0" lang="en-US" sz="3200" b="1" i="0" u="none" strike="noStrike" kern="1200" cap="none" spc="0" normalizeH="0" baseline="0" noProof="0" dirty="0" err="1">
                <a:ln>
                  <a:noFill/>
                </a:ln>
                <a:solidFill>
                  <a:srgbClr val="FFFF00"/>
                </a:solidFill>
                <a:effectLst/>
                <a:uLnTx/>
                <a:uFillTx/>
                <a:latin typeface="Arial"/>
                <a:ea typeface="+mj-ea"/>
                <a:cs typeface="+mj-cs"/>
              </a:rPr>
              <a:t>nditions</a:t>
            </a:r>
            <a:endParaRPr kumimoji="0" lang="en-US" sz="3200" b="1" i="0" u="none" strike="noStrike" kern="0" cap="none" spc="0" normalizeH="0" baseline="0" noProof="0" dirty="0">
              <a:ln>
                <a:noFill/>
              </a:ln>
              <a:solidFill>
                <a:srgbClr val="FFFF00"/>
              </a:solidFill>
              <a:effectLst/>
              <a:uLnTx/>
              <a:uFillTx/>
              <a:latin typeface="Arial"/>
              <a:ea typeface="+mj-ea"/>
              <a:cs typeface="+mj-cs"/>
            </a:endParaRPr>
          </a:p>
        </p:txBody>
      </p:sp>
      <p:pic>
        <p:nvPicPr>
          <p:cNvPr id="9" name="Picture 8" descr="A picture containing text&#10;&#10;Description automatically generated">
            <a:extLst>
              <a:ext uri="{FF2B5EF4-FFF2-40B4-BE49-F238E27FC236}">
                <a16:creationId xmlns:a16="http://schemas.microsoft.com/office/drawing/2014/main" id="{684E6667-4FE8-49BC-9CCB-069306F2C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6" y="44624"/>
            <a:ext cx="2046444" cy="724532"/>
          </a:xfrm>
          <a:prstGeom prst="rect">
            <a:avLst/>
          </a:prstGeom>
        </p:spPr>
      </p:pic>
      <p:pic>
        <p:nvPicPr>
          <p:cNvPr id="3" name="Picture 2">
            <a:extLst>
              <a:ext uri="{FF2B5EF4-FFF2-40B4-BE49-F238E27FC236}">
                <a16:creationId xmlns:a16="http://schemas.microsoft.com/office/drawing/2014/main" id="{1D624182-511D-321B-E530-DD7568EB6726}"/>
              </a:ext>
            </a:extLst>
          </p:cNvPr>
          <p:cNvPicPr>
            <a:picLocks noChangeAspect="1"/>
          </p:cNvPicPr>
          <p:nvPr/>
        </p:nvPicPr>
        <p:blipFill>
          <a:blip r:embed="rId3"/>
          <a:stretch>
            <a:fillRect/>
          </a:stretch>
        </p:blipFill>
        <p:spPr>
          <a:xfrm>
            <a:off x="-4195" y="1124744"/>
            <a:ext cx="12192000" cy="2670848"/>
          </a:xfrm>
          <a:prstGeom prst="rect">
            <a:avLst/>
          </a:prstGeom>
        </p:spPr>
      </p:pic>
      <p:cxnSp>
        <p:nvCxnSpPr>
          <p:cNvPr id="21" name="Straight Arrow Connector 20">
            <a:extLst>
              <a:ext uri="{FF2B5EF4-FFF2-40B4-BE49-F238E27FC236}">
                <a16:creationId xmlns:a16="http://schemas.microsoft.com/office/drawing/2014/main" id="{E5EC3F2B-5440-38CF-8F7D-4AEE4084C0AA}"/>
              </a:ext>
            </a:extLst>
          </p:cNvPr>
          <p:cNvCxnSpPr>
            <a:cxnSpLocks/>
          </p:cNvCxnSpPr>
          <p:nvPr/>
        </p:nvCxnSpPr>
        <p:spPr>
          <a:xfrm flipH="1" flipV="1">
            <a:off x="1391477" y="3040088"/>
            <a:ext cx="192021" cy="60777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6C55540-7A9C-A5CA-9CB0-7E0B53381496}"/>
              </a:ext>
            </a:extLst>
          </p:cNvPr>
          <p:cNvSpPr txBox="1"/>
          <p:nvPr/>
        </p:nvSpPr>
        <p:spPr>
          <a:xfrm>
            <a:off x="1487487" y="3309771"/>
            <a:ext cx="211223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FCC passes below Lake Geneva moraines</a:t>
            </a:r>
          </a:p>
        </p:txBody>
      </p:sp>
      <p:cxnSp>
        <p:nvCxnSpPr>
          <p:cNvPr id="23" name="Straight Arrow Connector 22">
            <a:extLst>
              <a:ext uri="{FF2B5EF4-FFF2-40B4-BE49-F238E27FC236}">
                <a16:creationId xmlns:a16="http://schemas.microsoft.com/office/drawing/2014/main" id="{BC40B7FE-9960-B8AB-A5D0-09614DF2F2BB}"/>
              </a:ext>
            </a:extLst>
          </p:cNvPr>
          <p:cNvCxnSpPr>
            <a:cxnSpLocks/>
          </p:cNvCxnSpPr>
          <p:nvPr/>
        </p:nvCxnSpPr>
        <p:spPr>
          <a:xfrm flipV="1">
            <a:off x="9471484" y="2992236"/>
            <a:ext cx="848984" cy="848284"/>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0536384-FDE9-846B-8588-855F708033EC}"/>
              </a:ext>
            </a:extLst>
          </p:cNvPr>
          <p:cNvSpPr txBox="1"/>
          <p:nvPr/>
        </p:nvSpPr>
        <p:spPr>
          <a:xfrm>
            <a:off x="7359250" y="3499246"/>
            <a:ext cx="2112235" cy="338554"/>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FCC above limestone</a:t>
            </a:r>
          </a:p>
        </p:txBody>
      </p:sp>
      <p:cxnSp>
        <p:nvCxnSpPr>
          <p:cNvPr id="25" name="Straight Arrow Connector 24">
            <a:extLst>
              <a:ext uri="{FF2B5EF4-FFF2-40B4-BE49-F238E27FC236}">
                <a16:creationId xmlns:a16="http://schemas.microsoft.com/office/drawing/2014/main" id="{92D3E524-C564-4FFD-7CC1-8F0A55E61117}"/>
              </a:ext>
            </a:extLst>
          </p:cNvPr>
          <p:cNvCxnSpPr>
            <a:cxnSpLocks/>
            <a:stCxn id="26" idx="1"/>
          </p:cNvCxnSpPr>
          <p:nvPr/>
        </p:nvCxnSpPr>
        <p:spPr>
          <a:xfrm flipH="1">
            <a:off x="4751850" y="1569505"/>
            <a:ext cx="288032" cy="124521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D03EB5F-034E-0F68-72BE-8955AB6DED23}"/>
              </a:ext>
            </a:extLst>
          </p:cNvPr>
          <p:cNvSpPr txBox="1"/>
          <p:nvPr/>
        </p:nvSpPr>
        <p:spPr>
          <a:xfrm>
            <a:off x="5039882" y="1154006"/>
            <a:ext cx="2112235" cy="83099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FCC inclined at 0.5% gradient to minimise depth of point F</a:t>
            </a:r>
          </a:p>
        </p:txBody>
      </p:sp>
      <p:cxnSp>
        <p:nvCxnSpPr>
          <p:cNvPr id="27" name="Straight Arrow Connector 26">
            <a:extLst>
              <a:ext uri="{FF2B5EF4-FFF2-40B4-BE49-F238E27FC236}">
                <a16:creationId xmlns:a16="http://schemas.microsoft.com/office/drawing/2014/main" id="{9248D3E9-DDBB-D262-C9DF-653448B9BE5B}"/>
              </a:ext>
            </a:extLst>
          </p:cNvPr>
          <p:cNvCxnSpPr>
            <a:cxnSpLocks/>
            <a:stCxn id="28" idx="1"/>
          </p:cNvCxnSpPr>
          <p:nvPr/>
        </p:nvCxnSpPr>
        <p:spPr>
          <a:xfrm flipH="1">
            <a:off x="6894575" y="1443048"/>
            <a:ext cx="545573" cy="116791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83A004C-A729-57EC-02A7-681E2B308C83}"/>
              </a:ext>
            </a:extLst>
          </p:cNvPr>
          <p:cNvSpPr txBox="1"/>
          <p:nvPr/>
        </p:nvSpPr>
        <p:spPr>
          <a:xfrm>
            <a:off x="7440148" y="1150660"/>
            <a:ext cx="2228776"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Limestone unavoidable between G-H</a:t>
            </a:r>
          </a:p>
        </p:txBody>
      </p:sp>
      <p:sp>
        <p:nvSpPr>
          <p:cNvPr id="29" name="TextBox 28">
            <a:extLst>
              <a:ext uri="{FF2B5EF4-FFF2-40B4-BE49-F238E27FC236}">
                <a16:creationId xmlns:a16="http://schemas.microsoft.com/office/drawing/2014/main" id="{DB1A037E-A98C-4BF5-0687-3A8055885594}"/>
              </a:ext>
            </a:extLst>
          </p:cNvPr>
          <p:cNvSpPr txBox="1"/>
          <p:nvPr/>
        </p:nvSpPr>
        <p:spPr>
          <a:xfrm>
            <a:off x="31573" y="4149080"/>
            <a:ext cx="12143657" cy="1962076"/>
          </a:xfrm>
          <a:prstGeom prst="rect">
            <a:avLst/>
          </a:prstGeom>
          <a:noFill/>
        </p:spPr>
        <p:txBody>
          <a:bodyPr wrap="square" lIns="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C377B"/>
                </a:solidFill>
                <a:effectLst/>
                <a:uLnTx/>
                <a:uFillTx/>
                <a:latin typeface="Arial"/>
                <a:ea typeface="+mn-ea"/>
                <a:cs typeface="+mn-cs"/>
              </a:rPr>
              <a:t>Tunneling mainly in moraine layer (soft rock), well suited for fast, low-risk TBM construction.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0C377B"/>
              </a:solidFill>
              <a:effectLst/>
              <a:uLnTx/>
              <a:uFillTx/>
              <a:latin typeface="Aria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C377B"/>
                </a:solidFill>
                <a:effectLst/>
                <a:uLnTx/>
                <a:uFillTx/>
                <a:latin typeface="Arial"/>
                <a:ea typeface="+mn-ea"/>
                <a:cs typeface="+mn-cs"/>
              </a:rPr>
              <a:t>6 million m</a:t>
            </a:r>
            <a:r>
              <a:rPr kumimoji="0" lang="en-US" sz="2000" b="1" i="0" u="none" strike="noStrike" kern="1200" cap="none" spc="0" normalizeH="0" baseline="30000" noProof="0" dirty="0">
                <a:ln>
                  <a:noFill/>
                </a:ln>
                <a:solidFill>
                  <a:srgbClr val="0C377B"/>
                </a:solidFill>
                <a:effectLst/>
                <a:uLnTx/>
                <a:uFillTx/>
                <a:latin typeface="Arial"/>
                <a:ea typeface="+mn-ea"/>
                <a:cs typeface="+mn-cs"/>
              </a:rPr>
              <a:t>3</a:t>
            </a:r>
            <a:r>
              <a:rPr kumimoji="0" lang="en-US" sz="2000" b="1" i="0" u="none" strike="noStrike" kern="1200" cap="none" spc="0" normalizeH="0" baseline="0" noProof="0" dirty="0">
                <a:ln>
                  <a:noFill/>
                </a:ln>
                <a:solidFill>
                  <a:srgbClr val="0C377B"/>
                </a:solidFill>
                <a:effectLst/>
                <a:uLnTx/>
                <a:uFillTx/>
                <a:latin typeface="Arial"/>
                <a:ea typeface="+mn-ea"/>
                <a:cs typeface="+mn-cs"/>
              </a:rPr>
              <a:t> excavated volume </a:t>
            </a:r>
            <a:r>
              <a:rPr kumimoji="0" lang="en-US" sz="2000" b="1" i="0" u="none" strike="noStrike" kern="1200" cap="none" spc="0" normalizeH="0" baseline="0" noProof="0" dirty="0">
                <a:ln>
                  <a:noFill/>
                </a:ln>
                <a:solidFill>
                  <a:srgbClr val="0C377B"/>
                </a:solidFill>
                <a:effectLst/>
                <a:uLnTx/>
                <a:uFillTx/>
                <a:latin typeface="Arial"/>
                <a:ea typeface="+mn-ea"/>
                <a:cs typeface="+mn-cs"/>
                <a:sym typeface="Wingdings" panose="05000000000000000000" pitchFamily="2" charset="2"/>
              </a:rPr>
              <a:t> 8.5</a:t>
            </a:r>
            <a:r>
              <a:rPr kumimoji="0" lang="en-US" sz="2000" b="1" i="0" u="none" strike="noStrike" kern="1200" cap="none" spc="0" normalizeH="0" baseline="0" noProof="0" dirty="0">
                <a:ln>
                  <a:noFill/>
                </a:ln>
                <a:solidFill>
                  <a:srgbClr val="0C377B"/>
                </a:solidFill>
                <a:effectLst/>
                <a:uLnTx/>
                <a:uFillTx/>
                <a:latin typeface="Arial"/>
                <a:ea typeface="+mn-ea"/>
                <a:cs typeface="+mn-cs"/>
              </a:rPr>
              <a:t> million m</a:t>
            </a:r>
            <a:r>
              <a:rPr kumimoji="0" lang="en-US" sz="2000" b="1" i="0" u="none" strike="noStrike" kern="1200" cap="none" spc="0" normalizeH="0" baseline="30000" noProof="0" dirty="0">
                <a:ln>
                  <a:noFill/>
                </a:ln>
                <a:solidFill>
                  <a:srgbClr val="0C377B"/>
                </a:solidFill>
                <a:effectLst/>
                <a:uLnTx/>
                <a:uFillTx/>
                <a:latin typeface="Arial"/>
                <a:ea typeface="+mn-ea"/>
                <a:cs typeface="+mn-cs"/>
              </a:rPr>
              <a:t>3</a:t>
            </a:r>
            <a:r>
              <a:rPr kumimoji="0" lang="en-US" sz="2000" b="1" i="0" u="none" strike="noStrike" kern="1200" cap="none" spc="0" normalizeH="0" baseline="0" noProof="0" dirty="0">
                <a:ln>
                  <a:noFill/>
                </a:ln>
                <a:solidFill>
                  <a:srgbClr val="0C377B"/>
                </a:solidFill>
                <a:effectLst/>
                <a:uLnTx/>
                <a:uFillTx/>
                <a:latin typeface="Arial"/>
                <a:ea typeface="+mn-ea"/>
                <a:cs typeface="+mn-cs"/>
              </a:rPr>
              <a:t> excavation material on surface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0C377B"/>
              </a:solidFill>
              <a:effectLst/>
              <a:uLnTx/>
              <a:uFillTx/>
              <a:latin typeface="Aria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C377B"/>
                </a:solidFill>
                <a:effectLst/>
                <a:uLnTx/>
                <a:uFillTx/>
                <a:latin typeface="Arial"/>
                <a:ea typeface="+mn-ea"/>
                <a:cs typeface="+mn-cs"/>
              </a:rPr>
              <a:t>CE Designs of all underground structures developed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0C377B"/>
              </a:solidFill>
              <a:effectLst/>
              <a:uLnTx/>
              <a:uFillTx/>
              <a:latin typeface="Aria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C377B"/>
                </a:solidFill>
                <a:effectLst/>
                <a:uLnTx/>
                <a:uFillTx/>
                <a:latin typeface="Arial"/>
                <a:ea typeface="+mn-ea"/>
                <a:cs typeface="+mn-cs"/>
              </a:rPr>
              <a:t>To fix the vertical position of the tunnel, interfaces between geological layers have to be known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C377B"/>
              </a:solidFill>
              <a:effectLst/>
              <a:uLnTx/>
              <a:uFillTx/>
              <a:latin typeface="Arial"/>
              <a:ea typeface="+mn-ea"/>
              <a:cs typeface="+mn-cs"/>
            </a:endParaRPr>
          </a:p>
        </p:txBody>
      </p:sp>
    </p:spTree>
    <p:extLst>
      <p:ext uri="{BB962C8B-B14F-4D97-AF65-F5344CB8AC3E}">
        <p14:creationId xmlns:p14="http://schemas.microsoft.com/office/powerpoint/2010/main" val="150223513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First series of site investigations</a:t>
            </a:r>
            <a:endParaRPr kumimoji="0" lang="en-GB" altLang="en-GB"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14" name="Picture 13" descr="A picture containing icon&#10;&#10;Description automatically generated">
            <a:extLst>
              <a:ext uri="{FF2B5EF4-FFF2-40B4-BE49-F238E27FC236}">
                <a16:creationId xmlns:a16="http://schemas.microsoft.com/office/drawing/2014/main" id="{9F5200E5-32CA-4E37-8990-34E0C09AF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2" name="Picture 1">
            <a:extLst>
              <a:ext uri="{FF2B5EF4-FFF2-40B4-BE49-F238E27FC236}">
                <a16:creationId xmlns:a16="http://schemas.microsoft.com/office/drawing/2014/main" id="{D471372F-F4F8-E03F-F6CA-8C320DB6C55E}"/>
              </a:ext>
            </a:extLst>
          </p:cNvPr>
          <p:cNvPicPr>
            <a:picLocks noChangeAspect="1"/>
          </p:cNvPicPr>
          <p:nvPr/>
        </p:nvPicPr>
        <p:blipFill>
          <a:blip r:embed="rId4"/>
          <a:stretch>
            <a:fillRect/>
          </a:stretch>
        </p:blipFill>
        <p:spPr>
          <a:xfrm>
            <a:off x="19175" y="777731"/>
            <a:ext cx="6461323" cy="6043237"/>
          </a:xfrm>
          <a:prstGeom prst="rect">
            <a:avLst/>
          </a:prstGeom>
        </p:spPr>
      </p:pic>
      <p:sp>
        <p:nvSpPr>
          <p:cNvPr id="7" name="TextBox 6">
            <a:extLst>
              <a:ext uri="{FF2B5EF4-FFF2-40B4-BE49-F238E27FC236}">
                <a16:creationId xmlns:a16="http://schemas.microsoft.com/office/drawing/2014/main" id="{0DB1EE93-8F0A-1978-3604-C0AA1534C581}"/>
              </a:ext>
            </a:extLst>
          </p:cNvPr>
          <p:cNvSpPr txBox="1"/>
          <p:nvPr/>
        </p:nvSpPr>
        <p:spPr>
          <a:xfrm>
            <a:off x="6588079" y="1021616"/>
            <a:ext cx="5496339"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0C377B"/>
                </a:solidFill>
                <a:effectLst/>
                <a:uLnTx/>
                <a:uFillTx/>
                <a:latin typeface="Arial"/>
                <a:ea typeface="+mn-ea"/>
                <a:cs typeface="+mn-cs"/>
                <a:sym typeface="Wingdings" panose="05000000000000000000" pitchFamily="2" charset="2"/>
              </a:rPr>
              <a:t>Site investigations to identify exact location of geological interfaces:</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C377B"/>
                </a:solidFill>
                <a:effectLst/>
                <a:uLnTx/>
                <a:uFillTx/>
                <a:latin typeface="Calibri" panose="020F0502020204030204"/>
                <a:ea typeface="+mn-ea"/>
                <a:cs typeface="+mn-cs"/>
              </a:rPr>
              <a:t>Molasse layer vs moraines/</a:t>
            </a:r>
            <a:r>
              <a:rPr kumimoji="0" lang="fr-FR" sz="2400" b="0" i="0" u="none" strike="noStrike" kern="1200" cap="none" spc="0" normalizeH="0" baseline="0" noProof="0" dirty="0" err="1">
                <a:ln>
                  <a:noFill/>
                </a:ln>
                <a:solidFill>
                  <a:srgbClr val="0C377B"/>
                </a:solidFill>
                <a:effectLst/>
                <a:uLnTx/>
                <a:uFillTx/>
                <a:latin typeface="Calibri" panose="020F0502020204030204"/>
                <a:ea typeface="+mn-ea"/>
                <a:cs typeface="+mn-cs"/>
              </a:rPr>
              <a:t>limestone</a:t>
            </a:r>
            <a:endParaRPr kumimoji="0" lang="fr-FR" sz="2400" b="0" i="0" u="none" strike="noStrike" kern="1200" cap="none" spc="0" normalizeH="0" baseline="0" noProof="0" dirty="0">
              <a:ln>
                <a:noFill/>
              </a:ln>
              <a:solidFill>
                <a:srgbClr val="0C377B"/>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C377B"/>
                </a:solidFill>
                <a:effectLst/>
                <a:uLnTx/>
                <a:uFillTx/>
                <a:latin typeface="Calibri" panose="020F0502020204030204"/>
                <a:ea typeface="+mn-ea"/>
                <a:cs typeface="+mn-cs"/>
              </a:rPr>
              <a:t>~30 </a:t>
            </a:r>
            <a:r>
              <a:rPr kumimoji="0" lang="fr-FR" sz="2400" b="0" i="0" u="none" strike="noStrike" kern="1200" cap="none" spc="0" normalizeH="0" baseline="0" noProof="0" dirty="0" err="1">
                <a:ln>
                  <a:noFill/>
                </a:ln>
                <a:solidFill>
                  <a:srgbClr val="0C377B"/>
                </a:solidFill>
                <a:effectLst/>
                <a:uLnTx/>
                <a:uFillTx/>
                <a:latin typeface="Calibri" panose="020F0502020204030204"/>
                <a:ea typeface="+mn-ea"/>
                <a:cs typeface="+mn-cs"/>
              </a:rPr>
              <a:t>drillings</a:t>
            </a:r>
            <a:r>
              <a:rPr kumimoji="0" lang="fr-FR" sz="2400" b="0" i="0" u="none" strike="noStrike" kern="1200" cap="none" spc="0" normalizeH="0" baseline="0" noProof="0" dirty="0">
                <a:ln>
                  <a:noFill/>
                </a:ln>
                <a:solidFill>
                  <a:srgbClr val="0C377B"/>
                </a:solidFill>
                <a:effectLst/>
                <a:uLnTx/>
                <a:uFillTx/>
                <a:latin typeface="Calibri" panose="020F0502020204030204"/>
                <a:ea typeface="+mn-ea"/>
                <a:cs typeface="+mn-cs"/>
              </a:rPr>
              <a:t> and ~90 km </a:t>
            </a:r>
            <a:r>
              <a:rPr kumimoji="0" lang="fr-FR" sz="2400" b="0" i="0" u="none" strike="noStrike" kern="1200" cap="none" spc="0" normalizeH="0" baseline="0" noProof="0" dirty="0" err="1">
                <a:ln>
                  <a:noFill/>
                </a:ln>
                <a:solidFill>
                  <a:srgbClr val="0C377B"/>
                </a:solidFill>
                <a:effectLst/>
                <a:uLnTx/>
                <a:uFillTx/>
                <a:latin typeface="Calibri" panose="020F0502020204030204"/>
                <a:ea typeface="+mn-ea"/>
                <a:cs typeface="+mn-cs"/>
              </a:rPr>
              <a:t>seismic</a:t>
            </a:r>
            <a:r>
              <a:rPr kumimoji="0" lang="fr-FR" sz="2400" b="0" i="0" u="none" strike="noStrike" kern="1200" cap="none" spc="0" normalizeH="0" baseline="0" noProof="0" dirty="0">
                <a:ln>
                  <a:noFill/>
                </a:ln>
                <a:solidFill>
                  <a:srgbClr val="0C377B"/>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0C377B"/>
                </a:solidFill>
                <a:effectLst/>
                <a:uLnTx/>
                <a:uFillTx/>
                <a:latin typeface="Calibri" panose="020F0502020204030204"/>
                <a:ea typeface="+mn-ea"/>
                <a:cs typeface="+mn-cs"/>
              </a:rPr>
              <a:t>lines</a:t>
            </a:r>
            <a:endParaRPr kumimoji="0" lang="fr-FR" sz="2400" b="0" i="0" u="none" strike="noStrike" kern="1200" cap="none" spc="0" normalizeH="0" baseline="0" noProof="0" dirty="0">
              <a:ln>
                <a:noFill/>
              </a:ln>
              <a:solidFill>
                <a:srgbClr val="0C377B"/>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srgbClr val="0C377B"/>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2000" b="1" i="0" u="none" strike="noStrike" kern="1200" cap="none" spc="0" normalizeH="0" baseline="0" noProof="0" dirty="0">
                <a:ln>
                  <a:noFill/>
                </a:ln>
                <a:solidFill>
                  <a:srgbClr val="0000CC"/>
                </a:solidFill>
                <a:effectLst/>
                <a:uLnTx/>
                <a:uFillTx/>
                <a:latin typeface="Arial"/>
                <a:ea typeface="+mn-ea"/>
                <a:cs typeface="+mn-cs"/>
                <a:sym typeface="Wingdings" panose="05000000000000000000" pitchFamily="2" charset="2"/>
              </a:rPr>
              <a:t> Vertical position and inclination of tunnel</a:t>
            </a:r>
            <a:endParaRPr kumimoji="0" lang="en-GB" sz="2000" b="1" i="0" u="none" strike="noStrike" kern="1200" cap="none" spc="0" normalizeH="0" baseline="0" noProof="0" dirty="0">
              <a:ln>
                <a:noFill/>
              </a:ln>
              <a:solidFill>
                <a:srgbClr val="0000CC"/>
              </a:solidFill>
              <a:effectLst/>
              <a:uLnTx/>
              <a:uFillTx/>
              <a:latin typeface="Arial"/>
              <a:ea typeface="+mn-ea"/>
              <a:cs typeface="+mn-cs"/>
            </a:endParaRPr>
          </a:p>
        </p:txBody>
      </p:sp>
      <p:sp>
        <p:nvSpPr>
          <p:cNvPr id="8" name="TextBox 7">
            <a:extLst>
              <a:ext uri="{FF2B5EF4-FFF2-40B4-BE49-F238E27FC236}">
                <a16:creationId xmlns:a16="http://schemas.microsoft.com/office/drawing/2014/main" id="{35B0CF86-0987-50A3-3E61-825B0555FCE4}"/>
              </a:ext>
            </a:extLst>
          </p:cNvPr>
          <p:cNvSpPr txBox="1"/>
          <p:nvPr/>
        </p:nvSpPr>
        <p:spPr>
          <a:xfrm>
            <a:off x="9696401" y="5911704"/>
            <a:ext cx="2173428" cy="475323"/>
          </a:xfrm>
          <a:prstGeom prst="rect">
            <a:avLst/>
          </a:prstGeom>
          <a:noFill/>
        </p:spPr>
        <p:txBody>
          <a:bodyPr wrap="squar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C377B"/>
                </a:solidFill>
                <a:effectLst/>
                <a:uLnTx/>
                <a:uFillTx/>
                <a:latin typeface="Calibri" panose="020F0502020204030204"/>
                <a:ea typeface="+mn-ea"/>
                <a:cs typeface="+mn-cs"/>
              </a:rPr>
              <a:t>example of drilling works on a lake the lake</a:t>
            </a:r>
            <a:endParaRPr kumimoji="0" lang="en-GB" sz="800" b="0" i="0" u="none" strike="noStrike" kern="1200" cap="none" spc="0" normalizeH="0" baseline="0" noProof="0" dirty="0">
              <a:ln>
                <a:noFill/>
              </a:ln>
              <a:solidFill>
                <a:srgbClr val="0C377B"/>
              </a:solidFill>
              <a:effectLst/>
              <a:uLnTx/>
              <a:uFillTx/>
              <a:latin typeface="Calibri" panose="020F0502020204030204"/>
              <a:ea typeface="+mn-ea"/>
              <a:cs typeface="+mn-cs"/>
            </a:endParaRPr>
          </a:p>
        </p:txBody>
      </p:sp>
      <p:pic>
        <p:nvPicPr>
          <p:cNvPr id="9" name="Image 3">
            <a:extLst>
              <a:ext uri="{FF2B5EF4-FFF2-40B4-BE49-F238E27FC236}">
                <a16:creationId xmlns:a16="http://schemas.microsoft.com/office/drawing/2014/main" id="{6B90DF94-A125-91EA-A3BF-92D52FE0E0CE}"/>
              </a:ext>
            </a:extLst>
          </p:cNvPr>
          <p:cNvPicPr>
            <a:picLocks noChangeAspect="1"/>
          </p:cNvPicPr>
          <p:nvPr/>
        </p:nvPicPr>
        <p:blipFill>
          <a:blip r:embed="rId5"/>
          <a:stretch>
            <a:fillRect/>
          </a:stretch>
        </p:blipFill>
        <p:spPr>
          <a:xfrm>
            <a:off x="6669070" y="4246010"/>
            <a:ext cx="2649680" cy="2126872"/>
          </a:xfrm>
          <a:prstGeom prst="rect">
            <a:avLst/>
          </a:prstGeom>
        </p:spPr>
      </p:pic>
      <p:pic>
        <p:nvPicPr>
          <p:cNvPr id="10" name="Picture 9">
            <a:extLst>
              <a:ext uri="{FF2B5EF4-FFF2-40B4-BE49-F238E27FC236}">
                <a16:creationId xmlns:a16="http://schemas.microsoft.com/office/drawing/2014/main" id="{992B436E-ECB9-78DA-DBCC-99DF179C57DE}"/>
              </a:ext>
            </a:extLst>
          </p:cNvPr>
          <p:cNvPicPr>
            <a:picLocks noChangeAspect="1"/>
          </p:cNvPicPr>
          <p:nvPr/>
        </p:nvPicPr>
        <p:blipFill>
          <a:blip r:embed="rId6"/>
          <a:stretch>
            <a:fillRect/>
          </a:stretch>
        </p:blipFill>
        <p:spPr>
          <a:xfrm>
            <a:off x="9517156" y="4218402"/>
            <a:ext cx="2536009" cy="1972238"/>
          </a:xfrm>
          <a:prstGeom prst="rect">
            <a:avLst/>
          </a:prstGeom>
        </p:spPr>
      </p:pic>
    </p:spTree>
    <p:extLst>
      <p:ext uri="{BB962C8B-B14F-4D97-AF65-F5344CB8AC3E}">
        <p14:creationId xmlns:p14="http://schemas.microsoft.com/office/powerpoint/2010/main" val="383860840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Start of site investigations – seismic investigations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 name="ZoneTexte 12">
            <a:extLst>
              <a:ext uri="{FF2B5EF4-FFF2-40B4-BE49-F238E27FC236}">
                <a16:creationId xmlns:a16="http://schemas.microsoft.com/office/drawing/2014/main" id="{7BFA706E-EA33-0672-56A0-EB31D9A16C0A}"/>
              </a:ext>
            </a:extLst>
          </p:cNvPr>
          <p:cNvSpPr txBox="1"/>
          <p:nvPr/>
        </p:nvSpPr>
        <p:spPr>
          <a:xfrm>
            <a:off x="273993" y="1119278"/>
            <a:ext cx="3084413"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Calibri" panose="020F0502020204030204"/>
                <a:ea typeface="+mn-ea"/>
                <a:cs typeface="+mn-cs"/>
              </a:rPr>
              <a:t>Seismic line SL_USSES_02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Acquisition date : 01/10/2024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Length : 480 meters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Method(s) : Explosive and Seismic gun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Geophones : 96 units (5 meters of spacing)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Shot points : 13 shot points in total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ZoneTexte 15">
            <a:extLst>
              <a:ext uri="{FF2B5EF4-FFF2-40B4-BE49-F238E27FC236}">
                <a16:creationId xmlns:a16="http://schemas.microsoft.com/office/drawing/2014/main" id="{C6491088-6E38-CE23-726E-64401FA6E418}"/>
              </a:ext>
            </a:extLst>
          </p:cNvPr>
          <p:cNvSpPr txBox="1"/>
          <p:nvPr/>
        </p:nvSpPr>
        <p:spPr>
          <a:xfrm>
            <a:off x="3555268" y="1131355"/>
            <a:ext cx="3084413"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Calibri" panose="020F0502020204030204"/>
                <a:ea typeface="+mn-ea"/>
                <a:cs typeface="+mn-cs"/>
              </a:rPr>
              <a:t>Seismic line SL_USSES_01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Acquisition date : 02/10/2024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Length : 300 meters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Method(s) : Weight drop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Geophones : 60 units (5 meters of spacing)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Shot points : 15 shot points in total</a:t>
            </a:r>
          </a:p>
        </p:txBody>
      </p:sp>
      <p:sp>
        <p:nvSpPr>
          <p:cNvPr id="16" name="ZoneTexte 16">
            <a:extLst>
              <a:ext uri="{FF2B5EF4-FFF2-40B4-BE49-F238E27FC236}">
                <a16:creationId xmlns:a16="http://schemas.microsoft.com/office/drawing/2014/main" id="{44AC5FD6-7EAB-D464-AC46-C4C7B9E40766}"/>
              </a:ext>
            </a:extLst>
          </p:cNvPr>
          <p:cNvSpPr txBox="1"/>
          <p:nvPr/>
        </p:nvSpPr>
        <p:spPr>
          <a:xfrm>
            <a:off x="273994" y="748608"/>
            <a:ext cx="20658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First seismic line :</a:t>
            </a:r>
          </a:p>
        </p:txBody>
      </p:sp>
      <p:sp>
        <p:nvSpPr>
          <p:cNvPr id="17" name="ZoneTexte 17">
            <a:extLst>
              <a:ext uri="{FF2B5EF4-FFF2-40B4-BE49-F238E27FC236}">
                <a16:creationId xmlns:a16="http://schemas.microsoft.com/office/drawing/2014/main" id="{50DEF6D5-09E7-8B6A-73C5-B049B8E04849}"/>
              </a:ext>
            </a:extLst>
          </p:cNvPr>
          <p:cNvSpPr txBox="1"/>
          <p:nvPr/>
        </p:nvSpPr>
        <p:spPr>
          <a:xfrm>
            <a:off x="3635596" y="762023"/>
            <a:ext cx="24484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Second seismic line :</a:t>
            </a:r>
          </a:p>
        </p:txBody>
      </p:sp>
      <p:pic>
        <p:nvPicPr>
          <p:cNvPr id="27" name="Picture 26">
            <a:extLst>
              <a:ext uri="{FF2B5EF4-FFF2-40B4-BE49-F238E27FC236}">
                <a16:creationId xmlns:a16="http://schemas.microsoft.com/office/drawing/2014/main" id="{56176D08-9536-B0C7-3640-FAD8397E1B87}"/>
              </a:ext>
            </a:extLst>
          </p:cNvPr>
          <p:cNvPicPr>
            <a:picLocks noChangeAspect="1"/>
          </p:cNvPicPr>
          <p:nvPr/>
        </p:nvPicPr>
        <p:blipFill>
          <a:blip r:embed="rId3"/>
          <a:stretch>
            <a:fillRect/>
          </a:stretch>
        </p:blipFill>
        <p:spPr>
          <a:xfrm>
            <a:off x="273993" y="2838368"/>
            <a:ext cx="6214942" cy="4009376"/>
          </a:xfrm>
          <a:prstGeom prst="rect">
            <a:avLst/>
          </a:prstGeom>
        </p:spPr>
      </p:pic>
      <p:pic>
        <p:nvPicPr>
          <p:cNvPr id="3" name="Picture 2">
            <a:extLst>
              <a:ext uri="{FF2B5EF4-FFF2-40B4-BE49-F238E27FC236}">
                <a16:creationId xmlns:a16="http://schemas.microsoft.com/office/drawing/2014/main" id="{6A71D1DB-CD1F-CA04-B3B6-79463E75897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476" r="10108"/>
          <a:stretch/>
        </p:blipFill>
        <p:spPr bwMode="auto">
          <a:xfrm>
            <a:off x="6574923" y="1112483"/>
            <a:ext cx="5448911" cy="550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87649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11929"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Status of site investigations – </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drilings</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 name="Textplatzhalter 5">
            <a:extLst>
              <a:ext uri="{FF2B5EF4-FFF2-40B4-BE49-F238E27FC236}">
                <a16:creationId xmlns:a16="http://schemas.microsoft.com/office/drawing/2014/main" id="{325B6E09-2520-8F3B-4F02-C516BD4995FB}"/>
              </a:ext>
            </a:extLst>
          </p:cNvPr>
          <p:cNvSpPr txBox="1">
            <a:spLocks/>
          </p:cNvSpPr>
          <p:nvPr/>
        </p:nvSpPr>
        <p:spPr>
          <a:xfrm>
            <a:off x="60975" y="5071768"/>
            <a:ext cx="6539081" cy="1834049"/>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8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Drilling for first borehole has commenced on 14/10/2024</a:t>
            </a:r>
          </a:p>
          <a:p>
            <a:pPr marL="457200" marR="0" lvl="1" indent="0" algn="l" defTabSz="914400" rtl="0" eaLnBrk="1" fontAlgn="auto" latinLnBrk="0" hangingPunct="1">
              <a:lnSpc>
                <a:spcPct val="100000"/>
              </a:lnSpc>
              <a:spcBef>
                <a:spcPts val="8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drilling (USSES 2) is within the commune of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Marlioz</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80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The drill site is located within the storage yard of a private construction company (Besson).</a:t>
            </a:r>
          </a:p>
        </p:txBody>
      </p:sp>
      <p:pic>
        <p:nvPicPr>
          <p:cNvPr id="4" name="Picture 3">
            <a:extLst>
              <a:ext uri="{FF2B5EF4-FFF2-40B4-BE49-F238E27FC236}">
                <a16:creationId xmlns:a16="http://schemas.microsoft.com/office/drawing/2014/main" id="{92BB7C62-8296-4ABC-C26B-5A80F2BA193A}"/>
              </a:ext>
            </a:extLst>
          </p:cNvPr>
          <p:cNvPicPr>
            <a:picLocks noChangeAspect="1"/>
          </p:cNvPicPr>
          <p:nvPr/>
        </p:nvPicPr>
        <p:blipFill>
          <a:blip r:embed="rId3"/>
          <a:stretch>
            <a:fillRect/>
          </a:stretch>
        </p:blipFill>
        <p:spPr>
          <a:xfrm>
            <a:off x="47328" y="776599"/>
            <a:ext cx="5085943" cy="4380593"/>
          </a:xfrm>
          <a:prstGeom prst="rect">
            <a:avLst/>
          </a:prstGeom>
        </p:spPr>
      </p:pic>
      <p:pic>
        <p:nvPicPr>
          <p:cNvPr id="3" name="Picture 2" descr="A group of men standing next to a machine&#10;&#10;Description automatically generated">
            <a:extLst>
              <a:ext uri="{FF2B5EF4-FFF2-40B4-BE49-F238E27FC236}">
                <a16:creationId xmlns:a16="http://schemas.microsoft.com/office/drawing/2014/main" id="{B8AC64A3-18A9-85DC-A9E5-F0A3A9734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4937" y="788588"/>
            <a:ext cx="3279736" cy="4372982"/>
          </a:xfrm>
          <a:prstGeom prst="rect">
            <a:avLst/>
          </a:prstGeom>
          <a:ln w="12700">
            <a:solidFill>
              <a:schemeClr val="tx1"/>
            </a:solidFill>
          </a:ln>
        </p:spPr>
      </p:pic>
      <p:pic>
        <p:nvPicPr>
          <p:cNvPr id="8" name="Picture 7" descr="A person in orange overalls working on a machine&#10;&#10;Description automatically generated">
            <a:extLst>
              <a:ext uri="{FF2B5EF4-FFF2-40B4-BE49-F238E27FC236}">
                <a16:creationId xmlns:a16="http://schemas.microsoft.com/office/drawing/2014/main" id="{0167CC50-4F44-21D7-3E2B-9E8BD71FEB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4536" y="783954"/>
            <a:ext cx="3279736" cy="4372981"/>
          </a:xfrm>
          <a:prstGeom prst="rect">
            <a:avLst/>
          </a:prstGeom>
          <a:ln w="12700">
            <a:solidFill>
              <a:schemeClr val="tx1"/>
            </a:solidFill>
          </a:ln>
        </p:spPr>
      </p:pic>
      <p:sp>
        <p:nvSpPr>
          <p:cNvPr id="12" name="Textplatzhalter 5">
            <a:extLst>
              <a:ext uri="{FF2B5EF4-FFF2-40B4-BE49-F238E27FC236}">
                <a16:creationId xmlns:a16="http://schemas.microsoft.com/office/drawing/2014/main" id="{9E19AC59-9C2F-CE4A-7341-45AE449A21D3}"/>
              </a:ext>
            </a:extLst>
          </p:cNvPr>
          <p:cNvSpPr txBox="1">
            <a:spLocks/>
          </p:cNvSpPr>
          <p:nvPr/>
        </p:nvSpPr>
        <p:spPr>
          <a:xfrm>
            <a:off x="7189767" y="5013176"/>
            <a:ext cx="4666873" cy="1834049"/>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80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panose="020F0502020204030204"/>
                <a:ea typeface="+mn-ea"/>
                <a:cs typeface="+mn-cs"/>
              </a:rPr>
              <a:t>Drilling Depth =  70m</a:t>
            </a:r>
          </a:p>
          <a:p>
            <a:pPr marL="457200" marR="0" lvl="1" indent="0" algn="l" defTabSz="914400" rtl="0" eaLnBrk="1" fontAlgn="auto" latinLnBrk="0" hangingPunct="1">
              <a:lnSpc>
                <a:spcPct val="100000"/>
              </a:lnSpc>
              <a:spcBef>
                <a:spcPts val="80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panose="020F0502020204030204"/>
                <a:ea typeface="+mn-ea"/>
                <a:cs typeface="+mn-cs"/>
              </a:rPr>
              <a:t>Fully cored recovery</a:t>
            </a:r>
          </a:p>
          <a:p>
            <a:pPr marL="457200" marR="0" lvl="1" indent="0" algn="l" defTabSz="914400" rtl="0" eaLnBrk="1" fontAlgn="auto" latinLnBrk="0" hangingPunct="1">
              <a:lnSpc>
                <a:spcPct val="100000"/>
              </a:lnSpc>
              <a:spcBef>
                <a:spcPts val="80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panose="020F0502020204030204"/>
                <a:ea typeface="+mn-ea"/>
                <a:cs typeface="+mn-cs"/>
              </a:rPr>
              <a:t>Drill time should be about 2 weeks</a:t>
            </a:r>
          </a:p>
          <a:p>
            <a:pPr marL="457200" marR="0" lvl="1" indent="0" algn="l" defTabSz="914400" rtl="0" eaLnBrk="1" fontAlgn="auto" latinLnBrk="0" hangingPunct="1">
              <a:lnSpc>
                <a:spcPct val="100000"/>
              </a:lnSpc>
              <a:spcBef>
                <a:spcPts val="80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panose="020F0502020204030204"/>
                <a:ea typeface="+mn-ea"/>
                <a:cs typeface="+mn-cs"/>
              </a:rPr>
              <a:t>Equipped with Piezometer</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72661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CE underground and surface progress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4" name="TextBox 3">
            <a:extLst>
              <a:ext uri="{FF2B5EF4-FFF2-40B4-BE49-F238E27FC236}">
                <a16:creationId xmlns:a16="http://schemas.microsoft.com/office/drawing/2014/main" id="{6E12BF93-256B-D28C-1C2E-05D5BAE77A06}"/>
              </a:ext>
            </a:extLst>
          </p:cNvPr>
          <p:cNvSpPr txBox="1"/>
          <p:nvPr/>
        </p:nvSpPr>
        <p:spPr>
          <a:xfrm>
            <a:off x="11929" y="1466972"/>
            <a:ext cx="5112652" cy="923330"/>
          </a:xfrm>
          <a:prstGeom prst="rect">
            <a:avLst/>
          </a:prstGeom>
          <a:noFill/>
        </p:spPr>
        <p:txBody>
          <a:bodyPr wrap="square" rtlCol="0">
            <a:spAutoFit/>
          </a:bodyPr>
          <a:lstStyle>
            <a:defPPr>
              <a:defRPr lang="en-US"/>
            </a:defPPr>
            <a:lvl1pPr marL="285750" indent="-285750">
              <a:spcBef>
                <a:spcPts val="600"/>
              </a:spcBef>
              <a:buFont typeface="Arial" panose="020B0604020202020204" pitchFamily="34" charset="0"/>
              <a:buChar char="•"/>
              <a:defRPr b="1"/>
            </a:lvl1p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399"/>
                </a:solidFill>
                <a:effectLst/>
                <a:uLnTx/>
                <a:uFillTx/>
                <a:latin typeface="Calibri" panose="020F0502020204030204"/>
                <a:ea typeface="+mn-ea"/>
                <a:cs typeface="+mn-cs"/>
              </a:rPr>
              <a:t>Full 3D model of all underground structures as basis for costing and scheduling exercises with external consultant.</a:t>
            </a:r>
            <a:endParaRPr kumimoji="0" lang="en-GB" sz="1800" b="1" i="0" u="none" strike="noStrike" kern="1200" cap="none" spc="0" normalizeH="0" baseline="0" noProof="0" dirty="0">
              <a:ln>
                <a:noFill/>
              </a:ln>
              <a:solidFill>
                <a:srgbClr val="003399"/>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0BFE8611-9D70-5CC0-D980-ACC95CCBBB5D}"/>
              </a:ext>
            </a:extLst>
          </p:cNvPr>
          <p:cNvGrpSpPr>
            <a:grpSpLocks noChangeAspect="1"/>
          </p:cNvGrpSpPr>
          <p:nvPr/>
        </p:nvGrpSpPr>
        <p:grpSpPr>
          <a:xfrm>
            <a:off x="4847305" y="921455"/>
            <a:ext cx="7266039" cy="3165288"/>
            <a:chOff x="3041312" y="812043"/>
            <a:chExt cx="9144000" cy="3983380"/>
          </a:xfrm>
        </p:grpSpPr>
        <p:pic>
          <p:nvPicPr>
            <p:cNvPr id="8" name="Picture 7">
              <a:extLst>
                <a:ext uri="{FF2B5EF4-FFF2-40B4-BE49-F238E27FC236}">
                  <a16:creationId xmlns:a16="http://schemas.microsoft.com/office/drawing/2014/main" id="{2AF72004-ABC0-666B-C98F-E7B04734C3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1312" y="812043"/>
              <a:ext cx="9144000" cy="1224123"/>
            </a:xfrm>
            <a:prstGeom prst="rect">
              <a:avLst/>
            </a:prstGeom>
          </p:spPr>
        </p:pic>
        <p:pic>
          <p:nvPicPr>
            <p:cNvPr id="9" name="Picture 8">
              <a:extLst>
                <a:ext uri="{FF2B5EF4-FFF2-40B4-BE49-F238E27FC236}">
                  <a16:creationId xmlns:a16="http://schemas.microsoft.com/office/drawing/2014/main" id="{69CA1B43-CA96-BBAD-485A-12B81041EC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9957" y="2150820"/>
              <a:ext cx="8901623" cy="2644603"/>
            </a:xfrm>
            <a:prstGeom prst="rect">
              <a:avLst/>
            </a:prstGeom>
          </p:spPr>
        </p:pic>
      </p:grpSp>
      <p:sp>
        <p:nvSpPr>
          <p:cNvPr id="18" name="TextBox 17">
            <a:extLst>
              <a:ext uri="{FF2B5EF4-FFF2-40B4-BE49-F238E27FC236}">
                <a16:creationId xmlns:a16="http://schemas.microsoft.com/office/drawing/2014/main" id="{76D434D3-EC20-5929-E499-07F58C04502A}"/>
              </a:ext>
            </a:extLst>
          </p:cNvPr>
          <p:cNvSpPr txBox="1"/>
          <p:nvPr/>
        </p:nvSpPr>
        <p:spPr>
          <a:xfrm>
            <a:off x="5177246" y="1567766"/>
            <a:ext cx="3284220" cy="33855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3399"/>
                </a:solidFill>
                <a:effectLst/>
                <a:uLnTx/>
                <a:uFillTx/>
                <a:latin typeface="Calibri" panose="020F0502020204030204"/>
                <a:ea typeface="+mn-ea"/>
                <a:cs typeface="+mn-cs"/>
              </a:rPr>
              <a:t>Experiment Site (PA)</a:t>
            </a:r>
            <a:endParaRPr kumimoji="0" lang="en-GB" sz="1600" b="1" i="0" u="none" strike="noStrike" kern="1200" cap="none" spc="0" normalizeH="0" baseline="0" noProof="0" dirty="0">
              <a:ln>
                <a:noFill/>
              </a:ln>
              <a:solidFill>
                <a:srgbClr val="003399"/>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6432EE76-18C3-B9EE-14A7-E83E708910D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268" b="268"/>
          <a:stretch/>
        </p:blipFill>
        <p:spPr bwMode="auto">
          <a:xfrm>
            <a:off x="122784" y="3325758"/>
            <a:ext cx="6502096" cy="338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8D7158C-471B-CA60-7515-4975DDA27E76}"/>
              </a:ext>
            </a:extLst>
          </p:cNvPr>
          <p:cNvSpPr txBox="1"/>
          <p:nvPr/>
        </p:nvSpPr>
        <p:spPr>
          <a:xfrm>
            <a:off x="6941574" y="4636793"/>
            <a:ext cx="5250426" cy="19082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399"/>
                </a:solidFill>
                <a:effectLst/>
                <a:uLnTx/>
                <a:uFillTx/>
                <a:latin typeface="Calibri" panose="020F0502020204030204"/>
                <a:ea typeface="+mn-ea"/>
                <a:cs typeface="+mn-cs"/>
              </a:rPr>
              <a:t>Generic study of experiment site and technical site done by FNAL</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399"/>
                </a:solidFill>
                <a:effectLst/>
                <a:uLnTx/>
                <a:uFillTx/>
                <a:latin typeface="Calibri" panose="020F0502020204030204"/>
                <a:ea typeface="+mn-ea"/>
                <a:cs typeface="+mn-cs"/>
              </a:rPr>
              <a:t>bills of quantities extracted from FNAL designs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399"/>
                </a:solidFill>
                <a:effectLst/>
                <a:uLnTx/>
                <a:uFillTx/>
                <a:latin typeface="Calibri" panose="020F0502020204030204"/>
                <a:ea typeface="+mn-ea"/>
                <a:cs typeface="+mn-cs"/>
              </a:rPr>
              <a:t>basis for cost estimate by consultant with experience on industrial constructions in CH-FR area. </a:t>
            </a:r>
            <a:endParaRPr kumimoji="0" lang="en-GB" sz="1800" b="1" i="0" u="none" strike="noStrike" kern="1200" cap="none" spc="0" normalizeH="0" baseline="0" noProof="0" dirty="0">
              <a:ln>
                <a:noFill/>
              </a:ln>
              <a:solidFill>
                <a:srgbClr val="0033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10408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Studies on excavation strategy and material quantities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11" name="Text Placeholder 3">
            <a:extLst>
              <a:ext uri="{FF2B5EF4-FFF2-40B4-BE49-F238E27FC236}">
                <a16:creationId xmlns:a16="http://schemas.microsoft.com/office/drawing/2014/main" id="{F1A93576-E48A-750E-7E29-52A65024EE00}"/>
              </a:ext>
            </a:extLst>
          </p:cNvPr>
          <p:cNvSpPr txBox="1">
            <a:spLocks/>
          </p:cNvSpPr>
          <p:nvPr/>
        </p:nvSpPr>
        <p:spPr>
          <a:xfrm>
            <a:off x="496322" y="863890"/>
            <a:ext cx="11399191" cy="461389"/>
          </a:xfrm>
          <a:prstGeom prst="rect">
            <a:avLst/>
          </a:prstGeom>
        </p:spPr>
        <p:txBody>
          <a:bodyPr vert="horz" lIns="91440" tIns="45720" rIns="91440" bIns="45720" rtlCol="0">
            <a:noAutofit/>
          </a:bodyPr>
          <a:lstStyle>
            <a:lvl1pPr marL="0" indent="0" algn="l" defTabSz="914377" rtl="0" eaLnBrk="1" latinLnBrk="0" hangingPunct="1">
              <a:lnSpc>
                <a:spcPts val="1851"/>
              </a:lnSpc>
              <a:spcBef>
                <a:spcPts val="1851"/>
              </a:spcBef>
              <a:buFont typeface="Arial" panose="020B0604020202020204" pitchFamily="34" charset="0"/>
              <a:buNone/>
              <a:defRPr sz="1867" b="1" kern="1200">
                <a:solidFill>
                  <a:schemeClr val="tx1"/>
                </a:solidFill>
                <a:latin typeface="+mn-lt"/>
                <a:ea typeface="+mn-ea"/>
                <a:cs typeface="+mn-cs"/>
              </a:defRPr>
            </a:lvl1pPr>
            <a:lvl2pPr marL="629984" indent="0" algn="l" defTabSz="914377" rtl="0" eaLnBrk="1" latinLnBrk="0" hangingPunct="1">
              <a:lnSpc>
                <a:spcPts val="1851"/>
              </a:lnSpc>
              <a:spcBef>
                <a:spcPts val="0"/>
              </a:spcBef>
              <a:buFont typeface="Arial" panose="020B0604020202020204" pitchFamily="34" charset="0"/>
              <a:buNone/>
              <a:tabLst>
                <a:tab pos="5273868" algn="r"/>
              </a:tabLst>
              <a:defRPr sz="1600" kern="1200">
                <a:solidFill>
                  <a:schemeClr val="tx1"/>
                </a:solidFill>
                <a:latin typeface="+mn-lt"/>
                <a:ea typeface="+mn-ea"/>
                <a:cs typeface="+mn-cs"/>
              </a:defRPr>
            </a:lvl2pPr>
            <a:lvl3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3pPr>
            <a:lvl4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4pPr>
            <a:lvl5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851"/>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0C377B"/>
                </a:solidFill>
                <a:effectLst/>
                <a:uLnTx/>
                <a:uFillTx/>
                <a:latin typeface="Arial"/>
                <a:ea typeface="+mn-ea"/>
                <a:cs typeface="+mn-cs"/>
              </a:rPr>
              <a:t>2 TBMs from each experimental point			Alternative with no TBMs from PA</a:t>
            </a:r>
          </a:p>
        </p:txBody>
      </p:sp>
      <p:pic>
        <p:nvPicPr>
          <p:cNvPr id="2" name="Picture 1">
            <a:extLst>
              <a:ext uri="{FF2B5EF4-FFF2-40B4-BE49-F238E27FC236}">
                <a16:creationId xmlns:a16="http://schemas.microsoft.com/office/drawing/2014/main" id="{78F922F2-4D86-6D1B-E13D-E7F226E514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148" y="1368537"/>
            <a:ext cx="4766599" cy="3467115"/>
          </a:xfrm>
          <a:prstGeom prst="rect">
            <a:avLst/>
          </a:prstGeom>
          <a:noFill/>
          <a:ln>
            <a:noFill/>
          </a:ln>
        </p:spPr>
      </p:pic>
      <p:pic>
        <p:nvPicPr>
          <p:cNvPr id="6" name="Picture 5">
            <a:extLst>
              <a:ext uri="{FF2B5EF4-FFF2-40B4-BE49-F238E27FC236}">
                <a16:creationId xmlns:a16="http://schemas.microsoft.com/office/drawing/2014/main" id="{A88DCDC5-C3FF-BF6A-BA84-C8C04BDB1A0D}"/>
              </a:ext>
            </a:extLst>
          </p:cNvPr>
          <p:cNvPicPr>
            <a:picLocks noChangeAspect="1"/>
          </p:cNvPicPr>
          <p:nvPr/>
        </p:nvPicPr>
        <p:blipFill>
          <a:blip r:embed="rId4"/>
          <a:stretch>
            <a:fillRect/>
          </a:stretch>
        </p:blipFill>
        <p:spPr>
          <a:xfrm>
            <a:off x="5482" y="4782770"/>
            <a:ext cx="6073442" cy="1799538"/>
          </a:xfrm>
          <a:prstGeom prst="rect">
            <a:avLst/>
          </a:prstGeom>
        </p:spPr>
      </p:pic>
      <p:pic>
        <p:nvPicPr>
          <p:cNvPr id="8" name="Picture 7">
            <a:extLst>
              <a:ext uri="{FF2B5EF4-FFF2-40B4-BE49-F238E27FC236}">
                <a16:creationId xmlns:a16="http://schemas.microsoft.com/office/drawing/2014/main" id="{9703F936-2961-23F8-2063-6EF51D290800}"/>
              </a:ext>
            </a:extLst>
          </p:cNvPr>
          <p:cNvPicPr>
            <a:picLocks noChangeAspect="1"/>
          </p:cNvPicPr>
          <p:nvPr/>
        </p:nvPicPr>
        <p:blipFill>
          <a:blip r:embed="rId5"/>
          <a:stretch>
            <a:fillRect/>
          </a:stretch>
        </p:blipFill>
        <p:spPr>
          <a:xfrm>
            <a:off x="6099048" y="4764024"/>
            <a:ext cx="6085940" cy="1818284"/>
          </a:xfrm>
          <a:prstGeom prst="rect">
            <a:avLst/>
          </a:prstGeom>
        </p:spPr>
      </p:pic>
      <p:pic>
        <p:nvPicPr>
          <p:cNvPr id="12" name="Picture 11">
            <a:extLst>
              <a:ext uri="{FF2B5EF4-FFF2-40B4-BE49-F238E27FC236}">
                <a16:creationId xmlns:a16="http://schemas.microsoft.com/office/drawing/2014/main" id="{BA36D239-6420-E2F8-9FFA-E9A6CFDCDB4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1221" y="1365655"/>
            <a:ext cx="4766755" cy="3467115"/>
          </a:xfrm>
          <a:prstGeom prst="rect">
            <a:avLst/>
          </a:prstGeom>
          <a:noFill/>
          <a:ln>
            <a:noFill/>
          </a:ln>
        </p:spPr>
      </p:pic>
    </p:spTree>
    <p:extLst>
      <p:ext uri="{BB962C8B-B14F-4D97-AF65-F5344CB8AC3E}">
        <p14:creationId xmlns:p14="http://schemas.microsoft.com/office/powerpoint/2010/main" val="222195431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CH" sz="2800" dirty="0"/>
              <a:t>                    </a:t>
            </a:r>
            <a:r>
              <a:rPr lang="fr-CH" sz="2800" dirty="0" err="1"/>
              <a:t>Development</a:t>
            </a:r>
            <a:r>
              <a:rPr lang="fr-CH" sz="2800" dirty="0"/>
              <a:t> of excavation </a:t>
            </a:r>
            <a:r>
              <a:rPr lang="fr-CH" sz="2800" dirty="0" err="1"/>
              <a:t>material</a:t>
            </a:r>
            <a:r>
              <a:rPr lang="fr-CH" sz="2800" dirty="0"/>
              <a:t> re-use </a:t>
            </a:r>
            <a:r>
              <a:rPr lang="fr-CH" sz="2800" dirty="0" err="1"/>
              <a:t>opportunities</a:t>
            </a:r>
            <a:r>
              <a:rPr kumimoji="0" lang="fr-CH" sz="28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t>                      </a:t>
            </a:r>
            <a:r>
              <a:rPr lang="en-CH" sz="2800" dirty="0" err="1"/>
              <a:t>OpenSkyLab</a:t>
            </a:r>
            <a:r>
              <a:rPr lang="en-US" sz="2800" dirty="0"/>
              <a:t>: academic and industrial collaboration @LHC P5 CMS</a:t>
            </a:r>
            <a:endParaRPr kumimoji="0" lang="en-US" sz="28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15" name="Text Placeholder 3">
            <a:extLst>
              <a:ext uri="{FF2B5EF4-FFF2-40B4-BE49-F238E27FC236}">
                <a16:creationId xmlns:a16="http://schemas.microsoft.com/office/drawing/2014/main" id="{BA11CC09-094D-6EAA-6E74-ACFC611DBC08}"/>
              </a:ext>
            </a:extLst>
          </p:cNvPr>
          <p:cNvSpPr txBox="1">
            <a:spLocks/>
          </p:cNvSpPr>
          <p:nvPr/>
        </p:nvSpPr>
        <p:spPr>
          <a:xfrm>
            <a:off x="23749" y="885604"/>
            <a:ext cx="5563181" cy="4776221"/>
          </a:xfrm>
          <a:prstGeom prst="rect">
            <a:avLst/>
          </a:prstGeom>
        </p:spPr>
        <p:txBody>
          <a:bodyPr vert="horz" lIns="91440" tIns="45720" rIns="91440" bIns="45720" rtlCol="0">
            <a:noAutofit/>
          </a:bodyPr>
          <a:lstStyle>
            <a:lvl1pPr marL="0" indent="0" algn="l" defTabSz="914377" rtl="0" eaLnBrk="1" latinLnBrk="0" hangingPunct="1">
              <a:lnSpc>
                <a:spcPts val="1851"/>
              </a:lnSpc>
              <a:spcBef>
                <a:spcPts val="1851"/>
              </a:spcBef>
              <a:buFont typeface="Arial" panose="020B0604020202020204" pitchFamily="34" charset="0"/>
              <a:buNone/>
              <a:defRPr sz="1867" b="1" kern="1200">
                <a:solidFill>
                  <a:schemeClr val="tx1"/>
                </a:solidFill>
                <a:latin typeface="+mn-lt"/>
                <a:ea typeface="+mn-ea"/>
                <a:cs typeface="+mn-cs"/>
              </a:defRPr>
            </a:lvl1pPr>
            <a:lvl2pPr marL="629984" indent="0" algn="l" defTabSz="914377" rtl="0" eaLnBrk="1" latinLnBrk="0" hangingPunct="1">
              <a:lnSpc>
                <a:spcPts val="1851"/>
              </a:lnSpc>
              <a:spcBef>
                <a:spcPts val="0"/>
              </a:spcBef>
              <a:buFont typeface="Arial" panose="020B0604020202020204" pitchFamily="34" charset="0"/>
              <a:buNone/>
              <a:tabLst>
                <a:tab pos="5273868" algn="r"/>
              </a:tabLst>
              <a:defRPr sz="1600" kern="1200">
                <a:solidFill>
                  <a:schemeClr val="tx1"/>
                </a:solidFill>
                <a:latin typeface="+mn-lt"/>
                <a:ea typeface="+mn-ea"/>
                <a:cs typeface="+mn-cs"/>
              </a:defRPr>
            </a:lvl2pPr>
            <a:lvl3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3pPr>
            <a:lvl4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4pPr>
            <a:lvl5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indent="-228594">
              <a:lnSpc>
                <a:spcPct val="100000"/>
              </a:lnSpc>
              <a:spcBef>
                <a:spcPts val="600"/>
              </a:spcBef>
              <a:buFont typeface="Arial" panose="020B0604020202020204" pitchFamily="34" charset="0"/>
              <a:buChar char="•"/>
            </a:pPr>
            <a:r>
              <a:rPr lang="en-US" sz="2000" dirty="0">
                <a:solidFill>
                  <a:srgbClr val="0C377B"/>
                </a:solidFill>
              </a:rPr>
              <a:t>Transformation of Molasse (FCC ~8 Mm</a:t>
            </a:r>
            <a:r>
              <a:rPr lang="en-US" sz="2000" baseline="30000" dirty="0">
                <a:solidFill>
                  <a:srgbClr val="0C377B"/>
                </a:solidFill>
              </a:rPr>
              <a:t>3 </a:t>
            </a:r>
            <a:r>
              <a:rPr lang="en-US" sz="2000" dirty="0">
                <a:solidFill>
                  <a:srgbClr val="0C377B"/>
                </a:solidFill>
              </a:rPr>
              <a:t>volume)     into fertile soil for agricultural and other uses </a:t>
            </a:r>
          </a:p>
          <a:p>
            <a:pPr marL="228594" indent="-228594">
              <a:lnSpc>
                <a:spcPct val="100000"/>
              </a:lnSpc>
              <a:spcBef>
                <a:spcPts val="600"/>
              </a:spcBef>
              <a:buFont typeface="Arial" panose="020B0604020202020204" pitchFamily="34" charset="0"/>
              <a:buChar char="•"/>
            </a:pPr>
            <a:r>
              <a:rPr lang="en-US" sz="2000" dirty="0">
                <a:solidFill>
                  <a:srgbClr val="0C377B"/>
                </a:solidFill>
              </a:rPr>
              <a:t>Materials: Molasse from the HL-LHC construction</a:t>
            </a:r>
          </a:p>
          <a:p>
            <a:pPr marL="228594" indent="-228594">
              <a:lnSpc>
                <a:spcPct val="100000"/>
              </a:lnSpc>
              <a:spcBef>
                <a:spcPts val="600"/>
              </a:spcBef>
              <a:buFont typeface="Arial" panose="020B0604020202020204" pitchFamily="34" charset="0"/>
              <a:buChar char="•"/>
            </a:pPr>
            <a:r>
              <a:rPr lang="en-US" sz="2000" dirty="0">
                <a:solidFill>
                  <a:srgbClr val="0C377B"/>
                </a:solidFill>
              </a:rPr>
              <a:t>Duration: 4+ years (2024 - )</a:t>
            </a:r>
          </a:p>
          <a:p>
            <a:pPr marL="228594" indent="-228594">
              <a:lnSpc>
                <a:spcPct val="100000"/>
              </a:lnSpc>
              <a:spcBef>
                <a:spcPts val="600"/>
              </a:spcBef>
              <a:buFont typeface="Arial" panose="020B0604020202020204" pitchFamily="34" charset="0"/>
              <a:buChar char="•"/>
            </a:pPr>
            <a:r>
              <a:rPr lang="en-US" sz="2000" dirty="0">
                <a:solidFill>
                  <a:srgbClr val="0C377B"/>
                </a:solidFill>
              </a:rPr>
              <a:t>Trials with 5 000 t molasse </a:t>
            </a:r>
          </a:p>
          <a:p>
            <a:pPr marL="858579" lvl="1" indent="-228594">
              <a:lnSpc>
                <a:spcPct val="100000"/>
              </a:lnSpc>
              <a:spcBef>
                <a:spcPts val="600"/>
              </a:spcBef>
              <a:buFont typeface="Arial" panose="020B0604020202020204" pitchFamily="34" charset="0"/>
              <a:buChar char="•"/>
            </a:pPr>
            <a:r>
              <a:rPr lang="en-US" sz="2000" dirty="0">
                <a:solidFill>
                  <a:srgbClr val="0C377B"/>
                </a:solidFill>
              </a:rPr>
              <a:t>Soil </a:t>
            </a:r>
            <a:r>
              <a:rPr lang="en-US" sz="2000" dirty="0" err="1">
                <a:solidFill>
                  <a:srgbClr val="0C377B"/>
                </a:solidFill>
              </a:rPr>
              <a:t>fertilisation</a:t>
            </a:r>
            <a:r>
              <a:rPr lang="en-US" sz="2000" dirty="0">
                <a:solidFill>
                  <a:srgbClr val="0C377B"/>
                </a:solidFill>
              </a:rPr>
              <a:t> process (micro-organisms, mixing with fertile soil, etc.)</a:t>
            </a:r>
          </a:p>
          <a:p>
            <a:pPr marL="858579" lvl="1" indent="-228594">
              <a:lnSpc>
                <a:spcPct val="100000"/>
              </a:lnSpc>
              <a:spcBef>
                <a:spcPts val="600"/>
              </a:spcBef>
              <a:buFont typeface="Arial" panose="020B0604020202020204" pitchFamily="34" charset="0"/>
              <a:buChar char="•"/>
            </a:pPr>
            <a:r>
              <a:rPr lang="en-US" sz="2000" dirty="0">
                <a:solidFill>
                  <a:srgbClr val="0C377B"/>
                </a:solidFill>
              </a:rPr>
              <a:t>Development of </a:t>
            </a:r>
            <a:r>
              <a:rPr lang="en-US" sz="2000" dirty="0" err="1">
                <a:solidFill>
                  <a:srgbClr val="0C377B"/>
                </a:solidFill>
              </a:rPr>
              <a:t>ferilisation</a:t>
            </a:r>
            <a:r>
              <a:rPr lang="en-US" sz="2000" dirty="0">
                <a:solidFill>
                  <a:srgbClr val="0C377B"/>
                </a:solidFill>
              </a:rPr>
              <a:t> mix products</a:t>
            </a:r>
          </a:p>
          <a:p>
            <a:pPr marL="858579" lvl="1" indent="-228594">
              <a:lnSpc>
                <a:spcPct val="100000"/>
              </a:lnSpc>
              <a:spcBef>
                <a:spcPts val="600"/>
              </a:spcBef>
              <a:buFont typeface="Arial" panose="020B0604020202020204" pitchFamily="34" charset="0"/>
              <a:buChar char="•"/>
            </a:pPr>
            <a:r>
              <a:rPr lang="en-US" sz="2000" dirty="0">
                <a:solidFill>
                  <a:srgbClr val="0C377B"/>
                </a:solidFill>
              </a:rPr>
              <a:t>Development of quality managed processes</a:t>
            </a:r>
          </a:p>
          <a:p>
            <a:pPr marL="858579" lvl="1" indent="-228594">
              <a:lnSpc>
                <a:spcPct val="100000"/>
              </a:lnSpc>
              <a:spcBef>
                <a:spcPts val="600"/>
              </a:spcBef>
              <a:buFont typeface="Arial" panose="020B0604020202020204" pitchFamily="34" charset="0"/>
              <a:buChar char="•"/>
            </a:pPr>
            <a:r>
              <a:rPr lang="en-US" sz="2000" dirty="0">
                <a:solidFill>
                  <a:srgbClr val="0C377B"/>
                </a:solidFill>
              </a:rPr>
              <a:t>Experimental phase with scientific  protocol and field monitoring and control system support</a:t>
            </a:r>
          </a:p>
        </p:txBody>
      </p:sp>
      <p:pic>
        <p:nvPicPr>
          <p:cNvPr id="16" name="Picture 15">
            <a:extLst>
              <a:ext uri="{FF2B5EF4-FFF2-40B4-BE49-F238E27FC236}">
                <a16:creationId xmlns:a16="http://schemas.microsoft.com/office/drawing/2014/main" id="{1754644B-90BB-E10A-459E-4A6AA88B07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6045" y="996146"/>
            <a:ext cx="6490447" cy="4702458"/>
          </a:xfrm>
          <a:prstGeom prst="rect">
            <a:avLst/>
          </a:prstGeom>
        </p:spPr>
      </p:pic>
      <p:pic>
        <p:nvPicPr>
          <p:cNvPr id="17" name="Picture 16">
            <a:extLst>
              <a:ext uri="{FF2B5EF4-FFF2-40B4-BE49-F238E27FC236}">
                <a16:creationId xmlns:a16="http://schemas.microsoft.com/office/drawing/2014/main" id="{25D7B8F7-31D0-B1A0-855F-3953B0C85F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983" y="6203187"/>
            <a:ext cx="1441984" cy="435315"/>
          </a:xfrm>
          <a:prstGeom prst="rect">
            <a:avLst/>
          </a:prstGeom>
        </p:spPr>
      </p:pic>
      <p:pic>
        <p:nvPicPr>
          <p:cNvPr id="18" name="Picture 17">
            <a:extLst>
              <a:ext uri="{FF2B5EF4-FFF2-40B4-BE49-F238E27FC236}">
                <a16:creationId xmlns:a16="http://schemas.microsoft.com/office/drawing/2014/main" id="{DA50D06A-A5E9-BCF3-7CBC-E9D5843960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53681" y="6124951"/>
            <a:ext cx="1276160" cy="466160"/>
          </a:xfrm>
          <a:prstGeom prst="rect">
            <a:avLst/>
          </a:prstGeom>
        </p:spPr>
      </p:pic>
      <p:pic>
        <p:nvPicPr>
          <p:cNvPr id="19" name="Picture 18">
            <a:extLst>
              <a:ext uri="{FF2B5EF4-FFF2-40B4-BE49-F238E27FC236}">
                <a16:creationId xmlns:a16="http://schemas.microsoft.com/office/drawing/2014/main" id="{69ACB472-BAFB-B0A3-6765-D37DAC4788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04556" y="6203187"/>
            <a:ext cx="1512875" cy="333904"/>
          </a:xfrm>
          <a:prstGeom prst="rect">
            <a:avLst/>
          </a:prstGeom>
        </p:spPr>
      </p:pic>
      <p:pic>
        <p:nvPicPr>
          <p:cNvPr id="20" name="Graphic 19">
            <a:extLst>
              <a:ext uri="{FF2B5EF4-FFF2-40B4-BE49-F238E27FC236}">
                <a16:creationId xmlns:a16="http://schemas.microsoft.com/office/drawing/2014/main" id="{6BC96FB7-4B86-C141-7006-48CBBA1B46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2145" y="6137725"/>
            <a:ext cx="915355" cy="464827"/>
          </a:xfrm>
          <a:prstGeom prst="rect">
            <a:avLst/>
          </a:prstGeom>
        </p:spPr>
      </p:pic>
      <p:pic>
        <p:nvPicPr>
          <p:cNvPr id="21" name="Picture 20">
            <a:extLst>
              <a:ext uri="{FF2B5EF4-FFF2-40B4-BE49-F238E27FC236}">
                <a16:creationId xmlns:a16="http://schemas.microsoft.com/office/drawing/2014/main" id="{183ADDF1-A394-86BB-7DA7-D922DE9BC6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82215" y="6117495"/>
            <a:ext cx="1125955" cy="505288"/>
          </a:xfrm>
          <a:prstGeom prst="rect">
            <a:avLst/>
          </a:prstGeom>
        </p:spPr>
      </p:pic>
      <p:pic>
        <p:nvPicPr>
          <p:cNvPr id="22" name="Picture 21">
            <a:extLst>
              <a:ext uri="{FF2B5EF4-FFF2-40B4-BE49-F238E27FC236}">
                <a16:creationId xmlns:a16="http://schemas.microsoft.com/office/drawing/2014/main" id="{61C212EB-DB56-CF73-BE0B-00DF2EE3C50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82884" y="6137725"/>
            <a:ext cx="1071259" cy="451488"/>
          </a:xfrm>
          <a:prstGeom prst="rect">
            <a:avLst/>
          </a:prstGeom>
        </p:spPr>
      </p:pic>
      <p:pic>
        <p:nvPicPr>
          <p:cNvPr id="23" name="Picture 22">
            <a:extLst>
              <a:ext uri="{FF2B5EF4-FFF2-40B4-BE49-F238E27FC236}">
                <a16:creationId xmlns:a16="http://schemas.microsoft.com/office/drawing/2014/main" id="{BF9961B9-BAF1-34AE-B44C-88C0CA21E38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28857" y="6136291"/>
            <a:ext cx="1384376" cy="443480"/>
          </a:xfrm>
          <a:prstGeom prst="rect">
            <a:avLst/>
          </a:prstGeom>
        </p:spPr>
      </p:pic>
      <p:pic>
        <p:nvPicPr>
          <p:cNvPr id="28" name="Picture 27">
            <a:extLst>
              <a:ext uri="{FF2B5EF4-FFF2-40B4-BE49-F238E27FC236}">
                <a16:creationId xmlns:a16="http://schemas.microsoft.com/office/drawing/2014/main" id="{8B7B3D4F-9EA9-2F65-A6EC-0E3C8601E9C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87948" y="6136291"/>
            <a:ext cx="436173" cy="438307"/>
          </a:xfrm>
          <a:prstGeom prst="rect">
            <a:avLst/>
          </a:prstGeom>
        </p:spPr>
      </p:pic>
      <p:pic>
        <p:nvPicPr>
          <p:cNvPr id="29" name="Picture 28">
            <a:extLst>
              <a:ext uri="{FF2B5EF4-FFF2-40B4-BE49-F238E27FC236}">
                <a16:creationId xmlns:a16="http://schemas.microsoft.com/office/drawing/2014/main" id="{0C90A7A0-585A-FD53-CDC3-B651E3DD687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798836" y="6095607"/>
            <a:ext cx="512840" cy="519675"/>
          </a:xfrm>
          <a:prstGeom prst="rect">
            <a:avLst/>
          </a:prstGeom>
        </p:spPr>
      </p:pic>
    </p:spTree>
    <p:extLst>
      <p:ext uri="{BB962C8B-B14F-4D97-AF65-F5344CB8AC3E}">
        <p14:creationId xmlns:p14="http://schemas.microsoft.com/office/powerpoint/2010/main" val="371369244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6E44AE2-2C8D-43F8-0D9A-B5A93961C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213" y="2503367"/>
            <a:ext cx="3715126" cy="3195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FCC integrated program</a:t>
            </a:r>
          </a:p>
        </p:txBody>
      </p:sp>
      <p:pic>
        <p:nvPicPr>
          <p:cNvPr id="14" name="Picture 13" descr="A picture containing icon&#10;&#10;Description automatically generated">
            <a:extLst>
              <a:ext uri="{FF2B5EF4-FFF2-40B4-BE49-F238E27FC236}">
                <a16:creationId xmlns:a16="http://schemas.microsoft.com/office/drawing/2014/main" id="{9F5200E5-32CA-4E37-8990-34E0C09AF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3" name="Picture 2" descr="Diagram&#10;&#10;Description automatically generated">
            <a:extLst>
              <a:ext uri="{FF2B5EF4-FFF2-40B4-BE49-F238E27FC236}">
                <a16:creationId xmlns:a16="http://schemas.microsoft.com/office/drawing/2014/main" id="{7662580A-51D2-D0A2-946B-E55AE11612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53" y="2444647"/>
            <a:ext cx="2971796" cy="3310493"/>
          </a:xfrm>
          <a:prstGeom prst="rect">
            <a:avLst/>
          </a:prstGeom>
        </p:spPr>
      </p:pic>
      <p:sp>
        <p:nvSpPr>
          <p:cNvPr id="4" name="Content Placeholder 2">
            <a:extLst>
              <a:ext uri="{FF2B5EF4-FFF2-40B4-BE49-F238E27FC236}">
                <a16:creationId xmlns:a16="http://schemas.microsoft.com/office/drawing/2014/main" id="{B92DB9E4-D680-6FA1-A8A4-473DF0931125}"/>
              </a:ext>
            </a:extLst>
          </p:cNvPr>
          <p:cNvSpPr txBox="1">
            <a:spLocks/>
          </p:cNvSpPr>
          <p:nvPr/>
        </p:nvSpPr>
        <p:spPr>
          <a:xfrm>
            <a:off x="5314687" y="3325695"/>
            <a:ext cx="1512168" cy="751571"/>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dirty="0">
                <a:ln>
                  <a:noFill/>
                </a:ln>
                <a:solidFill>
                  <a:srgbClr val="FF0000"/>
                </a:solidFill>
                <a:effectLst/>
                <a:uLnTx/>
                <a:uFillTx/>
                <a:latin typeface="Arial"/>
                <a:ea typeface="+mn-ea"/>
                <a:cs typeface="+mn-cs"/>
              </a:rPr>
              <a:t>FCC-ee</a:t>
            </a:r>
            <a:endParaRPr kumimoji="0" lang="fr" sz="2000" b="0" i="0" u="none" strike="noStrike" kern="1200" cap="none" spc="0" normalizeH="0" baseline="0" noProof="0" dirty="0">
              <a:ln>
                <a:noFill/>
              </a:ln>
              <a:solidFill>
                <a:srgbClr val="FF0000"/>
              </a:solidFill>
              <a:effectLst/>
              <a:uLnTx/>
              <a:uFillTx/>
              <a:latin typeface="Arial"/>
              <a:ea typeface="+mn-ea"/>
              <a:cs typeface="+mn-cs"/>
            </a:endParaRPr>
          </a:p>
        </p:txBody>
      </p:sp>
      <p:pic>
        <p:nvPicPr>
          <p:cNvPr id="12" name="Picture 11" descr="Diagram, radar chart&#10;&#10;Description automatically generated">
            <a:extLst>
              <a:ext uri="{FF2B5EF4-FFF2-40B4-BE49-F238E27FC236}">
                <a16:creationId xmlns:a16="http://schemas.microsoft.com/office/drawing/2014/main" id="{CAB6820D-7F89-AA9E-627F-2F076BC02F45}"/>
              </a:ext>
            </a:extLst>
          </p:cNvPr>
          <p:cNvPicPr>
            <a:picLocks noChangeAspect="1"/>
          </p:cNvPicPr>
          <p:nvPr/>
        </p:nvPicPr>
        <p:blipFill>
          <a:blip r:embed="rId6"/>
          <a:stretch>
            <a:fillRect/>
          </a:stretch>
        </p:blipFill>
        <p:spPr>
          <a:xfrm>
            <a:off x="7961143" y="2590800"/>
            <a:ext cx="3833391" cy="3108156"/>
          </a:xfrm>
          <a:prstGeom prst="rect">
            <a:avLst/>
          </a:prstGeom>
        </p:spPr>
      </p:pic>
      <p:sp>
        <p:nvSpPr>
          <p:cNvPr id="15" name="Content Placeholder 2">
            <a:extLst>
              <a:ext uri="{FF2B5EF4-FFF2-40B4-BE49-F238E27FC236}">
                <a16:creationId xmlns:a16="http://schemas.microsoft.com/office/drawing/2014/main" id="{66B11ACC-554C-4750-AE7A-6884C42941D0}"/>
              </a:ext>
            </a:extLst>
          </p:cNvPr>
          <p:cNvSpPr txBox="1">
            <a:spLocks/>
          </p:cNvSpPr>
          <p:nvPr/>
        </p:nvSpPr>
        <p:spPr>
          <a:xfrm>
            <a:off x="9262835" y="3397123"/>
            <a:ext cx="1512168" cy="728146"/>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dirty="0">
                <a:ln>
                  <a:noFill/>
                </a:ln>
                <a:solidFill>
                  <a:srgbClr val="FF0000"/>
                </a:solidFill>
                <a:effectLst/>
                <a:uLnTx/>
                <a:uFillTx/>
                <a:latin typeface="Arial"/>
                <a:ea typeface="+mn-ea"/>
                <a:cs typeface="+mn-cs"/>
              </a:rPr>
              <a:t>FCC-hh</a:t>
            </a:r>
            <a:endParaRPr kumimoji="0" lang="fr" sz="2000" b="0" i="0" u="none" strike="noStrike" kern="1200" cap="none" spc="0" normalizeH="0" baseline="0" noProof="0" dirty="0">
              <a:ln>
                <a:noFill/>
              </a:ln>
              <a:solidFill>
                <a:srgbClr val="FF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D1DBE66-3CAD-E03B-4CCB-92EA9454A64C}"/>
                  </a:ext>
                </a:extLst>
              </p:cNvPr>
              <p:cNvSpPr txBox="1"/>
              <p:nvPr/>
            </p:nvSpPr>
            <p:spPr>
              <a:xfrm>
                <a:off x="0" y="673752"/>
                <a:ext cx="12192000"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C377B"/>
                    </a:solidFill>
                    <a:effectLst/>
                    <a:uLnTx/>
                    <a:uFillTx/>
                    <a:latin typeface="Arial"/>
                    <a:ea typeface="+mn-ea"/>
                    <a:cs typeface="+mn-cs"/>
                  </a:rPr>
                  <a:t>c</a:t>
                </a:r>
                <a:r>
                  <a:rPr kumimoji="0" lang="en-GB" sz="2000" b="1" i="0" u="none" strike="noStrike" kern="1200" cap="none" spc="0" normalizeH="0" baseline="0" noProof="0" dirty="0" err="1">
                    <a:ln>
                      <a:noFill/>
                    </a:ln>
                    <a:solidFill>
                      <a:srgbClr val="0C377B"/>
                    </a:solidFill>
                    <a:effectLst/>
                    <a:uLnTx/>
                    <a:uFillTx/>
                    <a:latin typeface="Arial"/>
                    <a:ea typeface="+mn-ea"/>
                    <a:cs typeface="+mn-cs"/>
                  </a:rPr>
                  <a:t>omprehensive</a:t>
                </a:r>
                <a:r>
                  <a:rPr kumimoji="0" lang="en-GB" sz="2000" b="1" i="0" u="none" strike="noStrike" kern="1200" cap="none" spc="0" normalizeH="0" baseline="0" noProof="0" dirty="0">
                    <a:ln>
                      <a:noFill/>
                    </a:ln>
                    <a:solidFill>
                      <a:srgbClr val="0C377B"/>
                    </a:solidFill>
                    <a:effectLst/>
                    <a:uLnTx/>
                    <a:uFillTx/>
                    <a:latin typeface="Arial"/>
                    <a:ea typeface="+mn-ea"/>
                    <a:cs typeface="+mn-cs"/>
                  </a:rPr>
                  <a:t> long-term program maximizing physics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333FF"/>
                    </a:solidFill>
                    <a:effectLst/>
                    <a:uLnTx/>
                    <a:uFillTx/>
                    <a:latin typeface="Arial"/>
                    <a:ea typeface="+mn-ea"/>
                    <a:cs typeface="+mn-cs"/>
                  </a:rPr>
                  <a:t>stage 1: FCC-ee (Z, W, H, </a:t>
                </a:r>
                <a14:m>
                  <m:oMath xmlns:m="http://schemas.openxmlformats.org/officeDocument/2006/math">
                    <m:r>
                      <m:rPr>
                        <m:nor/>
                      </m:rPr>
                      <a:rPr kumimoji="0" lang="en-US" sz="1800" b="1" i="0" u="none" strike="noStrike" kern="1200" cap="none" spc="0" normalizeH="0" baseline="0" noProof="0" dirty="0" smtClean="0">
                        <a:ln>
                          <a:noFill/>
                        </a:ln>
                        <a:solidFill>
                          <a:srgbClr val="3333FF"/>
                        </a:solidFill>
                        <a:effectLst/>
                        <a:uLnTx/>
                        <a:uFillTx/>
                        <a:latin typeface="Cambria Math" panose="02040503050406030204" pitchFamily="18" charset="0"/>
                        <a:ea typeface="+mn-ea"/>
                        <a:cs typeface="+mn-cs"/>
                      </a:rPr>
                      <m:t>t</m:t>
                    </m:r>
                    <m:acc>
                      <m:accPr>
                        <m:chr m:val="̅"/>
                        <m:ctrlPr>
                          <a:rPr kumimoji="0" lang="en-US" sz="1800" b="1" i="1" u="none" strike="noStrike" kern="1200" cap="none" spc="0" normalizeH="0" baseline="0" noProof="0" dirty="0" smtClean="0">
                            <a:ln>
                              <a:noFill/>
                            </a:ln>
                            <a:solidFill>
                              <a:srgbClr val="3333FF"/>
                            </a:solidFill>
                            <a:effectLst/>
                            <a:uLnTx/>
                            <a:uFillTx/>
                            <a:latin typeface="Cambria Math" panose="02040503050406030204" pitchFamily="18" charset="0"/>
                            <a:ea typeface="+mn-ea"/>
                            <a:cs typeface="+mn-cs"/>
                          </a:rPr>
                        </m:ctrlPr>
                      </m:accPr>
                      <m:e>
                        <m:r>
                          <m:rPr>
                            <m:nor/>
                          </m:rPr>
                          <a:rPr kumimoji="0" lang="en-US" sz="1800" b="1" i="0" u="none" strike="noStrike" kern="1200" cap="none" spc="0" normalizeH="0" baseline="0" noProof="0" dirty="0" smtClean="0">
                            <a:ln>
                              <a:noFill/>
                            </a:ln>
                            <a:solidFill>
                              <a:srgbClr val="3333FF"/>
                            </a:solidFill>
                            <a:effectLst/>
                            <a:uLnTx/>
                            <a:uFillTx/>
                            <a:latin typeface="Cambria Math" panose="02040503050406030204" pitchFamily="18" charset="0"/>
                            <a:ea typeface="+mn-ea"/>
                            <a:cs typeface="+mn-cs"/>
                          </a:rPr>
                          <m:t>t</m:t>
                        </m:r>
                      </m:e>
                    </m:acc>
                  </m:oMath>
                </a14:m>
                <a:r>
                  <a:rPr kumimoji="0" lang="en-GB" sz="1800" b="1" i="0" u="none" strike="noStrike" kern="1200" cap="none" spc="0" normalizeH="0" baseline="0" noProof="0" dirty="0">
                    <a:ln>
                      <a:noFill/>
                    </a:ln>
                    <a:solidFill>
                      <a:srgbClr val="3333FF"/>
                    </a:solidFill>
                    <a:effectLst/>
                    <a:uLnTx/>
                    <a:uFillTx/>
                    <a:latin typeface="Arial"/>
                    <a:ea typeface="+mn-ea"/>
                    <a:cs typeface="+mn-cs"/>
                  </a:rPr>
                  <a:t>) as Higgs factory, electroweak &amp; top factory at highest luminosities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333FF"/>
                    </a:solidFill>
                    <a:effectLst/>
                    <a:uLnTx/>
                    <a:uFillTx/>
                    <a:latin typeface="Arial"/>
                    <a:ea typeface="+mn-ea"/>
                    <a:cs typeface="+mn-cs"/>
                  </a:rPr>
                  <a:t>stage 2: FCC-hh (~100 </a:t>
                </a:r>
                <a:r>
                  <a:rPr kumimoji="0" lang="en-GB" sz="1800" b="1" i="0" u="none" strike="noStrike" kern="1200" cap="none" spc="0" normalizeH="0" baseline="0" noProof="0" dirty="0" err="1">
                    <a:ln>
                      <a:noFill/>
                    </a:ln>
                    <a:solidFill>
                      <a:srgbClr val="3333FF"/>
                    </a:solidFill>
                    <a:effectLst/>
                    <a:uLnTx/>
                    <a:uFillTx/>
                    <a:latin typeface="Arial"/>
                    <a:ea typeface="+mn-ea"/>
                    <a:cs typeface="+mn-cs"/>
                  </a:rPr>
                  <a:t>TeV</a:t>
                </a:r>
                <a:r>
                  <a:rPr kumimoji="0" lang="en-GB" sz="1800" b="1" i="0" u="none" strike="noStrike" kern="1200" cap="none" spc="0" normalizeH="0" baseline="0" noProof="0" dirty="0">
                    <a:ln>
                      <a:noFill/>
                    </a:ln>
                    <a:solidFill>
                      <a:srgbClr val="3333FF"/>
                    </a:solidFill>
                    <a:effectLst/>
                    <a:uLnTx/>
                    <a:uFillTx/>
                    <a:latin typeface="Arial"/>
                    <a:ea typeface="+mn-ea"/>
                    <a:cs typeface="+mn-cs"/>
                  </a:rPr>
                  <a:t>) as natural continuation at energy frontier, pp &amp; AA collisions; e-</a:t>
                </a:r>
                <a:r>
                  <a:rPr lang="en-GB" b="1" dirty="0">
                    <a:solidFill>
                      <a:srgbClr val="3333FF"/>
                    </a:solidFill>
                    <a:latin typeface="Arial"/>
                  </a:rPr>
                  <a:t>h </a:t>
                </a:r>
                <a:r>
                  <a:rPr kumimoji="0" lang="en-GB" sz="1800" b="1" i="0" u="none" strike="noStrike" kern="1200" cap="none" spc="0" normalizeH="0" baseline="0" noProof="0" dirty="0">
                    <a:ln>
                      <a:noFill/>
                    </a:ln>
                    <a:solidFill>
                      <a:srgbClr val="3333FF"/>
                    </a:solidFill>
                    <a:effectLst/>
                    <a:uLnTx/>
                    <a:uFillTx/>
                    <a:latin typeface="Arial"/>
                    <a:ea typeface="+mn-ea"/>
                    <a:cs typeface="+mn-cs"/>
                  </a:rPr>
                  <a:t>option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C377B"/>
                    </a:solidFill>
                    <a:effectLst/>
                    <a:uLnTx/>
                    <a:uFillTx/>
                    <a:latin typeface="Arial"/>
                    <a:ea typeface="+mn-ea"/>
                    <a:cs typeface="+mn-cs"/>
                  </a:rPr>
                  <a:t>highly synergetic and complementary programme boosting the physics reach of both colliders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C377B"/>
                    </a:solidFill>
                    <a:effectLst/>
                    <a:uLnTx/>
                    <a:uFillTx/>
                    <a:latin typeface="Arial"/>
                    <a:ea typeface="+mn-ea"/>
                    <a:cs typeface="+mn-cs"/>
                  </a:rPr>
                  <a:t>common civil engineering and technical infrastructures, </a:t>
                </a:r>
                <a:r>
                  <a:rPr kumimoji="0" lang="en-US" sz="1800" b="0" i="0" u="none" strike="noStrike" kern="1200" cap="none" spc="0" normalizeH="0" baseline="0" noProof="0" dirty="0">
                    <a:ln>
                      <a:noFill/>
                    </a:ln>
                    <a:solidFill>
                      <a:srgbClr val="0C377B"/>
                    </a:solidFill>
                    <a:effectLst/>
                    <a:uLnTx/>
                    <a:uFillTx/>
                    <a:latin typeface="Arial"/>
                    <a:ea typeface="+mn-ea"/>
                    <a:cs typeface="+mn-cs"/>
                  </a:rPr>
                  <a:t>building on and reusing CERN’s existing infrastructure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C377B"/>
                    </a:solidFill>
                    <a:effectLst/>
                    <a:uLnTx/>
                    <a:uFillTx/>
                    <a:latin typeface="Arial"/>
                    <a:ea typeface="+mn-ea"/>
                    <a:cs typeface="+mn-cs"/>
                  </a:rPr>
                  <a:t>FCC integrated project </a:t>
                </a:r>
                <a:r>
                  <a:rPr kumimoji="0" lang="en-GB" sz="1800" b="0" i="0" u="none" strike="noStrike" kern="0" cap="none" spc="0" normalizeH="0" baseline="0" noProof="0" dirty="0">
                    <a:ln>
                      <a:noFill/>
                    </a:ln>
                    <a:solidFill>
                      <a:srgbClr val="0C377B"/>
                    </a:solidFill>
                    <a:effectLst/>
                    <a:uLnTx/>
                    <a:uFillTx/>
                    <a:latin typeface="Arial"/>
                    <a:ea typeface="+mn-ea"/>
                    <a:cs typeface="+mn-cs"/>
                  </a:rPr>
                  <a:t>allows the start of a new, major facility at CERN within a few years of the end of HL-LHC</a:t>
                </a:r>
                <a:endParaRPr kumimoji="0" lang="en-GB" sz="1800" b="0" i="0" u="none" strike="noStrike" kern="1200" cap="none" spc="0" normalizeH="0" baseline="0" noProof="0" dirty="0">
                  <a:ln>
                    <a:noFill/>
                  </a:ln>
                  <a:solidFill>
                    <a:srgbClr val="0C377B"/>
                  </a:solidFill>
                  <a:effectLst/>
                  <a:uLnTx/>
                  <a:uFillTx/>
                  <a:latin typeface="Arial"/>
                  <a:ea typeface="+mn-ea"/>
                  <a:cs typeface="+mn-cs"/>
                </a:endParaRPr>
              </a:p>
            </p:txBody>
          </p:sp>
        </mc:Choice>
        <mc:Fallback xmlns="">
          <p:sp>
            <p:nvSpPr>
              <p:cNvPr id="17" name="TextBox 16">
                <a:extLst>
                  <a:ext uri="{FF2B5EF4-FFF2-40B4-BE49-F238E27FC236}">
                    <a16:creationId xmlns:a16="http://schemas.microsoft.com/office/drawing/2014/main" id="{7D1DBE66-3CAD-E03B-4CCB-92EA9454A64C}"/>
                  </a:ext>
                </a:extLst>
              </p:cNvPr>
              <p:cNvSpPr txBox="1">
                <a:spLocks noRot="1" noChangeAspect="1" noMove="1" noResize="1" noEditPoints="1" noAdjustHandles="1" noChangeArrowheads="1" noChangeShapeType="1" noTextEdit="1"/>
              </p:cNvSpPr>
              <p:nvPr/>
            </p:nvSpPr>
            <p:spPr>
              <a:xfrm>
                <a:off x="0" y="673752"/>
                <a:ext cx="12192000" cy="1785104"/>
              </a:xfrm>
              <a:prstGeom prst="rect">
                <a:avLst/>
              </a:prstGeom>
              <a:blipFill>
                <a:blip r:embed="rId7"/>
                <a:stretch>
                  <a:fillRect l="-500" t="-1712" b="-4795"/>
                </a:stretch>
              </a:blipFill>
            </p:spPr>
            <p:txBody>
              <a:bodyPr/>
              <a:lstStyle/>
              <a:p>
                <a:r>
                  <a:rPr lang="en-CH">
                    <a:noFill/>
                  </a:rPr>
                  <a:t> </a:t>
                </a:r>
              </a:p>
            </p:txBody>
          </p:sp>
        </mc:Fallback>
      </mc:AlternateContent>
      <p:sp>
        <p:nvSpPr>
          <p:cNvPr id="2" name="Rectangle 1">
            <a:extLst>
              <a:ext uri="{FF2B5EF4-FFF2-40B4-BE49-F238E27FC236}">
                <a16:creationId xmlns:a16="http://schemas.microsoft.com/office/drawing/2014/main" id="{1F2A6860-CAC2-70DD-5E9F-0F75694914A6}"/>
              </a:ext>
            </a:extLst>
          </p:cNvPr>
          <p:cNvSpPr/>
          <p:nvPr/>
        </p:nvSpPr>
        <p:spPr>
          <a:xfrm>
            <a:off x="287735" y="5842482"/>
            <a:ext cx="3715126" cy="288032"/>
          </a:xfrm>
          <a:prstGeom prst="rect">
            <a:avLst/>
          </a:prstGeom>
          <a:gradFill flip="none" rotWithShape="1">
            <a:gsLst>
              <a:gs pos="0">
                <a:srgbClr val="0000FF">
                  <a:lumMod val="5000"/>
                  <a:lumOff val="95000"/>
                </a:srgbClr>
              </a:gs>
              <a:gs pos="50000">
                <a:srgbClr val="0000FF">
                  <a:lumMod val="45000"/>
                  <a:lumOff val="55000"/>
                </a:srgbClr>
              </a:gs>
              <a:gs pos="93000">
                <a:srgbClr val="0000FF">
                  <a:lumMod val="45000"/>
                  <a:lumOff val="55000"/>
                </a:srgbClr>
              </a:gs>
              <a:gs pos="100000">
                <a:srgbClr val="FFFFFF"/>
              </a:gs>
            </a:gsLst>
            <a:lin ang="0" scaled="1"/>
            <a:tileRect/>
          </a:gradFill>
          <a:ln w="12700" cap="flat" cmpd="sng" algn="ctr">
            <a:no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EF0C99BC-B821-7851-56AB-FB7DD65D1598}"/>
              </a:ext>
            </a:extLst>
          </p:cNvPr>
          <p:cNvSpPr/>
          <p:nvPr/>
        </p:nvSpPr>
        <p:spPr>
          <a:xfrm>
            <a:off x="4161341" y="5842482"/>
            <a:ext cx="3630223" cy="288032"/>
          </a:xfrm>
          <a:prstGeom prst="rect">
            <a:avLst/>
          </a:prstGeom>
          <a:gradFill flip="none" rotWithShape="1">
            <a:gsLst>
              <a:gs pos="0">
                <a:srgbClr val="FFFFFF"/>
              </a:gs>
              <a:gs pos="27000">
                <a:srgbClr val="FF9900"/>
              </a:gs>
              <a:gs pos="85000">
                <a:srgbClr val="FF9900"/>
              </a:gs>
              <a:gs pos="100000">
                <a:srgbClr val="FFFFFF"/>
              </a:gs>
            </a:gsLst>
            <a:lin ang="0" scaled="1"/>
            <a:tileRect/>
          </a:gradFill>
          <a:ln w="12700" cap="flat" cmpd="sng" algn="ctr">
            <a:no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DEA67E62-868F-289F-9E95-EF14ECB5153D}"/>
              </a:ext>
            </a:extLst>
          </p:cNvPr>
          <p:cNvSpPr/>
          <p:nvPr/>
        </p:nvSpPr>
        <p:spPr>
          <a:xfrm>
            <a:off x="7961142" y="5830900"/>
            <a:ext cx="4076935" cy="288032"/>
          </a:xfrm>
          <a:prstGeom prst="rect">
            <a:avLst/>
          </a:prstGeom>
          <a:gradFill flip="none" rotWithShape="1">
            <a:gsLst>
              <a:gs pos="6000">
                <a:srgbClr val="0000FF">
                  <a:lumMod val="5000"/>
                  <a:lumOff val="95000"/>
                </a:srgbClr>
              </a:gs>
              <a:gs pos="37000">
                <a:srgbClr val="40C245">
                  <a:lumMod val="75000"/>
                </a:srgbClr>
              </a:gs>
              <a:gs pos="86000">
                <a:srgbClr val="40C245">
                  <a:lumMod val="75000"/>
                </a:srgbClr>
              </a:gs>
              <a:gs pos="100000">
                <a:srgbClr val="40C245">
                  <a:lumMod val="40000"/>
                  <a:lumOff val="60000"/>
                </a:srgbClr>
              </a:gs>
            </a:gsLst>
            <a:lin ang="0" scaled="1"/>
            <a:tileRect/>
          </a:gradFill>
          <a:ln w="12700" cap="flat" cmpd="sng" algn="ctr">
            <a:no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CE0CB750-C461-5C37-D98B-23DEC181D050}"/>
              </a:ext>
            </a:extLst>
          </p:cNvPr>
          <p:cNvSpPr txBox="1"/>
          <p:nvPr/>
        </p:nvSpPr>
        <p:spPr>
          <a:xfrm>
            <a:off x="1411448" y="5781565"/>
            <a:ext cx="2254957" cy="379656"/>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2020 - 2045</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7FAC4CF7-F05C-8298-3926-61F60E30A6CD}"/>
              </a:ext>
            </a:extLst>
          </p:cNvPr>
          <p:cNvSpPr txBox="1"/>
          <p:nvPr/>
        </p:nvSpPr>
        <p:spPr>
          <a:xfrm>
            <a:off x="5191423" y="5792452"/>
            <a:ext cx="3013673" cy="379656"/>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2045 - 2065</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CF59823-F579-2D1C-93B0-59C7873F4A30}"/>
              </a:ext>
            </a:extLst>
          </p:cNvPr>
          <p:cNvSpPr txBox="1"/>
          <p:nvPr/>
        </p:nvSpPr>
        <p:spPr>
          <a:xfrm>
            <a:off x="8785980" y="5779129"/>
            <a:ext cx="2254957" cy="379656"/>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      2070 - </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7D2CAF7-4C98-8B6C-9990-910886149BB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452672"/>
            <a:ext cx="12192000" cy="640532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CH"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OpenSkyLab</a:t>
            </a:r>
            <a:r>
              <a:rPr kumimoji="0" lang="en-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status and progress</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3" name="Title 4">
            <a:extLst>
              <a:ext uri="{FF2B5EF4-FFF2-40B4-BE49-F238E27FC236}">
                <a16:creationId xmlns:a16="http://schemas.microsoft.com/office/drawing/2014/main" id="{DFA64CD5-E13E-25F4-F290-80E9149AB2C1}"/>
              </a:ext>
            </a:extLst>
          </p:cNvPr>
          <p:cNvSpPr txBox="1">
            <a:spLocks/>
          </p:cNvSpPr>
          <p:nvPr/>
        </p:nvSpPr>
        <p:spPr>
          <a:xfrm>
            <a:off x="590400" y="770400"/>
            <a:ext cx="11017800" cy="10720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CH"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4" name="Picture 3" descr="A dirt road with blue writing on it&#10;&#10;Description automatically generated">
            <a:extLst>
              <a:ext uri="{FF2B5EF4-FFF2-40B4-BE49-F238E27FC236}">
                <a16:creationId xmlns:a16="http://schemas.microsoft.com/office/drawing/2014/main" id="{A2ADF2B9-9936-5002-C7F1-5DFF270A92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73727" y="2025577"/>
            <a:ext cx="4642313" cy="3481735"/>
          </a:xfrm>
          <a:prstGeom prst="rect">
            <a:avLst/>
          </a:prstGeom>
          <a:ln>
            <a:noFill/>
          </a:ln>
          <a:effectLst>
            <a:outerShdw blurRad="292100" dist="139700" dir="2700000" algn="tl" rotWithShape="0">
              <a:srgbClr val="333333">
                <a:alpha val="65000"/>
              </a:srgbClr>
            </a:outerShdw>
          </a:effectLst>
        </p:spPr>
      </p:pic>
      <p:pic>
        <p:nvPicPr>
          <p:cNvPr id="6" name="Picture 5" descr="A group of men working on a construction site&#10;&#10;Description automatically generated">
            <a:extLst>
              <a:ext uri="{FF2B5EF4-FFF2-40B4-BE49-F238E27FC236}">
                <a16:creationId xmlns:a16="http://schemas.microsoft.com/office/drawing/2014/main" id="{EEE9B5BF-18F3-119A-9916-F285FE7DE3F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447595" y="2880115"/>
            <a:ext cx="5428144" cy="3750088"/>
          </a:xfrm>
          <a:prstGeom prst="rect">
            <a:avLst/>
          </a:prstGeom>
          <a:ln>
            <a:noFill/>
          </a:ln>
          <a:effectLst>
            <a:outerShdw blurRad="292100" dist="139700" dir="2700000" algn="tl" rotWithShape="0">
              <a:srgbClr val="333333">
                <a:alpha val="65000"/>
              </a:srgbClr>
            </a:outerShdw>
          </a:effectLst>
        </p:spPr>
      </p:pic>
      <p:pic>
        <p:nvPicPr>
          <p:cNvPr id="8" name="Picture 7" descr="A construction site with a large pile of gravel&#10;&#10;Description automatically generated">
            <a:extLst>
              <a:ext uri="{FF2B5EF4-FFF2-40B4-BE49-F238E27FC236}">
                <a16:creationId xmlns:a16="http://schemas.microsoft.com/office/drawing/2014/main" id="{FF62D0BC-C15E-5D5C-5899-7066D81D4BA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80043" y="1714499"/>
            <a:ext cx="5345627" cy="4009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630345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Environmental studies to document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present status of potential FCC surface site areas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6" name="Espace réservé du texte 18">
            <a:extLst>
              <a:ext uri="{FF2B5EF4-FFF2-40B4-BE49-F238E27FC236}">
                <a16:creationId xmlns:a16="http://schemas.microsoft.com/office/drawing/2014/main" id="{C39C0BB7-DC19-04BC-1EC2-CB5E3BBF542C}"/>
              </a:ext>
            </a:extLst>
          </p:cNvPr>
          <p:cNvSpPr txBox="1">
            <a:spLocks/>
          </p:cNvSpPr>
          <p:nvPr/>
        </p:nvSpPr>
        <p:spPr>
          <a:xfrm>
            <a:off x="115260" y="974623"/>
            <a:ext cx="7109708" cy="2398901"/>
          </a:xfrm>
          <a:prstGeom prst="rect">
            <a:avLst/>
          </a:prstGeom>
        </p:spPr>
        <p:txBody>
          <a:bodyPr vert="horz" lIns="91440" tIns="45720" rIns="91440" bIns="45720" rtlCol="0">
            <a:noAutofit/>
          </a:bodyPr>
          <a:lst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F124A"/>
                </a:solidFill>
                <a:effectLst/>
                <a:uLnTx/>
                <a:uFillTx/>
                <a:latin typeface="Arial"/>
                <a:ea typeface="+mn-ea"/>
                <a:cs typeface="+mn-cs"/>
              </a:rPr>
              <a:t>Short term goals for FCC Feasibility Study:</a:t>
            </a:r>
          </a:p>
          <a:p>
            <a:pPr marL="228594" marR="0" lvl="0" indent="-228594" algn="l" defTabSz="914377"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Establish a state of the current environmental conditions at the surface site locations based on the actual situation, complementing the map and database investigations.</a:t>
            </a:r>
          </a:p>
          <a:p>
            <a:pPr marL="228594" marR="0" lvl="0" indent="-228594" algn="l" defTabSz="914377"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Confirm the territorial feasibility in principle.</a:t>
            </a:r>
          </a:p>
          <a:p>
            <a:pPr marL="228594" marR="0" lvl="0" indent="-228594" algn="l" defTabSz="914377"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Support the environmental impact studies for the geotechnical and geophysical investigations (i.e. boreholes and seismic lines).</a:t>
            </a:r>
          </a:p>
          <a:p>
            <a:pPr marL="228594" marR="0" lvl="0" indent="-228594" algn="l" defTabSz="914377"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377"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F124A"/>
                </a:solidFill>
                <a:effectLst/>
                <a:uLnTx/>
                <a:uFillTx/>
                <a:latin typeface="Arial"/>
                <a:ea typeface="+mn-ea"/>
                <a:cs typeface="+mn-cs"/>
              </a:rPr>
              <a:t>Long term goals </a:t>
            </a:r>
            <a:r>
              <a:rPr kumimoji="0" lang="en-GB" sz="1800" b="1" i="0" u="sng" strike="noStrike" kern="1200" cap="none" spc="0" normalizeH="0" baseline="0" noProof="0" dirty="0">
                <a:ln>
                  <a:noFill/>
                </a:ln>
                <a:solidFill>
                  <a:srgbClr val="0F124A"/>
                </a:solidFill>
                <a:effectLst/>
                <a:uLnTx/>
                <a:uFillTx/>
                <a:latin typeface="Arial"/>
                <a:ea typeface="+mn-ea"/>
                <a:cs typeface="+mn-cs"/>
              </a:rPr>
              <a:t>anticipating impact assessment works</a:t>
            </a:r>
            <a:r>
              <a:rPr kumimoji="0" lang="en-GB" sz="1800" b="1" i="0" u="none" strike="noStrike" kern="1200" cap="none" spc="0" normalizeH="0" baseline="0" noProof="0" dirty="0">
                <a:ln>
                  <a:noFill/>
                </a:ln>
                <a:solidFill>
                  <a:srgbClr val="0F124A"/>
                </a:solidFill>
                <a:effectLst/>
                <a:uLnTx/>
                <a:uFillTx/>
                <a:latin typeface="Arial"/>
                <a:ea typeface="+mn-ea"/>
                <a:cs typeface="+mn-cs"/>
              </a:rPr>
              <a:t>:</a:t>
            </a:r>
          </a:p>
          <a:p>
            <a:pPr marL="228594" marR="0" lvl="0" indent="-228594" algn="l" defTabSz="914377"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F124A"/>
                </a:solidFill>
                <a:effectLst/>
                <a:uLnTx/>
                <a:uFillTx/>
                <a:latin typeface="Arial"/>
                <a:ea typeface="+mn-ea"/>
                <a:cs typeface="+mn-cs"/>
              </a:rPr>
              <a:t>Comply with the regulatory reporting requirements </a:t>
            </a:r>
            <a:r>
              <a:rPr kumimoji="0" lang="en-GB" sz="1800" b="0" i="0" u="none" strike="noStrike" kern="1200" cap="none" spc="0" normalizeH="0" baseline="0" noProof="0" dirty="0">
                <a:ln>
                  <a:noFill/>
                </a:ln>
                <a:solidFill>
                  <a:srgbClr val="0F124A"/>
                </a:solidFill>
                <a:effectLst/>
                <a:uLnTx/>
                <a:uFillTx/>
                <a:latin typeface="Arial"/>
                <a:ea typeface="+mn-ea"/>
                <a:cs typeface="+mn-cs"/>
              </a:rPr>
              <a:t>in the frame of the authorisation process.</a:t>
            </a:r>
          </a:p>
          <a:p>
            <a:pPr marL="228594" marR="0" lvl="0" indent="-228594" algn="l" defTabSz="914377"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Identify and </a:t>
            </a:r>
            <a:r>
              <a:rPr kumimoji="0" lang="en-GB" sz="1800" b="1" i="0" u="none" strike="noStrike" kern="1200" cap="none" spc="0" normalizeH="0" baseline="0" noProof="0" dirty="0">
                <a:ln>
                  <a:noFill/>
                </a:ln>
                <a:solidFill>
                  <a:srgbClr val="0F124A"/>
                </a:solidFill>
                <a:effectLst/>
                <a:uLnTx/>
                <a:uFillTx/>
                <a:latin typeface="Arial"/>
                <a:ea typeface="+mn-ea"/>
                <a:cs typeface="+mn-cs"/>
              </a:rPr>
              <a:t>document the environmental stakes exhaustively</a:t>
            </a:r>
            <a:r>
              <a:rPr kumimoji="0" lang="en-GB" sz="1800" b="0" i="0" u="none" strike="noStrike" kern="1200" cap="none" spc="0" normalizeH="0" baseline="0" noProof="0" dirty="0">
                <a:ln>
                  <a:noFill/>
                </a:ln>
                <a:solidFill>
                  <a:srgbClr val="0F124A"/>
                </a:solidFill>
                <a:effectLst/>
                <a:uLnTx/>
                <a:uFillTx/>
                <a:latin typeface="Arial"/>
                <a:ea typeface="+mn-ea"/>
                <a:cs typeface="+mn-cs"/>
              </a:rPr>
              <a:t>.</a:t>
            </a:r>
          </a:p>
        </p:txBody>
      </p:sp>
      <p:pic>
        <p:nvPicPr>
          <p:cNvPr id="8" name="Picture 7" descr="A map of a city&#10;&#10;Description automatically generated">
            <a:extLst>
              <a:ext uri="{FF2B5EF4-FFF2-40B4-BE49-F238E27FC236}">
                <a16:creationId xmlns:a16="http://schemas.microsoft.com/office/drawing/2014/main" id="{0E404002-285D-E064-A0EB-6956130288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09012" y="905058"/>
            <a:ext cx="4922915" cy="5826324"/>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00E47EC4-C4C2-9A8C-9F6F-C925FEC2C7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16367" y="770698"/>
            <a:ext cx="3360373" cy="1581815"/>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A0ABBB35-0801-A3ED-9AC9-2ECC382356C2}"/>
              </a:ext>
            </a:extLst>
          </p:cNvPr>
          <p:cNvSpPr/>
          <p:nvPr/>
        </p:nvSpPr>
        <p:spPr>
          <a:xfrm>
            <a:off x="335360" y="5661248"/>
            <a:ext cx="6480720" cy="864096"/>
          </a:xfrm>
          <a:prstGeom prst="rect">
            <a:avLst/>
          </a:prstGeom>
          <a:solidFill>
            <a:srgbClr val="40C245"/>
          </a:solidFill>
          <a:ln w="12700" cap="flat" cmpd="sng" algn="ctr">
            <a:solidFill>
              <a:srgbClr val="40C245">
                <a:lumMod val="50000"/>
              </a:srgbClr>
            </a:solid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rPr>
              <a:t>Definition of e</a:t>
            </a:r>
            <a:r>
              <a:rPr kumimoji="0" lang="en-CH" sz="1800" b="1" i="0" u="none" strike="noStrike" kern="0" cap="none" spc="0" normalizeH="0" baseline="0" noProof="0" dirty="0" err="1">
                <a:ln>
                  <a:noFill/>
                </a:ln>
                <a:solidFill>
                  <a:srgbClr val="FFFFFF"/>
                </a:solidFill>
                <a:effectLst/>
                <a:uLnTx/>
                <a:uFillTx/>
                <a:latin typeface="Arial"/>
                <a:ea typeface="+mn-ea"/>
                <a:cs typeface="+mn-cs"/>
              </a:rPr>
              <a:t>nvironmental</a:t>
            </a:r>
            <a:r>
              <a:rPr kumimoji="0" lang="en-CH" sz="1800" b="1" i="0" u="none" strike="noStrike" kern="0" cap="none" spc="0" normalizeH="0" baseline="0" noProof="0" dirty="0">
                <a:ln>
                  <a:noFill/>
                </a:ln>
                <a:solidFill>
                  <a:srgbClr val="FFFFFF"/>
                </a:solidFill>
                <a:effectLst/>
                <a:uLnTx/>
                <a:uFillTx/>
                <a:latin typeface="Arial"/>
                <a:ea typeface="+mn-ea"/>
                <a:cs typeface="+mn-cs"/>
              </a:rPr>
              <a:t> strategy and guiding principles </a:t>
            </a:r>
            <a:r>
              <a:rPr kumimoji="0" lang="en-CH" sz="1800" b="0" i="0" u="none" strike="noStrike" kern="0" cap="none" spc="0" normalizeH="0" baseline="0" noProof="0" dirty="0">
                <a:ln>
                  <a:noFill/>
                </a:ln>
                <a:solidFill>
                  <a:srgbClr val="FFFFFF"/>
                </a:solidFill>
                <a:effectLst/>
                <a:uLnTx/>
                <a:uFillTx/>
                <a:latin typeface="Arial"/>
                <a:ea typeface="+mn-ea"/>
                <a:cs typeface="+mn-cs"/>
              </a:rPr>
              <a:t>for Ecodesign to be considered by infrastructure and equipment designers in </a:t>
            </a:r>
            <a:r>
              <a:rPr kumimoji="0" lang="en-US" sz="1800" b="0" i="0" u="none" strike="noStrike" kern="0" cap="none" spc="0" normalizeH="0" baseline="0" noProof="0" dirty="0">
                <a:ln>
                  <a:noFill/>
                </a:ln>
                <a:solidFill>
                  <a:srgbClr val="FFFFFF"/>
                </a:solidFill>
                <a:effectLst/>
                <a:uLnTx/>
                <a:uFillTx/>
                <a:latin typeface="Arial"/>
                <a:ea typeface="+mn-ea"/>
                <a:cs typeface="+mn-cs"/>
              </a:rPr>
              <a:t>technical design</a:t>
            </a:r>
            <a:r>
              <a:rPr kumimoji="0" lang="en-CH" sz="1800" b="0" i="0" u="none" strike="noStrike" kern="0" cap="none" spc="0" normalizeH="0" baseline="0" noProof="0" dirty="0">
                <a:ln>
                  <a:noFill/>
                </a:ln>
                <a:solidFill>
                  <a:srgbClr val="FFFFFF"/>
                </a:solidFill>
                <a:effectLst/>
                <a:uLnTx/>
                <a:uFillTx/>
                <a:latin typeface="Arial"/>
                <a:ea typeface="+mn-ea"/>
                <a:cs typeface="+mn-cs"/>
              </a:rPr>
              <a:t> phase. </a:t>
            </a:r>
          </a:p>
        </p:txBody>
      </p:sp>
    </p:spTree>
    <p:extLst>
      <p:ext uri="{BB962C8B-B14F-4D97-AF65-F5344CB8AC3E}">
        <p14:creationId xmlns:p14="http://schemas.microsoft.com/office/powerpoint/2010/main" val="262279564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Environmental studies around surface areas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2" name="Picture 1" descr="A map of a city&#10;&#10;Description automatically generated">
            <a:extLst>
              <a:ext uri="{FF2B5EF4-FFF2-40B4-BE49-F238E27FC236}">
                <a16:creationId xmlns:a16="http://schemas.microsoft.com/office/drawing/2014/main" id="{FF95F8C2-DCD5-5717-54C7-39BE1A2C86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1399" y="909211"/>
            <a:ext cx="2867403" cy="2880320"/>
          </a:xfrm>
          <a:prstGeom prst="rect">
            <a:avLst/>
          </a:prstGeom>
        </p:spPr>
      </p:pic>
      <p:pic>
        <p:nvPicPr>
          <p:cNvPr id="3" name="Picture 2" descr="A map with a red and yellow area&#10;&#10;Description automatically generated">
            <a:extLst>
              <a:ext uri="{FF2B5EF4-FFF2-40B4-BE49-F238E27FC236}">
                <a16:creationId xmlns:a16="http://schemas.microsoft.com/office/drawing/2014/main" id="{04B542C6-44CF-7D78-A940-56E94AB646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88435" y="907641"/>
            <a:ext cx="2880320" cy="2880320"/>
          </a:xfrm>
          <a:prstGeom prst="rect">
            <a:avLst/>
          </a:prstGeom>
        </p:spPr>
      </p:pic>
      <p:pic>
        <p:nvPicPr>
          <p:cNvPr id="4" name="Picture 3" descr="A map of a city&#10;&#10;Description automatically generated">
            <a:extLst>
              <a:ext uri="{FF2B5EF4-FFF2-40B4-BE49-F238E27FC236}">
                <a16:creationId xmlns:a16="http://schemas.microsoft.com/office/drawing/2014/main" id="{A3644848-B6C6-8B42-3618-101C35768D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78388" y="907640"/>
            <a:ext cx="2880320" cy="2880320"/>
          </a:xfrm>
          <a:prstGeom prst="rect">
            <a:avLst/>
          </a:prstGeom>
        </p:spPr>
      </p:pic>
      <p:pic>
        <p:nvPicPr>
          <p:cNvPr id="6" name="Picture 5" descr="A map with many colored spots&#10;&#10;Description automatically generated with medium confidence">
            <a:extLst>
              <a:ext uri="{FF2B5EF4-FFF2-40B4-BE49-F238E27FC236}">
                <a16:creationId xmlns:a16="http://schemas.microsoft.com/office/drawing/2014/main" id="{A3D70D0B-8932-99D9-9DA8-3575FAFA1FC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68341" y="907640"/>
            <a:ext cx="2880320" cy="2880320"/>
          </a:xfrm>
          <a:prstGeom prst="rect">
            <a:avLst/>
          </a:prstGeom>
        </p:spPr>
      </p:pic>
      <p:pic>
        <p:nvPicPr>
          <p:cNvPr id="8" name="Picture 7" descr="A map with many colored dots&#10;&#10;Description automatically generated">
            <a:extLst>
              <a:ext uri="{FF2B5EF4-FFF2-40B4-BE49-F238E27FC236}">
                <a16:creationId xmlns:a16="http://schemas.microsoft.com/office/drawing/2014/main" id="{18D0973D-56C1-E7AB-42C0-E90EFC2A88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8481" y="3828369"/>
            <a:ext cx="2880320" cy="2880320"/>
          </a:xfrm>
          <a:prstGeom prst="rect">
            <a:avLst/>
          </a:prstGeom>
        </p:spPr>
      </p:pic>
      <p:pic>
        <p:nvPicPr>
          <p:cNvPr id="9" name="Picture 8" descr="A map with a red and yellow area&#10;&#10;Description automatically generated with medium confidence">
            <a:extLst>
              <a:ext uri="{FF2B5EF4-FFF2-40B4-BE49-F238E27FC236}">
                <a16:creationId xmlns:a16="http://schemas.microsoft.com/office/drawing/2014/main" id="{9C4CD3EF-C734-5E34-24BB-78368235354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188435" y="3828369"/>
            <a:ext cx="2880320" cy="2880320"/>
          </a:xfrm>
          <a:prstGeom prst="rect">
            <a:avLst/>
          </a:prstGeom>
        </p:spPr>
      </p:pic>
      <p:pic>
        <p:nvPicPr>
          <p:cNvPr id="10" name="Picture 9" descr="A map of a city&#10;&#10;Description automatically generated">
            <a:extLst>
              <a:ext uri="{FF2B5EF4-FFF2-40B4-BE49-F238E27FC236}">
                <a16:creationId xmlns:a16="http://schemas.microsoft.com/office/drawing/2014/main" id="{09255BFE-5184-43BD-4809-A292B95F6F1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178389" y="3856276"/>
            <a:ext cx="2880320" cy="2852413"/>
          </a:xfrm>
          <a:prstGeom prst="rect">
            <a:avLst/>
          </a:prstGeom>
        </p:spPr>
      </p:pic>
      <p:pic>
        <p:nvPicPr>
          <p:cNvPr id="11" name="Picture 10" descr="A map of a city&#10;&#10;Description automatically generated">
            <a:extLst>
              <a:ext uri="{FF2B5EF4-FFF2-40B4-BE49-F238E27FC236}">
                <a16:creationId xmlns:a16="http://schemas.microsoft.com/office/drawing/2014/main" id="{396762A2-FFB7-C0C1-38DB-59B04A802A8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68341" y="3856276"/>
            <a:ext cx="2880320" cy="2852413"/>
          </a:xfrm>
          <a:prstGeom prst="rect">
            <a:avLst/>
          </a:prstGeom>
        </p:spPr>
      </p:pic>
      <p:sp>
        <p:nvSpPr>
          <p:cNvPr id="12" name="TextBox 11">
            <a:extLst>
              <a:ext uri="{FF2B5EF4-FFF2-40B4-BE49-F238E27FC236}">
                <a16:creationId xmlns:a16="http://schemas.microsoft.com/office/drawing/2014/main" id="{41C8DD6B-FE12-35C6-3CAD-05F14615F38C}"/>
              </a:ext>
            </a:extLst>
          </p:cNvPr>
          <p:cNvSpPr txBox="1"/>
          <p:nvPr/>
        </p:nvSpPr>
        <p:spPr>
          <a:xfrm>
            <a:off x="211399" y="907641"/>
            <a:ext cx="702436" cy="584775"/>
          </a:xfrm>
          <a:prstGeom prst="rect">
            <a:avLst/>
          </a:prstGeom>
          <a:no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3200" b="0" i="0" u="none" strike="noStrike" kern="1200" cap="none" spc="0" normalizeH="0" baseline="0" noProof="0" dirty="0">
                <a:ln>
                  <a:noFill/>
                </a:ln>
                <a:solidFill>
                  <a:srgbClr val="0F124A"/>
                </a:solidFill>
                <a:effectLst/>
                <a:uLnTx/>
                <a:uFillTx/>
                <a:latin typeface="Arial"/>
                <a:ea typeface="+mn-ea"/>
                <a:cs typeface="+mn-cs"/>
              </a:rPr>
              <a:t>PA</a:t>
            </a:r>
          </a:p>
        </p:txBody>
      </p:sp>
      <p:sp>
        <p:nvSpPr>
          <p:cNvPr id="13" name="TextBox 12">
            <a:extLst>
              <a:ext uri="{FF2B5EF4-FFF2-40B4-BE49-F238E27FC236}">
                <a16:creationId xmlns:a16="http://schemas.microsoft.com/office/drawing/2014/main" id="{3C334406-958B-034C-8FE9-156BB27B47CD}"/>
              </a:ext>
            </a:extLst>
          </p:cNvPr>
          <p:cNvSpPr txBox="1"/>
          <p:nvPr/>
        </p:nvSpPr>
        <p:spPr>
          <a:xfrm>
            <a:off x="3188435" y="906363"/>
            <a:ext cx="732893" cy="584775"/>
          </a:xfrm>
          <a:prstGeom prst="rect">
            <a:avLst/>
          </a:prstGeom>
          <a:no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3200" b="0" i="0" u="none" strike="noStrike" kern="1200" cap="none" spc="0" normalizeH="0" baseline="0" noProof="0" dirty="0">
                <a:ln>
                  <a:noFill/>
                </a:ln>
                <a:solidFill>
                  <a:srgbClr val="0F124A"/>
                </a:solidFill>
                <a:effectLst/>
                <a:uLnTx/>
                <a:uFillTx/>
                <a:latin typeface="Arial"/>
                <a:ea typeface="+mn-ea"/>
                <a:cs typeface="+mn-cs"/>
              </a:rPr>
              <a:t>PB</a:t>
            </a:r>
          </a:p>
        </p:txBody>
      </p:sp>
      <p:sp>
        <p:nvSpPr>
          <p:cNvPr id="14" name="TextBox 13">
            <a:extLst>
              <a:ext uri="{FF2B5EF4-FFF2-40B4-BE49-F238E27FC236}">
                <a16:creationId xmlns:a16="http://schemas.microsoft.com/office/drawing/2014/main" id="{0B99F142-2F9B-C4C2-9EC1-013CE6363978}"/>
              </a:ext>
            </a:extLst>
          </p:cNvPr>
          <p:cNvSpPr txBox="1"/>
          <p:nvPr/>
        </p:nvSpPr>
        <p:spPr>
          <a:xfrm>
            <a:off x="6172394" y="905085"/>
            <a:ext cx="854517" cy="584775"/>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3200" b="0" i="0" u="none" strike="noStrike" kern="1200" cap="none" spc="0" normalizeH="0" baseline="0" noProof="0" dirty="0">
                <a:ln>
                  <a:noFill/>
                </a:ln>
                <a:solidFill>
                  <a:srgbClr val="0F124A"/>
                </a:solidFill>
                <a:effectLst/>
                <a:uLnTx/>
                <a:uFillTx/>
                <a:latin typeface="Arial"/>
                <a:ea typeface="+mn-ea"/>
                <a:cs typeface="+mn-cs"/>
              </a:rPr>
              <a:t>PD</a:t>
            </a:r>
          </a:p>
        </p:txBody>
      </p:sp>
      <p:sp>
        <p:nvSpPr>
          <p:cNvPr id="15" name="TextBox 14">
            <a:extLst>
              <a:ext uri="{FF2B5EF4-FFF2-40B4-BE49-F238E27FC236}">
                <a16:creationId xmlns:a16="http://schemas.microsoft.com/office/drawing/2014/main" id="{A9686B27-668A-5E72-F364-0425F4BB3CDE}"/>
              </a:ext>
            </a:extLst>
          </p:cNvPr>
          <p:cNvSpPr txBox="1"/>
          <p:nvPr/>
        </p:nvSpPr>
        <p:spPr>
          <a:xfrm>
            <a:off x="9179866" y="905085"/>
            <a:ext cx="854517" cy="584775"/>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3200" b="0" i="0" u="none" strike="noStrike" kern="1200" cap="none" spc="0" normalizeH="0" baseline="0" noProof="0" dirty="0">
                <a:ln>
                  <a:noFill/>
                </a:ln>
                <a:solidFill>
                  <a:srgbClr val="0F124A"/>
                </a:solidFill>
                <a:effectLst/>
                <a:uLnTx/>
                <a:uFillTx/>
                <a:latin typeface="Arial"/>
                <a:ea typeface="+mn-ea"/>
                <a:cs typeface="+mn-cs"/>
              </a:rPr>
              <a:t>PF</a:t>
            </a:r>
          </a:p>
        </p:txBody>
      </p:sp>
      <p:sp>
        <p:nvSpPr>
          <p:cNvPr id="16" name="TextBox 15">
            <a:extLst>
              <a:ext uri="{FF2B5EF4-FFF2-40B4-BE49-F238E27FC236}">
                <a16:creationId xmlns:a16="http://schemas.microsoft.com/office/drawing/2014/main" id="{099A1EF9-6513-4108-43C4-FC10F0955279}"/>
              </a:ext>
            </a:extLst>
          </p:cNvPr>
          <p:cNvSpPr txBox="1"/>
          <p:nvPr/>
        </p:nvSpPr>
        <p:spPr>
          <a:xfrm>
            <a:off x="211399" y="3828369"/>
            <a:ext cx="854517" cy="584775"/>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3200" b="0" i="0" u="none" strike="noStrike" kern="1200" cap="none" spc="0" normalizeH="0" baseline="0" noProof="0" dirty="0">
                <a:ln>
                  <a:noFill/>
                </a:ln>
                <a:solidFill>
                  <a:srgbClr val="0F124A"/>
                </a:solidFill>
                <a:effectLst/>
                <a:uLnTx/>
                <a:uFillTx/>
                <a:latin typeface="Arial"/>
                <a:ea typeface="+mn-ea"/>
                <a:cs typeface="+mn-cs"/>
              </a:rPr>
              <a:t>PG</a:t>
            </a:r>
          </a:p>
        </p:txBody>
      </p:sp>
      <p:sp>
        <p:nvSpPr>
          <p:cNvPr id="17" name="TextBox 16">
            <a:extLst>
              <a:ext uri="{FF2B5EF4-FFF2-40B4-BE49-F238E27FC236}">
                <a16:creationId xmlns:a16="http://schemas.microsoft.com/office/drawing/2014/main" id="{9727398B-B3B1-26B3-128D-3E86ABAFFFF0}"/>
              </a:ext>
            </a:extLst>
          </p:cNvPr>
          <p:cNvSpPr txBox="1"/>
          <p:nvPr/>
        </p:nvSpPr>
        <p:spPr>
          <a:xfrm>
            <a:off x="3188434" y="3828369"/>
            <a:ext cx="854517" cy="584775"/>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3200" b="0" i="0" u="none" strike="noStrike" kern="1200" cap="none" spc="0" normalizeH="0" baseline="0" noProof="0" dirty="0">
                <a:ln>
                  <a:noFill/>
                </a:ln>
                <a:solidFill>
                  <a:srgbClr val="0F124A"/>
                </a:solidFill>
                <a:effectLst/>
                <a:uLnTx/>
                <a:uFillTx/>
                <a:latin typeface="Arial"/>
                <a:ea typeface="+mn-ea"/>
                <a:cs typeface="+mn-cs"/>
              </a:rPr>
              <a:t>PH</a:t>
            </a:r>
          </a:p>
        </p:txBody>
      </p:sp>
      <p:sp>
        <p:nvSpPr>
          <p:cNvPr id="18" name="TextBox 17">
            <a:extLst>
              <a:ext uri="{FF2B5EF4-FFF2-40B4-BE49-F238E27FC236}">
                <a16:creationId xmlns:a16="http://schemas.microsoft.com/office/drawing/2014/main" id="{44408C2B-A188-475A-B2F5-C7400282BCB1}"/>
              </a:ext>
            </a:extLst>
          </p:cNvPr>
          <p:cNvSpPr txBox="1"/>
          <p:nvPr/>
        </p:nvSpPr>
        <p:spPr>
          <a:xfrm>
            <a:off x="6172394" y="3853596"/>
            <a:ext cx="854517" cy="584775"/>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3200" b="0" i="0" u="none" strike="noStrike" kern="1200" cap="none" spc="0" normalizeH="0" baseline="0" noProof="0" dirty="0">
                <a:ln>
                  <a:noFill/>
                </a:ln>
                <a:solidFill>
                  <a:srgbClr val="0F124A"/>
                </a:solidFill>
                <a:effectLst/>
                <a:uLnTx/>
                <a:uFillTx/>
                <a:latin typeface="Arial"/>
                <a:ea typeface="+mn-ea"/>
                <a:cs typeface="+mn-cs"/>
              </a:rPr>
              <a:t>PJ</a:t>
            </a:r>
          </a:p>
        </p:txBody>
      </p:sp>
      <p:sp>
        <p:nvSpPr>
          <p:cNvPr id="19" name="TextBox 18">
            <a:extLst>
              <a:ext uri="{FF2B5EF4-FFF2-40B4-BE49-F238E27FC236}">
                <a16:creationId xmlns:a16="http://schemas.microsoft.com/office/drawing/2014/main" id="{306BBFB7-17EA-DEA0-2310-1939176EC781}"/>
              </a:ext>
            </a:extLst>
          </p:cNvPr>
          <p:cNvSpPr txBox="1"/>
          <p:nvPr/>
        </p:nvSpPr>
        <p:spPr>
          <a:xfrm>
            <a:off x="9158256" y="3853596"/>
            <a:ext cx="854517" cy="584775"/>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3200" b="0" i="0" u="none" strike="noStrike" kern="1200" cap="none" spc="0" normalizeH="0" baseline="0" noProof="0" dirty="0">
                <a:ln>
                  <a:noFill/>
                </a:ln>
                <a:solidFill>
                  <a:srgbClr val="0F124A"/>
                </a:solidFill>
                <a:effectLst/>
                <a:uLnTx/>
                <a:uFillTx/>
                <a:latin typeface="Arial"/>
                <a:ea typeface="+mn-ea"/>
                <a:cs typeface="+mn-cs"/>
              </a:rPr>
              <a:t>PL</a:t>
            </a:r>
          </a:p>
        </p:txBody>
      </p:sp>
      <p:sp>
        <p:nvSpPr>
          <p:cNvPr id="20" name="TextBox 19">
            <a:extLst>
              <a:ext uri="{FF2B5EF4-FFF2-40B4-BE49-F238E27FC236}">
                <a16:creationId xmlns:a16="http://schemas.microsoft.com/office/drawing/2014/main" id="{3BF08B4B-E782-0B11-025E-AEA6C989866F}"/>
              </a:ext>
            </a:extLst>
          </p:cNvPr>
          <p:cNvSpPr txBox="1"/>
          <p:nvPr/>
        </p:nvSpPr>
        <p:spPr>
          <a:xfrm>
            <a:off x="1986791" y="3410981"/>
            <a:ext cx="8404984" cy="46166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Total area investigated in 2023/24: </a:t>
            </a:r>
            <a:r>
              <a:rPr kumimoji="0" lang="en-CH" sz="2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585 ha over 4 seasons</a:t>
            </a:r>
            <a:endParaRPr kumimoji="0" lang="en-US" sz="2400" b="1" i="0" u="none" strike="noStrike" kern="1200" cap="none" spc="0" normalizeH="0" baseline="0" noProof="0" dirty="0">
              <a:ln>
                <a:noFill/>
              </a:ln>
              <a:solidFill>
                <a:srgbClr val="FFFF00"/>
              </a:solidFill>
              <a:effectLst/>
              <a:highlight>
                <a:srgbClr val="00FF00"/>
              </a:highligh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2462696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
          <p:cNvSpPr txBox="1"/>
          <p:nvPr/>
        </p:nvSpPr>
        <p:spPr>
          <a:xfrm>
            <a:off x="8176682" y="677903"/>
            <a:ext cx="3991800" cy="6206100"/>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0C377B"/>
              </a:buClr>
              <a:buSzPts val="2000"/>
              <a:buFont typeface="Calibri"/>
              <a:buNone/>
            </a:pPr>
            <a:r>
              <a:rPr lang="en-US" sz="2000" b="1" i="0" u="none" strike="noStrike" cap="none">
                <a:solidFill>
                  <a:srgbClr val="0C377B"/>
                </a:solidFill>
                <a:latin typeface="Calibri"/>
                <a:ea typeface="Calibri"/>
                <a:cs typeface="Calibri"/>
                <a:sym typeface="Calibri"/>
              </a:rPr>
              <a:t>On 15 May, RTS (Radio Télévision Suisse) broadcasted a special program celebrating CERN’s 70th anniversary and hosted at CERN’s Science Gateway.</a:t>
            </a:r>
            <a:endParaRPr/>
          </a:p>
          <a:p>
            <a:pPr marL="0" marR="0" lvl="0" indent="0" algn="l" rtl="0">
              <a:lnSpc>
                <a:spcPct val="100000"/>
              </a:lnSpc>
              <a:spcBef>
                <a:spcPts val="0"/>
              </a:spcBef>
              <a:spcAft>
                <a:spcPts val="0"/>
              </a:spcAft>
              <a:buClr>
                <a:srgbClr val="5B9BD5"/>
              </a:buClr>
              <a:buSzPts val="1350"/>
              <a:buFont typeface="Arial"/>
              <a:buNone/>
            </a:pPr>
            <a:endParaRPr sz="13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5B9BD5"/>
              </a:buClr>
              <a:buSzPts val="1350"/>
              <a:buFont typeface="Arial"/>
              <a:buNone/>
            </a:pPr>
            <a:endParaRPr sz="13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5B9BD5"/>
              </a:buClr>
              <a:buSzPts val="1350"/>
              <a:buFont typeface="Arial"/>
              <a:buNone/>
            </a:pPr>
            <a:endParaRPr sz="13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5B9BD5"/>
              </a:buClr>
              <a:buSzPts val="1350"/>
              <a:buFont typeface="Arial"/>
              <a:buNone/>
            </a:pPr>
            <a:endParaRPr sz="13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5B9BD5"/>
              </a:buClr>
              <a:buSzPts val="1350"/>
              <a:buFont typeface="Arial"/>
              <a:buNone/>
            </a:pPr>
            <a:endParaRPr sz="13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5B9BD5"/>
              </a:buClr>
              <a:buSzPts val="1350"/>
              <a:buFont typeface="Arial"/>
              <a:buNone/>
            </a:pPr>
            <a:endParaRPr sz="13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5B9BD5"/>
              </a:buClr>
              <a:buSzPts val="1350"/>
              <a:buFont typeface="Arial"/>
              <a:buNone/>
            </a:pPr>
            <a:endParaRPr sz="13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5B9BD5"/>
              </a:buClr>
              <a:buSzPts val="1350"/>
              <a:buFont typeface="Arial"/>
              <a:buNone/>
            </a:pPr>
            <a:endParaRPr sz="13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5B9BD5"/>
              </a:buClr>
              <a:buSzPts val="1350"/>
              <a:buFont typeface="Arial"/>
              <a:buNone/>
            </a:pPr>
            <a:endParaRPr sz="13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5B9BD5"/>
              </a:buClr>
              <a:buSzPts val="1350"/>
              <a:buFont typeface="Arial"/>
              <a:buNone/>
            </a:pPr>
            <a:endParaRPr sz="13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5B9BD5"/>
              </a:buClr>
              <a:buSzPts val="1350"/>
              <a:buFont typeface="Arial"/>
              <a:buNone/>
            </a:pPr>
            <a:endParaRPr sz="13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5B9BD5"/>
              </a:buClr>
              <a:buSzPts val="1350"/>
              <a:buFont typeface="Arial"/>
              <a:buNone/>
            </a:pPr>
            <a:endParaRPr sz="13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5B9BD5"/>
              </a:buClr>
              <a:buSzPts val="1350"/>
              <a:buFont typeface="Arial"/>
              <a:buNone/>
            </a:pPr>
            <a:endParaRPr sz="13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0C377B"/>
              </a:buClr>
              <a:buSzPts val="1350"/>
              <a:buFont typeface="Calibri"/>
              <a:buNone/>
            </a:pPr>
            <a:br>
              <a:rPr lang="en-US" sz="1350" b="0" i="0" u="none" strike="noStrike" cap="none">
                <a:solidFill>
                  <a:srgbClr val="0C377B"/>
                </a:solidFill>
                <a:latin typeface="Calibri"/>
                <a:ea typeface="Calibri"/>
                <a:cs typeface="Calibri"/>
                <a:sym typeface="Calibri"/>
              </a:rPr>
            </a:br>
            <a:endParaRPr sz="13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0C377B"/>
              </a:buClr>
              <a:buSzPts val="1600"/>
              <a:buFont typeface="Calibri"/>
              <a:buNone/>
            </a:pPr>
            <a:r>
              <a:rPr lang="en-US" sz="1600" b="0" i="0" u="none" strike="noStrike" cap="none">
                <a:solidFill>
                  <a:srgbClr val="0C377B"/>
                </a:solidFill>
                <a:latin typeface="Calibri"/>
                <a:ea typeface="Calibri"/>
                <a:cs typeface="Calibri"/>
                <a:sym typeface="Calibri"/>
              </a:rPr>
              <a:t>The event featured a comprehensive look at </a:t>
            </a:r>
            <a:r>
              <a:rPr lang="en-US" sz="1600" b="1" i="0" u="none" strike="noStrike" cap="none">
                <a:solidFill>
                  <a:srgbClr val="0C377B"/>
                </a:solidFill>
                <a:latin typeface="Calibri"/>
                <a:ea typeface="Calibri"/>
                <a:cs typeface="Calibri"/>
                <a:sym typeface="Calibri"/>
              </a:rPr>
              <a:t>CERN's illustrious history</a:t>
            </a:r>
            <a:r>
              <a:rPr lang="en-US" sz="1600" b="0" i="0" u="none" strike="noStrike" cap="none">
                <a:solidFill>
                  <a:srgbClr val="0C377B"/>
                </a:solidFill>
                <a:latin typeface="Calibri"/>
                <a:ea typeface="Calibri"/>
                <a:cs typeface="Calibri"/>
                <a:sym typeface="Calibri"/>
              </a:rPr>
              <a:t>, </a:t>
            </a:r>
            <a:r>
              <a:rPr lang="en-US" sz="1600" b="1" i="0" u="none" strike="noStrike" cap="none">
                <a:solidFill>
                  <a:srgbClr val="0C377B"/>
                </a:solidFill>
                <a:latin typeface="Calibri"/>
                <a:ea typeface="Calibri"/>
                <a:cs typeface="Calibri"/>
                <a:sym typeface="Calibri"/>
              </a:rPr>
              <a:t>groundbreaking achievements, and future ambitions</a:t>
            </a:r>
            <a:r>
              <a:rPr lang="en-US" sz="1600" b="0" i="0" u="none" strike="noStrike" cap="none">
                <a:solidFill>
                  <a:srgbClr val="0C377B"/>
                </a:solidFill>
                <a:latin typeface="Calibri"/>
                <a:ea typeface="Calibri"/>
                <a:cs typeface="Calibri"/>
                <a:sym typeface="Calibri"/>
              </a:rPr>
              <a:t>, including the prominently featured Future Circular Collider (FCC) project with </a:t>
            </a:r>
            <a:r>
              <a:rPr lang="en-US" sz="1600" b="1" i="0" u="none" strike="noStrike" cap="none">
                <a:solidFill>
                  <a:srgbClr val="0C377B"/>
                </a:solidFill>
                <a:latin typeface="Calibri"/>
                <a:ea typeface="Calibri"/>
                <a:cs typeface="Calibri"/>
                <a:sym typeface="Calibri"/>
              </a:rPr>
              <a:t>study experts interacting with the audience. </a:t>
            </a:r>
            <a:endParaRPr/>
          </a:p>
        </p:txBody>
      </p:sp>
      <p:sp>
        <p:nvSpPr>
          <p:cNvPr id="117" name="Google Shape;117;p2"/>
          <p:cNvSpPr txBox="1"/>
          <p:nvPr/>
        </p:nvSpPr>
        <p:spPr>
          <a:xfrm>
            <a:off x="4283475" y="729575"/>
            <a:ext cx="3808800" cy="6098100"/>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0C377B"/>
              </a:buClr>
              <a:buSzPts val="2000"/>
              <a:buFont typeface="Calibri"/>
              <a:buNone/>
            </a:pPr>
            <a:r>
              <a:rPr lang="en-US" sz="2000" b="1" i="0" u="none" strike="noStrike" cap="none">
                <a:solidFill>
                  <a:srgbClr val="0C377B"/>
                </a:solidFill>
                <a:latin typeface="Calibri"/>
                <a:ea typeface="Calibri"/>
                <a:cs typeface="Calibri"/>
                <a:sym typeface="Calibri"/>
              </a:rPr>
              <a:t>La Roche-sur-Foron - Haute Savoie international fare April 27 to May 6</a:t>
            </a: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2000"/>
              <a:buFont typeface="Arial"/>
              <a:buNone/>
            </a:pP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2000"/>
              <a:buFont typeface="Arial"/>
              <a:buNone/>
            </a:pP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2000"/>
              <a:buFont typeface="Arial"/>
              <a:buNone/>
            </a:pP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2000"/>
              <a:buFont typeface="Arial"/>
              <a:buNone/>
            </a:pP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2000"/>
              <a:buFont typeface="Arial"/>
              <a:buNone/>
            </a:pP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2000"/>
              <a:buFont typeface="Arial"/>
              <a:buNone/>
            </a:pP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1250"/>
              <a:buFont typeface="Arial"/>
              <a:buNone/>
            </a:pPr>
            <a:endParaRPr sz="12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1250"/>
              <a:buFont typeface="Arial"/>
              <a:buNone/>
            </a:pPr>
            <a:endParaRPr sz="12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1250"/>
              <a:buFont typeface="Arial"/>
              <a:buNone/>
            </a:pPr>
            <a:endParaRPr sz="12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1250"/>
              <a:buFont typeface="Arial"/>
              <a:buNone/>
            </a:pPr>
            <a:endParaRPr sz="12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1250"/>
              <a:buFont typeface="Arial"/>
              <a:buNone/>
            </a:pPr>
            <a:endParaRPr sz="12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1600"/>
              <a:buFont typeface="Arial"/>
              <a:buNone/>
            </a:pPr>
            <a:endParaRPr sz="160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0C377B"/>
              </a:buClr>
              <a:buSzPts val="1600"/>
              <a:buFont typeface="Calibri"/>
              <a:buNone/>
            </a:pPr>
            <a:r>
              <a:rPr lang="en-US" sz="1700" b="0" i="0" u="none" strike="noStrike" cap="none">
                <a:solidFill>
                  <a:srgbClr val="0C377B"/>
                </a:solidFill>
                <a:latin typeface="Calibri"/>
                <a:ea typeface="Calibri"/>
                <a:cs typeface="Calibri"/>
                <a:sym typeface="Calibri"/>
              </a:rPr>
              <a:t>CERN’s participation in the </a:t>
            </a:r>
            <a:r>
              <a:rPr lang="en-US" sz="1700" b="1" i="0" u="none" strike="noStrike" cap="none">
                <a:solidFill>
                  <a:srgbClr val="0C377B"/>
                </a:solidFill>
                <a:latin typeface="Calibri"/>
                <a:ea typeface="Calibri"/>
                <a:cs typeface="Calibri"/>
                <a:sym typeface="Calibri"/>
              </a:rPr>
              <a:t>International Fair of Haute-Savoie/Mont Blanc</a:t>
            </a:r>
            <a:r>
              <a:rPr lang="en-US" sz="1700" b="0" i="0" u="none" strike="noStrike" cap="none">
                <a:solidFill>
                  <a:srgbClr val="0C377B"/>
                </a:solidFill>
                <a:latin typeface="Calibri"/>
                <a:ea typeface="Calibri"/>
                <a:cs typeface="Calibri"/>
                <a:sym typeface="Calibri"/>
              </a:rPr>
              <a:t>, enhanced by the valuable help of volunteers from the FCC team, resulted in meaningful </a:t>
            </a:r>
            <a:r>
              <a:rPr lang="en-US" sz="1700" b="1" i="0" u="none" strike="noStrike" cap="none">
                <a:solidFill>
                  <a:srgbClr val="0C377B"/>
                </a:solidFill>
                <a:latin typeface="Calibri"/>
                <a:ea typeface="Calibri"/>
                <a:cs typeface="Calibri"/>
                <a:sym typeface="Calibri"/>
              </a:rPr>
              <a:t>discussions with more than 2000 members of the local community</a:t>
            </a:r>
            <a:r>
              <a:rPr lang="en-US" sz="1700" b="0" i="0" u="none" strike="noStrike" cap="none">
                <a:solidFill>
                  <a:srgbClr val="0C377B"/>
                </a:solidFill>
                <a:latin typeface="Calibri"/>
                <a:ea typeface="Calibri"/>
                <a:cs typeface="Calibri"/>
                <a:sym typeface="Calibri"/>
              </a:rPr>
              <a:t> on topics ranging from the required technological advancements to sustainability measures.</a:t>
            </a:r>
            <a:endParaRPr sz="1500"/>
          </a:p>
        </p:txBody>
      </p:sp>
      <p:sp>
        <p:nvSpPr>
          <p:cNvPr id="118" name="Google Shape;118;p2"/>
          <p:cNvSpPr txBox="1"/>
          <p:nvPr/>
        </p:nvSpPr>
        <p:spPr>
          <a:xfrm>
            <a:off x="0" y="0"/>
            <a:ext cx="12192000" cy="770700"/>
          </a:xfrm>
          <a:prstGeom prst="rect">
            <a:avLst/>
          </a:prstGeom>
          <a:solidFill>
            <a:srgbClr val="0C377B"/>
          </a:solidFill>
          <a:ln>
            <a:noFill/>
          </a:ln>
        </p:spPr>
        <p:txBody>
          <a:bodyPr spcFirstLastPara="1" wrap="square" lIns="91425" tIns="0" rIns="91425" bIns="0" anchor="ctr" anchorCtr="0">
            <a:noAutofit/>
          </a:bodyPr>
          <a:lstStyle/>
          <a:p>
            <a:pPr marL="0" marR="0" lvl="0" indent="0" algn="ctr" rtl="0">
              <a:lnSpc>
                <a:spcPct val="100000"/>
              </a:lnSpc>
              <a:spcBef>
                <a:spcPts val="0"/>
              </a:spcBef>
              <a:spcAft>
                <a:spcPts val="0"/>
              </a:spcAft>
              <a:buClr>
                <a:srgbClr val="FFFF00"/>
              </a:buClr>
              <a:buSzPts val="3200"/>
              <a:buFont typeface="Calibri"/>
              <a:buNone/>
            </a:pPr>
            <a:r>
              <a:rPr lang="en-US" sz="3200" b="1" i="0" u="none" strike="noStrike" cap="none">
                <a:solidFill>
                  <a:srgbClr val="FFFF00"/>
                </a:solidFill>
                <a:latin typeface="Calibri"/>
                <a:ea typeface="Calibri"/>
                <a:cs typeface="Calibri"/>
                <a:sym typeface="Calibri"/>
              </a:rPr>
              <a:t>              Start of public information &amp; engagement sessions</a:t>
            </a:r>
            <a:endParaRPr sz="3200" b="1" i="0" u="none" strike="noStrike" cap="none">
              <a:solidFill>
                <a:srgbClr val="FFFF00"/>
              </a:solidFill>
              <a:latin typeface="Calibri"/>
              <a:ea typeface="Calibri"/>
              <a:cs typeface="Calibri"/>
              <a:sym typeface="Calibri"/>
            </a:endParaRPr>
          </a:p>
        </p:txBody>
      </p:sp>
      <p:pic>
        <p:nvPicPr>
          <p:cNvPr id="119" name="Google Shape;119;p2" descr="A picture containing icon&#10;&#10;Description automatically generated"/>
          <p:cNvPicPr preferRelativeResize="0"/>
          <p:nvPr/>
        </p:nvPicPr>
        <p:blipFill rotWithShape="1">
          <a:blip r:embed="rId3">
            <a:alphaModFix/>
          </a:blip>
          <a:srcRect/>
          <a:stretch/>
        </p:blipFill>
        <p:spPr>
          <a:xfrm>
            <a:off x="11929" y="58203"/>
            <a:ext cx="1935387" cy="654292"/>
          </a:xfrm>
          <a:prstGeom prst="rect">
            <a:avLst/>
          </a:prstGeom>
          <a:noFill/>
          <a:ln>
            <a:noFill/>
          </a:ln>
        </p:spPr>
      </p:pic>
      <p:sp>
        <p:nvSpPr>
          <p:cNvPr id="120" name="Google Shape;120;p2"/>
          <p:cNvSpPr txBox="1"/>
          <p:nvPr/>
        </p:nvSpPr>
        <p:spPr>
          <a:xfrm>
            <a:off x="162075" y="737925"/>
            <a:ext cx="3913200" cy="6052200"/>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0C377B"/>
              </a:buClr>
              <a:buSzPts val="2000"/>
              <a:buFont typeface="Calibri"/>
              <a:buNone/>
            </a:pPr>
            <a:r>
              <a:rPr lang="en-US" sz="2000" b="1" i="0" u="none" strike="noStrike" cap="none">
                <a:solidFill>
                  <a:srgbClr val="0C377B"/>
                </a:solidFill>
                <a:latin typeface="Calibri"/>
                <a:ea typeface="Calibri"/>
                <a:cs typeface="Calibri"/>
                <a:sym typeface="Calibri"/>
              </a:rPr>
              <a:t>First public information and discussion meeting at the Science Gateway on the 24th April at CERN.</a:t>
            </a: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2000"/>
              <a:buFont typeface="Arial"/>
              <a:buNone/>
            </a:pP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2000"/>
              <a:buFont typeface="Arial"/>
              <a:buNone/>
            </a:pP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2000"/>
              <a:buFont typeface="Arial"/>
              <a:buNone/>
            </a:pP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2000"/>
              <a:buFont typeface="Arial"/>
              <a:buNone/>
            </a:pP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2000"/>
              <a:buFont typeface="Arial"/>
              <a:buNone/>
            </a:pP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2000"/>
              <a:buFont typeface="Arial"/>
              <a:buNone/>
            </a:pP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2000"/>
              <a:buFont typeface="Arial"/>
              <a:buNone/>
            </a:pP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2000"/>
              <a:buFont typeface="Arial"/>
              <a:buNone/>
            </a:pP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2000"/>
              <a:buFont typeface="Arial"/>
              <a:buNone/>
            </a:pPr>
            <a:endParaRPr sz="2000" b="1"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2F2F2F"/>
              </a:buClr>
              <a:buSzPts val="1250"/>
              <a:buFont typeface="Arial"/>
              <a:buNone/>
            </a:pPr>
            <a:endParaRPr sz="1250" b="0" i="0" u="none" strike="noStrike" cap="none">
              <a:solidFill>
                <a:srgbClr val="0C377B"/>
              </a:solidFill>
              <a:latin typeface="Calibri"/>
              <a:ea typeface="Calibri"/>
              <a:cs typeface="Calibri"/>
              <a:sym typeface="Calibri"/>
            </a:endParaRPr>
          </a:p>
          <a:p>
            <a:pPr marL="0" marR="0" lvl="0" indent="0" algn="l" rtl="0">
              <a:lnSpc>
                <a:spcPct val="100000"/>
              </a:lnSpc>
              <a:spcBef>
                <a:spcPts val="0"/>
              </a:spcBef>
              <a:spcAft>
                <a:spcPts val="0"/>
              </a:spcAft>
              <a:buClr>
                <a:srgbClr val="0C377B"/>
              </a:buClr>
              <a:buSzPts val="2000"/>
              <a:buFont typeface="Calibri"/>
              <a:buNone/>
            </a:pPr>
            <a:r>
              <a:rPr lang="en-US" sz="1700">
                <a:solidFill>
                  <a:srgbClr val="0C377B"/>
                </a:solidFill>
                <a:latin typeface="Calibri"/>
                <a:ea typeface="Calibri"/>
                <a:cs typeface="Calibri"/>
                <a:sym typeface="Calibri"/>
              </a:rPr>
              <a:t>The meeting was organised for the </a:t>
            </a:r>
            <a:r>
              <a:rPr lang="en-US" sz="1700" b="1">
                <a:solidFill>
                  <a:srgbClr val="0C377B"/>
                </a:solidFill>
                <a:latin typeface="Calibri"/>
                <a:ea typeface="Calibri"/>
                <a:cs typeface="Calibri"/>
                <a:sym typeface="Calibri"/>
              </a:rPr>
              <a:t>local community of our Host States, France and Switzerland</a:t>
            </a:r>
            <a:r>
              <a:rPr lang="en-US" sz="1700">
                <a:solidFill>
                  <a:srgbClr val="0C377B"/>
                </a:solidFill>
                <a:latin typeface="Calibri"/>
                <a:ea typeface="Calibri"/>
                <a:cs typeface="Calibri"/>
                <a:sym typeface="Calibri"/>
              </a:rPr>
              <a:t>, in the Science Gateway. </a:t>
            </a:r>
            <a:br>
              <a:rPr lang="en-US" sz="1700">
                <a:solidFill>
                  <a:srgbClr val="0C377B"/>
                </a:solidFill>
                <a:latin typeface="Calibri"/>
                <a:ea typeface="Calibri"/>
                <a:cs typeface="Calibri"/>
                <a:sym typeface="Calibri"/>
              </a:rPr>
            </a:br>
            <a:br>
              <a:rPr lang="en-US" sz="1700">
                <a:solidFill>
                  <a:srgbClr val="0C377B"/>
                </a:solidFill>
                <a:latin typeface="Calibri"/>
                <a:ea typeface="Calibri"/>
                <a:cs typeface="Calibri"/>
                <a:sym typeface="Calibri"/>
              </a:rPr>
            </a:br>
            <a:r>
              <a:rPr lang="en-US" sz="1700">
                <a:solidFill>
                  <a:srgbClr val="0C377B"/>
                </a:solidFill>
                <a:latin typeface="Calibri"/>
                <a:ea typeface="Calibri"/>
                <a:cs typeface="Calibri"/>
                <a:sym typeface="Calibri"/>
              </a:rPr>
              <a:t>The </a:t>
            </a:r>
            <a:r>
              <a:rPr lang="en-US" sz="1700" b="1">
                <a:solidFill>
                  <a:srgbClr val="0C377B"/>
                </a:solidFill>
                <a:latin typeface="Calibri"/>
                <a:ea typeface="Calibri"/>
                <a:cs typeface="Calibri"/>
                <a:sym typeface="Calibri"/>
              </a:rPr>
              <a:t>"Progress of the feasibility study of the Future FCC circular collider"</a:t>
            </a:r>
            <a:r>
              <a:rPr lang="en-US" sz="1700">
                <a:solidFill>
                  <a:srgbClr val="0C377B"/>
                </a:solidFill>
                <a:latin typeface="Calibri"/>
                <a:ea typeface="Calibri"/>
                <a:cs typeface="Calibri"/>
                <a:sym typeface="Calibri"/>
              </a:rPr>
              <a:t> was followed by a discussion with the participants. </a:t>
            </a:r>
            <a:endParaRPr sz="1700">
              <a:solidFill>
                <a:srgbClr val="0C377B"/>
              </a:solidFill>
              <a:latin typeface="Calibri"/>
              <a:ea typeface="Calibri"/>
              <a:cs typeface="Calibri"/>
              <a:sym typeface="Calibri"/>
            </a:endParaRPr>
          </a:p>
        </p:txBody>
      </p:sp>
      <p:pic>
        <p:nvPicPr>
          <p:cNvPr id="121" name="Google Shape;121;p2" descr="Image"/>
          <p:cNvPicPr preferRelativeResize="0"/>
          <p:nvPr/>
        </p:nvPicPr>
        <p:blipFill rotWithShape="1">
          <a:blip r:embed="rId4">
            <a:alphaModFix/>
          </a:blip>
          <a:srcRect/>
          <a:stretch/>
        </p:blipFill>
        <p:spPr>
          <a:xfrm>
            <a:off x="162075" y="1773075"/>
            <a:ext cx="3913200" cy="2608776"/>
          </a:xfrm>
          <a:prstGeom prst="rect">
            <a:avLst/>
          </a:prstGeom>
          <a:noFill/>
          <a:ln>
            <a:noFill/>
          </a:ln>
        </p:spPr>
      </p:pic>
      <p:pic>
        <p:nvPicPr>
          <p:cNvPr id="122" name="Google Shape;122;p2" descr="Screenshot 2024-06-06 at 18.24.12.png"/>
          <p:cNvPicPr preferRelativeResize="0"/>
          <p:nvPr/>
        </p:nvPicPr>
        <p:blipFill rotWithShape="1">
          <a:blip r:embed="rId5">
            <a:alphaModFix/>
          </a:blip>
          <a:srcRect/>
          <a:stretch/>
        </p:blipFill>
        <p:spPr>
          <a:xfrm>
            <a:off x="4747305" y="1565851"/>
            <a:ext cx="2697383" cy="2732426"/>
          </a:xfrm>
          <a:prstGeom prst="rect">
            <a:avLst/>
          </a:prstGeom>
          <a:noFill/>
          <a:ln w="12700" cap="flat" cmpd="sng">
            <a:solidFill>
              <a:schemeClr val="dk1"/>
            </a:solidFill>
            <a:prstDash val="solid"/>
            <a:miter lim="400000"/>
            <a:headEnd type="none" w="sm" len="sm"/>
            <a:tailEnd type="none" w="sm" len="sm"/>
          </a:ln>
        </p:spPr>
      </p:pic>
      <p:pic>
        <p:nvPicPr>
          <p:cNvPr id="123" name="Google Shape;123;p2"/>
          <p:cNvPicPr preferRelativeResize="0"/>
          <p:nvPr/>
        </p:nvPicPr>
        <p:blipFill rotWithShape="1">
          <a:blip r:embed="rId6">
            <a:alphaModFix/>
          </a:blip>
          <a:srcRect/>
          <a:stretch/>
        </p:blipFill>
        <p:spPr>
          <a:xfrm>
            <a:off x="8183830" y="2327519"/>
            <a:ext cx="3808821" cy="27879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28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Commission Nationale de </a:t>
            </a:r>
            <a:r>
              <a:rPr kumimoji="0" lang="en-US" sz="28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Debat</a:t>
            </a: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Public (CNDP)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mission and public information meetings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9" name="TextBox 2">
            <a:extLst>
              <a:ext uri="{FF2B5EF4-FFF2-40B4-BE49-F238E27FC236}">
                <a16:creationId xmlns:a16="http://schemas.microsoft.com/office/drawing/2014/main" id="{CEE79E39-F94C-5A10-6BB9-380F5EB2D740}"/>
              </a:ext>
            </a:extLst>
          </p:cNvPr>
          <p:cNvSpPr txBox="1"/>
          <p:nvPr/>
        </p:nvSpPr>
        <p:spPr>
          <a:xfrm>
            <a:off x="479376" y="923617"/>
            <a:ext cx="6552728" cy="5529719"/>
          </a:xfrm>
          <a:prstGeom prst="rect">
            <a:avLst/>
          </a:prstGeom>
          <a:noFill/>
        </p:spPr>
        <p:txBody>
          <a:bodyPr wrap="square" rtlCol="0">
            <a:spAutoFit/>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2000" b="1" i="0" u="none" strike="noStrike" kern="1200" cap="none" spc="0" normalizeH="0" baseline="0" noProof="0" dirty="0">
                <a:ln>
                  <a:noFill/>
                </a:ln>
                <a:solidFill>
                  <a:srgbClr val="0C377B"/>
                </a:solidFill>
                <a:effectLst/>
                <a:uLnTx/>
                <a:uFillTx/>
                <a:latin typeface="Aptos" panose="020B0004020202020204" pitchFamily="34" charset="0"/>
                <a:ea typeface="+mn-ea"/>
                <a:cs typeface="+mn-cs"/>
              </a:rPr>
              <a:t>The CNDP</a:t>
            </a:r>
            <a:r>
              <a:rPr kumimoji="0" lang="en-US" sz="2000" b="0" i="0" u="none" strike="noStrike" kern="1200" cap="none" spc="0" normalizeH="0" baseline="0" noProof="0" dirty="0">
                <a:ln>
                  <a:noFill/>
                </a:ln>
                <a:solidFill>
                  <a:srgbClr val="0C377B"/>
                </a:solidFill>
                <a:effectLst/>
                <a:uLnTx/>
                <a:uFillTx/>
                <a:latin typeface="Aptos" panose="020B0004020202020204" pitchFamily="34" charset="0"/>
                <a:ea typeface="+mn-ea"/>
                <a:cs typeface="+mn-cs"/>
              </a:rPr>
              <a:t>, created in 1995, is an </a:t>
            </a:r>
            <a:r>
              <a:rPr kumimoji="0" lang="en-US" sz="2000" b="1" i="0" u="none" strike="noStrike" kern="1200" cap="none" spc="0" normalizeH="0" baseline="0" noProof="0" dirty="0">
                <a:ln>
                  <a:noFill/>
                </a:ln>
                <a:solidFill>
                  <a:srgbClr val="0C377B"/>
                </a:solidFill>
                <a:effectLst/>
                <a:uLnTx/>
                <a:uFillTx/>
                <a:latin typeface="Aptos" panose="020B0004020202020204" pitchFamily="34" charset="0"/>
                <a:ea typeface="+mn-ea"/>
                <a:cs typeface="+mn-cs"/>
              </a:rPr>
              <a:t>independent French authority that ensures public participation in the definition and decision process of major projects in France,</a:t>
            </a:r>
            <a:r>
              <a:rPr kumimoji="0" lang="en-US" sz="2000" b="0" i="0" u="none" strike="noStrike" kern="1200" cap="none" spc="0" normalizeH="0" baseline="0" noProof="0" dirty="0">
                <a:ln>
                  <a:noFill/>
                </a:ln>
                <a:solidFill>
                  <a:srgbClr val="0C377B"/>
                </a:solidFill>
                <a:effectLst/>
                <a:uLnTx/>
                <a:uFillTx/>
                <a:latin typeface="Aptos" panose="020B0004020202020204" pitchFamily="34" charset="0"/>
                <a:ea typeface="+mn-ea"/>
                <a:cs typeface="+mn-cs"/>
              </a:rPr>
              <a:t> impacting the environment by providing a neutral and transparent framework for discussions between decision-makers and citizens.  </a:t>
            </a:r>
          </a:p>
          <a:p>
            <a:pPr marL="0" marR="0" lvl="0" indent="0" algn="l" defTabSz="914400" rtl="0" eaLnBrk="1" fontAlgn="auto" latinLnBrk="0" hangingPunct="1">
              <a:lnSpc>
                <a:spcPct val="100000"/>
              </a:lnSpc>
              <a:spcBef>
                <a:spcPts val="800"/>
              </a:spcBef>
              <a:spcAft>
                <a:spcPts val="0"/>
              </a:spcAft>
              <a:buClrTx/>
              <a:buSzTx/>
              <a:buFontTx/>
              <a:buNone/>
              <a:tabLst/>
              <a:defRPr/>
            </a:pPr>
            <a:endParaRPr kumimoji="0" lang="en-US" sz="2000" b="0" i="0" u="none" strike="noStrike" kern="1200" cap="none" spc="0" normalizeH="0" baseline="0" noProof="0" dirty="0">
              <a:ln>
                <a:noFill/>
              </a:ln>
              <a:solidFill>
                <a:srgbClr val="0C377B"/>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2000" b="0" i="0" u="none" strike="noStrike" kern="1200" cap="none" spc="0" normalizeH="0" baseline="0" noProof="0" dirty="0">
                <a:ln>
                  <a:noFill/>
                </a:ln>
                <a:solidFill>
                  <a:srgbClr val="0C377B"/>
                </a:solidFill>
                <a:effectLst/>
                <a:uLnTx/>
                <a:uFillTx/>
                <a:latin typeface="Aptos" panose="020B0004020202020204" pitchFamily="34" charset="0"/>
                <a:ea typeface="+mn-ea"/>
                <a:cs typeface="+mn-cs"/>
              </a:rPr>
              <a:t>On July 2, 2024, the </a:t>
            </a:r>
            <a:r>
              <a:rPr kumimoji="0" lang="en-US" sz="2000" b="1" i="0" u="none" strike="noStrike" kern="1200" cap="none" spc="0" normalizeH="0" baseline="0" noProof="0" dirty="0">
                <a:ln>
                  <a:noFill/>
                </a:ln>
                <a:solidFill>
                  <a:srgbClr val="0C377B"/>
                </a:solidFill>
                <a:effectLst/>
                <a:uLnTx/>
                <a:uFillTx/>
                <a:latin typeface="Aptos" panose="020B0004020202020204" pitchFamily="34" charset="0"/>
                <a:ea typeface="+mn-ea"/>
                <a:cs typeface="+mn-cs"/>
              </a:rPr>
              <a:t>CERN DG requested the CNDP to undertake an advisory mission </a:t>
            </a:r>
            <a:r>
              <a:rPr kumimoji="0" lang="en-US" sz="2000" b="0" i="0" u="none" strike="noStrike" kern="1200" cap="none" spc="0" normalizeH="0" baseline="0" noProof="0" dirty="0">
                <a:ln>
                  <a:noFill/>
                </a:ln>
                <a:solidFill>
                  <a:srgbClr val="0C377B"/>
                </a:solidFill>
                <a:effectLst/>
                <a:uLnTx/>
                <a:uFillTx/>
                <a:latin typeface="Aptos" panose="020B0004020202020204" pitchFamily="34" charset="0"/>
                <a:ea typeface="+mn-ea"/>
                <a:cs typeface="+mn-cs"/>
              </a:rPr>
              <a:t>on public participation for the FCC. On July 3, the president of the CNDP appointed two guarantors to:  </a:t>
            </a:r>
          </a:p>
          <a:p>
            <a:pPr marL="0" marR="0" lvl="0" indent="0" algn="l" defTabSz="914400" rtl="0" eaLnBrk="1" fontAlgn="auto" latinLnBrk="0" hangingPunct="1">
              <a:lnSpc>
                <a:spcPct val="100000"/>
              </a:lnSpc>
              <a:spcBef>
                <a:spcPts val="800"/>
              </a:spcBef>
              <a:spcAft>
                <a:spcPts val="0"/>
              </a:spcAft>
              <a:buClrTx/>
              <a:buSzTx/>
              <a:buFontTx/>
              <a:buNone/>
              <a:tabLst/>
              <a:defRPr/>
            </a:pPr>
            <a:endParaRPr kumimoji="0" lang="en-US" sz="2000" b="0" i="0" u="none" strike="noStrike" kern="1200" cap="none" spc="0" normalizeH="0" baseline="0" noProof="0" dirty="0">
              <a:ln>
                <a:noFill/>
              </a:ln>
              <a:solidFill>
                <a:srgbClr val="0C377B"/>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C377B"/>
                </a:solidFill>
                <a:effectLst/>
                <a:uLnTx/>
                <a:uFillTx/>
                <a:latin typeface="Aptos" panose="020B0004020202020204" pitchFamily="34" charset="0"/>
                <a:ea typeface="+mn-ea"/>
                <a:cs typeface="+mn-cs"/>
              </a:rPr>
              <a:t>Assist CERN in preparing the first information meetings </a:t>
            </a:r>
            <a:r>
              <a:rPr kumimoji="0" lang="en-US" sz="2000" b="0" i="0" u="none" strike="noStrike" kern="1200" cap="none" spc="0" normalizeH="0" baseline="0" noProof="0" dirty="0">
                <a:ln>
                  <a:noFill/>
                </a:ln>
                <a:solidFill>
                  <a:srgbClr val="0C377B"/>
                </a:solidFill>
                <a:effectLst/>
                <a:uLnTx/>
                <a:uFillTx/>
                <a:latin typeface="Aptos" panose="020B0004020202020204" pitchFamily="34" charset="0"/>
                <a:ea typeface="+mn-ea"/>
                <a:cs typeface="+mn-cs"/>
              </a:rPr>
              <a:t>on the ongoing studies in the region.  </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C377B"/>
                </a:solidFill>
                <a:effectLst/>
                <a:uLnTx/>
                <a:uFillTx/>
                <a:latin typeface="Aptos" panose="020B0004020202020204" pitchFamily="34" charset="0"/>
                <a:ea typeface="+mn-ea"/>
                <a:cs typeface="+mn-cs"/>
              </a:rPr>
              <a:t>Provide non-binding advice to CERN </a:t>
            </a:r>
            <a:r>
              <a:rPr kumimoji="0" lang="en-US" sz="2000" b="0" i="0" u="none" strike="noStrike" kern="1200" cap="none" spc="0" normalizeH="0" baseline="0" noProof="0" dirty="0">
                <a:ln>
                  <a:noFill/>
                </a:ln>
                <a:solidFill>
                  <a:srgbClr val="0C377B"/>
                </a:solidFill>
                <a:effectLst/>
                <a:uLnTx/>
                <a:uFillTx/>
                <a:latin typeface="Aptos" panose="020B0004020202020204" pitchFamily="34" charset="0"/>
                <a:ea typeface="+mn-ea"/>
                <a:cs typeface="+mn-cs"/>
              </a:rPr>
              <a:t>on the next steps for </a:t>
            </a:r>
            <a:r>
              <a:rPr kumimoji="0" lang="en-US" sz="2000" b="1" i="0" u="none" strike="noStrike" kern="1200" cap="none" spc="0" normalizeH="0" baseline="0" noProof="0" dirty="0">
                <a:ln>
                  <a:noFill/>
                </a:ln>
                <a:solidFill>
                  <a:srgbClr val="0C377B"/>
                </a:solidFill>
                <a:effectLst/>
                <a:uLnTx/>
                <a:uFillTx/>
                <a:latin typeface="Aptos" panose="020B0004020202020204" pitchFamily="34" charset="0"/>
                <a:ea typeface="+mn-ea"/>
                <a:cs typeface="+mn-cs"/>
              </a:rPr>
              <a:t>public participation regarding the FCC</a:t>
            </a:r>
            <a:r>
              <a:rPr kumimoji="0" lang="en-US" sz="2000" b="0" i="0" u="none" strike="noStrike" kern="1200" cap="none" spc="0" normalizeH="0" baseline="0" noProof="0" dirty="0">
                <a:ln>
                  <a:noFill/>
                </a:ln>
                <a:solidFill>
                  <a:srgbClr val="0C377B"/>
                </a:solidFill>
                <a:effectLst/>
                <a:uLnTx/>
                <a:uFillTx/>
                <a:latin typeface="Aptos" panose="020B0004020202020204" pitchFamily="34" charset="0"/>
                <a:ea typeface="+mn-ea"/>
                <a:cs typeface="+mn-cs"/>
              </a:rPr>
              <a:t>.  </a:t>
            </a:r>
          </a:p>
        </p:txBody>
      </p:sp>
      <p:pic>
        <p:nvPicPr>
          <p:cNvPr id="10" name="Picture 9">
            <a:extLst>
              <a:ext uri="{FF2B5EF4-FFF2-40B4-BE49-F238E27FC236}">
                <a16:creationId xmlns:a16="http://schemas.microsoft.com/office/drawing/2014/main" id="{DAC400C1-B3C2-4B2C-1780-E258FD47C990}"/>
              </a:ext>
            </a:extLst>
          </p:cNvPr>
          <p:cNvPicPr>
            <a:picLocks noChangeAspect="1"/>
          </p:cNvPicPr>
          <p:nvPr/>
        </p:nvPicPr>
        <p:blipFill>
          <a:blip r:embed="rId3"/>
          <a:stretch>
            <a:fillRect/>
          </a:stretch>
        </p:blipFill>
        <p:spPr>
          <a:xfrm>
            <a:off x="7495363" y="908720"/>
            <a:ext cx="4577301" cy="5544616"/>
          </a:xfrm>
          <a:prstGeom prst="rect">
            <a:avLst/>
          </a:prstGeom>
          <a:ln w="12700">
            <a:solidFill>
              <a:schemeClr val="tx1"/>
            </a:solidFill>
          </a:ln>
        </p:spPr>
      </p:pic>
      <p:sp>
        <p:nvSpPr>
          <p:cNvPr id="12" name="ZoneTexte 7">
            <a:extLst>
              <a:ext uri="{FF2B5EF4-FFF2-40B4-BE49-F238E27FC236}">
                <a16:creationId xmlns:a16="http://schemas.microsoft.com/office/drawing/2014/main" id="{6C7B7700-E25F-0C37-26CF-68A8A30715D1}"/>
              </a:ext>
            </a:extLst>
          </p:cNvPr>
          <p:cNvSpPr txBox="1"/>
          <p:nvPr/>
        </p:nvSpPr>
        <p:spPr>
          <a:xfrm>
            <a:off x="8616280" y="6526483"/>
            <a:ext cx="3067813" cy="307777"/>
          </a:xfrm>
          <a:prstGeom prst="rect">
            <a:avLst/>
          </a:prstGeom>
          <a:noFill/>
        </p:spPr>
        <p:txBody>
          <a:bodyPr wrap="square">
            <a:spAutoFit/>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webkit-standard"/>
                <a:ea typeface="+mn-ea"/>
                <a:cs typeface="+mn-cs"/>
              </a:rPr>
              <a:t>CNDP </a:t>
            </a:r>
            <a:r>
              <a:rPr kumimoji="0" lang="fr-FR" sz="1400" b="0" i="0" u="none" strike="noStrike" kern="1200" cap="none" spc="0" normalizeH="0" baseline="0" noProof="0" dirty="0" err="1">
                <a:ln>
                  <a:noFill/>
                </a:ln>
                <a:solidFill>
                  <a:srgbClr val="000000"/>
                </a:solidFill>
                <a:effectLst/>
                <a:uLnTx/>
                <a:uFillTx/>
                <a:latin typeface="-webkit-standard"/>
                <a:ea typeface="+mn-ea"/>
                <a:cs typeface="+mn-cs"/>
              </a:rPr>
              <a:t>decision</a:t>
            </a:r>
            <a:r>
              <a:rPr kumimoji="0" lang="fr-FR" sz="1400" b="0" i="0" u="none" strike="noStrike" kern="1200" cap="none" spc="0" normalizeH="0" baseline="0" noProof="0" dirty="0">
                <a:ln>
                  <a:noFill/>
                </a:ln>
                <a:solidFill>
                  <a:srgbClr val="000000"/>
                </a:solidFill>
                <a:effectLst/>
                <a:uLnTx/>
                <a:uFillTx/>
                <a:latin typeface="-webkit-standard"/>
                <a:ea typeface="+mn-ea"/>
                <a:cs typeface="+mn-cs"/>
              </a:rPr>
              <a:t> for the Advisory Mission</a:t>
            </a:r>
          </a:p>
        </p:txBody>
      </p:sp>
    </p:spTree>
    <p:extLst>
      <p:ext uri="{BB962C8B-B14F-4D97-AF65-F5344CB8AC3E}">
        <p14:creationId xmlns:p14="http://schemas.microsoft.com/office/powerpoint/2010/main" val="305356305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0E1BE9-F121-4013-B74E-7FB8938F1983}"/>
              </a:ext>
            </a:extLst>
          </p:cNvPr>
          <p:cNvSpPr txBox="1">
            <a:spLocks/>
          </p:cNvSpPr>
          <p:nvPr/>
        </p:nvSpPr>
        <p:spPr>
          <a:xfrm>
            <a:off x="15280" y="-39035"/>
            <a:ext cx="12192000" cy="770698"/>
          </a:xfrm>
          <a:prstGeom prst="rect">
            <a:avLst/>
          </a:prstGeom>
          <a:solidFill>
            <a:srgbClr val="0C377B"/>
          </a:solidFill>
        </p:spPr>
        <p:txBody>
          <a:bodyPr tIns="0" bIns="0" anchor="ctr" anchorCtr="0">
            <a:noAutofit/>
          </a:bodyPr>
          <a:lstStyle>
            <a:defPPr>
              <a:defRPr lang="en-US"/>
            </a:defPPr>
            <a:lvl1pPr marR="0" lvl="0" indent="0" algn="ctr" defTabSz="457200" fontAlgn="auto">
              <a:lnSpc>
                <a:spcPct val="100000"/>
              </a:lnSpc>
              <a:spcBef>
                <a:spcPct val="0"/>
              </a:spcBef>
              <a:spcAft>
                <a:spcPts val="0"/>
              </a:spcAft>
              <a:buClrTx/>
              <a:buSzTx/>
              <a:buFontTx/>
              <a:buNone/>
              <a:tabLst/>
              <a:defRPr kumimoji="0" sz="4000" b="1" i="0" u="none" strike="noStrike" kern="0" cap="none" spc="0" normalizeH="0" baseline="0">
                <a:ln>
                  <a:noFill/>
                </a:ln>
                <a:solidFill>
                  <a:srgbClr val="FFFF00"/>
                </a:solidFill>
                <a:effectLst/>
                <a:uLnTx/>
                <a:uFillTx/>
                <a:latin typeface="Arial" panose="020B0604020202020204" pitchFamily="34" charset="0"/>
                <a:ea typeface="+mj-ea"/>
                <a:cs typeface="Arial" panose="020B060402020202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a:t>
            </a:r>
            <a:r>
              <a:rPr kumimoji="0" lang="en-US" sz="2800" b="1" i="0" u="none" strike="noStrike" kern="0" cap="none" spc="0" normalizeH="0" baseline="0" noProof="0" dirty="0">
                <a:ln>
                  <a:noFill/>
                </a:ln>
                <a:solidFill>
                  <a:srgbClr val="FFFF00"/>
                </a:solidFill>
                <a:effectLst/>
                <a:uLnTx/>
                <a:uFillTx/>
                <a:latin typeface="Arial"/>
                <a:ea typeface="+mj-ea"/>
                <a:cs typeface="+mj-cs"/>
              </a:rPr>
              <a:t>FCC-</a:t>
            </a:r>
            <a:r>
              <a:rPr kumimoji="0" lang="en-US" sz="2800" b="1" i="0" u="none" strike="noStrike" kern="0" cap="none" spc="0" normalizeH="0" baseline="0" noProof="0" dirty="0" err="1">
                <a:ln>
                  <a:noFill/>
                </a:ln>
                <a:solidFill>
                  <a:srgbClr val="FFFF00"/>
                </a:solidFill>
                <a:effectLst/>
                <a:uLnTx/>
                <a:uFillTx/>
                <a:latin typeface="Arial"/>
                <a:ea typeface="+mj-ea"/>
                <a:cs typeface="+mj-cs"/>
              </a:rPr>
              <a:t>ee</a:t>
            </a:r>
            <a:r>
              <a:rPr kumimoji="0" lang="en-US" sz="2800" b="1" i="0" u="none" strike="noStrike" kern="0" cap="none" spc="0" normalizeH="0" baseline="0" noProof="0" dirty="0">
                <a:ln>
                  <a:noFill/>
                </a:ln>
                <a:solidFill>
                  <a:srgbClr val="FFFF00"/>
                </a:solidFill>
                <a:effectLst/>
                <a:uLnTx/>
                <a:uFillTx/>
                <a:latin typeface="Arial"/>
                <a:ea typeface="+mj-ea"/>
                <a:cs typeface="+mj-cs"/>
              </a:rPr>
              <a:t> basic design choices</a:t>
            </a:r>
            <a:endParaRPr kumimoji="0" lang="en-GB" altLang="en-GB" sz="28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0B7A4B7D-ED83-4777-ABFE-BD43BEB1B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9" y="19168"/>
            <a:ext cx="1935386" cy="654292"/>
          </a:xfrm>
          <a:prstGeom prst="rect">
            <a:avLst/>
          </a:prstGeom>
        </p:spPr>
      </p:pic>
      <p:sp>
        <p:nvSpPr>
          <p:cNvPr id="2" name="TextBox 1">
            <a:extLst>
              <a:ext uri="{FF2B5EF4-FFF2-40B4-BE49-F238E27FC236}">
                <a16:creationId xmlns:a16="http://schemas.microsoft.com/office/drawing/2014/main" id="{32641A66-E758-7228-147C-950DA84449D6}"/>
              </a:ext>
            </a:extLst>
          </p:cNvPr>
          <p:cNvSpPr txBox="1"/>
          <p:nvPr/>
        </p:nvSpPr>
        <p:spPr>
          <a:xfrm>
            <a:off x="10666894" y="831202"/>
            <a:ext cx="131318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377B"/>
                </a:solidFill>
                <a:effectLst/>
                <a:highlight>
                  <a:srgbClr val="FFFF00"/>
                </a:highlight>
                <a:uLnTx/>
                <a:uFillTx/>
                <a:latin typeface="Arial"/>
                <a:ea typeface="+mn-ea"/>
                <a:cs typeface="+mn-cs"/>
              </a:rPr>
              <a:t>K. Oide,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377B"/>
                </a:solidFill>
                <a:effectLst/>
                <a:highlight>
                  <a:srgbClr val="FFFF00"/>
                </a:highlight>
                <a:uLnTx/>
                <a:uFillTx/>
                <a:latin typeface="Arial"/>
                <a:ea typeface="+mn-ea"/>
                <a:cs typeface="+mn-cs"/>
              </a:rPr>
              <a:t>J. Gutleber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377B"/>
                </a:solidFill>
                <a:effectLst/>
                <a:highlight>
                  <a:srgbClr val="FFFF00"/>
                </a:highlight>
                <a:uLnTx/>
                <a:uFillTx/>
                <a:latin typeface="Arial"/>
                <a:ea typeface="+mn-ea"/>
                <a:cs typeface="+mn-cs"/>
              </a:rPr>
              <a:t>et al.</a:t>
            </a:r>
          </a:p>
        </p:txBody>
      </p:sp>
      <p:pic>
        <p:nvPicPr>
          <p:cNvPr id="3" name="Picture 2" descr="Diagram, radar chart&#10;&#10;Description automatically generated">
            <a:extLst>
              <a:ext uri="{FF2B5EF4-FFF2-40B4-BE49-F238E27FC236}">
                <a16:creationId xmlns:a16="http://schemas.microsoft.com/office/drawing/2014/main" id="{E5944ADF-9464-8272-643B-28DB3D7E09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1255" y="1154367"/>
            <a:ext cx="5940745" cy="4650897"/>
          </a:xfrm>
          <a:prstGeom prst="rect">
            <a:avLst/>
          </a:prstGeom>
        </p:spPr>
      </p:pic>
      <p:sp>
        <p:nvSpPr>
          <p:cNvPr id="4" name="Content Placeholder 2">
            <a:extLst>
              <a:ext uri="{FF2B5EF4-FFF2-40B4-BE49-F238E27FC236}">
                <a16:creationId xmlns:a16="http://schemas.microsoft.com/office/drawing/2014/main" id="{C8BAEE16-2D13-F2EC-5B13-7E25C25CE9BA}"/>
              </a:ext>
            </a:extLst>
          </p:cNvPr>
          <p:cNvSpPr txBox="1">
            <a:spLocks/>
          </p:cNvSpPr>
          <p:nvPr/>
        </p:nvSpPr>
        <p:spPr>
          <a:xfrm>
            <a:off x="185551" y="1256953"/>
            <a:ext cx="6520049" cy="4752528"/>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marR="0" lvl="0" indent="0" algn="l" defTabSz="914400" rtl="0" eaLnBrk="1" fontAlgn="auto" latinLnBrk="0" hangingPunct="1">
              <a:lnSpc>
                <a:spcPct val="100000"/>
              </a:lnSpc>
              <a:spcBef>
                <a:spcPts val="1200"/>
              </a:spcBef>
              <a:spcAft>
                <a:spcPts val="0"/>
              </a:spcAft>
              <a:buClr>
                <a:srgbClr val="0C377B"/>
              </a:buClr>
              <a:buSzPct val="80000"/>
              <a:buFont typeface="Arial"/>
              <a:buNone/>
              <a:tabLst/>
              <a:defRPr/>
            </a:pPr>
            <a:r>
              <a:rPr kumimoji="0" lang="en-US" sz="2200" b="1" i="0" u="none" strike="noStrike" kern="1200" cap="none" spc="0" normalizeH="0" baseline="0" noProof="0" dirty="0">
                <a:ln>
                  <a:noFill/>
                </a:ln>
                <a:solidFill>
                  <a:srgbClr val="0C377B"/>
                </a:solidFill>
                <a:effectLst/>
                <a:uLnTx/>
                <a:uFillTx/>
                <a:latin typeface="Arial"/>
                <a:ea typeface="+mn-ea"/>
                <a:cs typeface="+mn-cs"/>
              </a:rPr>
              <a:t>Double ring </a:t>
            </a:r>
            <a:r>
              <a:rPr kumimoji="0" lang="en-US" sz="2200" b="0" i="0" u="none" strike="noStrike" kern="1200" cap="none" spc="0" normalizeH="0" baseline="0" noProof="0" dirty="0">
                <a:ln>
                  <a:noFill/>
                </a:ln>
                <a:solidFill>
                  <a:srgbClr val="0C377B"/>
                </a:solidFill>
                <a:effectLst/>
                <a:uLnTx/>
                <a:uFillTx/>
                <a:latin typeface="Arial"/>
                <a:ea typeface="+mn-ea"/>
                <a:cs typeface="+mn-cs"/>
              </a:rPr>
              <a:t>e+ e- collider</a:t>
            </a:r>
          </a:p>
          <a:p>
            <a:pPr marL="36576" marR="0" lvl="0" indent="0" algn="l" defTabSz="914400" rtl="0" eaLnBrk="1" fontAlgn="auto" latinLnBrk="0" hangingPunct="1">
              <a:lnSpc>
                <a:spcPct val="100000"/>
              </a:lnSpc>
              <a:spcBef>
                <a:spcPts val="1200"/>
              </a:spcBef>
              <a:spcAft>
                <a:spcPts val="0"/>
              </a:spcAft>
              <a:buClr>
                <a:srgbClr val="0C377B"/>
              </a:buClr>
              <a:buSzPct val="80000"/>
              <a:buFont typeface="Arial"/>
              <a:buNone/>
              <a:tabLst/>
              <a:defRPr/>
            </a:pPr>
            <a:r>
              <a:rPr kumimoji="0" lang="en-US" sz="2200" b="1" i="0" u="none" strike="noStrike" kern="1200" cap="none" spc="0" normalizeH="0" baseline="0" noProof="0" dirty="0">
                <a:ln>
                  <a:noFill/>
                </a:ln>
                <a:solidFill>
                  <a:srgbClr val="0C377B"/>
                </a:solidFill>
                <a:effectLst/>
                <a:uLnTx/>
                <a:uFillTx/>
                <a:latin typeface="Arial"/>
                <a:ea typeface="+mn-ea"/>
                <a:cs typeface="+mn-cs"/>
              </a:rPr>
              <a:t>Common footprint with FCC-</a:t>
            </a:r>
            <a:r>
              <a:rPr kumimoji="0" lang="en-US" sz="2200" b="1" i="0" u="none" strike="noStrike" kern="1200" cap="none" spc="0" normalizeH="0" baseline="0" noProof="0" dirty="0" err="1">
                <a:ln>
                  <a:noFill/>
                </a:ln>
                <a:solidFill>
                  <a:srgbClr val="0C377B"/>
                </a:solidFill>
                <a:effectLst/>
                <a:uLnTx/>
                <a:uFillTx/>
                <a:latin typeface="Arial"/>
                <a:ea typeface="+mn-ea"/>
                <a:cs typeface="+mn-cs"/>
              </a:rPr>
              <a:t>hh</a:t>
            </a:r>
            <a:r>
              <a:rPr kumimoji="0" lang="en-US" sz="2200" b="0" i="0" u="none" strike="noStrike" kern="1200" cap="none" spc="0" normalizeH="0" baseline="0" noProof="0" dirty="0">
                <a:ln>
                  <a:noFill/>
                </a:ln>
                <a:solidFill>
                  <a:srgbClr val="0C377B"/>
                </a:solidFill>
                <a:effectLst/>
                <a:uLnTx/>
                <a:uFillTx/>
                <a:latin typeface="Arial"/>
                <a:ea typeface="+mn-ea"/>
                <a:cs typeface="+mn-cs"/>
              </a:rPr>
              <a:t>,                               </a:t>
            </a:r>
          </a:p>
          <a:p>
            <a:pPr marL="36576" marR="0" lvl="0" indent="0" algn="l" defTabSz="914400" rtl="0" eaLnBrk="1" fontAlgn="auto" latinLnBrk="0" hangingPunct="1">
              <a:lnSpc>
                <a:spcPct val="100000"/>
              </a:lnSpc>
              <a:spcBef>
                <a:spcPts val="1200"/>
              </a:spcBef>
              <a:spcAft>
                <a:spcPts val="0"/>
              </a:spcAft>
              <a:buClr>
                <a:srgbClr val="0C377B"/>
              </a:buClr>
              <a:buSzPct val="80000"/>
              <a:buFont typeface="Arial"/>
              <a:buNone/>
              <a:tabLst/>
              <a:defRPr/>
            </a:pPr>
            <a:r>
              <a:rPr kumimoji="0" lang="en-US" sz="2200" b="1" i="0" u="none" strike="noStrike" kern="1200" cap="none" spc="0" normalizeH="0" baseline="0" noProof="0" dirty="0">
                <a:ln>
                  <a:noFill/>
                </a:ln>
                <a:solidFill>
                  <a:srgbClr val="0C377B"/>
                </a:solidFill>
                <a:effectLst/>
                <a:uLnTx/>
                <a:uFillTx/>
                <a:latin typeface="Arial"/>
                <a:ea typeface="+mn-ea"/>
                <a:cs typeface="+mn-cs"/>
              </a:rPr>
              <a:t>Asymmetric IR layout and optics </a:t>
            </a:r>
            <a:r>
              <a:rPr kumimoji="0" lang="en-US" sz="2200" b="0" i="0" u="none" strike="noStrike" kern="1200" cap="none" spc="0" normalizeH="0" baseline="0" noProof="0" dirty="0">
                <a:ln>
                  <a:noFill/>
                </a:ln>
                <a:solidFill>
                  <a:srgbClr val="0C377B"/>
                </a:solidFill>
                <a:effectLst/>
                <a:uLnTx/>
                <a:uFillTx/>
                <a:latin typeface="Arial"/>
                <a:ea typeface="+mn-ea"/>
                <a:cs typeface="+mn-cs"/>
              </a:rPr>
              <a:t>to limit synchrotron radiation towards the detector </a:t>
            </a:r>
          </a:p>
          <a:p>
            <a:pPr marL="36576" marR="0" lvl="0" indent="0" algn="l" defTabSz="914400" rtl="0" eaLnBrk="1" fontAlgn="auto" latinLnBrk="0" hangingPunct="1">
              <a:lnSpc>
                <a:spcPct val="100000"/>
              </a:lnSpc>
              <a:spcBef>
                <a:spcPts val="1200"/>
              </a:spcBef>
              <a:spcAft>
                <a:spcPts val="0"/>
              </a:spcAft>
              <a:buClr>
                <a:srgbClr val="0C377B"/>
              </a:buClr>
              <a:buSzPct val="80000"/>
              <a:buFont typeface="Arial"/>
              <a:buNone/>
              <a:tabLst/>
              <a:defRPr/>
            </a:pPr>
            <a:r>
              <a:rPr kumimoji="0" lang="en-US" sz="2200" b="1" i="0" u="none" strike="noStrike" kern="1200" cap="none" spc="0" normalizeH="0" baseline="0" noProof="0" dirty="0">
                <a:ln>
                  <a:noFill/>
                </a:ln>
                <a:solidFill>
                  <a:srgbClr val="0C377B"/>
                </a:solidFill>
                <a:effectLst/>
                <a:uLnTx/>
                <a:uFillTx/>
                <a:latin typeface="Arial"/>
                <a:ea typeface="+mn-ea"/>
                <a:cs typeface="+mn-cs"/>
              </a:rPr>
              <a:t>Perfect 4-fold </a:t>
            </a:r>
            <a:r>
              <a:rPr kumimoji="0" lang="en-US" sz="2200" b="1" i="0" u="none" strike="noStrike" kern="1200" cap="none" spc="0" normalizeH="0" baseline="0" noProof="0" dirty="0" err="1">
                <a:ln>
                  <a:noFill/>
                </a:ln>
                <a:solidFill>
                  <a:srgbClr val="0C377B"/>
                </a:solidFill>
                <a:effectLst/>
                <a:uLnTx/>
                <a:uFillTx/>
                <a:latin typeface="Arial"/>
                <a:ea typeface="+mn-ea"/>
                <a:cs typeface="+mn-cs"/>
              </a:rPr>
              <a:t>superperiodicity</a:t>
            </a:r>
            <a:r>
              <a:rPr kumimoji="0" lang="en-US" sz="2200" b="1" i="0" u="none" strike="noStrike" kern="1200" cap="none" spc="0" normalizeH="0" baseline="0" noProof="0" dirty="0">
                <a:ln>
                  <a:noFill/>
                </a:ln>
                <a:solidFill>
                  <a:srgbClr val="0C377B"/>
                </a:solidFill>
                <a:effectLst/>
                <a:uLnTx/>
                <a:uFillTx/>
                <a:latin typeface="Arial"/>
                <a:ea typeface="+mn-ea"/>
                <a:cs typeface="+mn-cs"/>
              </a:rPr>
              <a:t> allowing              2 or 4 IPs; </a:t>
            </a:r>
            <a:r>
              <a:rPr kumimoji="0" lang="en-US" sz="2200" b="0" i="0" u="none" strike="noStrike" kern="1200" cap="none" spc="0" normalizeH="0" baseline="0" noProof="0" dirty="0">
                <a:ln>
                  <a:noFill/>
                </a:ln>
                <a:solidFill>
                  <a:srgbClr val="0C377B"/>
                </a:solidFill>
                <a:effectLst/>
                <a:uLnTx/>
                <a:uFillTx/>
                <a:latin typeface="Arial"/>
                <a:ea typeface="+mn-ea"/>
                <a:cs typeface="+mn-cs"/>
              </a:rPr>
              <a:t>large horizontal crossing angle           30 </a:t>
            </a:r>
            <a:r>
              <a:rPr kumimoji="0" lang="en-US" sz="2200" b="0" i="0" u="none" strike="noStrike" kern="1200" cap="none" spc="0" normalizeH="0" baseline="0" noProof="0" dirty="0" err="1">
                <a:ln>
                  <a:noFill/>
                </a:ln>
                <a:solidFill>
                  <a:srgbClr val="0C377B"/>
                </a:solidFill>
                <a:effectLst/>
                <a:uLnTx/>
                <a:uFillTx/>
                <a:latin typeface="Arial"/>
                <a:ea typeface="+mn-ea"/>
                <a:cs typeface="+mn-cs"/>
              </a:rPr>
              <a:t>mrad</a:t>
            </a:r>
            <a:r>
              <a:rPr kumimoji="0" lang="en-US" sz="2200" b="0" i="0" u="none" strike="noStrike" kern="1200" cap="none" spc="0" normalizeH="0" baseline="0" noProof="0" dirty="0">
                <a:ln>
                  <a:noFill/>
                </a:ln>
                <a:solidFill>
                  <a:srgbClr val="0C377B"/>
                </a:solidFill>
                <a:effectLst/>
                <a:uLnTx/>
                <a:uFillTx/>
                <a:latin typeface="Arial"/>
                <a:ea typeface="+mn-ea"/>
                <a:cs typeface="+mn-cs"/>
              </a:rPr>
              <a:t>, crab-waist collision optics</a:t>
            </a:r>
          </a:p>
          <a:p>
            <a:pPr marL="36576" marR="0" lvl="0" indent="0" algn="l" defTabSz="914400" rtl="0" eaLnBrk="1" fontAlgn="auto" latinLnBrk="0" hangingPunct="1">
              <a:lnSpc>
                <a:spcPct val="100000"/>
              </a:lnSpc>
              <a:spcBef>
                <a:spcPts val="1200"/>
              </a:spcBef>
              <a:spcAft>
                <a:spcPts val="0"/>
              </a:spcAft>
              <a:buClr>
                <a:srgbClr val="0C377B"/>
              </a:buClr>
              <a:buSzPct val="80000"/>
              <a:buFont typeface="Arial"/>
              <a:buNone/>
              <a:tabLst/>
              <a:defRPr/>
            </a:pPr>
            <a:r>
              <a:rPr kumimoji="0" lang="en-US" sz="2200" b="1" i="0" u="none" strike="noStrike" kern="1200" cap="none" spc="0" normalizeH="0" baseline="0" noProof="0" dirty="0">
                <a:ln>
                  <a:noFill/>
                </a:ln>
                <a:solidFill>
                  <a:srgbClr val="0C377B"/>
                </a:solidFill>
                <a:effectLst/>
                <a:uLnTx/>
                <a:uFillTx/>
                <a:latin typeface="Arial"/>
                <a:ea typeface="+mn-ea"/>
                <a:cs typeface="+mn-cs"/>
              </a:rPr>
              <a:t>Synchrotron radiation power 50 MW/beam</a:t>
            </a:r>
            <a:r>
              <a:rPr kumimoji="0" lang="en-US" sz="2200" b="0" i="0" u="none" strike="noStrike" kern="1200" cap="none" spc="0" normalizeH="0" baseline="0" noProof="0" dirty="0">
                <a:ln>
                  <a:noFill/>
                </a:ln>
                <a:solidFill>
                  <a:srgbClr val="0C377B"/>
                </a:solidFill>
                <a:effectLst/>
                <a:uLnTx/>
                <a:uFillTx/>
                <a:latin typeface="Arial"/>
                <a:ea typeface="+mn-ea"/>
                <a:cs typeface="+mn-cs"/>
              </a:rPr>
              <a:t>                  at all beam energies. </a:t>
            </a:r>
          </a:p>
          <a:p>
            <a:pPr marL="36576" marR="0" lvl="0" indent="0" algn="l" defTabSz="914400" rtl="0" eaLnBrk="1" fontAlgn="auto" latinLnBrk="0" hangingPunct="1">
              <a:lnSpc>
                <a:spcPct val="100000"/>
              </a:lnSpc>
              <a:spcBef>
                <a:spcPts val="1200"/>
              </a:spcBef>
              <a:spcAft>
                <a:spcPts val="0"/>
              </a:spcAft>
              <a:buClr>
                <a:srgbClr val="0C377B"/>
              </a:buClr>
              <a:buSzPct val="80000"/>
              <a:buFont typeface="Arial"/>
              <a:buNone/>
              <a:tabLst/>
              <a:defRPr/>
            </a:pPr>
            <a:r>
              <a:rPr kumimoji="0" lang="en-US" sz="2200" b="1" i="0" u="none" strike="noStrike" kern="1200" cap="none" spc="0" normalizeH="0" baseline="0" noProof="0" dirty="0">
                <a:ln>
                  <a:noFill/>
                </a:ln>
                <a:solidFill>
                  <a:srgbClr val="0C377B"/>
                </a:solidFill>
                <a:effectLst/>
                <a:uLnTx/>
                <a:uFillTx/>
                <a:latin typeface="Arial"/>
                <a:ea typeface="+mn-ea"/>
                <a:cs typeface="+mn-cs"/>
              </a:rPr>
              <a:t>Top-up injection </a:t>
            </a:r>
            <a:r>
              <a:rPr kumimoji="0" lang="en-US" sz="2200" b="0" i="0" u="none" strike="noStrike" kern="1200" cap="none" spc="0" normalizeH="0" baseline="0" noProof="0" dirty="0">
                <a:ln>
                  <a:noFill/>
                </a:ln>
                <a:solidFill>
                  <a:srgbClr val="0C377B"/>
                </a:solidFill>
                <a:effectLst/>
                <a:uLnTx/>
                <a:uFillTx/>
                <a:latin typeface="Arial"/>
                <a:ea typeface="+mn-ea"/>
                <a:cs typeface="+mn-cs"/>
              </a:rPr>
              <a:t>scheme for high luminosity Requires </a:t>
            </a:r>
            <a:r>
              <a:rPr kumimoji="0" lang="en-US" sz="2200" b="1" i="0" u="none" strike="noStrike" kern="1200" cap="none" spc="0" normalizeH="0" baseline="0" noProof="0" dirty="0">
                <a:ln>
                  <a:noFill/>
                </a:ln>
                <a:solidFill>
                  <a:srgbClr val="0C377B"/>
                </a:solidFill>
                <a:effectLst/>
                <a:uLnTx/>
                <a:uFillTx/>
                <a:latin typeface="Arial"/>
                <a:ea typeface="+mn-ea"/>
                <a:cs typeface="+mn-cs"/>
              </a:rPr>
              <a:t>booster synchrotron in collider tunnel</a:t>
            </a:r>
          </a:p>
        </p:txBody>
      </p:sp>
    </p:spTree>
    <p:extLst>
      <p:ext uri="{BB962C8B-B14F-4D97-AF65-F5344CB8AC3E}">
        <p14:creationId xmlns:p14="http://schemas.microsoft.com/office/powerpoint/2010/main" val="125532653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89FE05-AC83-7A98-48DE-4643B206090B}"/>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6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FCC-</a:t>
            </a:r>
            <a:r>
              <a:rPr kumimoji="0" lang="en-US" sz="36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ee</a:t>
            </a:r>
            <a:r>
              <a:rPr kumimoji="0" lang="en-US" sz="36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main machine parameters</a:t>
            </a:r>
            <a:endParaRPr kumimoji="0" lang="en-US" sz="3600" b="1" i="0" u="none" strike="noStrike" kern="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71355B0D-9B94-BCAD-7672-9E76B0234D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6" name="TextBox 5">
            <a:extLst>
              <a:ext uri="{FF2B5EF4-FFF2-40B4-BE49-F238E27FC236}">
                <a16:creationId xmlns:a16="http://schemas.microsoft.com/office/drawing/2014/main" id="{CCD1CF3C-1D5D-9EF9-DAC8-C7D188D76933}"/>
              </a:ext>
            </a:extLst>
          </p:cNvPr>
          <p:cNvSpPr txBox="1"/>
          <p:nvPr/>
        </p:nvSpPr>
        <p:spPr>
          <a:xfrm>
            <a:off x="10914658" y="6547751"/>
            <a:ext cx="818814" cy="276999"/>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F124A"/>
                </a:solidFill>
                <a:effectLst/>
                <a:uLnTx/>
                <a:uFillTx/>
                <a:latin typeface="Arial"/>
                <a:ea typeface="+mn-ea"/>
                <a:cs typeface="+mn-cs"/>
              </a:rPr>
              <a:t>F. Gianotti</a:t>
            </a:r>
            <a:endParaRPr kumimoji="0" lang="en-GB" sz="1200" b="0" i="0" u="none" strike="noStrike" kern="1200" cap="none" spc="0" normalizeH="0" baseline="0" noProof="0" dirty="0">
              <a:ln>
                <a:noFill/>
              </a:ln>
              <a:solidFill>
                <a:srgbClr val="0F124A"/>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FFE4D0B2-9BDF-BACE-34F3-A17F304BEAE2}"/>
              </a:ext>
            </a:extLst>
          </p:cNvPr>
          <p:cNvGrpSpPr/>
          <p:nvPr/>
        </p:nvGrpSpPr>
        <p:grpSpPr>
          <a:xfrm>
            <a:off x="3463367" y="5027616"/>
            <a:ext cx="5302129" cy="649583"/>
            <a:chOff x="3679391" y="5178943"/>
            <a:chExt cx="5302129" cy="661710"/>
          </a:xfrm>
        </p:grpSpPr>
        <p:sp>
          <p:nvSpPr>
            <p:cNvPr id="19" name="TextBox 18">
              <a:extLst>
                <a:ext uri="{FF2B5EF4-FFF2-40B4-BE49-F238E27FC236}">
                  <a16:creationId xmlns:a16="http://schemas.microsoft.com/office/drawing/2014/main" id="{40669EC7-B025-C705-9CDC-93F6A3CAC7AB}"/>
                </a:ext>
              </a:extLst>
            </p:cNvPr>
            <p:cNvSpPr txBox="1"/>
            <p:nvPr/>
          </p:nvSpPr>
          <p:spPr>
            <a:xfrm>
              <a:off x="6337178" y="5178943"/>
              <a:ext cx="1037143" cy="438932"/>
            </a:xfrm>
            <a:prstGeom prst="rect">
              <a:avLst/>
            </a:prstGeom>
            <a:solidFill>
              <a:srgbClr val="C000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432FF"/>
                  </a:solidFill>
                  <a:effectLst/>
                  <a:uLnTx/>
                  <a:uFillTx/>
                  <a:latin typeface="Arial"/>
                  <a:ea typeface="+mn-ea"/>
                  <a:cs typeface="+mn-cs"/>
                </a:rPr>
                <a:t>  </a:t>
              </a:r>
              <a:r>
                <a:rPr kumimoji="0" lang="en-CH" sz="1400" b="0" i="0" u="none" strike="noStrike" kern="1200" cap="none" spc="0" normalizeH="0" baseline="0" noProof="0" dirty="0">
                  <a:ln>
                    <a:noFill/>
                  </a:ln>
                  <a:solidFill>
                    <a:srgbClr val="FFFFFF"/>
                  </a:solidFill>
                  <a:effectLst/>
                  <a:uLnTx/>
                  <a:uFillTx/>
                  <a:latin typeface="Arial"/>
                  <a:ea typeface="+mn-ea"/>
                  <a:cs typeface="+mn-cs"/>
                </a:rPr>
                <a:t>3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a:t>
              </a:r>
              <a:r>
                <a:rPr kumimoji="0" lang="en-US" sz="1400" b="0" i="0" u="none" strike="noStrike" kern="1200" cap="none" spc="0" normalizeH="0" baseline="0" noProof="0" dirty="0">
                  <a:ln>
                    <a:noFill/>
                  </a:ln>
                  <a:solidFill>
                    <a:srgbClr val="FFFFFF"/>
                  </a:solidFill>
                  <a:effectLst/>
                  <a:uLnTx/>
                  <a:uFillTx/>
                  <a:latin typeface="Arial"/>
                  <a:ea typeface="+mn-ea"/>
                  <a:cs typeface="+mn-cs"/>
                </a:rPr>
                <a:t>&gt; </a:t>
              </a:r>
              <a:r>
                <a:rPr kumimoji="0" lang="en-CH" sz="1400" b="0" i="0" u="none" strike="noStrike" kern="1200" cap="none" spc="0" normalizeH="0" baseline="0" noProof="0" dirty="0">
                  <a:ln>
                    <a:noFill/>
                  </a:ln>
                  <a:solidFill>
                    <a:srgbClr val="FFFFFF"/>
                  </a:solidFill>
                  <a:effectLst/>
                  <a:uLnTx/>
                  <a:uFillTx/>
                  <a:latin typeface="Arial"/>
                  <a:ea typeface="+mn-ea"/>
                  <a:cs typeface="+mn-cs"/>
                </a:rPr>
                <a:t>2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6</a:t>
              </a:r>
              <a:r>
                <a:rPr kumimoji="0" lang="en-CH" sz="1400" b="0" i="0" u="none" strike="noStrike" kern="1200" cap="none" spc="0" normalizeH="0" baseline="0" noProof="0" dirty="0">
                  <a:ln>
                    <a:noFill/>
                  </a:ln>
                  <a:solidFill>
                    <a:srgbClr val="FFFFFF"/>
                  </a:solidFill>
                  <a:effectLst/>
                  <a:uLnTx/>
                  <a:uFillTx/>
                  <a:latin typeface="Arial"/>
                  <a:ea typeface="+mn-ea"/>
                  <a:cs typeface="+mn-cs"/>
                </a:rPr>
                <a:t> H </a:t>
              </a:r>
            </a:p>
          </p:txBody>
        </p:sp>
        <p:sp>
          <p:nvSpPr>
            <p:cNvPr id="24" name="TextBox 23">
              <a:extLst>
                <a:ext uri="{FF2B5EF4-FFF2-40B4-BE49-F238E27FC236}">
                  <a16:creationId xmlns:a16="http://schemas.microsoft.com/office/drawing/2014/main" id="{D61C92B9-681B-F233-7840-D47D7B051037}"/>
                </a:ext>
              </a:extLst>
            </p:cNvPr>
            <p:cNvSpPr txBox="1"/>
            <p:nvPr/>
          </p:nvSpPr>
          <p:spPr>
            <a:xfrm>
              <a:off x="7649845" y="5188154"/>
              <a:ext cx="1331675" cy="438931"/>
            </a:xfrm>
            <a:prstGeom prst="rect">
              <a:avLst/>
            </a:prstGeom>
            <a:solidFill>
              <a:srgbClr val="C00000"/>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432FF"/>
                  </a:solidFill>
                  <a:effectLst/>
                  <a:uLnTx/>
                  <a:uFillTx/>
                  <a:latin typeface="Arial"/>
                  <a:ea typeface="+mn-ea"/>
                  <a:cs typeface="+mn-cs"/>
                </a:rPr>
                <a:t>  </a:t>
              </a:r>
              <a:r>
                <a:rPr kumimoji="0" lang="en-CH" sz="1400" b="0" i="0" u="none" strike="noStrike" kern="1200" cap="none" spc="0" normalizeH="0" baseline="0" noProof="0" dirty="0">
                  <a:ln>
                    <a:noFill/>
                  </a:ln>
                  <a:solidFill>
                    <a:srgbClr val="FFFFFF"/>
                  </a:solidFill>
                  <a:effectLst/>
                  <a:uLnTx/>
                  <a:uFillTx/>
                  <a:latin typeface="Arial"/>
                  <a:ea typeface="+mn-ea"/>
                  <a:cs typeface="+mn-cs"/>
                </a:rPr>
                <a:t>5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2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6</a:t>
              </a:r>
              <a:r>
                <a:rPr kumimoji="0" lang="en-CH" sz="1400" b="0" i="0" u="none" strike="noStrike" kern="1200" cap="none" spc="0" normalizeH="0" baseline="0" noProof="0" dirty="0">
                  <a:ln>
                    <a:noFill/>
                  </a:ln>
                  <a:solidFill>
                    <a:srgbClr val="FFFFFF"/>
                  </a:solidFill>
                  <a:effectLst/>
                  <a:uLnTx/>
                  <a:uFillTx/>
                  <a:latin typeface="Arial"/>
                  <a:ea typeface="+mn-ea"/>
                  <a:cs typeface="+mn-cs"/>
                </a:rPr>
                <a:t> tt pairs </a:t>
              </a:r>
            </a:p>
          </p:txBody>
        </p:sp>
        <p:sp>
          <p:nvSpPr>
            <p:cNvPr id="25" name="TextBox 24">
              <a:extLst>
                <a:ext uri="{FF2B5EF4-FFF2-40B4-BE49-F238E27FC236}">
                  <a16:creationId xmlns:a16="http://schemas.microsoft.com/office/drawing/2014/main" id="{BB4354B8-7CF4-6132-CFCD-08A1518ECDA4}"/>
                </a:ext>
              </a:extLst>
            </p:cNvPr>
            <p:cNvSpPr txBox="1"/>
            <p:nvPr/>
          </p:nvSpPr>
          <p:spPr>
            <a:xfrm>
              <a:off x="5064362" y="5194322"/>
              <a:ext cx="908903" cy="646331"/>
            </a:xfrm>
            <a:prstGeom prst="rect">
              <a:avLst/>
            </a:prstGeom>
            <a:solidFill>
              <a:srgbClr val="C000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432FF"/>
                  </a:solidFill>
                  <a:effectLst/>
                  <a:uLnTx/>
                  <a:uFillTx/>
                  <a:latin typeface="Arial"/>
                  <a:ea typeface="+mn-ea"/>
                  <a:cs typeface="+mn-cs"/>
                </a:rPr>
                <a:t>  </a:t>
              </a:r>
              <a:r>
                <a:rPr kumimoji="0" lang="en-CH" sz="1400" b="0" i="0" u="none" strike="noStrike" kern="1200" cap="none" spc="0" normalizeH="0" baseline="0" noProof="0" dirty="0">
                  <a:ln>
                    <a:noFill/>
                  </a:ln>
                  <a:solidFill>
                    <a:srgbClr val="FFFFFF"/>
                  </a:solidFill>
                  <a:effectLst/>
                  <a:uLnTx/>
                  <a:uFillTx/>
                  <a:latin typeface="Arial"/>
                  <a:ea typeface="+mn-ea"/>
                  <a:cs typeface="+mn-cs"/>
                </a:rPr>
                <a:t>2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&gt;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8</a:t>
              </a:r>
              <a:r>
                <a:rPr kumimoji="0" lang="en-CH" sz="1400" b="0" i="0" u="none" strike="noStrike" kern="1200" cap="none" spc="0" normalizeH="0" baseline="0" noProof="0" dirty="0">
                  <a:ln>
                    <a:noFill/>
                  </a:ln>
                  <a:solidFill>
                    <a:srgbClr val="FFFFFF"/>
                  </a:solidFill>
                  <a:effectLst/>
                  <a:uLnTx/>
                  <a:uFillTx/>
                  <a:latin typeface="Arial"/>
                  <a:ea typeface="+mn-ea"/>
                  <a:cs typeface="+mn-cs"/>
                </a:rPr>
                <a:t> WW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LEP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4</a:t>
              </a:r>
            </a:p>
          </p:txBody>
        </p:sp>
        <p:sp>
          <p:nvSpPr>
            <p:cNvPr id="26" name="TextBox 25">
              <a:extLst>
                <a:ext uri="{FF2B5EF4-FFF2-40B4-BE49-F238E27FC236}">
                  <a16:creationId xmlns:a16="http://schemas.microsoft.com/office/drawing/2014/main" id="{7131900C-F7E9-9397-843C-10587409B488}"/>
                </a:ext>
              </a:extLst>
            </p:cNvPr>
            <p:cNvSpPr txBox="1"/>
            <p:nvPr/>
          </p:nvSpPr>
          <p:spPr>
            <a:xfrm>
              <a:off x="3679391" y="5189128"/>
              <a:ext cx="880049" cy="646330"/>
            </a:xfrm>
            <a:prstGeom prst="rect">
              <a:avLst/>
            </a:prstGeom>
            <a:solidFill>
              <a:srgbClr val="C000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432FF"/>
                  </a:solidFill>
                  <a:effectLst/>
                  <a:uLnTx/>
                  <a:uFillTx/>
                  <a:latin typeface="Arial"/>
                  <a:ea typeface="+mn-ea"/>
                  <a:cs typeface="+mn-cs"/>
                </a:rPr>
                <a:t> </a:t>
              </a:r>
              <a:r>
                <a:rPr kumimoji="0" lang="en-CH" sz="1400" b="0" i="0" u="none" strike="noStrike" kern="1200" cap="none" spc="0" normalizeH="0" baseline="0" noProof="0" dirty="0">
                  <a:ln>
                    <a:noFill/>
                  </a:ln>
                  <a:solidFill>
                    <a:srgbClr val="FFFFFF"/>
                  </a:solidFill>
                  <a:effectLst/>
                  <a:uLnTx/>
                  <a:uFillTx/>
                  <a:latin typeface="Arial"/>
                  <a:ea typeface="+mn-ea"/>
                  <a:cs typeface="+mn-cs"/>
                </a:rPr>
                <a:t>4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5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12</a:t>
              </a:r>
              <a:r>
                <a:rPr kumimoji="0" lang="en-CH" sz="1400" b="0" i="0" u="none" strike="noStrike" kern="1200" cap="none" spc="0" normalizeH="0" baseline="0" noProof="0" dirty="0">
                  <a:ln>
                    <a:noFill/>
                  </a:ln>
                  <a:solidFill>
                    <a:srgbClr val="FFFFFF"/>
                  </a:solidFill>
                  <a:effectLst/>
                  <a:uLnTx/>
                  <a:uFillTx/>
                  <a:latin typeface="Arial"/>
                  <a:ea typeface="+mn-ea"/>
                  <a:cs typeface="+mn-cs"/>
                </a:rPr>
                <a:t> 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LEP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5</a:t>
              </a:r>
            </a:p>
          </p:txBody>
        </p:sp>
      </p:grpSp>
      <p:sp>
        <p:nvSpPr>
          <p:cNvPr id="28" name="TextBox 27">
            <a:extLst>
              <a:ext uri="{FF2B5EF4-FFF2-40B4-BE49-F238E27FC236}">
                <a16:creationId xmlns:a16="http://schemas.microsoft.com/office/drawing/2014/main" id="{9BDA0AEE-0D8D-88CC-0FB1-8E22E2130FF5}"/>
              </a:ext>
            </a:extLst>
          </p:cNvPr>
          <p:cNvSpPr txBox="1"/>
          <p:nvPr/>
        </p:nvSpPr>
        <p:spPr>
          <a:xfrm>
            <a:off x="60855" y="5712480"/>
            <a:ext cx="7647927" cy="1154162"/>
          </a:xfrm>
          <a:prstGeom prst="rect">
            <a:avLst/>
          </a:prstGeom>
          <a:noFill/>
        </p:spPr>
        <p:txBody>
          <a:bodyPr wrap="non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q"/>
              <a:tabLst/>
              <a:defRPr/>
            </a:pPr>
            <a:r>
              <a:rPr kumimoji="0" lang="en-GB" sz="1500" b="0" i="0" u="none" strike="noStrike" kern="1200" cap="none" spc="0" normalizeH="0" baseline="0" noProof="0" dirty="0">
                <a:ln>
                  <a:noFill/>
                </a:ln>
                <a:solidFill>
                  <a:srgbClr val="0432FF"/>
                </a:solidFill>
                <a:effectLst/>
                <a:uLnTx/>
                <a:uFillTx/>
                <a:latin typeface="Arial"/>
                <a:ea typeface="+mn-ea"/>
                <a:cs typeface="+mn-cs"/>
              </a:rPr>
              <a:t>x</a:t>
            </a:r>
            <a:r>
              <a:rPr kumimoji="0" lang="en-CH" sz="1500" b="0" i="0" u="none" strike="noStrike" kern="1200" cap="none" spc="0" normalizeH="0" baseline="0" noProof="0">
                <a:ln>
                  <a:noFill/>
                </a:ln>
                <a:solidFill>
                  <a:srgbClr val="0432FF"/>
                </a:solidFill>
                <a:effectLst/>
                <a:uLnTx/>
                <a:uFillTx/>
                <a:latin typeface="Arial"/>
                <a:ea typeface="+mn-ea"/>
                <a:cs typeface="+mn-cs"/>
              </a:rPr>
              <a:t> 100 </a:t>
            </a:r>
            <a:r>
              <a:rPr kumimoji="0" lang="en-CH" sz="1500" b="0" i="0" u="none" strike="noStrike" kern="1200" cap="none" spc="0" normalizeH="0" baseline="0" noProof="0" dirty="0">
                <a:ln>
                  <a:noFill/>
                </a:ln>
                <a:solidFill>
                  <a:srgbClr val="0432FF"/>
                </a:solidFill>
                <a:effectLst/>
                <a:uLnTx/>
                <a:uFillTx/>
                <a:latin typeface="Arial"/>
                <a:ea typeface="+mn-ea"/>
                <a:cs typeface="+mn-cs"/>
              </a:rPr>
              <a:t>improvements on all EW observables</a:t>
            </a:r>
            <a:endParaRPr kumimoji="0" lang="en-CH" sz="1500" b="0"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Arial"/>
                <a:ea typeface="+mn-ea"/>
                <a:cs typeface="+mn-cs"/>
              </a:rPr>
              <a:t>up to x 10 improvement on Higgs coupling </a:t>
            </a:r>
            <a:r>
              <a:rPr kumimoji="0" lang="en-CH" sz="1400" b="0" i="0" u="none" strike="noStrike" kern="1200" cap="none" spc="0" normalizeH="0" baseline="0" noProof="0" dirty="0">
                <a:ln>
                  <a:noFill/>
                </a:ln>
                <a:solidFill>
                  <a:srgbClr val="0000FF"/>
                </a:solidFill>
                <a:effectLst/>
                <a:uLnTx/>
                <a:uFillTx/>
                <a:latin typeface="Arial"/>
                <a:ea typeface="+mn-ea"/>
                <a:cs typeface="+mn-cs"/>
              </a:rPr>
              <a:t>(model-indep.) </a:t>
            </a:r>
            <a:r>
              <a:rPr kumimoji="0" lang="en-CH" sz="1500" b="0" i="0" u="none" strike="noStrike" kern="1200" cap="none" spc="0" normalizeH="0" baseline="0" noProof="0" dirty="0">
                <a:ln>
                  <a:noFill/>
                </a:ln>
                <a:solidFill>
                  <a:srgbClr val="0432FF"/>
                </a:solidFill>
                <a:effectLst/>
                <a:uLnTx/>
                <a:uFillTx/>
                <a:latin typeface="Arial"/>
                <a:ea typeface="+mn-ea"/>
                <a:cs typeface="+mn-cs"/>
              </a:rPr>
              <a:t>measurements over HL-LHC</a:t>
            </a:r>
            <a:r>
              <a:rPr kumimoji="0" lang="en-CH" sz="1500" b="0" i="0" u="none" strike="noStrike" kern="1200" cap="none" spc="0" normalizeH="0" baseline="0" noProof="0" dirty="0">
                <a:ln>
                  <a:noFill/>
                </a:ln>
                <a:solidFill>
                  <a:srgbClr val="0F124A"/>
                </a:solidFill>
                <a:effectLst/>
                <a:uLnTx/>
                <a:uFillTx/>
                <a:latin typeface="Arial"/>
                <a:ea typeface="+mn-ea"/>
                <a:cs typeface="+mn-cs"/>
              </a:rPr>
              <a:t> </a:t>
            </a:r>
            <a:endParaRPr kumimoji="0" lang="en-US" sz="1500" b="0"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Arial"/>
                <a:ea typeface="+mn-ea"/>
                <a:cs typeface="+mn-cs"/>
              </a:rPr>
              <a:t>x10 Belle II statistics for b, c, τ </a:t>
            </a:r>
            <a:endParaRPr kumimoji="0" lang="en-CH" sz="1500" b="0"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Arial"/>
                <a:ea typeface="+mn-ea"/>
                <a:cs typeface="+mn-cs"/>
              </a:rPr>
              <a:t>indirect discovery potential up to </a:t>
            </a:r>
            <a:r>
              <a:rPr kumimoji="0" lang="en-CH" sz="1500" b="0" i="0" u="none" strike="noStrike" kern="1200" cap="none" spc="0" normalizeH="0" baseline="0" noProof="0">
                <a:ln>
                  <a:noFill/>
                </a:ln>
                <a:solidFill>
                  <a:srgbClr val="0432FF"/>
                </a:solidFill>
                <a:effectLst/>
                <a:uLnTx/>
                <a:uFillTx/>
                <a:latin typeface="Arial"/>
                <a:ea typeface="+mn-ea"/>
                <a:cs typeface="+mn-cs"/>
              </a:rPr>
              <a:t>~ </a:t>
            </a:r>
            <a:r>
              <a:rPr kumimoji="0" lang="en-US" sz="1500" b="0" i="0" u="none" strike="noStrike" kern="1200" cap="none" spc="0" normalizeH="0" baseline="0" noProof="0" dirty="0">
                <a:ln>
                  <a:noFill/>
                </a:ln>
                <a:solidFill>
                  <a:srgbClr val="0432FF"/>
                </a:solidFill>
                <a:effectLst/>
                <a:uLnTx/>
                <a:uFillTx/>
                <a:latin typeface="Arial"/>
                <a:ea typeface="+mn-ea"/>
                <a:cs typeface="+mn-cs"/>
              </a:rPr>
              <a:t>10</a:t>
            </a:r>
            <a:r>
              <a:rPr kumimoji="0" lang="en-CH" sz="1500" b="0" i="0" u="none" strike="noStrike" kern="1200" cap="none" spc="0" normalizeH="0" baseline="0" noProof="0">
                <a:ln>
                  <a:noFill/>
                </a:ln>
                <a:solidFill>
                  <a:srgbClr val="0432FF"/>
                </a:solidFill>
                <a:effectLst/>
                <a:uLnTx/>
                <a:uFillTx/>
                <a:latin typeface="Arial"/>
                <a:ea typeface="+mn-ea"/>
                <a:cs typeface="+mn-cs"/>
              </a:rPr>
              <a:t>0 </a:t>
            </a:r>
            <a:r>
              <a:rPr kumimoji="0" lang="en-CH" sz="1500" b="0" i="0" u="none" strike="noStrike" kern="1200" cap="none" spc="0" normalizeH="0" baseline="0" noProof="0" dirty="0">
                <a:ln>
                  <a:noFill/>
                </a:ln>
                <a:solidFill>
                  <a:srgbClr val="0432FF"/>
                </a:solidFill>
                <a:effectLst/>
                <a:uLnTx/>
                <a:uFillTx/>
                <a:latin typeface="Arial"/>
                <a:ea typeface="+mn-ea"/>
                <a:cs typeface="+mn-cs"/>
              </a:rPr>
              <a:t>TeV</a:t>
            </a:r>
            <a:endParaRPr kumimoji="0" lang="en-CH" sz="1500" b="0"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Arial"/>
                <a:ea typeface="+mn-ea"/>
                <a:cs typeface="+mn-cs"/>
              </a:rPr>
              <a:t>direct discovery potential for feebly-interacting particles over 5-100 GeV mass range</a:t>
            </a:r>
            <a:endParaRPr kumimoji="0" lang="en-CH" sz="1500" b="0" i="0" u="none" strike="noStrike" kern="1200" cap="none" spc="0" normalizeH="0" baseline="0" noProof="0" dirty="0">
              <a:ln>
                <a:noFill/>
              </a:ln>
              <a:solidFill>
                <a:srgbClr val="0F124A"/>
              </a:solidFill>
              <a:effectLst/>
              <a:uLnTx/>
              <a:uFillTx/>
              <a:latin typeface="Arial"/>
              <a:ea typeface="+mn-ea"/>
              <a:cs typeface="+mn-cs"/>
            </a:endParaRPr>
          </a:p>
        </p:txBody>
      </p:sp>
      <p:sp>
        <p:nvSpPr>
          <p:cNvPr id="30" name="TextBox 29">
            <a:extLst>
              <a:ext uri="{FF2B5EF4-FFF2-40B4-BE49-F238E27FC236}">
                <a16:creationId xmlns:a16="http://schemas.microsoft.com/office/drawing/2014/main" id="{42A32F0F-1677-CD7D-8314-88FD84A94F11}"/>
              </a:ext>
            </a:extLst>
          </p:cNvPr>
          <p:cNvSpPr txBox="1"/>
          <p:nvPr/>
        </p:nvSpPr>
        <p:spPr>
          <a:xfrm>
            <a:off x="8112224" y="5688831"/>
            <a:ext cx="3746218" cy="6924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500" b="0" i="0" u="none" strike="noStrike" kern="1200" cap="none" spc="0" normalizeH="0" baseline="0" noProof="0" dirty="0">
                <a:ln>
                  <a:noFill/>
                </a:ln>
                <a:solidFill>
                  <a:srgbClr val="009051"/>
                </a:solidFill>
                <a:effectLst/>
                <a:uLnTx/>
                <a:uFillTx/>
                <a:latin typeface="Arial"/>
                <a:ea typeface="+mn-ea"/>
                <a:cs typeface="+mn-cs"/>
              </a:rPr>
              <a:t>Up to 4 interaction points </a:t>
            </a:r>
            <a:r>
              <a:rPr kumimoji="0" lang="en-CH" sz="1500" b="0" i="0" u="none" strike="noStrike" kern="1200" cap="none" spc="0" normalizeH="0" baseline="0" noProof="0" dirty="0">
                <a:ln>
                  <a:noFill/>
                </a:ln>
                <a:solidFill>
                  <a:srgbClr val="0000FF"/>
                </a:solidFill>
                <a:effectLst/>
                <a:uLnTx/>
                <a:uFillTx/>
                <a:latin typeface="Arial"/>
                <a:ea typeface="+mn-ea"/>
                <a:cs typeface="+mn-cs"/>
                <a:sym typeface="Wingdings" pitchFamily="2" charset="2"/>
              </a:rPr>
              <a:t></a:t>
            </a:r>
            <a:r>
              <a:rPr kumimoji="0" lang="en-CH"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 robustness,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statistics, </a:t>
            </a:r>
            <a:r>
              <a:rPr kumimoji="0" lang="en-GB"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p</a:t>
            </a:r>
            <a:r>
              <a:rPr kumimoji="0" lang="en-CH"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ossibility </a:t>
            </a:r>
            <a:r>
              <a:rPr kumimoji="0" lang="en-GB"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o</a:t>
            </a:r>
            <a:r>
              <a:rPr kumimoji="0" lang="en-CH"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f specialised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to</a:t>
            </a:r>
            <a:r>
              <a:rPr kumimoji="0" lang="en-CH"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 maximise physics output</a:t>
            </a:r>
            <a:endParaRPr kumimoji="0" lang="en-CH" sz="1500" b="0" i="0" u="none" strike="noStrike" kern="1200" cap="none" spc="0" normalizeH="0" baseline="0" noProof="0" dirty="0">
              <a:ln>
                <a:noFill/>
              </a:ln>
              <a:solidFill>
                <a:srgbClr val="009051"/>
              </a:solidFill>
              <a:effectLst/>
              <a:uLnTx/>
              <a:uFillTx/>
              <a:latin typeface="Arial"/>
              <a:ea typeface="+mn-ea"/>
              <a:cs typeface="+mn-cs"/>
            </a:endParaRPr>
          </a:p>
        </p:txBody>
      </p:sp>
      <p:sp>
        <p:nvSpPr>
          <p:cNvPr id="31" name="TextBox 30">
            <a:extLst>
              <a:ext uri="{FF2B5EF4-FFF2-40B4-BE49-F238E27FC236}">
                <a16:creationId xmlns:a16="http://schemas.microsoft.com/office/drawing/2014/main" id="{162AFDA8-1C86-44CC-6990-AEF5375936D9}"/>
              </a:ext>
            </a:extLst>
          </p:cNvPr>
          <p:cNvSpPr txBox="1"/>
          <p:nvPr/>
        </p:nvSpPr>
        <p:spPr>
          <a:xfrm>
            <a:off x="9064100" y="937510"/>
            <a:ext cx="2991774" cy="364715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a:ea typeface="+mn-ea"/>
                <a:cs typeface="+mn-cs"/>
              </a:rPr>
              <a:t>Design and parameters to </a:t>
            </a:r>
            <a:r>
              <a:rPr kumimoji="0" lang="en-US" sz="1600" b="1" i="0" u="none" strike="noStrike" kern="1200" cap="none" spc="0" normalizeH="0" baseline="0" noProof="0" dirty="0" err="1">
                <a:ln>
                  <a:noFill/>
                </a:ln>
                <a:solidFill>
                  <a:srgbClr val="0000FF"/>
                </a:solidFill>
                <a:effectLst/>
                <a:uLnTx/>
                <a:uFillTx/>
                <a:latin typeface="Arial"/>
                <a:ea typeface="+mn-ea"/>
                <a:cs typeface="+mn-cs"/>
              </a:rPr>
              <a:t>maximise</a:t>
            </a:r>
            <a:r>
              <a:rPr kumimoji="0" lang="en-US" sz="1600" b="1" i="0" u="none" strike="noStrike" kern="1200" cap="none" spc="0" normalizeH="0" baseline="0" noProof="0" dirty="0">
                <a:ln>
                  <a:noFill/>
                </a:ln>
                <a:solidFill>
                  <a:srgbClr val="0000FF"/>
                </a:solidFill>
                <a:effectLst/>
                <a:uLnTx/>
                <a:uFillTx/>
                <a:latin typeface="Arial"/>
                <a:ea typeface="+mn-ea"/>
                <a:cs typeface="+mn-cs"/>
              </a:rPr>
              <a:t> luminosity </a:t>
            </a:r>
            <a:r>
              <a:rPr lang="en-US" sz="1600" b="1" dirty="0">
                <a:solidFill>
                  <a:srgbClr val="0000FF"/>
                </a:solidFill>
                <a:latin typeface="Arial"/>
              </a:rPr>
              <a:t>at all working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FF"/>
                </a:solidFill>
                <a:effectLst/>
                <a:uLnTx/>
                <a:uFillTx/>
                <a:latin typeface="Arial"/>
                <a:ea typeface="+mn-ea"/>
                <a:cs typeface="+mn-cs"/>
              </a:rPr>
              <a:t>allow for 50 MW synchrotron radiation per beam.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FF"/>
                </a:solidFill>
                <a:latin typeface="Arial"/>
              </a:rPr>
              <a:t>Independent vacuum systems for electrons and positrons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rgbClr val="0000FF"/>
              </a:solidFill>
              <a:latin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FF"/>
                </a:solidFill>
                <a:latin typeface="Arial"/>
              </a:rPr>
              <a:t>full energy booster ring with top-up injection, collider permanent in collision mode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H" sz="1500" b="0" i="0" u="none" strike="noStrike" kern="1200" cap="none" spc="0" normalizeH="0" baseline="0" noProof="0" dirty="0">
              <a:ln>
                <a:noFill/>
              </a:ln>
              <a:solidFill>
                <a:srgbClr val="0000FF"/>
              </a:solidFill>
              <a:effectLst/>
              <a:uLnTx/>
              <a:uFillTx/>
              <a:latin typeface="Arial"/>
              <a:ea typeface="+mn-ea"/>
              <a:cs typeface="+mn-cs"/>
            </a:endParaRPr>
          </a:p>
        </p:txBody>
      </p:sp>
      <p:graphicFrame>
        <p:nvGraphicFramePr>
          <p:cNvPr id="32" name="Table 31">
            <a:extLst>
              <a:ext uri="{FF2B5EF4-FFF2-40B4-BE49-F238E27FC236}">
                <a16:creationId xmlns:a16="http://schemas.microsoft.com/office/drawing/2014/main" id="{78F9AEE6-043C-BB34-1E2D-F50437E10BBB}"/>
              </a:ext>
            </a:extLst>
          </p:cNvPr>
          <p:cNvGraphicFramePr>
            <a:graphicFrameLocks noGrp="1"/>
          </p:cNvGraphicFramePr>
          <p:nvPr/>
        </p:nvGraphicFramePr>
        <p:xfrm>
          <a:off x="11929" y="775635"/>
          <a:ext cx="8776964" cy="4195052"/>
        </p:xfrm>
        <a:graphic>
          <a:graphicData uri="http://schemas.openxmlformats.org/drawingml/2006/table">
            <a:tbl>
              <a:tblPr firstRow="1" bandRow="1"/>
              <a:tblGrid>
                <a:gridCol w="3203086">
                  <a:extLst>
                    <a:ext uri="{9D8B030D-6E8A-4147-A177-3AD203B41FA5}">
                      <a16:colId xmlns:a16="http://schemas.microsoft.com/office/drawing/2014/main" val="20000"/>
                    </a:ext>
                  </a:extLst>
                </a:gridCol>
                <a:gridCol w="1376039">
                  <a:extLst>
                    <a:ext uri="{9D8B030D-6E8A-4147-A177-3AD203B41FA5}">
                      <a16:colId xmlns:a16="http://schemas.microsoft.com/office/drawing/2014/main" val="20001"/>
                    </a:ext>
                  </a:extLst>
                </a:gridCol>
                <a:gridCol w="1340528">
                  <a:extLst>
                    <a:ext uri="{9D8B030D-6E8A-4147-A177-3AD203B41FA5}">
                      <a16:colId xmlns:a16="http://schemas.microsoft.com/office/drawing/2014/main" val="20004"/>
                    </a:ext>
                  </a:extLst>
                </a:gridCol>
                <a:gridCol w="1455938">
                  <a:extLst>
                    <a:ext uri="{9D8B030D-6E8A-4147-A177-3AD203B41FA5}">
                      <a16:colId xmlns:a16="http://schemas.microsoft.com/office/drawing/2014/main" val="20005"/>
                    </a:ext>
                  </a:extLst>
                </a:gridCol>
                <a:gridCol w="1401373">
                  <a:extLst>
                    <a:ext uri="{9D8B030D-6E8A-4147-A177-3AD203B41FA5}">
                      <a16:colId xmlns:a16="http://schemas.microsoft.com/office/drawing/2014/main" val="818795718"/>
                    </a:ext>
                  </a:extLst>
                </a:gridCol>
              </a:tblGrid>
              <a:tr h="271554">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GB" sz="1050" b="1" dirty="0">
                          <a:solidFill>
                            <a:schemeClr val="bg1"/>
                          </a:solidFill>
                        </a:rPr>
                        <a:t>Parameter</a:t>
                      </a:r>
                    </a:p>
                  </a:txBody>
                  <a:tcPr marL="68580" marR="68580" marT="34290" marB="34290"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1050" b="1" dirty="0">
                          <a:solidFill>
                            <a:schemeClr val="bg1"/>
                          </a:solidFill>
                        </a:rPr>
                        <a:t>Z</a:t>
                      </a:r>
                    </a:p>
                  </a:txBody>
                  <a:tcPr marL="68580" marR="68580" marT="34290" marB="34290" anchor="ctr">
                    <a:lnL>
                      <a:no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50" b="1" dirty="0">
                          <a:solidFill>
                            <a:schemeClr val="bg1"/>
                          </a:solidFill>
                        </a:rPr>
                        <a:t>WW</a:t>
                      </a:r>
                    </a:p>
                  </a:txBody>
                  <a:tcPr marL="68580" marR="68580" marT="34290" marB="34290" anchor="ctr">
                    <a:lnL>
                      <a:noFill/>
                    </a:lnL>
                    <a:lnR w="12700" cap="flat" cmpd="sng" algn="ctr">
                      <a:no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de-AT" sz="1050" b="1" dirty="0">
                          <a:solidFill>
                            <a:schemeClr val="bg1"/>
                          </a:solidFill>
                        </a:rPr>
                        <a:t>H</a:t>
                      </a:r>
                      <a:r>
                        <a:rPr lang="de-AT" sz="1050" b="1" baseline="0" dirty="0">
                          <a:solidFill>
                            <a:schemeClr val="bg1"/>
                          </a:solidFill>
                        </a:rPr>
                        <a:t> (ZH)</a:t>
                      </a:r>
                      <a:endParaRPr lang="de-AT" sz="1050" b="1" dirty="0">
                        <a:solidFill>
                          <a:schemeClr val="bg1"/>
                        </a:solidFil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de-AT" sz="1050" b="1" dirty="0">
                          <a:solidFill>
                            <a:schemeClr val="bg1"/>
                          </a:solidFill>
                        </a:rPr>
                        <a:t>ttbar</a:t>
                      </a:r>
                    </a:p>
                  </a:txBody>
                  <a:tcPr marL="68580" marR="68580" marT="34290" marB="34290"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1509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000" b="1" kern="1200" dirty="0">
                          <a:solidFill>
                            <a:schemeClr val="tx1"/>
                          </a:solidFill>
                          <a:latin typeface="Arial"/>
                          <a:ea typeface="+mn-ea"/>
                          <a:cs typeface="+mn-cs"/>
                        </a:rPr>
                        <a:t>beam energy [GeV]</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rtl="0" eaLnBrk="1" latinLnBrk="0" hangingPunct="1"/>
                      <a:r>
                        <a:rPr kumimoji="0" lang="en-US" sz="1050" b="1" kern="1200" dirty="0">
                          <a:solidFill>
                            <a:srgbClr val="FF0000"/>
                          </a:solidFill>
                          <a:latin typeface="Arial"/>
                          <a:ea typeface="+mn-ea"/>
                          <a:cs typeface="+mn-cs"/>
                        </a:rPr>
                        <a:t>45.6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rgbClr val="FF0000"/>
                          </a:solidFill>
                          <a:latin typeface="Arial"/>
                          <a:ea typeface="+mn-ea"/>
                          <a:cs typeface="+mn-cs"/>
                        </a:rPr>
                        <a:t>80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120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182.5</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dirty="0">
                          <a:solidFill>
                            <a:schemeClr val="tx1"/>
                          </a:solidFill>
                          <a:latin typeface="Arial"/>
                          <a:ea typeface="+mn-ea"/>
                          <a:cs typeface="+mn-cs"/>
                        </a:rPr>
                        <a:t>beam current [mA]</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1283</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GB" sz="1050" b="1" kern="1200" dirty="0">
                          <a:solidFill>
                            <a:srgbClr val="FF0000"/>
                          </a:solidFill>
                          <a:latin typeface="Arial"/>
                          <a:ea typeface="+mn-ea"/>
                          <a:cs typeface="+mn-cs"/>
                        </a:rPr>
                        <a:t>135</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26.8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5.0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rgbClr val="FF0000"/>
                          </a:solidFill>
                          <a:latin typeface="Arial"/>
                          <a:ea typeface="+mn-ea"/>
                          <a:cs typeface="+mn-cs"/>
                        </a:rPr>
                        <a:t>number bunches/beam</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en-US" sz="1050" b="1" kern="1200" dirty="0">
                          <a:solidFill>
                            <a:srgbClr val="FF3300"/>
                          </a:solidFill>
                          <a:latin typeface="Arial"/>
                          <a:ea typeface="+mn-ea"/>
                          <a:cs typeface="+mn-cs"/>
                        </a:rPr>
                        <a:t>11200</a:t>
                      </a:r>
                      <a:endParaRPr kumimoji="0" lang="en-GB" sz="1050" b="1" kern="1200" dirty="0">
                        <a:solidFill>
                          <a:srgbClr val="FF33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en-US" sz="1050" b="1" kern="1200" dirty="0">
                          <a:solidFill>
                            <a:srgbClr val="FF3300"/>
                          </a:solidFill>
                          <a:latin typeface="Arial"/>
                          <a:ea typeface="+mn-ea"/>
                          <a:cs typeface="+mn-cs"/>
                        </a:rPr>
                        <a:t>1852</a:t>
                      </a:r>
                      <a:endParaRPr kumimoji="0" lang="en-GB" sz="1050" b="1" kern="1200" dirty="0">
                        <a:solidFill>
                          <a:srgbClr val="FF33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de-AT" sz="1050" b="1" kern="1200" dirty="0">
                          <a:solidFill>
                            <a:srgbClr val="FF3300"/>
                          </a:solidFill>
                          <a:latin typeface="Arial"/>
                          <a:ea typeface="+mn-ea"/>
                          <a:cs typeface="+mn-cs"/>
                        </a:rPr>
                        <a:t>300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de-AT" sz="1050" b="1" kern="1200" dirty="0">
                          <a:solidFill>
                            <a:srgbClr val="FF3300"/>
                          </a:solidFill>
                          <a:latin typeface="Arial"/>
                          <a:ea typeface="+mn-ea"/>
                          <a:cs typeface="+mn-cs"/>
                        </a:rPr>
                        <a:t>64</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62529601"/>
                  </a:ext>
                </a:extLst>
              </a:tr>
              <a:tr h="21509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000" b="1" kern="1200" dirty="0">
                          <a:solidFill>
                            <a:schemeClr val="tx1"/>
                          </a:solidFill>
                          <a:latin typeface="Arial"/>
                          <a:ea typeface="+mn-ea"/>
                          <a:cs typeface="+mn-cs"/>
                        </a:rPr>
                        <a:t>bunch intensity  [10</a:t>
                      </a:r>
                      <a:r>
                        <a:rPr kumimoji="0" lang="en-GB" sz="1000" b="1" kern="1200" baseline="30000" dirty="0">
                          <a:solidFill>
                            <a:schemeClr val="tx1"/>
                          </a:solidFill>
                          <a:latin typeface="Arial"/>
                          <a:ea typeface="+mn-ea"/>
                          <a:cs typeface="+mn-cs"/>
                        </a:rPr>
                        <a:t>11</a:t>
                      </a:r>
                      <a:r>
                        <a:rPr kumimoji="0" lang="en-GB" sz="1000" b="1" kern="1200" dirty="0">
                          <a:solidFill>
                            <a:schemeClr val="tx1"/>
                          </a:solidFill>
                          <a:latin typeface="Arial"/>
                          <a:ea typeface="+mn-ea"/>
                          <a:cs typeface="+mn-cs"/>
                        </a:rPr>
                        <a:t>]</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US" sz="1050" b="1" kern="1200" dirty="0">
                          <a:solidFill>
                            <a:schemeClr val="tx1"/>
                          </a:solidFill>
                          <a:latin typeface="Arial"/>
                          <a:ea typeface="+mn-ea"/>
                          <a:cs typeface="+mn-cs"/>
                        </a:rPr>
                        <a:t>2.16</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1.38</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1.69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1.48</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6"/>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dirty="0">
                          <a:solidFill>
                            <a:schemeClr val="tx1"/>
                          </a:solidFill>
                          <a:latin typeface="Arial"/>
                          <a:ea typeface="+mn-ea"/>
                          <a:cs typeface="+mn-cs"/>
                        </a:rPr>
                        <a:t>SR</a:t>
                      </a:r>
                      <a:r>
                        <a:rPr kumimoji="0" lang="en-GB" sz="1000" b="1" kern="1200" baseline="0" dirty="0">
                          <a:solidFill>
                            <a:schemeClr val="tx1"/>
                          </a:solidFill>
                          <a:latin typeface="Arial"/>
                          <a:ea typeface="+mn-ea"/>
                          <a:cs typeface="+mn-cs"/>
                        </a:rPr>
                        <a:t> e</a:t>
                      </a:r>
                      <a:r>
                        <a:rPr kumimoji="0" lang="en-GB" sz="1000" b="1" kern="1200" dirty="0">
                          <a:solidFill>
                            <a:schemeClr val="tx1"/>
                          </a:solidFill>
                          <a:latin typeface="Arial"/>
                          <a:ea typeface="+mn-ea"/>
                          <a:cs typeface="+mn-cs"/>
                        </a:rPr>
                        <a:t>nergy loss / turn [GeV]</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0.0390</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0.369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1.86</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9.94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7"/>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chemeClr val="tx1"/>
                          </a:solidFill>
                          <a:latin typeface="Arial"/>
                          <a:ea typeface="+mn-ea"/>
                          <a:cs typeface="+mn-cs"/>
                        </a:rPr>
                        <a:t>total RF voltage 400/800 MHz [GV]</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0.079/0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1.0/0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2.09/0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2.1/9.2</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44200603"/>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dirty="0">
                          <a:solidFill>
                            <a:schemeClr val="tx1"/>
                          </a:solidFill>
                          <a:latin typeface="Arial" panose="020B0604020202020204" pitchFamily="34" charset="0"/>
                          <a:ea typeface="+mn-ea"/>
                          <a:cs typeface="Arial" panose="020B0604020202020204" pitchFamily="34" charset="0"/>
                        </a:rPr>
                        <a:t>long.</a:t>
                      </a:r>
                      <a:r>
                        <a:rPr kumimoji="0" lang="en-GB" sz="1000" b="1" kern="1200" baseline="0" dirty="0">
                          <a:solidFill>
                            <a:schemeClr val="tx1"/>
                          </a:solidFill>
                          <a:latin typeface="Arial" panose="020B0604020202020204" pitchFamily="34" charset="0"/>
                          <a:ea typeface="+mn-ea"/>
                          <a:cs typeface="Arial" panose="020B0604020202020204" pitchFamily="34" charset="0"/>
                        </a:rPr>
                        <a:t> </a:t>
                      </a:r>
                      <a:r>
                        <a:rPr kumimoji="0" lang="en-GB" sz="1000" b="1" kern="1200" dirty="0">
                          <a:solidFill>
                            <a:schemeClr val="tx1"/>
                          </a:solidFill>
                          <a:latin typeface="Arial" panose="020B0604020202020204" pitchFamily="34" charset="0"/>
                          <a:ea typeface="+mn-ea"/>
                          <a:cs typeface="Arial" panose="020B0604020202020204" pitchFamily="34" charset="0"/>
                        </a:rPr>
                        <a:t>damping time [turns]</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1171</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218</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baseline="0" dirty="0">
                          <a:solidFill>
                            <a:schemeClr val="tx1"/>
                          </a:solidFill>
                          <a:latin typeface="Arial"/>
                          <a:ea typeface="+mn-ea"/>
                          <a:cs typeface="+mn-cs"/>
                        </a:rPr>
                        <a:t>65.4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19.4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303873614"/>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000" b="1" kern="1200" dirty="0">
                          <a:solidFill>
                            <a:schemeClr val="tx1"/>
                          </a:solidFill>
                          <a:latin typeface="Arial"/>
                          <a:ea typeface="+mn-ea"/>
                          <a:cs typeface="+mn-cs"/>
                        </a:rPr>
                        <a:t>horizontal beta*</a:t>
                      </a:r>
                      <a:r>
                        <a:rPr kumimoji="0" lang="de-AT" sz="1000" b="1" kern="1200" baseline="0" dirty="0">
                          <a:solidFill>
                            <a:schemeClr val="tx1"/>
                          </a:solidFill>
                          <a:latin typeface="Arial"/>
                          <a:ea typeface="+mn-ea"/>
                          <a:cs typeface="+mn-cs"/>
                        </a:rPr>
                        <a:t> </a:t>
                      </a:r>
                      <a:r>
                        <a:rPr kumimoji="0" lang="en-GB" sz="1000" b="1" kern="1200" dirty="0">
                          <a:solidFill>
                            <a:schemeClr val="tx1"/>
                          </a:solidFill>
                          <a:latin typeface="+mn-lt"/>
                          <a:ea typeface="+mn-ea"/>
                          <a:cs typeface="+mn-cs"/>
                        </a:rPr>
                        <a:t>[m]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latinLnBrk="0" hangingPunct="1"/>
                      <a:r>
                        <a:rPr kumimoji="0" lang="de-AT" sz="1050" b="1" kern="1200" dirty="0">
                          <a:solidFill>
                            <a:schemeClr val="tx1"/>
                          </a:solidFill>
                          <a:latin typeface="Arial"/>
                          <a:ea typeface="+mn-ea"/>
                          <a:cs typeface="+mn-cs"/>
                        </a:rPr>
                        <a:t>0.11</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latinLnBrk="0" hangingPunct="1"/>
                      <a:r>
                        <a:rPr kumimoji="0" lang="de-AT" sz="1050" b="1" kern="1200" dirty="0">
                          <a:solidFill>
                            <a:schemeClr val="tx1"/>
                          </a:solidFill>
                          <a:latin typeface="Arial"/>
                          <a:ea typeface="+mn-ea"/>
                          <a:cs typeface="+mn-cs"/>
                        </a:rPr>
                        <a:t>0.22</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e-AT" sz="1050" b="1" kern="1200" dirty="0">
                          <a:solidFill>
                            <a:schemeClr val="tx1"/>
                          </a:solidFill>
                          <a:latin typeface="Arial"/>
                          <a:ea typeface="+mn-ea"/>
                          <a:cs typeface="+mn-cs"/>
                        </a:rPr>
                        <a:t>0.24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latinLnBrk="0" hangingPunct="1"/>
                      <a:r>
                        <a:rPr kumimoji="0" lang="en-US" sz="1050" b="1" kern="1200" dirty="0">
                          <a:solidFill>
                            <a:schemeClr val="tx1"/>
                          </a:solidFill>
                          <a:latin typeface="Arial"/>
                          <a:ea typeface="+mn-ea"/>
                          <a:cs typeface="+mn-cs"/>
                        </a:rPr>
                        <a:t>0.9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113994486"/>
                  </a:ext>
                </a:extLst>
              </a:tr>
              <a:tr h="2354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vertical</a:t>
                      </a:r>
                      <a:r>
                        <a:rPr kumimoji="0" lang="en-US" sz="1000" b="1" kern="1200" baseline="0" dirty="0">
                          <a:solidFill>
                            <a:schemeClr val="tx1"/>
                          </a:solidFill>
                          <a:latin typeface="Arial"/>
                          <a:ea typeface="+mn-ea"/>
                          <a:cs typeface="+mn-cs"/>
                        </a:rPr>
                        <a:t> beta* [mm]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latinLnBrk="0" hangingPunct="1"/>
                      <a:r>
                        <a:rPr kumimoji="0" lang="en-US" sz="1050" b="1" kern="1200" dirty="0">
                          <a:solidFill>
                            <a:schemeClr val="tx1"/>
                          </a:solidFill>
                          <a:latin typeface="Arial"/>
                          <a:ea typeface="+mn-ea"/>
                          <a:cs typeface="+mn-cs"/>
                        </a:rPr>
                        <a:t>0.7</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latinLnBrk="0" hangingPunct="1"/>
                      <a:r>
                        <a:rPr kumimoji="0" lang="de-AT" sz="1050" b="1" kern="1200" dirty="0">
                          <a:solidFill>
                            <a:schemeClr val="tx1"/>
                          </a:solidFill>
                          <a:latin typeface="Arial"/>
                          <a:ea typeface="+mn-ea"/>
                          <a:cs typeface="+mn-cs"/>
                        </a:rPr>
                        <a:t>1.0</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1.0</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latinLnBrk="0" hangingPunct="1"/>
                      <a:r>
                        <a:rPr kumimoji="0" lang="en-US" sz="1050" b="1" kern="1200" dirty="0">
                          <a:solidFill>
                            <a:schemeClr val="tx1"/>
                          </a:solidFill>
                          <a:latin typeface="Arial"/>
                          <a:ea typeface="+mn-ea"/>
                          <a:cs typeface="+mn-cs"/>
                        </a:rPr>
                        <a:t>1.4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839530520"/>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horizontal geometric emittance</a:t>
                      </a:r>
                      <a:r>
                        <a:rPr kumimoji="0" lang="en-US" sz="1000" b="1" kern="1200" baseline="0" dirty="0">
                          <a:solidFill>
                            <a:schemeClr val="tx1"/>
                          </a:solidFill>
                          <a:latin typeface="Arial"/>
                          <a:ea typeface="+mn-ea"/>
                          <a:cs typeface="+mn-cs"/>
                        </a:rPr>
                        <a:t> [nm]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0.7</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2.16</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0.66</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1.51</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363858396"/>
                  </a:ext>
                </a:extLst>
              </a:tr>
              <a:tr h="2590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vertical geom. emittance [pm]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2.0</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1.0</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1.36</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7492026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rgbClr val="FF0000"/>
                          </a:solidFill>
                          <a:latin typeface="Arial"/>
                          <a:ea typeface="+mn-ea"/>
                          <a:cs typeface="+mn-cs"/>
                        </a:rPr>
                        <a:t>vertical rms IP spot size [nm]</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36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47</a:t>
                      </a:r>
                    </a:p>
                  </a:txBody>
                  <a:tcPr marL="68580" marR="68580" marT="34290" marB="34290" anchor="ctr">
                    <a:lnL w="12700" cap="flat" cmpd="sng" algn="ctr">
                      <a:solidFill>
                        <a:prstClr val="black"/>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rgbClr val="FF0000"/>
                          </a:solidFill>
                          <a:latin typeface="Arial"/>
                          <a:ea typeface="+mn-ea"/>
                          <a:cs typeface="+mn-cs"/>
                        </a:rPr>
                        <a:t>40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51</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74449764"/>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beam-beam parameter </a:t>
                      </a:r>
                      <a:r>
                        <a:rPr kumimoji="0" lang="en-US" sz="1000" b="1" kern="1200" dirty="0">
                          <a:solidFill>
                            <a:schemeClr val="tx1"/>
                          </a:solidFill>
                          <a:latin typeface="Symbol" panose="05050102010706020507" pitchFamily="18" charset="2"/>
                          <a:ea typeface="+mn-ea"/>
                          <a:cs typeface="+mn-cs"/>
                        </a:rPr>
                        <a:t>x</a:t>
                      </a:r>
                      <a:r>
                        <a:rPr kumimoji="0" lang="en-US" sz="1000" b="1" kern="1200" baseline="-25000" dirty="0">
                          <a:solidFill>
                            <a:schemeClr val="tx1"/>
                          </a:solidFill>
                          <a:latin typeface="Arial"/>
                          <a:ea typeface="+mn-ea"/>
                          <a:cs typeface="+mn-cs"/>
                        </a:rPr>
                        <a:t>x</a:t>
                      </a:r>
                      <a:r>
                        <a:rPr kumimoji="0" lang="en-US" sz="1000" b="1" kern="1200" dirty="0">
                          <a:solidFill>
                            <a:schemeClr val="tx1"/>
                          </a:solidFill>
                          <a:latin typeface="Arial"/>
                          <a:ea typeface="+mn-ea"/>
                          <a:cs typeface="+mn-cs"/>
                        </a:rPr>
                        <a:t> / </a:t>
                      </a:r>
                      <a:r>
                        <a:rPr kumimoji="0" lang="en-US" sz="1000" b="1" kern="1200" dirty="0" err="1">
                          <a:solidFill>
                            <a:schemeClr val="tx1"/>
                          </a:solidFill>
                          <a:latin typeface="Symbol" panose="05050102010706020507" pitchFamily="18" charset="2"/>
                          <a:ea typeface="+mn-ea"/>
                          <a:cs typeface="+mn-cs"/>
                        </a:rPr>
                        <a:t>x</a:t>
                      </a:r>
                      <a:r>
                        <a:rPr kumimoji="0" lang="en-US" sz="1000" b="1" kern="1200" baseline="-25000" dirty="0" err="1">
                          <a:solidFill>
                            <a:schemeClr val="tx1"/>
                          </a:solidFill>
                          <a:latin typeface="Arial"/>
                          <a:ea typeface="+mn-ea"/>
                          <a:cs typeface="+mn-cs"/>
                        </a:rPr>
                        <a:t>y</a:t>
                      </a:r>
                      <a:endParaRPr kumimoji="0" lang="en-GB" sz="1000" b="1" kern="1200" baseline="-250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0.0022/0.0977</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0.013/0.129</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0.0108/0.130</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0.065/0.136</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233805163"/>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rgbClr val="FF0000"/>
                          </a:solidFill>
                          <a:latin typeface="Arial"/>
                          <a:ea typeface="+mn-ea"/>
                          <a:cs typeface="+mn-cs"/>
                        </a:rPr>
                        <a:t>rms bunch length </a:t>
                      </a:r>
                      <a:r>
                        <a:rPr kumimoji="0" lang="en-US" sz="1000" b="1" kern="1200" dirty="0">
                          <a:solidFill>
                            <a:schemeClr val="tx1"/>
                          </a:solidFill>
                          <a:latin typeface="Arial"/>
                          <a:ea typeface="+mn-ea"/>
                          <a:cs typeface="+mn-cs"/>
                        </a:rPr>
                        <a:t>with SR / </a:t>
                      </a:r>
                      <a:r>
                        <a:rPr kumimoji="0" lang="en-US" sz="1000" b="1" kern="1200" dirty="0">
                          <a:solidFill>
                            <a:srgbClr val="FF0000"/>
                          </a:solidFill>
                          <a:latin typeface="Arial"/>
                          <a:ea typeface="+mn-ea"/>
                          <a:cs typeface="+mn-cs"/>
                        </a:rPr>
                        <a:t>BS [mm]</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5.57 / </a:t>
                      </a:r>
                      <a:r>
                        <a:rPr kumimoji="0" lang="en-US" sz="1050" b="1" kern="1200" dirty="0">
                          <a:solidFill>
                            <a:srgbClr val="FF0000"/>
                          </a:solidFill>
                          <a:latin typeface="Arial"/>
                          <a:ea typeface="+mn-ea"/>
                          <a:cs typeface="+mn-cs"/>
                        </a:rPr>
                        <a:t>15.6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3.46 / </a:t>
                      </a:r>
                      <a:r>
                        <a:rPr kumimoji="0" lang="de-AT" sz="1050" b="1" kern="1200" dirty="0">
                          <a:solidFill>
                            <a:srgbClr val="FF0000"/>
                          </a:solidFill>
                          <a:latin typeface="Arial"/>
                          <a:ea typeface="+mn-ea"/>
                          <a:cs typeface="+mn-cs"/>
                        </a:rPr>
                        <a:t>5.28</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3.26 / </a:t>
                      </a:r>
                      <a:r>
                        <a:rPr kumimoji="0" lang="en-US" sz="1050" b="1" kern="1200" dirty="0">
                          <a:solidFill>
                            <a:srgbClr val="FF0000"/>
                          </a:solidFill>
                          <a:latin typeface="Arial"/>
                          <a:ea typeface="+mn-ea"/>
                          <a:cs typeface="+mn-cs"/>
                        </a:rPr>
                        <a:t>5.59</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1.91 / </a:t>
                      </a:r>
                      <a:r>
                        <a:rPr kumimoji="0" lang="en-US" sz="1050" b="1" kern="1200" dirty="0">
                          <a:solidFill>
                            <a:srgbClr val="FF0000"/>
                          </a:solidFill>
                          <a:latin typeface="Arial"/>
                          <a:ea typeface="+mn-ea"/>
                          <a:cs typeface="+mn-cs"/>
                        </a:rPr>
                        <a:t>2.3</a:t>
                      </a:r>
                      <a:r>
                        <a:rPr kumimoji="0" lang="en-GB" sz="1050" b="1" kern="1200" dirty="0">
                          <a:solidFill>
                            <a:srgbClr val="FF0000"/>
                          </a:solidFill>
                          <a:latin typeface="Arial"/>
                          <a:ea typeface="+mn-ea"/>
                          <a:cs typeface="+mn-cs"/>
                        </a:rPr>
                        <a:t>2</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366397388"/>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rgbClr val="FF0000"/>
                          </a:solidFill>
                          <a:latin typeface="Arial"/>
                          <a:ea typeface="+mn-ea"/>
                          <a:cs typeface="+mn-cs"/>
                        </a:rPr>
                        <a:t>luminosity per IP [10</a:t>
                      </a:r>
                      <a:r>
                        <a:rPr kumimoji="0" lang="en-US" sz="1000" b="1" kern="1200" baseline="30000" dirty="0">
                          <a:solidFill>
                            <a:srgbClr val="FF0000"/>
                          </a:solidFill>
                          <a:latin typeface="Arial"/>
                          <a:ea typeface="+mn-ea"/>
                          <a:cs typeface="+mn-cs"/>
                        </a:rPr>
                        <a:t>34</a:t>
                      </a:r>
                      <a:r>
                        <a:rPr kumimoji="0" lang="en-US" sz="1000" b="1" kern="1200" dirty="0">
                          <a:solidFill>
                            <a:srgbClr val="FF0000"/>
                          </a:solidFill>
                          <a:latin typeface="Arial"/>
                          <a:ea typeface="+mn-ea"/>
                          <a:cs typeface="+mn-cs"/>
                        </a:rPr>
                        <a:t> cm</a:t>
                      </a:r>
                      <a:r>
                        <a:rPr kumimoji="0" lang="en-US" sz="1000" b="1" kern="1200" baseline="30000" dirty="0">
                          <a:solidFill>
                            <a:srgbClr val="FF0000"/>
                          </a:solidFill>
                          <a:latin typeface="Arial"/>
                          <a:ea typeface="+mn-ea"/>
                          <a:cs typeface="+mn-cs"/>
                        </a:rPr>
                        <a:t>-2</a:t>
                      </a:r>
                      <a:r>
                        <a:rPr kumimoji="0" lang="en-US" sz="1000" b="1" kern="1200" dirty="0">
                          <a:solidFill>
                            <a:srgbClr val="FF0000"/>
                          </a:solidFill>
                          <a:latin typeface="Arial"/>
                          <a:ea typeface="+mn-ea"/>
                          <a:cs typeface="+mn-cs"/>
                        </a:rPr>
                        <a:t>s</a:t>
                      </a:r>
                      <a:r>
                        <a:rPr kumimoji="0" lang="en-US" sz="1000" b="1" kern="1200" baseline="30000" dirty="0">
                          <a:solidFill>
                            <a:srgbClr val="FF0000"/>
                          </a:solidFill>
                          <a:latin typeface="Arial"/>
                          <a:ea typeface="+mn-ea"/>
                          <a:cs typeface="+mn-cs"/>
                        </a:rPr>
                        <a:t>-1</a:t>
                      </a:r>
                      <a:r>
                        <a:rPr kumimoji="0" lang="en-US" sz="1000" b="1" kern="1200" dirty="0">
                          <a:solidFill>
                            <a:srgbClr val="FF0000"/>
                          </a:solidFill>
                          <a:latin typeface="Arial"/>
                          <a:ea typeface="+mn-ea"/>
                          <a:cs typeface="+mn-cs"/>
                        </a:rPr>
                        <a:t>]</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143</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20</a:t>
                      </a:r>
                      <a:endParaRPr kumimoji="0" lang="en-GB" sz="1050" b="1" kern="1200" dirty="0">
                        <a:solidFill>
                          <a:srgbClr val="FF0000"/>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7.5</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1.38</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594538425"/>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rgbClr val="FF0000"/>
                          </a:solidFill>
                          <a:latin typeface="Arial"/>
                          <a:ea typeface="+mn-ea"/>
                          <a:cs typeface="+mn-cs"/>
                        </a:rPr>
                        <a:t>total integrated luminosity / IP / year [ab</a:t>
                      </a:r>
                      <a:r>
                        <a:rPr kumimoji="0" lang="en-US" sz="1000" b="1" kern="1200" baseline="30000" dirty="0">
                          <a:solidFill>
                            <a:srgbClr val="FF0000"/>
                          </a:solidFill>
                          <a:latin typeface="Arial"/>
                          <a:ea typeface="+mn-ea"/>
                          <a:cs typeface="+mn-cs"/>
                        </a:rPr>
                        <a:t>-1</a:t>
                      </a:r>
                      <a:r>
                        <a:rPr kumimoji="0" lang="en-US" sz="1000" b="1" kern="1200" dirty="0">
                          <a:solidFill>
                            <a:srgbClr val="FF0000"/>
                          </a:solidFill>
                          <a:latin typeface="Arial"/>
                          <a:ea typeface="+mn-ea"/>
                          <a:cs typeface="+mn-cs"/>
                        </a:rPr>
                        <a:t>/</a:t>
                      </a:r>
                      <a:r>
                        <a:rPr kumimoji="0" lang="en-US" sz="1000" b="1" kern="1200" dirty="0" err="1">
                          <a:solidFill>
                            <a:srgbClr val="FF0000"/>
                          </a:solidFill>
                          <a:latin typeface="Arial"/>
                          <a:ea typeface="+mn-ea"/>
                          <a:cs typeface="+mn-cs"/>
                        </a:rPr>
                        <a:t>yr</a:t>
                      </a:r>
                      <a:r>
                        <a:rPr kumimoji="0" lang="en-US" sz="1000" b="1" kern="1200" dirty="0">
                          <a:solidFill>
                            <a:srgbClr val="FF0000"/>
                          </a:solidFill>
                          <a:latin typeface="Arial"/>
                          <a:ea typeface="+mn-ea"/>
                          <a:cs typeface="+mn-cs"/>
                        </a:rPr>
                        <a:t>]</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17</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2.4</a:t>
                      </a:r>
                      <a:endParaRPr kumimoji="0" lang="en-GB" sz="1050" b="1" kern="1200" dirty="0">
                        <a:solidFill>
                          <a:srgbClr val="FF0000"/>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0.9</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0.17</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1303453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chemeClr val="tx1"/>
                          </a:solidFill>
                          <a:latin typeface="Arial"/>
                          <a:ea typeface="+mn-ea"/>
                          <a:cs typeface="+mn-cs"/>
                        </a:rPr>
                        <a:t>beam lifetime rad Bhabha + BS [min]</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baseline="0" dirty="0">
                          <a:solidFill>
                            <a:schemeClr val="tx1"/>
                          </a:solidFill>
                          <a:latin typeface="Arial"/>
                          <a:ea typeface="+mn-ea"/>
                          <a:cs typeface="+mn-cs"/>
                        </a:rPr>
                        <a:t>12</a:t>
                      </a:r>
                      <a:endParaRPr kumimoji="0" lang="en-GB" sz="1050" b="1" kern="1200" dirty="0">
                        <a:solidFill>
                          <a:schemeClr val="tx1"/>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12</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11</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4062015532"/>
                  </a:ext>
                </a:extLst>
              </a:tr>
            </a:tbl>
          </a:graphicData>
        </a:graphic>
      </p:graphicFrame>
    </p:spTree>
    <p:extLst>
      <p:ext uri="{BB962C8B-B14F-4D97-AF65-F5344CB8AC3E}">
        <p14:creationId xmlns:p14="http://schemas.microsoft.com/office/powerpoint/2010/main" val="316532105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FCC-</a:t>
            </a:r>
            <a:r>
              <a:rPr lang="fr-CH" dirty="0" err="1"/>
              <a:t>ee</a:t>
            </a:r>
            <a:r>
              <a:rPr lang="fr-CH" dirty="0"/>
              <a:t> </a:t>
            </a:r>
            <a:r>
              <a:rPr lang="en-US" dirty="0"/>
              <a:t>optics baseline &amp; further evolution(s)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2" name="Picture 2" descr="X">
            <a:extLst>
              <a:ext uri="{FF2B5EF4-FFF2-40B4-BE49-F238E27FC236}">
                <a16:creationId xmlns:a16="http://schemas.microsoft.com/office/drawing/2014/main" id="{26C27E74-C60B-BC9D-3665-B5A4B3848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066" y="4117766"/>
            <a:ext cx="4104174" cy="24191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6D60FC-A33C-0BF2-C70C-0A0C0C0036F3}"/>
              </a:ext>
            </a:extLst>
          </p:cNvPr>
          <p:cNvPicPr>
            <a:picLocks noChangeAspect="1"/>
          </p:cNvPicPr>
          <p:nvPr/>
        </p:nvPicPr>
        <p:blipFill>
          <a:blip r:embed="rId4"/>
          <a:stretch>
            <a:fillRect/>
          </a:stretch>
        </p:blipFill>
        <p:spPr>
          <a:xfrm>
            <a:off x="8079200" y="1106266"/>
            <a:ext cx="3733278" cy="2682537"/>
          </a:xfrm>
          <a:prstGeom prst="rect">
            <a:avLst/>
          </a:prstGeom>
        </p:spPr>
      </p:pic>
      <p:pic>
        <p:nvPicPr>
          <p:cNvPr id="4" name="Picture 3">
            <a:extLst>
              <a:ext uri="{FF2B5EF4-FFF2-40B4-BE49-F238E27FC236}">
                <a16:creationId xmlns:a16="http://schemas.microsoft.com/office/drawing/2014/main" id="{7A8C8F1E-A941-1752-9D5F-A4E236F62E26}"/>
              </a:ext>
            </a:extLst>
          </p:cNvPr>
          <p:cNvPicPr>
            <a:picLocks noChangeAspect="1"/>
          </p:cNvPicPr>
          <p:nvPr/>
        </p:nvPicPr>
        <p:blipFill>
          <a:blip r:embed="rId5"/>
          <a:stretch>
            <a:fillRect/>
          </a:stretch>
        </p:blipFill>
        <p:spPr>
          <a:xfrm>
            <a:off x="8265382" y="3843575"/>
            <a:ext cx="3753963" cy="3014425"/>
          </a:xfrm>
          <a:prstGeom prst="rect">
            <a:avLst/>
          </a:prstGeom>
        </p:spPr>
      </p:pic>
      <p:pic>
        <p:nvPicPr>
          <p:cNvPr id="6" name="Picture 5">
            <a:extLst>
              <a:ext uri="{FF2B5EF4-FFF2-40B4-BE49-F238E27FC236}">
                <a16:creationId xmlns:a16="http://schemas.microsoft.com/office/drawing/2014/main" id="{D1CF6679-A823-2E68-EA4A-A02EF25AB9C6}"/>
              </a:ext>
            </a:extLst>
          </p:cNvPr>
          <p:cNvPicPr>
            <a:picLocks noChangeAspect="1"/>
          </p:cNvPicPr>
          <p:nvPr/>
        </p:nvPicPr>
        <p:blipFill>
          <a:blip r:embed="rId6"/>
          <a:stretch>
            <a:fillRect/>
          </a:stretch>
        </p:blipFill>
        <p:spPr>
          <a:xfrm>
            <a:off x="0" y="3846196"/>
            <a:ext cx="4268422" cy="3020109"/>
          </a:xfrm>
          <a:prstGeom prst="rect">
            <a:avLst/>
          </a:prstGeom>
        </p:spPr>
      </p:pic>
      <p:pic>
        <p:nvPicPr>
          <p:cNvPr id="17" name="Picture 16">
            <a:extLst>
              <a:ext uri="{FF2B5EF4-FFF2-40B4-BE49-F238E27FC236}">
                <a16:creationId xmlns:a16="http://schemas.microsoft.com/office/drawing/2014/main" id="{2511466E-3D9A-137A-607C-AA356BCA5294}"/>
              </a:ext>
            </a:extLst>
          </p:cNvPr>
          <p:cNvPicPr>
            <a:picLocks noChangeAspect="1"/>
          </p:cNvPicPr>
          <p:nvPr/>
        </p:nvPicPr>
        <p:blipFill>
          <a:blip r:embed="rId7"/>
          <a:stretch>
            <a:fillRect/>
          </a:stretch>
        </p:blipFill>
        <p:spPr>
          <a:xfrm>
            <a:off x="-19644" y="915723"/>
            <a:ext cx="3966973" cy="3115692"/>
          </a:xfrm>
          <a:prstGeom prst="rect">
            <a:avLst/>
          </a:prstGeom>
        </p:spPr>
      </p:pic>
      <p:sp>
        <p:nvSpPr>
          <p:cNvPr id="18" name="TextBox 17">
            <a:extLst>
              <a:ext uri="{FF2B5EF4-FFF2-40B4-BE49-F238E27FC236}">
                <a16:creationId xmlns:a16="http://schemas.microsoft.com/office/drawing/2014/main" id="{0F829A8F-D2D8-4591-C4E6-9CD48F46BF96}"/>
              </a:ext>
            </a:extLst>
          </p:cNvPr>
          <p:cNvSpPr txBox="1"/>
          <p:nvPr/>
        </p:nvSpPr>
        <p:spPr>
          <a:xfrm>
            <a:off x="1473622" y="759380"/>
            <a:ext cx="15474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C377B"/>
                </a:solidFill>
                <a:latin typeface="Calibri"/>
              </a:rPr>
              <a:t>r</a:t>
            </a:r>
            <a:r>
              <a:rPr kumimoji="0" lang="en-US" sz="2400" b="1" i="0" u="none" strike="noStrike" kern="1200" cap="none" spc="0" normalizeH="0" baseline="0" noProof="0" dirty="0" err="1">
                <a:ln>
                  <a:noFill/>
                </a:ln>
                <a:solidFill>
                  <a:srgbClr val="0C377B"/>
                </a:solidFill>
                <a:effectLst/>
                <a:uLnTx/>
                <a:uFillTx/>
                <a:latin typeface="Calibri"/>
                <a:ea typeface="+mn-ea"/>
                <a:cs typeface="+mn-cs"/>
              </a:rPr>
              <a:t>egular</a:t>
            </a:r>
            <a:r>
              <a:rPr kumimoji="0" lang="en-US" sz="2400" b="1" i="0" u="none" strike="noStrike" kern="1200" cap="none" spc="0" normalizeH="0" baseline="0" noProof="0" dirty="0">
                <a:ln>
                  <a:noFill/>
                </a:ln>
                <a:solidFill>
                  <a:srgbClr val="0C377B"/>
                </a:solidFill>
                <a:effectLst/>
                <a:uLnTx/>
                <a:uFillTx/>
                <a:latin typeface="Calibri"/>
                <a:ea typeface="+mn-ea"/>
                <a:cs typeface="+mn-cs"/>
              </a:rPr>
              <a:t> arc</a:t>
            </a:r>
            <a:endParaRPr kumimoji="0" lang="en-GB" sz="2400" b="1" i="0" u="none" strike="noStrike" kern="1200" cap="none" spc="0" normalizeH="0" baseline="0" noProof="0" dirty="0">
              <a:ln>
                <a:noFill/>
              </a:ln>
              <a:solidFill>
                <a:srgbClr val="0C377B"/>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4284127B-8EE1-071A-F723-B7BA64255C85}"/>
              </a:ext>
            </a:extLst>
          </p:cNvPr>
          <p:cNvSpPr txBox="1"/>
          <p:nvPr/>
        </p:nvSpPr>
        <p:spPr>
          <a:xfrm>
            <a:off x="8526850" y="747848"/>
            <a:ext cx="2598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C377B"/>
                </a:solidFill>
                <a:effectLst/>
                <a:uLnTx/>
                <a:uFillTx/>
                <a:latin typeface="Calibri"/>
                <a:ea typeface="+mn-ea"/>
                <a:cs typeface="+mn-cs"/>
              </a:rPr>
              <a:t>interaction region</a:t>
            </a:r>
            <a:endParaRPr kumimoji="0" lang="en-GB" sz="2400" b="1" i="0" u="none" strike="noStrike" kern="1200" cap="none" spc="0" normalizeH="0" baseline="0" noProof="0" dirty="0">
              <a:ln>
                <a:noFill/>
              </a:ln>
              <a:solidFill>
                <a:srgbClr val="0C377B"/>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820BD7F-58CC-E80B-A515-4074D3C90605}"/>
                  </a:ext>
                </a:extLst>
              </p:cNvPr>
              <p:cNvSpPr txBox="1"/>
              <p:nvPr/>
            </p:nvSpPr>
            <p:spPr>
              <a:xfrm>
                <a:off x="673228" y="2339471"/>
                <a:ext cx="322422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FODO lattice</a:t>
                </a:r>
                <a:r>
                  <a:rPr kumimoji="0" lang="en-US" sz="1600" b="0" i="0" u="none" strike="noStrike" kern="1200" cap="none" spc="0" normalizeH="0" baseline="0" noProof="0" dirty="0">
                    <a:ln>
                      <a:noFill/>
                    </a:ln>
                    <a:solidFill>
                      <a:prstClr val="black"/>
                    </a:solidFill>
                    <a:effectLst/>
                    <a:uLnTx/>
                    <a:uFillTx/>
                    <a:latin typeface="Calibri"/>
                    <a:ea typeface="+mn-ea"/>
                    <a:cs typeface="+mn-cs"/>
                  </a:rPr>
                  <a:t>, many -</a:t>
                </a:r>
                <a:r>
                  <a:rPr kumimoji="0" lang="en-US" sz="1600" b="0" i="1" u="none" strike="noStrike" kern="1200" cap="none" spc="0" normalizeH="0" baseline="0" noProof="0" dirty="0">
                    <a:ln>
                      <a:noFill/>
                    </a:ln>
                    <a:solidFill>
                      <a:prstClr val="black"/>
                    </a:solidFill>
                    <a:effectLst/>
                    <a:uLnTx/>
                    <a:uFillTx/>
                    <a:latin typeface="Calibri"/>
                    <a:ea typeface="+mn-ea"/>
                    <a:cs typeface="+mn-cs"/>
                  </a:rPr>
                  <a:t>I</a:t>
                </a:r>
                <a:r>
                  <a:rPr kumimoji="0" lang="en-US" sz="1600" b="0" i="0" u="none" strike="noStrike" kern="1200" cap="none" spc="0" normalizeH="0" baseline="0" noProof="0" dirty="0">
                    <a:ln>
                      <a:noFill/>
                    </a:ln>
                    <a:solidFill>
                      <a:prstClr val="black"/>
                    </a:solidFill>
                    <a:effectLst/>
                    <a:uLnTx/>
                    <a:uFillTx/>
                    <a:latin typeface="Calibri"/>
                    <a:ea typeface="+mn-ea"/>
                    <a:cs typeface="+mn-cs"/>
                  </a:rPr>
                  <a:t> sext pairs; periodic unit cell length </a:t>
                </a: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b="0" i="0" u="none" strike="noStrike" kern="1200" cap="none" spc="0" normalizeH="0" baseline="0" noProof="0" dirty="0">
                    <a:ln>
                      <a:noFill/>
                    </a:ln>
                    <a:solidFill>
                      <a:prstClr val="black"/>
                    </a:solidFill>
                    <a:effectLst/>
                    <a:uLnTx/>
                    <a:uFillTx/>
                    <a:latin typeface="Calibri"/>
                    <a:ea typeface="+mn-ea"/>
                    <a:cs typeface="+mn-cs"/>
                  </a:rPr>
                  <a:t>260 m</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TextBox 19">
                <a:extLst>
                  <a:ext uri="{FF2B5EF4-FFF2-40B4-BE49-F238E27FC236}">
                    <a16:creationId xmlns:a16="http://schemas.microsoft.com/office/drawing/2014/main" id="{6820BD7F-58CC-E80B-A515-4074D3C90605}"/>
                  </a:ext>
                </a:extLst>
              </p:cNvPr>
              <p:cNvSpPr txBox="1">
                <a:spLocks noRot="1" noChangeAspect="1" noMove="1" noResize="1" noEditPoints="1" noAdjustHandles="1" noChangeArrowheads="1" noChangeShapeType="1" noTextEdit="1"/>
              </p:cNvSpPr>
              <p:nvPr/>
            </p:nvSpPr>
            <p:spPr>
              <a:xfrm>
                <a:off x="673228" y="2339471"/>
                <a:ext cx="3224224" cy="615553"/>
              </a:xfrm>
              <a:prstGeom prst="rect">
                <a:avLst/>
              </a:prstGeom>
              <a:blipFill>
                <a:blip r:embed="rId8"/>
                <a:stretch>
                  <a:fillRect l="-1512" t="-5941" b="-1188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446E3F-23B0-589F-EB71-13F483B74C28}"/>
                  </a:ext>
                </a:extLst>
              </p:cNvPr>
              <p:cNvSpPr txBox="1"/>
              <p:nvPr/>
            </p:nvSpPr>
            <p:spPr>
              <a:xfrm>
                <a:off x="706582" y="4838814"/>
                <a:ext cx="2876203" cy="892552"/>
              </a:xfrm>
              <a:prstGeom prst="rect">
                <a:avLst/>
              </a:prstGeom>
              <a:solidFill>
                <a:schemeClr val="bg1">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hybrid FODO lattice,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a:ln>
                      <a:noFill/>
                    </a:ln>
                    <a:solidFill>
                      <a:prstClr val="black"/>
                    </a:solidFill>
                    <a:effectLst/>
                    <a:uLnTx/>
                    <a:uFillTx/>
                    <a:latin typeface="Calibri"/>
                    <a:ea typeface="+mn-ea"/>
                    <a:cs typeface="+mn-cs"/>
                  </a:rPr>
                  <a:t>with few sext. families,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periodic unit cell length</a:t>
                </a:r>
                <a14:m>
                  <m:oMath xmlns:m="http://schemas.openxmlformats.org/officeDocument/2006/math">
                    <m:r>
                      <a:rPr kumimoji="0" lang="en-US" sz="16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b="0" i="0" u="none" strike="noStrike" kern="1200" cap="none" spc="0" normalizeH="0" baseline="0" noProof="0" dirty="0">
                    <a:ln>
                      <a:noFill/>
                    </a:ln>
                    <a:solidFill>
                      <a:prstClr val="black"/>
                    </a:solidFill>
                    <a:effectLst/>
                    <a:uLnTx/>
                    <a:uFillTx/>
                    <a:latin typeface="Calibri"/>
                    <a:ea typeface="+mn-ea"/>
                    <a:cs typeface="+mn-cs"/>
                  </a:rPr>
                  <a:t>300 m</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1" name="TextBox 20">
                <a:extLst>
                  <a:ext uri="{FF2B5EF4-FFF2-40B4-BE49-F238E27FC236}">
                    <a16:creationId xmlns:a16="http://schemas.microsoft.com/office/drawing/2014/main" id="{F7446E3F-23B0-589F-EB71-13F483B74C28}"/>
                  </a:ext>
                </a:extLst>
              </p:cNvPr>
              <p:cNvSpPr txBox="1">
                <a:spLocks noRot="1" noChangeAspect="1" noMove="1" noResize="1" noEditPoints="1" noAdjustHandles="1" noChangeArrowheads="1" noChangeShapeType="1" noTextEdit="1"/>
              </p:cNvSpPr>
              <p:nvPr/>
            </p:nvSpPr>
            <p:spPr>
              <a:xfrm>
                <a:off x="706582" y="4838814"/>
                <a:ext cx="2876203" cy="892552"/>
              </a:xfrm>
              <a:prstGeom prst="rect">
                <a:avLst/>
              </a:prstGeom>
              <a:blipFill>
                <a:blip r:embed="rId9"/>
                <a:stretch>
                  <a:fillRect l="-1907" t="-4110" b="-8219"/>
                </a:stretch>
              </a:blipFill>
            </p:spPr>
            <p:txBody>
              <a:bodyPr/>
              <a:lstStyle/>
              <a:p>
                <a:r>
                  <a:rPr lang="en-CH">
                    <a:noFill/>
                  </a:rPr>
                  <a:t> </a:t>
                </a:r>
              </a:p>
            </p:txBody>
          </p:sp>
        </mc:Fallback>
      </mc:AlternateContent>
      <p:sp>
        <p:nvSpPr>
          <p:cNvPr id="22" name="TextBox 21">
            <a:extLst>
              <a:ext uri="{FF2B5EF4-FFF2-40B4-BE49-F238E27FC236}">
                <a16:creationId xmlns:a16="http://schemas.microsoft.com/office/drawing/2014/main" id="{5144C16B-7884-8BDE-F7E1-44A901400F75}"/>
              </a:ext>
            </a:extLst>
          </p:cNvPr>
          <p:cNvSpPr txBox="1"/>
          <p:nvPr/>
        </p:nvSpPr>
        <p:spPr>
          <a:xfrm>
            <a:off x="8880638" y="4917866"/>
            <a:ext cx="27192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sext.s</a:t>
            </a:r>
            <a:r>
              <a:rPr kumimoji="0" lang="en-US" sz="1800" b="0" i="0" u="none" strike="noStrike" kern="1200" cap="none" spc="0" normalizeH="0" baseline="0" noProof="0" dirty="0">
                <a:ln>
                  <a:noFill/>
                </a:ln>
                <a:solidFill>
                  <a:prstClr val="black"/>
                </a:solidFill>
                <a:effectLst/>
                <a:uLnTx/>
                <a:uFillTx/>
                <a:latin typeface="Calibri"/>
                <a:ea typeface="+mn-ea"/>
                <a:cs typeface="+mn-cs"/>
              </a:rPr>
              <a:t> per final focus, modular</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871F3C06-771F-6527-EE11-77CA9C67E6A9}"/>
              </a:ext>
            </a:extLst>
          </p:cNvPr>
          <p:cNvSpPr txBox="1"/>
          <p:nvPr/>
        </p:nvSpPr>
        <p:spPr>
          <a:xfrm>
            <a:off x="8877291" y="2362143"/>
            <a:ext cx="27192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“1.5”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sext.s</a:t>
            </a:r>
            <a:r>
              <a:rPr kumimoji="0" lang="en-US" sz="1800" b="0" i="0" u="none" strike="noStrike" kern="1200" cap="none" spc="0" normalizeH="0" baseline="0" noProof="0" dirty="0">
                <a:ln>
                  <a:noFill/>
                </a:ln>
                <a:solidFill>
                  <a:prstClr val="black"/>
                </a:solidFill>
                <a:effectLst/>
                <a:uLnTx/>
                <a:uFillTx/>
                <a:latin typeface="Calibri"/>
                <a:ea typeface="+mn-ea"/>
                <a:cs typeface="+mn-cs"/>
              </a:rPr>
              <a:t> per final focus,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asymmetric</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A8F8EE83-ED1F-B35D-D933-D39691FEC235}"/>
              </a:ext>
            </a:extLst>
          </p:cNvPr>
          <p:cNvSpPr txBox="1"/>
          <p:nvPr/>
        </p:nvSpPr>
        <p:spPr>
          <a:xfrm>
            <a:off x="11279762" y="851714"/>
            <a:ext cx="633507" cy="276999"/>
          </a:xfrm>
          <a:prstGeom prst="rect">
            <a:avLst/>
          </a:prstGeom>
          <a:solidFill>
            <a:schemeClr val="accent5">
              <a:lumMod val="20000"/>
              <a:lumOff val="80000"/>
            </a:schemeClr>
          </a:solidFill>
        </p:spPr>
        <p:txBody>
          <a:bodyPr wrap="none" rtlCol="0">
            <a:spAutoFit/>
          </a:bodyPr>
          <a:lstStyle/>
          <a:p>
            <a:r>
              <a:rPr lang="en-US" sz="1200" dirty="0"/>
              <a:t>K. Oide</a:t>
            </a:r>
            <a:endParaRPr lang="en-GB" sz="1200" dirty="0"/>
          </a:p>
        </p:txBody>
      </p:sp>
      <p:sp>
        <p:nvSpPr>
          <p:cNvPr id="25" name="TextBox 24">
            <a:extLst>
              <a:ext uri="{FF2B5EF4-FFF2-40B4-BE49-F238E27FC236}">
                <a16:creationId xmlns:a16="http://schemas.microsoft.com/office/drawing/2014/main" id="{2B6CF2BA-A83F-E3AF-F3A6-6269C367F945}"/>
              </a:ext>
            </a:extLst>
          </p:cNvPr>
          <p:cNvSpPr txBox="1"/>
          <p:nvPr/>
        </p:nvSpPr>
        <p:spPr>
          <a:xfrm>
            <a:off x="3313822" y="865176"/>
            <a:ext cx="633507" cy="276999"/>
          </a:xfrm>
          <a:prstGeom prst="rect">
            <a:avLst/>
          </a:prstGeom>
          <a:solidFill>
            <a:schemeClr val="accent5">
              <a:lumMod val="20000"/>
              <a:lumOff val="80000"/>
            </a:schemeClr>
          </a:solidFill>
        </p:spPr>
        <p:txBody>
          <a:bodyPr wrap="none" rtlCol="0">
            <a:spAutoFit/>
          </a:bodyPr>
          <a:lstStyle/>
          <a:p>
            <a:r>
              <a:rPr lang="en-US" sz="1200" dirty="0"/>
              <a:t>K. Oide</a:t>
            </a:r>
            <a:endParaRPr lang="en-GB" sz="1200" dirty="0"/>
          </a:p>
        </p:txBody>
      </p:sp>
      <p:sp>
        <p:nvSpPr>
          <p:cNvPr id="26" name="TextBox 25">
            <a:extLst>
              <a:ext uri="{FF2B5EF4-FFF2-40B4-BE49-F238E27FC236}">
                <a16:creationId xmlns:a16="http://schemas.microsoft.com/office/drawing/2014/main" id="{1FA83462-9018-4334-F1E1-D8495AECBE47}"/>
              </a:ext>
            </a:extLst>
          </p:cNvPr>
          <p:cNvSpPr txBox="1"/>
          <p:nvPr/>
        </p:nvSpPr>
        <p:spPr>
          <a:xfrm>
            <a:off x="11143143" y="4131701"/>
            <a:ext cx="912045" cy="276999"/>
          </a:xfrm>
          <a:prstGeom prst="rect">
            <a:avLst/>
          </a:prstGeom>
          <a:solidFill>
            <a:schemeClr val="accent5">
              <a:lumMod val="20000"/>
              <a:lumOff val="80000"/>
            </a:schemeClr>
          </a:solidFill>
        </p:spPr>
        <p:txBody>
          <a:bodyPr wrap="none" rtlCol="0">
            <a:spAutoFit/>
          </a:bodyPr>
          <a:lstStyle/>
          <a:p>
            <a:r>
              <a:rPr lang="en-US" sz="1200" dirty="0"/>
              <a:t>P. Raimondi</a:t>
            </a:r>
            <a:endParaRPr lang="en-GB" sz="1200" dirty="0"/>
          </a:p>
        </p:txBody>
      </p:sp>
      <p:sp>
        <p:nvSpPr>
          <p:cNvPr id="27" name="TextBox 26">
            <a:extLst>
              <a:ext uri="{FF2B5EF4-FFF2-40B4-BE49-F238E27FC236}">
                <a16:creationId xmlns:a16="http://schemas.microsoft.com/office/drawing/2014/main" id="{C4C57A60-CBDD-06A6-3F11-F6022144A284}"/>
              </a:ext>
            </a:extLst>
          </p:cNvPr>
          <p:cNvSpPr txBox="1"/>
          <p:nvPr/>
        </p:nvSpPr>
        <p:spPr>
          <a:xfrm>
            <a:off x="3146356" y="4069406"/>
            <a:ext cx="912045" cy="276999"/>
          </a:xfrm>
          <a:prstGeom prst="rect">
            <a:avLst/>
          </a:prstGeom>
          <a:solidFill>
            <a:schemeClr val="accent5">
              <a:lumMod val="20000"/>
              <a:lumOff val="80000"/>
            </a:schemeClr>
          </a:solidFill>
        </p:spPr>
        <p:txBody>
          <a:bodyPr wrap="none" rtlCol="0">
            <a:spAutoFit/>
          </a:bodyPr>
          <a:lstStyle/>
          <a:p>
            <a:r>
              <a:rPr lang="en-US" sz="1200" dirty="0"/>
              <a:t>P. Raimondi</a:t>
            </a:r>
            <a:endParaRPr lang="en-GB" sz="1200" dirty="0"/>
          </a:p>
        </p:txBody>
      </p:sp>
      <p:sp>
        <p:nvSpPr>
          <p:cNvPr id="28" name="TextBox 27">
            <a:extLst>
              <a:ext uri="{FF2B5EF4-FFF2-40B4-BE49-F238E27FC236}">
                <a16:creationId xmlns:a16="http://schemas.microsoft.com/office/drawing/2014/main" id="{0C745C5D-DD7B-2159-57FC-87D46325B238}"/>
              </a:ext>
            </a:extLst>
          </p:cNvPr>
          <p:cNvSpPr txBox="1"/>
          <p:nvPr/>
        </p:nvSpPr>
        <p:spPr>
          <a:xfrm>
            <a:off x="6940218" y="6351334"/>
            <a:ext cx="1127937" cy="461665"/>
          </a:xfrm>
          <a:prstGeom prst="rect">
            <a:avLst/>
          </a:prstGeom>
          <a:solidFill>
            <a:schemeClr val="accent5">
              <a:lumMod val="20000"/>
              <a:lumOff val="80000"/>
            </a:schemeClr>
          </a:solidFill>
        </p:spPr>
        <p:txBody>
          <a:bodyPr wrap="none" rtlCol="0">
            <a:spAutoFit/>
          </a:bodyPr>
          <a:lstStyle/>
          <a:p>
            <a:r>
              <a:rPr lang="en-US" sz="1200" dirty="0"/>
              <a:t>C. Garcia,</a:t>
            </a:r>
          </a:p>
          <a:p>
            <a:r>
              <a:rPr lang="en-US" sz="1200" dirty="0"/>
              <a:t>R. Tomas, et al.</a:t>
            </a:r>
            <a:endParaRPr lang="en-GB" sz="1200" dirty="0"/>
          </a:p>
        </p:txBody>
      </p:sp>
      <p:sp>
        <p:nvSpPr>
          <p:cNvPr id="29" name="TextBox 28">
            <a:extLst>
              <a:ext uri="{FF2B5EF4-FFF2-40B4-BE49-F238E27FC236}">
                <a16:creationId xmlns:a16="http://schemas.microsoft.com/office/drawing/2014/main" id="{F2885747-0B71-ED96-571D-133EE71C0B70}"/>
              </a:ext>
            </a:extLst>
          </p:cNvPr>
          <p:cNvSpPr txBox="1"/>
          <p:nvPr/>
        </p:nvSpPr>
        <p:spPr>
          <a:xfrm>
            <a:off x="4188313" y="1212814"/>
            <a:ext cx="4007379" cy="2693045"/>
          </a:xfrm>
          <a:prstGeom prst="rect">
            <a:avLst/>
          </a:prstGeom>
          <a:noFill/>
        </p:spPr>
        <p:txBody>
          <a:bodyPr wrap="none" rtlCol="0">
            <a:spAutoFit/>
          </a:bodyPr>
          <a:lstStyle/>
          <a:p>
            <a:r>
              <a:rPr lang="en-US" sz="2000" b="1" dirty="0" err="1">
                <a:solidFill>
                  <a:srgbClr val="0C377B"/>
                </a:solidFill>
              </a:rPr>
              <a:t>optimisation</a:t>
            </a:r>
            <a:r>
              <a:rPr lang="en-US" sz="2000" b="1" dirty="0">
                <a:solidFill>
                  <a:srgbClr val="0C377B"/>
                </a:solidFill>
              </a:rPr>
              <a:t> goals:</a:t>
            </a:r>
          </a:p>
          <a:p>
            <a:endParaRPr lang="en-US" sz="900" b="1" dirty="0">
              <a:solidFill>
                <a:srgbClr val="0C377B"/>
              </a:solidFill>
            </a:endParaRPr>
          </a:p>
          <a:p>
            <a:pPr marL="285750" indent="-285750">
              <a:buFont typeface="Arial" panose="020B0604020202020204" pitchFamily="34" charset="0"/>
              <a:buChar char="•"/>
            </a:pPr>
            <a:r>
              <a:rPr lang="en-GB" sz="2000" dirty="0">
                <a:solidFill>
                  <a:srgbClr val="0C377B"/>
                </a:solidFill>
              </a:rPr>
              <a:t>reduced power consumption</a:t>
            </a:r>
          </a:p>
          <a:p>
            <a:pPr marL="285750" indent="-285750">
              <a:buFont typeface="Arial" panose="020B0604020202020204" pitchFamily="34" charset="0"/>
              <a:buChar char="•"/>
            </a:pPr>
            <a:r>
              <a:rPr lang="en-GB" sz="2000" dirty="0">
                <a:solidFill>
                  <a:srgbClr val="0C377B"/>
                </a:solidFill>
              </a:rPr>
              <a:t>lower SR energy loss</a:t>
            </a:r>
          </a:p>
          <a:p>
            <a:pPr marL="285750" indent="-285750">
              <a:buFont typeface="Arial" panose="020B0604020202020204" pitchFamily="34" charset="0"/>
              <a:buChar char="•"/>
            </a:pPr>
            <a:r>
              <a:rPr lang="en-GB" sz="2000" dirty="0">
                <a:solidFill>
                  <a:srgbClr val="0C377B"/>
                </a:solidFill>
              </a:rPr>
              <a:t>increased momentum acceptance</a:t>
            </a:r>
          </a:p>
          <a:p>
            <a:pPr marL="285750" indent="-285750">
              <a:buFont typeface="Arial" panose="020B0604020202020204" pitchFamily="34" charset="0"/>
              <a:buChar char="•"/>
            </a:pPr>
            <a:r>
              <a:rPr lang="en-GB" sz="2000" dirty="0">
                <a:solidFill>
                  <a:srgbClr val="0C377B"/>
                </a:solidFill>
              </a:rPr>
              <a:t>relaxed tolerances</a:t>
            </a:r>
          </a:p>
          <a:p>
            <a:pPr marL="285750" indent="-285750">
              <a:buFont typeface="Arial" panose="020B0604020202020204" pitchFamily="34" charset="0"/>
              <a:buChar char="•"/>
            </a:pPr>
            <a:r>
              <a:rPr lang="en-GB" sz="2000" dirty="0">
                <a:solidFill>
                  <a:srgbClr val="0C377B"/>
                </a:solidFill>
              </a:rPr>
              <a:t>larger dynamic aperture</a:t>
            </a:r>
          </a:p>
          <a:p>
            <a:pPr marL="285750" indent="-285750">
              <a:buFont typeface="Arial" panose="020B0604020202020204" pitchFamily="34" charset="0"/>
              <a:buChar char="•"/>
            </a:pPr>
            <a:r>
              <a:rPr lang="en-GB" sz="2000" dirty="0">
                <a:solidFill>
                  <a:srgbClr val="0C377B"/>
                </a:solidFill>
              </a:rPr>
              <a:t>simplified powering schemes</a:t>
            </a:r>
          </a:p>
          <a:p>
            <a:endParaRPr lang="en-GB" sz="2000" dirty="0">
              <a:solidFill>
                <a:srgbClr val="0C377B"/>
              </a:solidFill>
            </a:endParaRPr>
          </a:p>
        </p:txBody>
      </p:sp>
    </p:spTree>
    <p:extLst>
      <p:ext uri="{BB962C8B-B14F-4D97-AF65-F5344CB8AC3E}">
        <p14:creationId xmlns:p14="http://schemas.microsoft.com/office/powerpoint/2010/main" val="257230815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CH" sz="2800" dirty="0"/>
              <a:t>                     Optimisation for </a:t>
            </a:r>
            <a:r>
              <a:rPr lang="fr-CH" sz="2800" dirty="0" err="1"/>
              <a:t>operation</a:t>
            </a:r>
            <a:r>
              <a:rPr lang="fr-CH" sz="2800" dirty="0"/>
              <a:t>: 400 MHz SRF and </a:t>
            </a:r>
            <a:r>
              <a:rPr lang="fr-CH" sz="2800" dirty="0" err="1"/>
              <a:t>beam</a:t>
            </a:r>
            <a:r>
              <a:rPr lang="fr-CH" sz="2800" dirty="0"/>
              <a:t> </a:t>
            </a:r>
            <a:r>
              <a:rPr lang="fr-CH" sz="2800" dirty="0" err="1"/>
              <a:t>switchyard</a:t>
            </a:r>
            <a:endParaRPr kumimoji="0" lang="en-US" sz="28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3" name="TextBox 2">
            <a:extLst>
              <a:ext uri="{FF2B5EF4-FFF2-40B4-BE49-F238E27FC236}">
                <a16:creationId xmlns:a16="http://schemas.microsoft.com/office/drawing/2014/main" id="{CEE79E39-F94C-5A10-6BB9-380F5EB2D740}"/>
              </a:ext>
            </a:extLst>
          </p:cNvPr>
          <p:cNvSpPr txBox="1"/>
          <p:nvPr/>
        </p:nvSpPr>
        <p:spPr>
          <a:xfrm>
            <a:off x="97622" y="749071"/>
            <a:ext cx="8884097" cy="1538883"/>
          </a:xfrm>
          <a:prstGeom prst="rect">
            <a:avLst/>
          </a:prstGeom>
          <a:noFill/>
        </p:spPr>
        <p:txBody>
          <a:bodyPr wrap="square" rtlCol="0">
            <a:spAutoFit/>
          </a:bodyPr>
          <a:lstStyle/>
          <a:p>
            <a:pPr>
              <a:spcBef>
                <a:spcPts val="800"/>
              </a:spcBef>
            </a:pPr>
            <a:r>
              <a:rPr lang="en-US" sz="2000" b="1" dirty="0">
                <a:solidFill>
                  <a:srgbClr val="0C377B"/>
                </a:solidFill>
              </a:rPr>
              <a:t>Beam switching between (Z, W) and ZH operation</a:t>
            </a:r>
          </a:p>
          <a:p>
            <a:pPr marL="609573" indent="-457189">
              <a:spcBef>
                <a:spcPts val="800"/>
              </a:spcBef>
              <a:buFont typeface="Arial" panose="020B0604020202020204" pitchFamily="34" charset="0"/>
              <a:buChar char="•"/>
            </a:pPr>
            <a:r>
              <a:rPr lang="en-US" dirty="0">
                <a:solidFill>
                  <a:srgbClr val="0C377B"/>
                </a:solidFill>
              </a:rPr>
              <a:t>2-cell 400 MHz cavities for all three working points, identical configuration</a:t>
            </a:r>
          </a:p>
          <a:p>
            <a:pPr marL="609573" indent="-457189">
              <a:spcBef>
                <a:spcPts val="800"/>
              </a:spcBef>
              <a:buFont typeface="Arial" panose="020B0604020202020204" pitchFamily="34" charset="0"/>
              <a:buChar char="•"/>
            </a:pPr>
            <a:r>
              <a:rPr lang="en-US" dirty="0">
                <a:solidFill>
                  <a:srgbClr val="0C377B"/>
                </a:solidFill>
              </a:rPr>
              <a:t>ES separators + magnetic field for switching beams</a:t>
            </a:r>
          </a:p>
          <a:p>
            <a:pPr marL="609573" indent="-457189">
              <a:spcBef>
                <a:spcPts val="800"/>
              </a:spcBef>
              <a:buFont typeface="Arial" panose="020B0604020202020204" pitchFamily="34" charset="0"/>
              <a:buChar char="•"/>
            </a:pPr>
            <a:r>
              <a:rPr lang="en-US" dirty="0">
                <a:solidFill>
                  <a:srgbClr val="0C377B"/>
                </a:solidFill>
              </a:rPr>
              <a:t>Allows quasi “instantaneous” switching between Z, W, ZH</a:t>
            </a:r>
          </a:p>
        </p:txBody>
      </p:sp>
      <p:grpSp>
        <p:nvGrpSpPr>
          <p:cNvPr id="60" name="Group 59">
            <a:extLst>
              <a:ext uri="{FF2B5EF4-FFF2-40B4-BE49-F238E27FC236}">
                <a16:creationId xmlns:a16="http://schemas.microsoft.com/office/drawing/2014/main" id="{22AB963F-E55D-F753-949B-CF67AF316719}"/>
              </a:ext>
            </a:extLst>
          </p:cNvPr>
          <p:cNvGrpSpPr/>
          <p:nvPr/>
        </p:nvGrpSpPr>
        <p:grpSpPr>
          <a:xfrm>
            <a:off x="6617497" y="3319304"/>
            <a:ext cx="5381633" cy="1660138"/>
            <a:chOff x="652549" y="2549616"/>
            <a:chExt cx="5381633" cy="1660138"/>
          </a:xfrm>
        </p:grpSpPr>
        <p:sp>
          <p:nvSpPr>
            <p:cNvPr id="8" name="Rectangle 7">
              <a:extLst>
                <a:ext uri="{FF2B5EF4-FFF2-40B4-BE49-F238E27FC236}">
                  <a16:creationId xmlns:a16="http://schemas.microsoft.com/office/drawing/2014/main" id="{25CA93AF-0474-C6DB-F728-8A2910D39CF5}"/>
                </a:ext>
              </a:extLst>
            </p:cNvPr>
            <p:cNvSpPr/>
            <p:nvPr/>
          </p:nvSpPr>
          <p:spPr>
            <a:xfrm>
              <a:off x="1167551" y="3016239"/>
              <a:ext cx="599844" cy="261610"/>
            </a:xfrm>
            <a:prstGeom prst="rect">
              <a:avLst/>
            </a:prstGeom>
            <a:noFill/>
          </p:spPr>
          <p:txBody>
            <a:bodyPr wrap="none" lIns="91440" tIns="45720" rIns="91440" bIns="45720">
              <a:spAutoFit/>
            </a:bodyPr>
            <a:lstStyle/>
            <a:p>
              <a:r>
                <a:rPr lang="en-GB" sz="1100" dirty="0">
                  <a:solidFill>
                    <a:srgbClr val="CC6600"/>
                  </a:solidFill>
                </a:rPr>
                <a:t>33 CM</a:t>
              </a:r>
              <a:endParaRPr lang="en-GB" sz="1100" b="0" cap="none" spc="0" dirty="0">
                <a:ln w="0"/>
                <a:solidFill>
                  <a:srgbClr val="CC6600"/>
                </a:solidFill>
              </a:endParaRPr>
            </a:p>
          </p:txBody>
        </p:sp>
        <p:sp>
          <p:nvSpPr>
            <p:cNvPr id="9" name="Rectangle 8">
              <a:extLst>
                <a:ext uri="{FF2B5EF4-FFF2-40B4-BE49-F238E27FC236}">
                  <a16:creationId xmlns:a16="http://schemas.microsoft.com/office/drawing/2014/main" id="{0027D411-37C2-2F3C-302D-10C67EFC53D9}"/>
                </a:ext>
              </a:extLst>
            </p:cNvPr>
            <p:cNvSpPr/>
            <p:nvPr/>
          </p:nvSpPr>
          <p:spPr>
            <a:xfrm>
              <a:off x="653730" y="3190190"/>
              <a:ext cx="582211" cy="230832"/>
            </a:xfrm>
            <a:prstGeom prst="rect">
              <a:avLst/>
            </a:prstGeom>
            <a:noFill/>
          </p:spPr>
          <p:txBody>
            <a:bodyPr wrap="none" lIns="91440" tIns="45720" rIns="91440" bIns="45720">
              <a:spAutoFit/>
            </a:bodyPr>
            <a:lstStyle/>
            <a:p>
              <a:r>
                <a:rPr lang="en-GB" sz="900" dirty="0">
                  <a:solidFill>
                    <a:schemeClr val="tx1">
                      <a:lumMod val="75000"/>
                      <a:lumOff val="25000"/>
                    </a:schemeClr>
                  </a:solidFill>
                </a:rPr>
                <a:t>Beam 1</a:t>
              </a:r>
              <a:endParaRPr lang="en-GB" sz="900" b="0" cap="none" spc="0" dirty="0">
                <a:ln w="0"/>
                <a:solidFill>
                  <a:schemeClr val="tx1">
                    <a:lumMod val="75000"/>
                    <a:lumOff val="25000"/>
                  </a:schemeClr>
                </a:solidFill>
              </a:endParaRPr>
            </a:p>
          </p:txBody>
        </p:sp>
        <p:sp>
          <p:nvSpPr>
            <p:cNvPr id="10" name="Rectangle 9">
              <a:extLst>
                <a:ext uri="{FF2B5EF4-FFF2-40B4-BE49-F238E27FC236}">
                  <a16:creationId xmlns:a16="http://schemas.microsoft.com/office/drawing/2014/main" id="{F7E93DE0-FACF-1859-57BA-FBDD743B173A}"/>
                </a:ext>
              </a:extLst>
            </p:cNvPr>
            <p:cNvSpPr/>
            <p:nvPr/>
          </p:nvSpPr>
          <p:spPr>
            <a:xfrm>
              <a:off x="652549" y="3312241"/>
              <a:ext cx="582211" cy="230832"/>
            </a:xfrm>
            <a:prstGeom prst="rect">
              <a:avLst/>
            </a:prstGeom>
            <a:noFill/>
          </p:spPr>
          <p:txBody>
            <a:bodyPr wrap="none" lIns="91440" tIns="45720" rIns="91440" bIns="45720">
              <a:spAutoFit/>
            </a:bodyPr>
            <a:lstStyle/>
            <a:p>
              <a:r>
                <a:rPr lang="en-GB" sz="900" dirty="0">
                  <a:solidFill>
                    <a:schemeClr val="tx1">
                      <a:lumMod val="75000"/>
                      <a:lumOff val="25000"/>
                    </a:schemeClr>
                  </a:solidFill>
                </a:rPr>
                <a:t>Beam 2</a:t>
              </a:r>
              <a:endParaRPr lang="en-GB" sz="900" b="0" cap="none" spc="0" dirty="0">
                <a:ln w="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C7BCBD55-E3A3-924D-BDB1-4ABCBBBFD5A7}"/>
                </a:ext>
              </a:extLst>
            </p:cNvPr>
            <p:cNvCxnSpPr>
              <a:cxnSpLocks/>
            </p:cNvCxnSpPr>
            <p:nvPr/>
          </p:nvCxnSpPr>
          <p:spPr>
            <a:xfrm flipV="1">
              <a:off x="3313248" y="3334609"/>
              <a:ext cx="2056093" cy="13945"/>
            </a:xfrm>
            <a:prstGeom prst="line">
              <a:avLst/>
            </a:prstGeom>
            <a:solidFill>
              <a:srgbClr val="545454"/>
            </a:solidFill>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428460-61A4-EA03-8C8E-7A601F000ED1}"/>
                </a:ext>
              </a:extLst>
            </p:cNvPr>
            <p:cNvCxnSpPr>
              <a:cxnSpLocks/>
            </p:cNvCxnSpPr>
            <p:nvPr/>
          </p:nvCxnSpPr>
          <p:spPr>
            <a:xfrm flipV="1">
              <a:off x="3540541" y="3356060"/>
              <a:ext cx="1999709" cy="8466"/>
            </a:xfrm>
            <a:prstGeom prst="line">
              <a:avLst/>
            </a:prstGeom>
            <a:solidFill>
              <a:srgbClr val="545454"/>
            </a:solid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3" name="Rounded Rectangle 35">
              <a:extLst>
                <a:ext uri="{FF2B5EF4-FFF2-40B4-BE49-F238E27FC236}">
                  <a16:creationId xmlns:a16="http://schemas.microsoft.com/office/drawing/2014/main" id="{05713920-F80B-304E-EDC4-1105FD97595F}"/>
                </a:ext>
              </a:extLst>
            </p:cNvPr>
            <p:cNvSpPr/>
            <p:nvPr/>
          </p:nvSpPr>
          <p:spPr>
            <a:xfrm>
              <a:off x="2605282" y="3230725"/>
              <a:ext cx="365760" cy="156064"/>
            </a:xfrm>
            <a:prstGeom prst="roundRect">
              <a:avLst/>
            </a:prstGeom>
            <a:solidFill>
              <a:srgbClr val="CC6600"/>
            </a:solidFill>
            <a:ln w="19050">
              <a:no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a:p>
          </p:txBody>
        </p:sp>
        <p:sp>
          <p:nvSpPr>
            <p:cNvPr id="14" name="Rectangle 13">
              <a:extLst>
                <a:ext uri="{FF2B5EF4-FFF2-40B4-BE49-F238E27FC236}">
                  <a16:creationId xmlns:a16="http://schemas.microsoft.com/office/drawing/2014/main" id="{2303477B-70CA-B768-8A4E-85FA860268A4}"/>
                </a:ext>
              </a:extLst>
            </p:cNvPr>
            <p:cNvSpPr/>
            <p:nvPr/>
          </p:nvSpPr>
          <p:spPr>
            <a:xfrm>
              <a:off x="2505284" y="3003611"/>
              <a:ext cx="599844" cy="261610"/>
            </a:xfrm>
            <a:prstGeom prst="rect">
              <a:avLst/>
            </a:prstGeom>
            <a:noFill/>
          </p:spPr>
          <p:txBody>
            <a:bodyPr wrap="none" lIns="91440" tIns="45720" rIns="91440" bIns="45720">
              <a:spAutoFit/>
            </a:bodyPr>
            <a:lstStyle/>
            <a:p>
              <a:r>
                <a:rPr lang="en-GB" sz="1100" dirty="0">
                  <a:solidFill>
                    <a:srgbClr val="CC6600"/>
                  </a:solidFill>
                </a:rPr>
                <a:t>33 CM</a:t>
              </a:r>
              <a:endParaRPr lang="en-GB" sz="1100" b="0" cap="none" spc="0" dirty="0">
                <a:ln w="0"/>
                <a:solidFill>
                  <a:srgbClr val="CC6600"/>
                </a:solidFill>
              </a:endParaRPr>
            </a:p>
          </p:txBody>
        </p:sp>
        <p:sp>
          <p:nvSpPr>
            <p:cNvPr id="15" name="Rounded Rectangle 35">
              <a:extLst>
                <a:ext uri="{FF2B5EF4-FFF2-40B4-BE49-F238E27FC236}">
                  <a16:creationId xmlns:a16="http://schemas.microsoft.com/office/drawing/2014/main" id="{B1866A71-1CA7-0D63-6F14-3C16BF918DCD}"/>
                </a:ext>
              </a:extLst>
            </p:cNvPr>
            <p:cNvSpPr/>
            <p:nvPr/>
          </p:nvSpPr>
          <p:spPr>
            <a:xfrm>
              <a:off x="1348585" y="3239192"/>
              <a:ext cx="365760" cy="156064"/>
            </a:xfrm>
            <a:prstGeom prst="roundRect">
              <a:avLst/>
            </a:prstGeom>
            <a:solidFill>
              <a:srgbClr val="CC6600"/>
            </a:solidFill>
            <a:ln w="19050">
              <a:no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a:p>
          </p:txBody>
        </p:sp>
        <p:sp>
          <p:nvSpPr>
            <p:cNvPr id="16" name="Rectangle 15">
              <a:extLst>
                <a:ext uri="{FF2B5EF4-FFF2-40B4-BE49-F238E27FC236}">
                  <a16:creationId xmlns:a16="http://schemas.microsoft.com/office/drawing/2014/main" id="{BD93C696-D234-03A5-5355-8330F9C83FB6}"/>
                </a:ext>
              </a:extLst>
            </p:cNvPr>
            <p:cNvSpPr/>
            <p:nvPr/>
          </p:nvSpPr>
          <p:spPr>
            <a:xfrm>
              <a:off x="3490804" y="3045946"/>
              <a:ext cx="599844" cy="261610"/>
            </a:xfrm>
            <a:prstGeom prst="rect">
              <a:avLst/>
            </a:prstGeom>
            <a:noFill/>
          </p:spPr>
          <p:txBody>
            <a:bodyPr wrap="none" lIns="91440" tIns="45720" rIns="91440" bIns="45720">
              <a:spAutoFit/>
            </a:bodyPr>
            <a:lstStyle/>
            <a:p>
              <a:r>
                <a:rPr lang="en-GB" sz="1100" dirty="0">
                  <a:solidFill>
                    <a:srgbClr val="CC6600"/>
                  </a:solidFill>
                </a:rPr>
                <a:t>33 CM</a:t>
              </a:r>
              <a:endParaRPr lang="en-GB" sz="1100" b="0" cap="none" spc="0" dirty="0">
                <a:ln w="0"/>
                <a:solidFill>
                  <a:srgbClr val="CC6600"/>
                </a:solidFill>
              </a:endParaRPr>
            </a:p>
          </p:txBody>
        </p:sp>
        <p:sp>
          <p:nvSpPr>
            <p:cNvPr id="17" name="Rounded Rectangle 35">
              <a:extLst>
                <a:ext uri="{FF2B5EF4-FFF2-40B4-BE49-F238E27FC236}">
                  <a16:creationId xmlns:a16="http://schemas.microsoft.com/office/drawing/2014/main" id="{CFBDCB65-6BED-B004-D7CE-BCC2827A6495}"/>
                </a:ext>
              </a:extLst>
            </p:cNvPr>
            <p:cNvSpPr/>
            <p:nvPr/>
          </p:nvSpPr>
          <p:spPr>
            <a:xfrm>
              <a:off x="4944259" y="3278622"/>
              <a:ext cx="365760" cy="156064"/>
            </a:xfrm>
            <a:prstGeom prst="roundRect">
              <a:avLst/>
            </a:prstGeom>
            <a:solidFill>
              <a:srgbClr val="CC6600"/>
            </a:solidFill>
            <a:ln w="19050">
              <a:no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a:p>
          </p:txBody>
        </p:sp>
        <p:sp>
          <p:nvSpPr>
            <p:cNvPr id="18" name="Rectangle 17">
              <a:extLst>
                <a:ext uri="{FF2B5EF4-FFF2-40B4-BE49-F238E27FC236}">
                  <a16:creationId xmlns:a16="http://schemas.microsoft.com/office/drawing/2014/main" id="{2A51CA50-FD45-A0D9-7B2D-43335D2894DF}"/>
                </a:ext>
              </a:extLst>
            </p:cNvPr>
            <p:cNvSpPr/>
            <p:nvPr/>
          </p:nvSpPr>
          <p:spPr>
            <a:xfrm>
              <a:off x="4896271" y="3049331"/>
              <a:ext cx="599844" cy="261610"/>
            </a:xfrm>
            <a:prstGeom prst="rect">
              <a:avLst/>
            </a:prstGeom>
            <a:noFill/>
          </p:spPr>
          <p:txBody>
            <a:bodyPr wrap="none" lIns="91440" tIns="45720" rIns="91440" bIns="45720">
              <a:spAutoFit/>
            </a:bodyPr>
            <a:lstStyle/>
            <a:p>
              <a:r>
                <a:rPr lang="en-GB" sz="1100" dirty="0">
                  <a:solidFill>
                    <a:srgbClr val="CC6600"/>
                  </a:solidFill>
                </a:rPr>
                <a:t>33 CM</a:t>
              </a:r>
              <a:endParaRPr lang="en-GB" sz="1100" b="0" cap="none" spc="0" dirty="0">
                <a:ln w="0"/>
                <a:solidFill>
                  <a:srgbClr val="CC6600"/>
                </a:solidFill>
              </a:endParaRPr>
            </a:p>
          </p:txBody>
        </p:sp>
        <p:sp>
          <p:nvSpPr>
            <p:cNvPr id="19" name="Rounded Rectangle 35">
              <a:extLst>
                <a:ext uri="{FF2B5EF4-FFF2-40B4-BE49-F238E27FC236}">
                  <a16:creationId xmlns:a16="http://schemas.microsoft.com/office/drawing/2014/main" id="{D8022083-6025-C0DB-1BB6-3D4AEBD2B90B}"/>
                </a:ext>
              </a:extLst>
            </p:cNvPr>
            <p:cNvSpPr/>
            <p:nvPr/>
          </p:nvSpPr>
          <p:spPr>
            <a:xfrm>
              <a:off x="3629506" y="3279832"/>
              <a:ext cx="365760" cy="156064"/>
            </a:xfrm>
            <a:prstGeom prst="roundRect">
              <a:avLst/>
            </a:prstGeom>
            <a:solidFill>
              <a:srgbClr val="CC6600"/>
            </a:solidFill>
            <a:ln w="19050">
              <a:no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a:p>
          </p:txBody>
        </p:sp>
        <p:sp>
          <p:nvSpPr>
            <p:cNvPr id="21" name="Rectangle 20">
              <a:extLst>
                <a:ext uri="{FF2B5EF4-FFF2-40B4-BE49-F238E27FC236}">
                  <a16:creationId xmlns:a16="http://schemas.microsoft.com/office/drawing/2014/main" id="{A3CD1A9C-1E3B-24AD-0F08-66DA45FAF53C}"/>
                </a:ext>
              </a:extLst>
            </p:cNvPr>
            <p:cNvSpPr/>
            <p:nvPr/>
          </p:nvSpPr>
          <p:spPr>
            <a:xfrm>
              <a:off x="4723363" y="3263727"/>
              <a:ext cx="816887" cy="184666"/>
            </a:xfrm>
            <a:prstGeom prst="rect">
              <a:avLst/>
            </a:prstGeom>
          </p:spPr>
          <p:txBody>
            <a:bodyPr wrap="square">
              <a:spAutoFit/>
            </a:bodyPr>
            <a:lstStyle/>
            <a:p>
              <a:pPr algn="ctr">
                <a:spcBef>
                  <a:spcPts val="450"/>
                </a:spcBef>
                <a:defRPr/>
              </a:pPr>
              <a:r>
                <a:rPr lang="en-GB" sz="600" kern="0" dirty="0">
                  <a:solidFill>
                    <a:schemeClr val="bg1">
                      <a:lumMod val="85000"/>
                    </a:schemeClr>
                  </a:solidFill>
                  <a:latin typeface="Verdana" panose="020B0604030504040204" pitchFamily="34" charset="0"/>
                  <a:ea typeface="Verdana" panose="020B0604030504040204" pitchFamily="34" charset="0"/>
                  <a:cs typeface="Calibri" panose="020F0502020204030204" pitchFamily="34" charset="0"/>
                </a:rPr>
                <a:t>400 MHz</a:t>
              </a:r>
            </a:p>
          </p:txBody>
        </p:sp>
        <p:sp>
          <p:nvSpPr>
            <p:cNvPr id="22" name="Rectangle 21">
              <a:extLst>
                <a:ext uri="{FF2B5EF4-FFF2-40B4-BE49-F238E27FC236}">
                  <a16:creationId xmlns:a16="http://schemas.microsoft.com/office/drawing/2014/main" id="{D46346F5-3DC3-D2B9-4A5A-B7AF9803819C}"/>
                </a:ext>
              </a:extLst>
            </p:cNvPr>
            <p:cNvSpPr/>
            <p:nvPr/>
          </p:nvSpPr>
          <p:spPr>
            <a:xfrm>
              <a:off x="3411030" y="3272193"/>
              <a:ext cx="816887" cy="184666"/>
            </a:xfrm>
            <a:prstGeom prst="rect">
              <a:avLst/>
            </a:prstGeom>
          </p:spPr>
          <p:txBody>
            <a:bodyPr wrap="square">
              <a:spAutoFit/>
            </a:bodyPr>
            <a:lstStyle/>
            <a:p>
              <a:pPr algn="ctr">
                <a:spcBef>
                  <a:spcPts val="450"/>
                </a:spcBef>
                <a:defRPr/>
              </a:pPr>
              <a:r>
                <a:rPr lang="en-GB" sz="600" kern="0" dirty="0">
                  <a:solidFill>
                    <a:schemeClr val="bg1">
                      <a:lumMod val="85000"/>
                    </a:schemeClr>
                  </a:solidFill>
                  <a:latin typeface="Verdana" panose="020B0604030504040204" pitchFamily="34" charset="0"/>
                  <a:ea typeface="Verdana" panose="020B0604030504040204" pitchFamily="34" charset="0"/>
                  <a:cs typeface="Calibri" panose="020F0502020204030204" pitchFamily="34" charset="0"/>
                </a:rPr>
                <a:t>400 MHz</a:t>
              </a:r>
            </a:p>
          </p:txBody>
        </p:sp>
        <p:sp>
          <p:nvSpPr>
            <p:cNvPr id="23" name="Rectangle 22">
              <a:extLst>
                <a:ext uri="{FF2B5EF4-FFF2-40B4-BE49-F238E27FC236}">
                  <a16:creationId xmlns:a16="http://schemas.microsoft.com/office/drawing/2014/main" id="{50CDDD26-94EC-DA63-2DB6-4306589BF61E}"/>
                </a:ext>
              </a:extLst>
            </p:cNvPr>
            <p:cNvSpPr/>
            <p:nvPr/>
          </p:nvSpPr>
          <p:spPr>
            <a:xfrm>
              <a:off x="2386563" y="3212927"/>
              <a:ext cx="816887" cy="184666"/>
            </a:xfrm>
            <a:prstGeom prst="rect">
              <a:avLst/>
            </a:prstGeom>
          </p:spPr>
          <p:txBody>
            <a:bodyPr wrap="square">
              <a:spAutoFit/>
            </a:bodyPr>
            <a:lstStyle/>
            <a:p>
              <a:pPr algn="ctr">
                <a:spcBef>
                  <a:spcPts val="450"/>
                </a:spcBef>
                <a:defRPr/>
              </a:pPr>
              <a:r>
                <a:rPr lang="en-GB" sz="600" kern="0" dirty="0">
                  <a:solidFill>
                    <a:schemeClr val="bg1">
                      <a:lumMod val="85000"/>
                    </a:schemeClr>
                  </a:solidFill>
                  <a:latin typeface="Verdana" panose="020B0604030504040204" pitchFamily="34" charset="0"/>
                  <a:ea typeface="Verdana" panose="020B0604030504040204" pitchFamily="34" charset="0"/>
                  <a:cs typeface="Calibri" panose="020F0502020204030204" pitchFamily="34" charset="0"/>
                </a:rPr>
                <a:t>400 MHz</a:t>
              </a:r>
            </a:p>
          </p:txBody>
        </p:sp>
        <p:sp>
          <p:nvSpPr>
            <p:cNvPr id="24" name="Rectangle 23">
              <a:extLst>
                <a:ext uri="{FF2B5EF4-FFF2-40B4-BE49-F238E27FC236}">
                  <a16:creationId xmlns:a16="http://schemas.microsoft.com/office/drawing/2014/main" id="{87D0B108-0A51-49B0-7EDA-AE7B9152EC48}"/>
                </a:ext>
              </a:extLst>
            </p:cNvPr>
            <p:cNvSpPr/>
            <p:nvPr/>
          </p:nvSpPr>
          <p:spPr>
            <a:xfrm>
              <a:off x="1120797" y="3221393"/>
              <a:ext cx="816887" cy="184666"/>
            </a:xfrm>
            <a:prstGeom prst="rect">
              <a:avLst/>
            </a:prstGeom>
          </p:spPr>
          <p:txBody>
            <a:bodyPr wrap="square">
              <a:spAutoFit/>
            </a:bodyPr>
            <a:lstStyle/>
            <a:p>
              <a:pPr algn="ctr">
                <a:spcBef>
                  <a:spcPts val="450"/>
                </a:spcBef>
                <a:defRPr/>
              </a:pPr>
              <a:r>
                <a:rPr lang="en-GB" sz="600" kern="0" dirty="0">
                  <a:solidFill>
                    <a:schemeClr val="bg1">
                      <a:lumMod val="85000"/>
                    </a:schemeClr>
                  </a:solidFill>
                  <a:latin typeface="Verdana" panose="020B0604030504040204" pitchFamily="34" charset="0"/>
                  <a:ea typeface="Verdana" panose="020B0604030504040204" pitchFamily="34" charset="0"/>
                  <a:cs typeface="Calibri" panose="020F0502020204030204" pitchFamily="34" charset="0"/>
                </a:rPr>
                <a:t>400 MHz</a:t>
              </a:r>
            </a:p>
          </p:txBody>
        </p:sp>
        <p:cxnSp>
          <p:nvCxnSpPr>
            <p:cNvPr id="26" name="Straight Connector 25">
              <a:extLst>
                <a:ext uri="{FF2B5EF4-FFF2-40B4-BE49-F238E27FC236}">
                  <a16:creationId xmlns:a16="http://schemas.microsoft.com/office/drawing/2014/main" id="{95B58812-8836-1EC6-47AA-358AE94A316D}"/>
                </a:ext>
              </a:extLst>
            </p:cNvPr>
            <p:cNvCxnSpPr>
              <a:cxnSpLocks/>
            </p:cNvCxnSpPr>
            <p:nvPr/>
          </p:nvCxnSpPr>
          <p:spPr>
            <a:xfrm>
              <a:off x="1225692" y="3305443"/>
              <a:ext cx="838885" cy="0"/>
            </a:xfrm>
            <a:prstGeom prst="line">
              <a:avLst/>
            </a:prstGeom>
            <a:solidFill>
              <a:srgbClr val="545454"/>
            </a:solidFill>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B66AAE7-D27D-E7C0-8530-E6CBE81C0A4E}"/>
                </a:ext>
              </a:extLst>
            </p:cNvPr>
            <p:cNvCxnSpPr>
              <a:cxnSpLocks/>
            </p:cNvCxnSpPr>
            <p:nvPr/>
          </p:nvCxnSpPr>
          <p:spPr>
            <a:xfrm>
              <a:off x="1225692" y="3452930"/>
              <a:ext cx="838885" cy="0"/>
            </a:xfrm>
            <a:prstGeom prst="line">
              <a:avLst/>
            </a:prstGeom>
            <a:solidFill>
              <a:srgbClr val="545454"/>
            </a:solid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674B6AB-0FFD-3680-6482-D5762939CF52}"/>
                </a:ext>
              </a:extLst>
            </p:cNvPr>
            <p:cNvCxnSpPr>
              <a:cxnSpLocks/>
            </p:cNvCxnSpPr>
            <p:nvPr/>
          </p:nvCxnSpPr>
          <p:spPr>
            <a:xfrm>
              <a:off x="2215607" y="3305443"/>
              <a:ext cx="838885" cy="0"/>
            </a:xfrm>
            <a:prstGeom prst="line">
              <a:avLst/>
            </a:prstGeom>
            <a:solidFill>
              <a:srgbClr val="545454"/>
            </a:solid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C8D4F1-8C0C-1688-9DBA-7F7D3ADC4D04}"/>
                </a:ext>
              </a:extLst>
            </p:cNvPr>
            <p:cNvCxnSpPr>
              <a:cxnSpLocks/>
            </p:cNvCxnSpPr>
            <p:nvPr/>
          </p:nvCxnSpPr>
          <p:spPr>
            <a:xfrm>
              <a:off x="2215607" y="3452930"/>
              <a:ext cx="838885" cy="0"/>
            </a:xfrm>
            <a:prstGeom prst="line">
              <a:avLst/>
            </a:prstGeom>
            <a:solidFill>
              <a:srgbClr val="545454"/>
            </a:solidFill>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8BCEBF-9403-3AED-F21C-F1875F3EB864}"/>
                </a:ext>
              </a:extLst>
            </p:cNvPr>
            <p:cNvCxnSpPr>
              <a:cxnSpLocks/>
            </p:cNvCxnSpPr>
            <p:nvPr/>
          </p:nvCxnSpPr>
          <p:spPr>
            <a:xfrm flipV="1">
              <a:off x="2065039" y="3306984"/>
              <a:ext cx="154108" cy="150061"/>
            </a:xfrm>
            <a:prstGeom prst="line">
              <a:avLst/>
            </a:prstGeom>
            <a:solidFill>
              <a:srgbClr val="545454"/>
            </a:solid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F44D7FE-E49D-F23F-38C4-8BC045C5BB57}"/>
                </a:ext>
              </a:extLst>
            </p:cNvPr>
            <p:cNvCxnSpPr>
              <a:cxnSpLocks/>
            </p:cNvCxnSpPr>
            <p:nvPr/>
          </p:nvCxnSpPr>
          <p:spPr>
            <a:xfrm>
              <a:off x="2063226" y="3306984"/>
              <a:ext cx="159547" cy="150061"/>
            </a:xfrm>
            <a:prstGeom prst="line">
              <a:avLst/>
            </a:prstGeom>
            <a:solidFill>
              <a:srgbClr val="545454"/>
            </a:solidFill>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A5F7AE2-54E7-4866-C103-706BB6BD87BA}"/>
                </a:ext>
              </a:extLst>
            </p:cNvPr>
            <p:cNvCxnSpPr>
              <a:cxnSpLocks/>
            </p:cNvCxnSpPr>
            <p:nvPr/>
          </p:nvCxnSpPr>
          <p:spPr>
            <a:xfrm>
              <a:off x="3463816" y="3364526"/>
              <a:ext cx="838885" cy="0"/>
            </a:xfrm>
            <a:prstGeom prst="line">
              <a:avLst/>
            </a:prstGeom>
            <a:solidFill>
              <a:srgbClr val="545454"/>
            </a:solid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D5FE259-3BE5-DB9E-484C-52E0F3994C72}"/>
                </a:ext>
              </a:extLst>
            </p:cNvPr>
            <p:cNvCxnSpPr>
              <a:cxnSpLocks/>
            </p:cNvCxnSpPr>
            <p:nvPr/>
          </p:nvCxnSpPr>
          <p:spPr>
            <a:xfrm flipV="1">
              <a:off x="3313248" y="3366067"/>
              <a:ext cx="154108" cy="150061"/>
            </a:xfrm>
            <a:prstGeom prst="line">
              <a:avLst/>
            </a:prstGeom>
            <a:solidFill>
              <a:srgbClr val="545454"/>
            </a:solid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0B91EB-6BAC-CB5C-CF31-AADEDA3E2BAB}"/>
                </a:ext>
              </a:extLst>
            </p:cNvPr>
            <p:cNvCxnSpPr>
              <a:cxnSpLocks/>
            </p:cNvCxnSpPr>
            <p:nvPr/>
          </p:nvCxnSpPr>
          <p:spPr>
            <a:xfrm>
              <a:off x="5365043" y="3348554"/>
              <a:ext cx="159547" cy="150061"/>
            </a:xfrm>
            <a:prstGeom prst="line">
              <a:avLst/>
            </a:prstGeom>
            <a:solidFill>
              <a:srgbClr val="545454"/>
            </a:solidFill>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B335C0A8-12F3-25D4-CD28-AAF903CD00FF}"/>
                </a:ext>
              </a:extLst>
            </p:cNvPr>
            <p:cNvSpPr/>
            <p:nvPr/>
          </p:nvSpPr>
          <p:spPr>
            <a:xfrm>
              <a:off x="4177369" y="2549616"/>
              <a:ext cx="545994" cy="346797"/>
            </a:xfrm>
            <a:prstGeom prst="rect">
              <a:avLst/>
            </a:prstGeom>
            <a:solidFill>
              <a:srgbClr val="C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defRPr/>
              </a:pPr>
              <a:r>
                <a:rPr lang="fr-CH" sz="1600" b="1" dirty="0">
                  <a:solidFill>
                    <a:srgbClr val="FFFFFF"/>
                  </a:solidFill>
                  <a:latin typeface="Verdana" panose="020B0604030504040204" pitchFamily="34" charset="0"/>
                  <a:ea typeface="Verdana" panose="020B0604030504040204" pitchFamily="34" charset="0"/>
                  <a:cs typeface="Arial" panose="020B0604020202020204" pitchFamily="34" charset="0"/>
                </a:rPr>
                <a:t>ZH</a:t>
              </a:r>
              <a:endParaRPr lang="en-GB" sz="1600" b="1"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9D6C1A97-348F-A9C9-B573-107487C7C7FA}"/>
                </a:ext>
              </a:extLst>
            </p:cNvPr>
            <p:cNvSpPr/>
            <p:nvPr/>
          </p:nvSpPr>
          <p:spPr>
            <a:xfrm>
              <a:off x="1666020" y="2556162"/>
              <a:ext cx="813681" cy="340250"/>
            </a:xfrm>
            <a:prstGeom prst="rect">
              <a:avLst/>
            </a:prstGeom>
            <a:solidFill>
              <a:srgbClr val="C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defRPr/>
              </a:pPr>
              <a:r>
                <a:rPr lang="fr-CH" sz="1600" b="1" dirty="0">
                  <a:solidFill>
                    <a:srgbClr val="FFFFFF"/>
                  </a:solidFill>
                  <a:latin typeface="Verdana" panose="020B0604030504040204" pitchFamily="34" charset="0"/>
                  <a:ea typeface="Verdana" panose="020B0604030504040204" pitchFamily="34" charset="0"/>
                  <a:cs typeface="Arial" panose="020B0604020202020204" pitchFamily="34" charset="0"/>
                </a:rPr>
                <a:t>Z, W</a:t>
              </a:r>
              <a:endParaRPr lang="en-GB" sz="1600" b="1"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04736A29-C274-09EE-2345-C49DB55326B9}"/>
                </a:ext>
              </a:extLst>
            </p:cNvPr>
            <p:cNvSpPr txBox="1"/>
            <p:nvPr/>
          </p:nvSpPr>
          <p:spPr>
            <a:xfrm>
              <a:off x="1723132" y="3524384"/>
              <a:ext cx="777200" cy="646331"/>
            </a:xfrm>
            <a:prstGeom prst="rect">
              <a:avLst/>
            </a:prstGeom>
            <a:noFill/>
          </p:spPr>
          <p:txBody>
            <a:bodyPr wrap="none" rtlCol="0">
              <a:spAutoFit/>
            </a:bodyPr>
            <a:lstStyle/>
            <a:p>
              <a:r>
                <a:rPr lang="en-US" dirty="0"/>
                <a:t>E&amp;M </a:t>
              </a:r>
            </a:p>
            <a:p>
              <a:r>
                <a:rPr lang="en-US" dirty="0"/>
                <a:t>sep.1 </a:t>
              </a:r>
              <a:endParaRPr lang="en-GB" dirty="0"/>
            </a:p>
          </p:txBody>
        </p:sp>
        <p:sp>
          <p:nvSpPr>
            <p:cNvPr id="44" name="TextBox 43">
              <a:extLst>
                <a:ext uri="{FF2B5EF4-FFF2-40B4-BE49-F238E27FC236}">
                  <a16:creationId xmlns:a16="http://schemas.microsoft.com/office/drawing/2014/main" id="{78DC2C04-04A8-BC87-3A19-DF1E498DBD95}"/>
                </a:ext>
              </a:extLst>
            </p:cNvPr>
            <p:cNvSpPr txBox="1"/>
            <p:nvPr/>
          </p:nvSpPr>
          <p:spPr>
            <a:xfrm>
              <a:off x="3049426" y="3533641"/>
              <a:ext cx="900631" cy="646331"/>
            </a:xfrm>
            <a:prstGeom prst="rect">
              <a:avLst/>
            </a:prstGeom>
            <a:noFill/>
          </p:spPr>
          <p:txBody>
            <a:bodyPr wrap="none" rtlCol="0">
              <a:spAutoFit/>
            </a:bodyPr>
            <a:lstStyle/>
            <a:p>
              <a:r>
                <a:rPr lang="en-US" dirty="0"/>
                <a:t>E&amp;M</a:t>
              </a:r>
            </a:p>
            <a:p>
              <a:r>
                <a:rPr lang="en-US" dirty="0" err="1"/>
                <a:t>sep.</a:t>
              </a:r>
              <a:r>
                <a:rPr lang="en-US" dirty="0"/>
                <a:t> 2a</a:t>
              </a:r>
              <a:endParaRPr lang="en-GB" dirty="0"/>
            </a:p>
          </p:txBody>
        </p:sp>
        <p:sp>
          <p:nvSpPr>
            <p:cNvPr id="45" name="TextBox 44">
              <a:extLst>
                <a:ext uri="{FF2B5EF4-FFF2-40B4-BE49-F238E27FC236}">
                  <a16:creationId xmlns:a16="http://schemas.microsoft.com/office/drawing/2014/main" id="{3493A179-440F-FB63-07B0-89A98D9C04BB}"/>
                </a:ext>
              </a:extLst>
            </p:cNvPr>
            <p:cNvSpPr txBox="1"/>
            <p:nvPr/>
          </p:nvSpPr>
          <p:spPr>
            <a:xfrm>
              <a:off x="5127139" y="3563423"/>
              <a:ext cx="907043" cy="646331"/>
            </a:xfrm>
            <a:prstGeom prst="rect">
              <a:avLst/>
            </a:prstGeom>
            <a:noFill/>
          </p:spPr>
          <p:txBody>
            <a:bodyPr wrap="none" rtlCol="0">
              <a:spAutoFit/>
            </a:bodyPr>
            <a:lstStyle/>
            <a:p>
              <a:r>
                <a:rPr lang="en-US" dirty="0"/>
                <a:t>E&amp; M</a:t>
              </a:r>
            </a:p>
            <a:p>
              <a:r>
                <a:rPr lang="en-US" dirty="0" err="1"/>
                <a:t>sep.</a:t>
              </a:r>
              <a:r>
                <a:rPr lang="en-US" dirty="0"/>
                <a:t> 2b</a:t>
              </a:r>
              <a:endParaRPr lang="en-GB" dirty="0"/>
            </a:p>
          </p:txBody>
        </p:sp>
        <p:cxnSp>
          <p:nvCxnSpPr>
            <p:cNvPr id="47" name="Straight Arrow Connector 46">
              <a:extLst>
                <a:ext uri="{FF2B5EF4-FFF2-40B4-BE49-F238E27FC236}">
                  <a16:creationId xmlns:a16="http://schemas.microsoft.com/office/drawing/2014/main" id="{8B4433A0-B9D4-3DDA-1790-6AA6DEA6FBA8}"/>
                </a:ext>
              </a:extLst>
            </p:cNvPr>
            <p:cNvCxnSpPr>
              <a:cxnSpLocks/>
            </p:cNvCxnSpPr>
            <p:nvPr/>
          </p:nvCxnSpPr>
          <p:spPr>
            <a:xfrm flipH="1">
              <a:off x="943654" y="3626176"/>
              <a:ext cx="29110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1115EB5E-84F5-51F1-E528-FF860D8EA667}"/>
                </a:ext>
              </a:extLst>
            </p:cNvPr>
            <p:cNvCxnSpPr>
              <a:cxnSpLocks/>
            </p:cNvCxnSpPr>
            <p:nvPr/>
          </p:nvCxnSpPr>
          <p:spPr>
            <a:xfrm flipH="1">
              <a:off x="5580660" y="3364526"/>
              <a:ext cx="29110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309C8E53-4344-E46E-1D6C-5C490B2FE34D}"/>
                </a:ext>
              </a:extLst>
            </p:cNvPr>
            <p:cNvCxnSpPr>
              <a:cxnSpLocks/>
            </p:cNvCxnSpPr>
            <p:nvPr/>
          </p:nvCxnSpPr>
          <p:spPr>
            <a:xfrm>
              <a:off x="906384" y="3201836"/>
              <a:ext cx="261167" cy="0"/>
            </a:xfrm>
            <a:prstGeom prst="straightConnector1">
              <a:avLst/>
            </a:prstGeom>
            <a:ln>
              <a:solidFill>
                <a:srgbClr val="0000CC"/>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65E43B0C-7339-9AEF-A30B-71CE747885A4}"/>
                </a:ext>
              </a:extLst>
            </p:cNvPr>
            <p:cNvCxnSpPr>
              <a:cxnSpLocks/>
            </p:cNvCxnSpPr>
            <p:nvPr/>
          </p:nvCxnSpPr>
          <p:spPr>
            <a:xfrm>
              <a:off x="3226573" y="3245413"/>
              <a:ext cx="261167" cy="0"/>
            </a:xfrm>
            <a:prstGeom prst="straightConnector1">
              <a:avLst/>
            </a:prstGeom>
            <a:ln>
              <a:solidFill>
                <a:srgbClr val="0000CC"/>
              </a:solidFill>
              <a:tailEnd type="triangle"/>
            </a:ln>
          </p:spPr>
          <p:style>
            <a:lnRef idx="2">
              <a:schemeClr val="accent1"/>
            </a:lnRef>
            <a:fillRef idx="0">
              <a:schemeClr val="accent1"/>
            </a:fillRef>
            <a:effectRef idx="1">
              <a:schemeClr val="accent1"/>
            </a:effectRef>
            <a:fontRef idx="minor">
              <a:schemeClr val="tx1"/>
            </a:fontRef>
          </p:style>
        </p:cxnSp>
      </p:grpSp>
      <p:pic>
        <p:nvPicPr>
          <p:cNvPr id="54" name="Picture 53">
            <a:extLst>
              <a:ext uri="{FF2B5EF4-FFF2-40B4-BE49-F238E27FC236}">
                <a16:creationId xmlns:a16="http://schemas.microsoft.com/office/drawing/2014/main" id="{43339BD8-EC5F-A6BF-67F9-C35A962B7AEE}"/>
              </a:ext>
            </a:extLst>
          </p:cNvPr>
          <p:cNvPicPr>
            <a:picLocks noChangeAspect="1"/>
          </p:cNvPicPr>
          <p:nvPr/>
        </p:nvPicPr>
        <p:blipFill>
          <a:blip r:embed="rId3"/>
          <a:stretch>
            <a:fillRect/>
          </a:stretch>
        </p:blipFill>
        <p:spPr>
          <a:xfrm>
            <a:off x="251733" y="2734928"/>
            <a:ext cx="5416330" cy="2346276"/>
          </a:xfrm>
          <a:prstGeom prst="rect">
            <a:avLst/>
          </a:prstGeom>
        </p:spPr>
      </p:pic>
      <p:sp>
        <p:nvSpPr>
          <p:cNvPr id="55" name="TextBox 54">
            <a:extLst>
              <a:ext uri="{FF2B5EF4-FFF2-40B4-BE49-F238E27FC236}">
                <a16:creationId xmlns:a16="http://schemas.microsoft.com/office/drawing/2014/main" id="{8A289F67-7B05-CCFF-2986-3AA1E2F57FF4}"/>
              </a:ext>
            </a:extLst>
          </p:cNvPr>
          <p:cNvSpPr txBox="1"/>
          <p:nvPr/>
        </p:nvSpPr>
        <p:spPr>
          <a:xfrm>
            <a:off x="699118" y="2584326"/>
            <a:ext cx="3253135" cy="646331"/>
          </a:xfrm>
          <a:prstGeom prst="rect">
            <a:avLst/>
          </a:prstGeom>
          <a:noFill/>
        </p:spPr>
        <p:txBody>
          <a:bodyPr wrap="none" rtlCol="0">
            <a:spAutoFit/>
          </a:bodyPr>
          <a:lstStyle/>
          <a:p>
            <a:r>
              <a:rPr lang="en-US" dirty="0"/>
              <a:t>Collider RF integration at point H</a:t>
            </a:r>
          </a:p>
          <a:p>
            <a:r>
              <a:rPr lang="en-US" dirty="0"/>
              <a:t>(Z, WW and ZH operation)</a:t>
            </a:r>
            <a:endParaRPr lang="en-GB" dirty="0"/>
          </a:p>
        </p:txBody>
      </p:sp>
      <p:pic>
        <p:nvPicPr>
          <p:cNvPr id="56" name="image_0">
            <a:extLst>
              <a:ext uri="{FF2B5EF4-FFF2-40B4-BE49-F238E27FC236}">
                <a16:creationId xmlns:a16="http://schemas.microsoft.com/office/drawing/2014/main" id="{E05762CA-A30F-2E22-B82B-0D940B6CCD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3573" r="3441"/>
          <a:stretch/>
        </p:blipFill>
        <p:spPr bwMode="auto">
          <a:xfrm>
            <a:off x="943654" y="6269104"/>
            <a:ext cx="9084365" cy="61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image_0">
            <a:extLst>
              <a:ext uri="{FF2B5EF4-FFF2-40B4-BE49-F238E27FC236}">
                <a16:creationId xmlns:a16="http://schemas.microsoft.com/office/drawing/2014/main" id="{D87EB2F9-6706-ADC1-91F3-F875C30F49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74" r="3441" b="62371"/>
          <a:stretch/>
        </p:blipFill>
        <p:spPr bwMode="auto">
          <a:xfrm>
            <a:off x="1036967" y="4922621"/>
            <a:ext cx="8724113" cy="118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57">
            <a:extLst>
              <a:ext uri="{FF2B5EF4-FFF2-40B4-BE49-F238E27FC236}">
                <a16:creationId xmlns:a16="http://schemas.microsoft.com/office/drawing/2014/main" id="{3B1CD1E4-C633-CE80-8DBD-4164EC936499}"/>
              </a:ext>
            </a:extLst>
          </p:cNvPr>
          <p:cNvSpPr txBox="1"/>
          <p:nvPr/>
        </p:nvSpPr>
        <p:spPr>
          <a:xfrm>
            <a:off x="3212833" y="6010955"/>
            <a:ext cx="5324741" cy="369332"/>
          </a:xfrm>
          <a:prstGeom prst="rect">
            <a:avLst/>
          </a:prstGeom>
          <a:noFill/>
        </p:spPr>
        <p:txBody>
          <a:bodyPr wrap="square" rtlCol="0">
            <a:spAutoFit/>
          </a:bodyPr>
          <a:lstStyle/>
          <a:p>
            <a:r>
              <a:rPr lang="en-US" dirty="0">
                <a:solidFill>
                  <a:schemeClr val="accent5">
                    <a:lumMod val="40000"/>
                    <a:lumOff val="60000"/>
                  </a:schemeClr>
                </a:solidFill>
              </a:rPr>
              <a:t>extra year of operation thanks to single RF system</a:t>
            </a:r>
            <a:endParaRPr lang="en-GB" dirty="0">
              <a:solidFill>
                <a:schemeClr val="accent5">
                  <a:lumMod val="40000"/>
                  <a:lumOff val="60000"/>
                </a:schemeClr>
              </a:solidFill>
            </a:endParaRPr>
          </a:p>
        </p:txBody>
      </p:sp>
      <p:sp>
        <p:nvSpPr>
          <p:cNvPr id="61" name="TextBox 60">
            <a:extLst>
              <a:ext uri="{FF2B5EF4-FFF2-40B4-BE49-F238E27FC236}">
                <a16:creationId xmlns:a16="http://schemas.microsoft.com/office/drawing/2014/main" id="{38A39C87-4D33-EC23-DC4C-0D9AAB351E28}"/>
              </a:ext>
            </a:extLst>
          </p:cNvPr>
          <p:cNvSpPr txBox="1"/>
          <p:nvPr/>
        </p:nvSpPr>
        <p:spPr>
          <a:xfrm>
            <a:off x="7883841" y="2751823"/>
            <a:ext cx="3225819" cy="646331"/>
          </a:xfrm>
          <a:prstGeom prst="rect">
            <a:avLst/>
          </a:prstGeom>
          <a:noFill/>
        </p:spPr>
        <p:txBody>
          <a:bodyPr wrap="none" rtlCol="0">
            <a:spAutoFit/>
          </a:bodyPr>
          <a:lstStyle/>
          <a:p>
            <a:r>
              <a:rPr lang="en-US" dirty="0"/>
              <a:t>Beam crossing and combination </a:t>
            </a:r>
          </a:p>
          <a:p>
            <a:r>
              <a:rPr lang="en-US" dirty="0"/>
              <a:t>at RF section in point H</a:t>
            </a:r>
            <a:endParaRPr lang="en-GB" dirty="0"/>
          </a:p>
        </p:txBody>
      </p:sp>
      <p:graphicFrame>
        <p:nvGraphicFramePr>
          <p:cNvPr id="2" name="Table 1">
            <a:extLst>
              <a:ext uri="{FF2B5EF4-FFF2-40B4-BE49-F238E27FC236}">
                <a16:creationId xmlns:a16="http://schemas.microsoft.com/office/drawing/2014/main" id="{5BB1D251-7CEC-A0D2-C3EB-906AE6DD01CF}"/>
              </a:ext>
            </a:extLst>
          </p:cNvPr>
          <p:cNvGraphicFramePr>
            <a:graphicFrameLocks noGrp="1"/>
          </p:cNvGraphicFramePr>
          <p:nvPr>
            <p:extLst>
              <p:ext uri="{D42A27DB-BD31-4B8C-83A1-F6EECF244321}">
                <p14:modId xmlns:p14="http://schemas.microsoft.com/office/powerpoint/2010/main" val="3073786382"/>
              </p:ext>
            </p:extLst>
          </p:nvPr>
        </p:nvGraphicFramePr>
        <p:xfrm>
          <a:off x="8672770" y="758931"/>
          <a:ext cx="3519230" cy="1920240"/>
        </p:xfrm>
        <a:graphic>
          <a:graphicData uri="http://schemas.openxmlformats.org/drawingml/2006/table">
            <a:tbl>
              <a:tblPr firstRow="1" bandRow="1">
                <a:tableStyleId>{E8034E78-7F5D-4C2E-B375-FC64B27BC917}</a:tableStyleId>
              </a:tblPr>
              <a:tblGrid>
                <a:gridCol w="426523">
                  <a:extLst>
                    <a:ext uri="{9D8B030D-6E8A-4147-A177-3AD203B41FA5}">
                      <a16:colId xmlns:a16="http://schemas.microsoft.com/office/drawing/2014/main" val="4252717736"/>
                    </a:ext>
                  </a:extLst>
                </a:gridCol>
                <a:gridCol w="1085701">
                  <a:extLst>
                    <a:ext uri="{9D8B030D-6E8A-4147-A177-3AD203B41FA5}">
                      <a16:colId xmlns:a16="http://schemas.microsoft.com/office/drawing/2014/main" val="2544991924"/>
                    </a:ext>
                  </a:extLst>
                </a:gridCol>
                <a:gridCol w="930972">
                  <a:extLst>
                    <a:ext uri="{9D8B030D-6E8A-4147-A177-3AD203B41FA5}">
                      <a16:colId xmlns:a16="http://schemas.microsoft.com/office/drawing/2014/main" val="3221883107"/>
                    </a:ext>
                  </a:extLst>
                </a:gridCol>
                <a:gridCol w="1076034">
                  <a:extLst>
                    <a:ext uri="{9D8B030D-6E8A-4147-A177-3AD203B41FA5}">
                      <a16:colId xmlns:a16="http://schemas.microsoft.com/office/drawing/2014/main" val="2010679182"/>
                    </a:ext>
                  </a:extLst>
                </a:gridCol>
              </a:tblGrid>
              <a:tr h="488096">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endParaRPr lang="en-GB" sz="1600" dirty="0"/>
                    </a:p>
                  </a:txBody>
                  <a:tcPr>
                    <a:solidFill>
                      <a:schemeClr val="tx2">
                        <a:lumMod val="60000"/>
                        <a:lumOff val="40000"/>
                      </a:schemeClr>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600" dirty="0"/>
                        <a:t>Energy (GeV)</a:t>
                      </a:r>
                      <a:endParaRPr lang="en-GB" sz="1600" dirty="0"/>
                    </a:p>
                  </a:txBody>
                  <a:tcPr>
                    <a:solidFill>
                      <a:schemeClr val="tx2">
                        <a:lumMod val="60000"/>
                        <a:lumOff val="40000"/>
                      </a:schemeClr>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600" dirty="0"/>
                        <a:t>Current (mA)</a:t>
                      </a:r>
                      <a:endParaRPr lang="en-GB" sz="1600" dirty="0"/>
                    </a:p>
                  </a:txBody>
                  <a:tcPr>
                    <a:solidFill>
                      <a:schemeClr val="tx2">
                        <a:lumMod val="60000"/>
                        <a:lumOff val="40000"/>
                      </a:schemeClr>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600" dirty="0"/>
                        <a:t>RF voltage (GV)</a:t>
                      </a:r>
                      <a:endParaRPr lang="en-GB" sz="1600" dirty="0"/>
                    </a:p>
                  </a:txBody>
                  <a:tcPr>
                    <a:solidFill>
                      <a:schemeClr val="tx2">
                        <a:lumMod val="60000"/>
                        <a:lumOff val="40000"/>
                      </a:schemeClr>
                    </a:solidFill>
                  </a:tcPr>
                </a:tc>
                <a:extLst>
                  <a:ext uri="{0D108BD9-81ED-4DB2-BD59-A6C34878D82A}">
                    <a16:rowId xmlns:a16="http://schemas.microsoft.com/office/drawing/2014/main" val="3849403144"/>
                  </a:ext>
                </a:extLst>
              </a:tr>
              <a:tr h="282582">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Z</a:t>
                      </a:r>
                      <a:endParaRPr lang="en-GB" sz="1600" dirty="0"/>
                    </a:p>
                  </a:txBody>
                  <a:tcPr>
                    <a:solidFill>
                      <a:schemeClr val="tx2">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45.6</a:t>
                      </a:r>
                      <a:endParaRPr lang="en-GB" sz="1600" dirty="0"/>
                    </a:p>
                  </a:txBody>
                  <a:tcPr>
                    <a:solidFill>
                      <a:schemeClr val="tx2">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1280</a:t>
                      </a:r>
                      <a:endParaRPr lang="en-GB" sz="1600" dirty="0"/>
                    </a:p>
                  </a:txBody>
                  <a:tcPr>
                    <a:solidFill>
                      <a:schemeClr val="tx2">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0.08</a:t>
                      </a:r>
                      <a:endParaRPr lang="en-GB" sz="1600" dirty="0"/>
                    </a:p>
                  </a:txBody>
                  <a:tcPr>
                    <a:solidFill>
                      <a:schemeClr val="tx2">
                        <a:lumMod val="20000"/>
                        <a:lumOff val="80000"/>
                      </a:schemeClr>
                    </a:solidFill>
                  </a:tcPr>
                </a:tc>
                <a:extLst>
                  <a:ext uri="{0D108BD9-81ED-4DB2-BD59-A6C34878D82A}">
                    <a16:rowId xmlns:a16="http://schemas.microsoft.com/office/drawing/2014/main" val="176597485"/>
                  </a:ext>
                </a:extLst>
              </a:tr>
              <a:tr h="282582">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W</a:t>
                      </a:r>
                      <a:endParaRPr lang="en-GB" sz="1600" dirty="0"/>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80</a:t>
                      </a:r>
                      <a:endParaRPr lang="en-GB" sz="1600" dirty="0"/>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135</a:t>
                      </a:r>
                      <a:endParaRPr lang="en-GB" sz="1600" dirty="0"/>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1</a:t>
                      </a:r>
                      <a:endParaRPr lang="en-GB" sz="1600" dirty="0"/>
                    </a:p>
                  </a:txBody>
                  <a:tcPr/>
                </a:tc>
                <a:extLst>
                  <a:ext uri="{0D108BD9-81ED-4DB2-BD59-A6C34878D82A}">
                    <a16:rowId xmlns:a16="http://schemas.microsoft.com/office/drawing/2014/main" val="2697709237"/>
                  </a:ext>
                </a:extLst>
              </a:tr>
              <a:tr h="282582">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685800" rtl="0" eaLnBrk="1" latinLnBrk="0" hangingPunct="1"/>
                      <a:r>
                        <a:rPr lang="en-US" sz="1600" kern="1200" dirty="0">
                          <a:solidFill>
                            <a:schemeClr val="dk1"/>
                          </a:solidFill>
                          <a:latin typeface="Calibri" panose="020F0502020204030204"/>
                          <a:ea typeface="+mn-ea"/>
                          <a:cs typeface="+mn-cs"/>
                        </a:rPr>
                        <a:t>H</a:t>
                      </a:r>
                      <a:endParaRPr lang="en-GB" sz="1600" kern="1200" dirty="0">
                        <a:solidFill>
                          <a:schemeClr val="dk1"/>
                        </a:solidFill>
                        <a:latin typeface="Calibri" panose="020F0502020204030204"/>
                        <a:ea typeface="+mn-ea"/>
                        <a:cs typeface="+mn-cs"/>
                      </a:endParaRPr>
                    </a:p>
                  </a:txBody>
                  <a:tcPr>
                    <a:solidFill>
                      <a:schemeClr val="tx2">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685800" rtl="0" eaLnBrk="1" latinLnBrk="0" hangingPunct="1"/>
                      <a:r>
                        <a:rPr lang="en-US" sz="1600" kern="1200" dirty="0">
                          <a:solidFill>
                            <a:schemeClr val="dk1"/>
                          </a:solidFill>
                          <a:latin typeface="Calibri" panose="020F0502020204030204"/>
                          <a:ea typeface="+mn-ea"/>
                          <a:cs typeface="+mn-cs"/>
                        </a:rPr>
                        <a:t>120</a:t>
                      </a:r>
                      <a:endParaRPr lang="en-GB" sz="1600" kern="1200" dirty="0">
                        <a:solidFill>
                          <a:schemeClr val="dk1"/>
                        </a:solidFill>
                        <a:latin typeface="Calibri" panose="020F0502020204030204"/>
                        <a:ea typeface="+mn-ea"/>
                        <a:cs typeface="+mn-cs"/>
                      </a:endParaRPr>
                    </a:p>
                  </a:txBody>
                  <a:tcPr>
                    <a:solidFill>
                      <a:schemeClr val="tx2">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685800" rtl="0" eaLnBrk="1" latinLnBrk="0" hangingPunct="1"/>
                      <a:r>
                        <a:rPr lang="en-US" sz="1600" kern="1200" dirty="0">
                          <a:solidFill>
                            <a:schemeClr val="dk1"/>
                          </a:solidFill>
                          <a:latin typeface="Calibri" panose="020F0502020204030204"/>
                          <a:ea typeface="+mn-ea"/>
                          <a:cs typeface="+mn-cs"/>
                        </a:rPr>
                        <a:t>26.7</a:t>
                      </a:r>
                      <a:endParaRPr lang="en-GB" sz="1600" kern="1200" dirty="0">
                        <a:solidFill>
                          <a:schemeClr val="dk1"/>
                        </a:solidFill>
                        <a:latin typeface="Calibri" panose="020F0502020204030204"/>
                        <a:ea typeface="+mn-ea"/>
                        <a:cs typeface="+mn-cs"/>
                      </a:endParaRPr>
                    </a:p>
                  </a:txBody>
                  <a:tcPr>
                    <a:solidFill>
                      <a:schemeClr val="tx2">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685800" rtl="0" eaLnBrk="1" latinLnBrk="0" hangingPunct="1"/>
                      <a:r>
                        <a:rPr lang="en-US" sz="1600" kern="1200" dirty="0">
                          <a:solidFill>
                            <a:schemeClr val="dk1"/>
                          </a:solidFill>
                          <a:latin typeface="Calibri" panose="020F0502020204030204"/>
                          <a:ea typeface="+mn-ea"/>
                          <a:cs typeface="+mn-cs"/>
                        </a:rPr>
                        <a:t>2.08</a:t>
                      </a:r>
                      <a:endParaRPr lang="en-GB" sz="1600" kern="1200" dirty="0">
                        <a:solidFill>
                          <a:schemeClr val="dk1"/>
                        </a:solidFill>
                        <a:latin typeface="Calibri" panose="020F0502020204030204"/>
                        <a:ea typeface="+mn-ea"/>
                        <a:cs typeface="+mn-cs"/>
                      </a:endParaRPr>
                    </a:p>
                  </a:txBody>
                  <a:tcPr>
                    <a:solidFill>
                      <a:schemeClr val="tx2">
                        <a:lumMod val="20000"/>
                        <a:lumOff val="80000"/>
                      </a:schemeClr>
                    </a:solidFill>
                  </a:tcPr>
                </a:tc>
                <a:extLst>
                  <a:ext uri="{0D108BD9-81ED-4DB2-BD59-A6C34878D82A}">
                    <a16:rowId xmlns:a16="http://schemas.microsoft.com/office/drawing/2014/main" val="57657447"/>
                  </a:ext>
                </a:extLst>
              </a:tr>
              <a:tr h="282582">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err="1"/>
                        <a:t>ttb</a:t>
                      </a:r>
                      <a:endParaRPr lang="en-GB" sz="1600" dirty="0"/>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182.5</a:t>
                      </a:r>
                      <a:endParaRPr lang="en-GB" sz="1600" dirty="0"/>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5</a:t>
                      </a:r>
                      <a:endParaRPr lang="en-GB" sz="1600" dirty="0"/>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11.67</a:t>
                      </a:r>
                      <a:endParaRPr lang="en-GB" sz="1600" dirty="0"/>
                    </a:p>
                  </a:txBody>
                  <a:tcPr/>
                </a:tc>
                <a:extLst>
                  <a:ext uri="{0D108BD9-81ED-4DB2-BD59-A6C34878D82A}">
                    <a16:rowId xmlns:a16="http://schemas.microsoft.com/office/drawing/2014/main" val="1210711549"/>
                  </a:ext>
                </a:extLst>
              </a:tr>
            </a:tbl>
          </a:graphicData>
        </a:graphic>
      </p:graphicFrame>
    </p:spTree>
    <p:extLst>
      <p:ext uri="{BB962C8B-B14F-4D97-AF65-F5344CB8AC3E}">
        <p14:creationId xmlns:p14="http://schemas.microsoft.com/office/powerpoint/2010/main" val="116233265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323E53E-016E-381F-C950-4700E05C756E}"/>
              </a:ext>
            </a:extLst>
          </p:cNvPr>
          <p:cNvPicPr>
            <a:picLocks noChangeAspect="1"/>
          </p:cNvPicPr>
          <p:nvPr/>
        </p:nvPicPr>
        <p:blipFill>
          <a:blip r:embed="rId2"/>
          <a:stretch>
            <a:fillRect/>
          </a:stretch>
        </p:blipFill>
        <p:spPr>
          <a:xfrm>
            <a:off x="3959116" y="2842951"/>
            <a:ext cx="5233601" cy="3399905"/>
          </a:xfrm>
          <a:prstGeom prst="rect">
            <a:avLst/>
          </a:prstGeom>
        </p:spPr>
      </p:pic>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RF R&amp;D activities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 name="TextBox 1">
            <a:extLst>
              <a:ext uri="{FF2B5EF4-FFF2-40B4-BE49-F238E27FC236}">
                <a16:creationId xmlns:a16="http://schemas.microsoft.com/office/drawing/2014/main" id="{C87FD750-1B08-439C-9D7C-C6AEE9EA8CD9}"/>
              </a:ext>
            </a:extLst>
          </p:cNvPr>
          <p:cNvSpPr txBox="1"/>
          <p:nvPr/>
        </p:nvSpPr>
        <p:spPr>
          <a:xfrm>
            <a:off x="416915" y="755277"/>
            <a:ext cx="1177508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C377B"/>
                </a:solidFill>
                <a:effectLst/>
                <a:uLnTx/>
                <a:uFillTx/>
                <a:latin typeface="Calibri" panose="020F0502020204030204"/>
                <a:ea typeface="+mn-ea"/>
                <a:cs typeface="+mn-cs"/>
              </a:rPr>
              <a:t>RF system R&amp;D is key for increasing energy efficiency of FCC-</a:t>
            </a:r>
            <a:r>
              <a:rPr kumimoji="0" lang="en-GB" sz="2400" b="1" i="0" u="none" strike="noStrike" kern="1200" cap="none" spc="0" normalizeH="0" baseline="0" noProof="0" dirty="0" err="1">
                <a:ln>
                  <a:noFill/>
                </a:ln>
                <a:solidFill>
                  <a:srgbClr val="0C377B"/>
                </a:solidFill>
                <a:effectLst/>
                <a:uLnTx/>
                <a:uFillTx/>
                <a:latin typeface="Calibri" panose="020F0502020204030204"/>
                <a:ea typeface="+mn-ea"/>
                <a:cs typeface="+mn-cs"/>
              </a:rPr>
              <a:t>ee</a:t>
            </a:r>
            <a:endParaRPr kumimoji="0" lang="en-GB" sz="2400" b="1" i="0" u="none" strike="noStrike" kern="1200" cap="none" spc="0" normalizeH="0" baseline="0" noProof="0" dirty="0">
              <a:ln>
                <a:noFill/>
              </a:ln>
              <a:solidFill>
                <a:srgbClr val="0C377B"/>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C377B"/>
                </a:solidFill>
                <a:effectLst/>
                <a:uLnTx/>
                <a:uFillTx/>
                <a:latin typeface="Calibri" panose="020F0502020204030204"/>
                <a:ea typeface="+mn-ea"/>
                <a:cs typeface="+mn-cs"/>
              </a:rPr>
              <a:t>Nb on Cu 400 MHz cavities (KEK as R&amp;D partner), seamless cavity production, coating techniques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C377B"/>
                </a:solidFill>
                <a:effectLst/>
                <a:uLnTx/>
                <a:uFillTx/>
                <a:latin typeface="Calibri" panose="020F0502020204030204"/>
                <a:ea typeface="+mn-ea"/>
                <a:cs typeface="+mn-cs"/>
              </a:rPr>
              <a:t>Bulk Nb 800 MHz cavities and cryomodule, surface treatment techniques (JLAB, FNAL as R&amp;D partners)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C377B"/>
                </a:solidFill>
                <a:effectLst/>
                <a:uLnTx/>
                <a:uFillTx/>
                <a:latin typeface="Calibri" panose="020F0502020204030204"/>
                <a:ea typeface="+mn-ea"/>
                <a:cs typeface="+mn-cs"/>
              </a:rPr>
              <a:t>RF power source R&amp;D in synergy with HL-LHC.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C377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C377B"/>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7085788-3E74-3042-893F-679ADF4ACA4C}"/>
              </a:ext>
            </a:extLst>
          </p:cNvPr>
          <p:cNvSpPr/>
          <p:nvPr/>
        </p:nvSpPr>
        <p:spPr>
          <a:xfrm flipH="1">
            <a:off x="9202146" y="2111438"/>
            <a:ext cx="2540696"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99"/>
                </a:solidFill>
                <a:effectLst/>
                <a:uLnTx/>
                <a:uFillTx/>
                <a:latin typeface="Calibri"/>
                <a:ea typeface="+mn-ea"/>
                <a:cs typeface="+mn-cs"/>
              </a:rPr>
              <a:t>400 MHz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3399"/>
                </a:solidFill>
                <a:effectLst/>
                <a:uLnTx/>
                <a:uFillTx/>
                <a:latin typeface="Calibri"/>
                <a:ea typeface="+mn-ea"/>
                <a:cs typeface="+mn-cs"/>
              </a:rPr>
              <a:t>monoblock</a:t>
            </a:r>
            <a:r>
              <a:rPr kumimoji="0" lang="en-US" sz="2000" b="1" i="0" u="none" strike="noStrike" kern="1200" cap="none" spc="0" normalizeH="0" baseline="0" noProof="0" dirty="0">
                <a:ln>
                  <a:noFill/>
                </a:ln>
                <a:solidFill>
                  <a:srgbClr val="003399"/>
                </a:solidFill>
                <a:effectLst/>
                <a:uLnTx/>
                <a:uFillTx/>
                <a:latin typeface="Calibri"/>
                <a:ea typeface="+mn-ea"/>
                <a:cs typeface="+mn-cs"/>
              </a:rPr>
              <a:t> prototype</a:t>
            </a:r>
          </a:p>
        </p:txBody>
      </p:sp>
      <p:sp>
        <p:nvSpPr>
          <p:cNvPr id="8" name="Rectangle 7">
            <a:extLst>
              <a:ext uri="{FF2B5EF4-FFF2-40B4-BE49-F238E27FC236}">
                <a16:creationId xmlns:a16="http://schemas.microsoft.com/office/drawing/2014/main" id="{2D47520D-D9BE-34A0-E4C5-0489A3998B78}"/>
              </a:ext>
            </a:extLst>
          </p:cNvPr>
          <p:cNvSpPr/>
          <p:nvPr/>
        </p:nvSpPr>
        <p:spPr>
          <a:xfrm flipH="1">
            <a:off x="4627911" y="2218305"/>
            <a:ext cx="338402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99"/>
                </a:solidFill>
                <a:effectLst/>
                <a:uLnTx/>
                <a:uFillTx/>
                <a:latin typeface="Calibri"/>
                <a:ea typeface="+mn-ea"/>
                <a:cs typeface="+mn-cs"/>
              </a:rPr>
              <a:t>high-efficiency klystron R&amp;D</a:t>
            </a:r>
          </a:p>
        </p:txBody>
      </p:sp>
      <p:pic>
        <p:nvPicPr>
          <p:cNvPr id="3" name="Picture 2" descr="A large round copper object on a metal surface&#10;&#10;Description automatically generated">
            <a:extLst>
              <a:ext uri="{FF2B5EF4-FFF2-40B4-BE49-F238E27FC236}">
                <a16:creationId xmlns:a16="http://schemas.microsoft.com/office/drawing/2014/main" id="{3AB463CB-975C-616C-7FAE-D7C2471341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1" t="10807" r="-291" b="-737"/>
          <a:stretch/>
        </p:blipFill>
        <p:spPr bwMode="auto">
          <a:xfrm>
            <a:off x="8901699" y="4677586"/>
            <a:ext cx="3141591" cy="2120760"/>
          </a:xfrm>
          <a:prstGeom prst="rect">
            <a:avLst/>
          </a:prstGeom>
          <a:noFill/>
          <a:ln>
            <a:noFill/>
          </a:ln>
        </p:spPr>
      </p:pic>
      <p:pic>
        <p:nvPicPr>
          <p:cNvPr id="10" name="Picture 9" descr="A close-up of a machine&#10;&#10;Description automatically generated">
            <a:extLst>
              <a:ext uri="{FF2B5EF4-FFF2-40B4-BE49-F238E27FC236}">
                <a16:creationId xmlns:a16="http://schemas.microsoft.com/office/drawing/2014/main" id="{22A1B53A-2BF1-2B18-67A9-97A889FCD089}"/>
              </a:ext>
            </a:extLst>
          </p:cNvPr>
          <p:cNvPicPr>
            <a:picLocks noChangeAspect="1"/>
          </p:cNvPicPr>
          <p:nvPr/>
        </p:nvPicPr>
        <p:blipFill>
          <a:blip r:embed="rId5"/>
          <a:stretch>
            <a:fillRect/>
          </a:stretch>
        </p:blipFill>
        <p:spPr>
          <a:xfrm>
            <a:off x="8901699" y="2787559"/>
            <a:ext cx="3141591" cy="1769764"/>
          </a:xfrm>
          <a:prstGeom prst="rect">
            <a:avLst/>
          </a:prstGeom>
        </p:spPr>
      </p:pic>
      <p:pic>
        <p:nvPicPr>
          <p:cNvPr id="4" name="Picture 3">
            <a:extLst>
              <a:ext uri="{FF2B5EF4-FFF2-40B4-BE49-F238E27FC236}">
                <a16:creationId xmlns:a16="http://schemas.microsoft.com/office/drawing/2014/main" id="{B834E450-28EF-11AA-F437-477197F4A36B}"/>
              </a:ext>
            </a:extLst>
          </p:cNvPr>
          <p:cNvPicPr>
            <a:picLocks noChangeAspect="1"/>
          </p:cNvPicPr>
          <p:nvPr/>
        </p:nvPicPr>
        <p:blipFill rotWithShape="1">
          <a:blip r:embed="rId6"/>
          <a:srcRect t="11365" r="39439" b="4106"/>
          <a:stretch/>
        </p:blipFill>
        <p:spPr>
          <a:xfrm>
            <a:off x="73947" y="3983544"/>
            <a:ext cx="3537746" cy="2814801"/>
          </a:xfrm>
          <a:prstGeom prst="rect">
            <a:avLst/>
          </a:prstGeom>
        </p:spPr>
      </p:pic>
      <p:sp>
        <p:nvSpPr>
          <p:cNvPr id="11" name="TextBox 10">
            <a:extLst>
              <a:ext uri="{FF2B5EF4-FFF2-40B4-BE49-F238E27FC236}">
                <a16:creationId xmlns:a16="http://schemas.microsoft.com/office/drawing/2014/main" id="{9B516FEC-C218-9ADB-20B9-21D8033CC567}"/>
              </a:ext>
            </a:extLst>
          </p:cNvPr>
          <p:cNvSpPr txBox="1"/>
          <p:nvPr/>
        </p:nvSpPr>
        <p:spPr>
          <a:xfrm>
            <a:off x="108486" y="2184744"/>
            <a:ext cx="4071584" cy="707886"/>
          </a:xfrm>
          <a:prstGeom prst="rect">
            <a:avLst/>
          </a:prstGeom>
        </p:spPr>
        <p:txBody>
          <a:bodyPr wrap="square">
            <a:spAutoFit/>
          </a:bodyPr>
          <a:lstStyle>
            <a:defPPr>
              <a:defRPr lang="en-US"/>
            </a:defPPr>
            <a:lvl1pPr algn="ctr">
              <a:defRPr sz="2000" b="1">
                <a:solidFill>
                  <a:srgbClr val="003399"/>
                </a:solidFill>
                <a:latin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99"/>
                </a:solidFill>
                <a:effectLst/>
                <a:uLnTx/>
                <a:uFillTx/>
                <a:latin typeface="Calibri"/>
                <a:ea typeface="+mn-ea"/>
                <a:cs typeface="+mn-cs"/>
              </a:rPr>
              <a:t>5-cell 800 MHz cavity development collaboration with JLAB</a:t>
            </a:r>
          </a:p>
        </p:txBody>
      </p:sp>
      <p:pic>
        <p:nvPicPr>
          <p:cNvPr id="13" name="Picture 12">
            <a:extLst>
              <a:ext uri="{FF2B5EF4-FFF2-40B4-BE49-F238E27FC236}">
                <a16:creationId xmlns:a16="http://schemas.microsoft.com/office/drawing/2014/main" id="{87C41080-1859-CF7E-0B59-8B00181E2B51}"/>
              </a:ext>
            </a:extLst>
          </p:cNvPr>
          <p:cNvPicPr>
            <a:picLocks noChangeAspect="1"/>
          </p:cNvPicPr>
          <p:nvPr/>
        </p:nvPicPr>
        <p:blipFill rotWithShape="1">
          <a:blip r:embed="rId7"/>
          <a:srcRect l="8231" r="8789" b="18630"/>
          <a:stretch/>
        </p:blipFill>
        <p:spPr>
          <a:xfrm>
            <a:off x="818136" y="2814455"/>
            <a:ext cx="2472166" cy="1410621"/>
          </a:xfrm>
          <a:prstGeom prst="rect">
            <a:avLst/>
          </a:prstGeom>
        </p:spPr>
      </p:pic>
      <p:pic>
        <p:nvPicPr>
          <p:cNvPr id="15" name="Picture 14">
            <a:extLst>
              <a:ext uri="{FF2B5EF4-FFF2-40B4-BE49-F238E27FC236}">
                <a16:creationId xmlns:a16="http://schemas.microsoft.com/office/drawing/2014/main" id="{A991525A-3810-7B36-8448-3C62B64D86C2}"/>
              </a:ext>
            </a:extLst>
          </p:cNvPr>
          <p:cNvPicPr>
            <a:picLocks noChangeAspect="1"/>
          </p:cNvPicPr>
          <p:nvPr/>
        </p:nvPicPr>
        <p:blipFill>
          <a:blip r:embed="rId8"/>
          <a:stretch>
            <a:fillRect/>
          </a:stretch>
        </p:blipFill>
        <p:spPr>
          <a:xfrm>
            <a:off x="466673" y="5326313"/>
            <a:ext cx="2027905" cy="1148152"/>
          </a:xfrm>
          <a:prstGeom prst="rect">
            <a:avLst/>
          </a:prstGeom>
        </p:spPr>
      </p:pic>
    </p:spTree>
    <p:extLst>
      <p:ext uri="{BB962C8B-B14F-4D97-AF65-F5344CB8AC3E}">
        <p14:creationId xmlns:p14="http://schemas.microsoft.com/office/powerpoint/2010/main" val="50917497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FCC integrated program - timeline</a:t>
            </a:r>
          </a:p>
        </p:txBody>
      </p:sp>
      <p:pic>
        <p:nvPicPr>
          <p:cNvPr id="14" name="Picture 13" descr="A picture containing icon&#10;&#10;Description automatically generated">
            <a:extLst>
              <a:ext uri="{FF2B5EF4-FFF2-40B4-BE49-F238E27FC236}">
                <a16:creationId xmlns:a16="http://schemas.microsoft.com/office/drawing/2014/main" id="{9F5200E5-32CA-4E37-8990-34E0C09AF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3" name="Picture 5" descr="Diagram, timeline&#10;&#10;Description automatically generated">
            <a:extLst>
              <a:ext uri="{FF2B5EF4-FFF2-40B4-BE49-F238E27FC236}">
                <a16:creationId xmlns:a16="http://schemas.microsoft.com/office/drawing/2014/main" id="{61B935A7-96DA-A5FC-CDC4-00D93A6195F8}"/>
              </a:ext>
            </a:extLst>
          </p:cNvPr>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52" y="847414"/>
            <a:ext cx="8012417" cy="2971799"/>
          </a:xfrm>
          <a:prstGeom prst="rect">
            <a:avLst/>
          </a:prstGeom>
          <a:noFill/>
          <a:ln w="9525">
            <a:solidFill>
              <a:srgbClr val="2F2F2F"/>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19AF7F17-4558-2F7F-1F17-84DBD2D599F1}"/>
              </a:ext>
            </a:extLst>
          </p:cNvPr>
          <p:cNvCxnSpPr/>
          <p:nvPr/>
        </p:nvCxnSpPr>
        <p:spPr>
          <a:xfrm flipH="1">
            <a:off x="7248128" y="4653136"/>
            <a:ext cx="1152128" cy="0"/>
          </a:xfrm>
          <a:prstGeom prst="straightConnector1">
            <a:avLst/>
          </a:prstGeom>
          <a:noFill/>
          <a:ln w="38100" cap="flat" cmpd="sng" algn="ctr">
            <a:solidFill>
              <a:srgbClr val="2F2F2F"/>
            </a:solidFill>
            <a:prstDash val="solid"/>
            <a:miter lim="800000"/>
            <a:tailEnd type="triangle"/>
          </a:ln>
          <a:effectLst/>
        </p:spPr>
      </p:cxnSp>
      <p:sp>
        <p:nvSpPr>
          <p:cNvPr id="8" name="TextBox 7">
            <a:extLst>
              <a:ext uri="{FF2B5EF4-FFF2-40B4-BE49-F238E27FC236}">
                <a16:creationId xmlns:a16="http://schemas.microsoft.com/office/drawing/2014/main" id="{96D763F4-76AC-B679-C831-E47CBB9401B7}"/>
              </a:ext>
            </a:extLst>
          </p:cNvPr>
          <p:cNvSpPr txBox="1"/>
          <p:nvPr/>
        </p:nvSpPr>
        <p:spPr>
          <a:xfrm>
            <a:off x="8224705" y="847414"/>
            <a:ext cx="3270126" cy="692497"/>
          </a:xfrm>
          <a:prstGeom prst="rect">
            <a:avLst/>
          </a:prstGeom>
          <a:solidFill>
            <a:srgbClr val="E15E32">
              <a:lumMod val="20000"/>
              <a:lumOff val="80000"/>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500" b="0" i="0" u="none" strike="noStrike" kern="0" cap="none" spc="0" normalizeH="0" baseline="0" noProof="0" dirty="0">
                <a:ln>
                  <a:noFill/>
                </a:ln>
                <a:solidFill>
                  <a:srgbClr val="2F2F2F"/>
                </a:solidFill>
                <a:effectLst/>
                <a:uLnTx/>
                <a:uFillTx/>
                <a:latin typeface="Arial"/>
                <a:ea typeface="+mn-ea"/>
                <a:cs typeface="+mn-cs"/>
              </a:rPr>
              <a:t> Note: FCC Conceptual Design Study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500" b="0" i="0" u="none" strike="noStrike" kern="0" cap="none" spc="0" normalizeH="0" baseline="0" noProof="0" dirty="0">
                <a:ln>
                  <a:noFill/>
                </a:ln>
                <a:solidFill>
                  <a:srgbClr val="2F2F2F"/>
                </a:solidFill>
                <a:effectLst/>
                <a:uLnTx/>
                <a:uFillTx/>
                <a:latin typeface="Arial"/>
                <a:ea typeface="+mn-ea"/>
                <a:cs typeface="+mn-cs"/>
              </a:rPr>
              <a:t>           started in 2014</a:t>
            </a:r>
            <a:r>
              <a:rPr kumimoji="0" lang="en-GB" sz="1500" b="0" i="0" u="none" strike="noStrike" kern="0" cap="none" spc="0" normalizeH="0" baseline="0" noProof="0" dirty="0">
                <a:ln>
                  <a:noFill/>
                </a:ln>
                <a:solidFill>
                  <a:srgbClr val="2F2F2F"/>
                </a:solidFill>
                <a:effectLst/>
                <a:uLnTx/>
                <a:uFillTx/>
                <a:latin typeface="Arial"/>
                <a:ea typeface="+mn-ea"/>
                <a:cs typeface="+mn-cs"/>
              </a:rPr>
              <a:t> l</a:t>
            </a:r>
            <a:r>
              <a:rPr kumimoji="0" lang="en-CH" sz="1500" b="0" i="0" u="none" strike="noStrike" kern="0" cap="none" spc="0" normalizeH="0" baseline="0" noProof="0" dirty="0">
                <a:ln>
                  <a:noFill/>
                </a:ln>
                <a:solidFill>
                  <a:srgbClr val="2F2F2F"/>
                </a:solidFill>
                <a:effectLst/>
                <a:uLnTx/>
                <a:uFillTx/>
                <a:latin typeface="Arial"/>
                <a:ea typeface="+mn-ea"/>
                <a:cs typeface="+mn-cs"/>
              </a:rPr>
              <a:t>eading to CDR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500" b="0" i="0" u="none" strike="noStrike" kern="0" cap="none" spc="0" normalizeH="0" baseline="0" noProof="0" dirty="0">
                <a:ln>
                  <a:noFill/>
                </a:ln>
                <a:solidFill>
                  <a:srgbClr val="2F2F2F"/>
                </a:solidFill>
                <a:effectLst/>
                <a:uLnTx/>
                <a:uFillTx/>
                <a:latin typeface="Arial"/>
                <a:ea typeface="+mn-ea"/>
                <a:cs typeface="+mn-cs"/>
              </a:rPr>
              <a:t>           in 2018</a:t>
            </a:r>
          </a:p>
        </p:txBody>
      </p:sp>
      <p:sp>
        <p:nvSpPr>
          <p:cNvPr id="18" name="TextBox 6">
            <a:extLst>
              <a:ext uri="{FF2B5EF4-FFF2-40B4-BE49-F238E27FC236}">
                <a16:creationId xmlns:a16="http://schemas.microsoft.com/office/drawing/2014/main" id="{C121AE1A-F1AB-BC81-C967-BC102B1602C8}"/>
              </a:ext>
            </a:extLst>
          </p:cNvPr>
          <p:cNvSpPr txBox="1">
            <a:spLocks noChangeArrowheads="1"/>
          </p:cNvSpPr>
          <p:nvPr/>
        </p:nvSpPr>
        <p:spPr bwMode="auto">
          <a:xfrm>
            <a:off x="7462661" y="4113941"/>
            <a:ext cx="4639412" cy="1492716"/>
          </a:xfrm>
          <a:prstGeom prst="rect">
            <a:avLst/>
          </a:prstGeom>
          <a:solidFill>
            <a:srgbClr val="1C446A">
              <a:lumMod val="20000"/>
              <a:lumOff val="80000"/>
            </a:srgbClr>
          </a:solidFill>
          <a:ln>
            <a:noFill/>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CH" sz="1600" b="1" i="0" u="none" strike="noStrike" kern="0" cap="none" spc="0" normalizeH="0" baseline="0" noProof="0" dirty="0">
                <a:ln>
                  <a:noFill/>
                </a:ln>
                <a:solidFill>
                  <a:srgbClr val="2F2F2F"/>
                </a:solidFill>
                <a:effectLst/>
                <a:uLnTx/>
                <a:uFillTx/>
                <a:latin typeface="Arial"/>
                <a:ea typeface="+mn-ea"/>
                <a:cs typeface="+mn-cs"/>
              </a:rPr>
              <a:t>Ambitious </a:t>
            </a:r>
            <a:r>
              <a:rPr kumimoji="0" lang="en-CH" altLang="en-CH" sz="1600" b="1" i="0" u="none" strike="noStrike" kern="0" cap="none" spc="0" normalizeH="0" baseline="0" noProof="0" dirty="0">
                <a:ln>
                  <a:noFill/>
                </a:ln>
                <a:solidFill>
                  <a:srgbClr val="2F2F2F"/>
                </a:solidFill>
                <a:effectLst/>
                <a:uLnTx/>
                <a:uFillTx/>
                <a:latin typeface="Arial"/>
                <a:ea typeface="+mn-ea"/>
                <a:cs typeface="+mn-cs"/>
              </a:rPr>
              <a:t>schedule </a:t>
            </a:r>
            <a:r>
              <a:rPr kumimoji="0" lang="en-CH" altLang="en-CH" sz="1600" b="0" i="0" u="none" strike="noStrike" kern="0" cap="none" spc="0" normalizeH="0" baseline="0" noProof="0" dirty="0">
                <a:ln>
                  <a:noFill/>
                </a:ln>
                <a:solidFill>
                  <a:srgbClr val="2F2F2F"/>
                </a:solidFill>
                <a:effectLst/>
                <a:uLnTx/>
                <a:uFillTx/>
                <a:latin typeface="Arial"/>
                <a:ea typeface="+mn-ea"/>
                <a:cs typeface="+mn-cs"/>
              </a:rPr>
              <a:t>tak</a:t>
            </a:r>
            <a:r>
              <a:rPr kumimoji="0" lang="en-US" altLang="en-CH" sz="1600" b="0" i="0" u="none" strike="noStrike" kern="0" cap="none" spc="0" normalizeH="0" baseline="0" noProof="0" dirty="0" err="1">
                <a:ln>
                  <a:noFill/>
                </a:ln>
                <a:solidFill>
                  <a:srgbClr val="2F2F2F"/>
                </a:solidFill>
                <a:effectLst/>
                <a:uLnTx/>
                <a:uFillTx/>
                <a:latin typeface="Arial"/>
                <a:ea typeface="+mn-ea"/>
                <a:cs typeface="+mn-cs"/>
              </a:rPr>
              <a:t>ing</a:t>
            </a:r>
            <a:r>
              <a:rPr kumimoji="0" lang="en-CH" altLang="en-CH" sz="1600" b="0" i="0" u="none" strike="noStrike" kern="0" cap="none" spc="0" normalizeH="0" baseline="0" noProof="0" dirty="0">
                <a:ln>
                  <a:noFill/>
                </a:ln>
                <a:solidFill>
                  <a:srgbClr val="2F2F2F"/>
                </a:solidFill>
                <a:effectLst/>
                <a:uLnTx/>
                <a:uFillTx/>
                <a:latin typeface="Arial"/>
                <a:ea typeface="+mn-ea"/>
                <a:cs typeface="+mn-cs"/>
              </a:rPr>
              <a:t> into account:</a:t>
            </a:r>
          </a:p>
          <a:p>
            <a:pPr marL="285750" marR="0" lvl="0" indent="-285750" algn="l" defTabSz="457200" rtl="0" eaLnBrk="0" fontAlgn="base" latinLnBrk="0" hangingPunct="0">
              <a:lnSpc>
                <a:spcPct val="100000"/>
              </a:lnSpc>
              <a:spcBef>
                <a:spcPct val="0"/>
              </a:spcBef>
              <a:spcAft>
                <a:spcPct val="0"/>
              </a:spcAft>
              <a:buClrTx/>
              <a:buSzTx/>
              <a:buFont typeface="Wingdings" pitchFamily="2" charset="2"/>
              <a:buChar char="q"/>
              <a:tabLst/>
              <a:defRPr/>
            </a:pPr>
            <a:r>
              <a:rPr kumimoji="0" lang="en-GB" altLang="en-CH" sz="1500" b="0" i="0" u="none" strike="noStrike" kern="0" cap="none" spc="0" normalizeH="0" baseline="0" noProof="0" dirty="0">
                <a:ln>
                  <a:noFill/>
                </a:ln>
                <a:solidFill>
                  <a:srgbClr val="2F2F2F"/>
                </a:solidFill>
                <a:effectLst/>
                <a:uLnTx/>
                <a:uFillTx/>
                <a:latin typeface="Arial"/>
                <a:ea typeface="+mn-ea"/>
                <a:cs typeface="+mn-cs"/>
              </a:rPr>
              <a:t>p</a:t>
            </a:r>
            <a:r>
              <a:rPr kumimoji="0" lang="en-CH" altLang="en-CH" sz="1500" b="0" i="0" u="none" strike="noStrike" kern="0" cap="none" spc="0" normalizeH="0" baseline="0" noProof="0" dirty="0">
                <a:ln>
                  <a:noFill/>
                </a:ln>
                <a:solidFill>
                  <a:srgbClr val="2F2F2F"/>
                </a:solidFill>
                <a:effectLst/>
                <a:uLnTx/>
                <a:uFillTx/>
                <a:latin typeface="Arial"/>
                <a:ea typeface="+mn-ea"/>
                <a:cs typeface="+mn-cs"/>
              </a:rPr>
              <a:t>ast experience in building colliders at CERN</a:t>
            </a:r>
            <a:endParaRPr kumimoji="0" lang="en-US" altLang="en-CH" sz="1500" b="0" i="0" u="none" strike="noStrike" kern="0" cap="none" spc="0" normalizeH="0" baseline="0" noProof="0" dirty="0">
              <a:ln>
                <a:noFill/>
              </a:ln>
              <a:solidFill>
                <a:srgbClr val="2F2F2F"/>
              </a:solidFill>
              <a:effectLst/>
              <a:uLnTx/>
              <a:uFillTx/>
              <a:latin typeface="Arial"/>
              <a:ea typeface="+mn-ea"/>
              <a:cs typeface="+mn-cs"/>
            </a:endParaRPr>
          </a:p>
          <a:p>
            <a:pPr marL="285750" marR="0" lvl="0" indent="-285750" algn="l" defTabSz="457200" rtl="0" eaLnBrk="0" fontAlgn="base" latinLnBrk="0" hangingPunct="0">
              <a:lnSpc>
                <a:spcPct val="100000"/>
              </a:lnSpc>
              <a:spcBef>
                <a:spcPct val="0"/>
              </a:spcBef>
              <a:spcAft>
                <a:spcPct val="0"/>
              </a:spcAft>
              <a:buClrTx/>
              <a:buSzTx/>
              <a:buFont typeface="Wingdings" pitchFamily="2" charset="2"/>
              <a:buChar char="q"/>
              <a:tabLst/>
              <a:defRPr/>
            </a:pPr>
            <a:r>
              <a:rPr kumimoji="0" lang="en-CH" altLang="en-CH" sz="1500" b="0" i="0" u="none" strike="noStrike" kern="0" cap="none" spc="0" normalizeH="0" baseline="0" noProof="0" dirty="0">
                <a:ln>
                  <a:noFill/>
                </a:ln>
                <a:solidFill>
                  <a:srgbClr val="2F2F2F"/>
                </a:solidFill>
                <a:effectLst/>
                <a:uLnTx/>
                <a:uFillTx/>
                <a:latin typeface="Arial"/>
                <a:ea typeface="+mn-ea"/>
                <a:cs typeface="+mn-cs"/>
              </a:rPr>
              <a:t>approval timeline: ESPP, Council decision</a:t>
            </a:r>
          </a:p>
          <a:p>
            <a:pPr marL="285750" marR="0" lvl="0" indent="-285750" algn="l" defTabSz="457200" rtl="0" eaLnBrk="0" fontAlgn="base" latinLnBrk="0" hangingPunct="0">
              <a:lnSpc>
                <a:spcPct val="100000"/>
              </a:lnSpc>
              <a:spcBef>
                <a:spcPct val="0"/>
              </a:spcBef>
              <a:spcAft>
                <a:spcPct val="0"/>
              </a:spcAft>
              <a:buClrTx/>
              <a:buSzTx/>
              <a:buFont typeface="Wingdings" pitchFamily="2" charset="2"/>
              <a:buChar char="q"/>
              <a:tabLst/>
              <a:defRPr/>
            </a:pPr>
            <a:r>
              <a:rPr kumimoji="0" lang="en-GB" altLang="en-CH" sz="1500" b="0" i="0" u="none" strike="noStrike" kern="0" cap="none" spc="0" normalizeH="0" baseline="0" noProof="0" dirty="0">
                <a:ln>
                  <a:noFill/>
                </a:ln>
                <a:solidFill>
                  <a:srgbClr val="2F2F2F"/>
                </a:solidFill>
                <a:effectLst/>
                <a:uLnTx/>
                <a:uFillTx/>
                <a:latin typeface="Arial"/>
                <a:ea typeface="+mn-ea"/>
                <a:cs typeface="+mn-cs"/>
              </a:rPr>
              <a:t>t</a:t>
            </a:r>
            <a:r>
              <a:rPr kumimoji="0" lang="en-CH" altLang="en-CH" sz="1500" b="0" i="0" u="none" strike="noStrike" kern="0" cap="none" spc="0" normalizeH="0" baseline="0" noProof="0" dirty="0">
                <a:ln>
                  <a:noFill/>
                </a:ln>
                <a:solidFill>
                  <a:srgbClr val="2F2F2F"/>
                </a:solidFill>
                <a:effectLst/>
                <a:uLnTx/>
                <a:uFillTx/>
                <a:latin typeface="Arial"/>
                <a:ea typeface="+mn-ea"/>
                <a:cs typeface="+mn-cs"/>
              </a:rPr>
              <a:t>hat HL-LHC will run until 2041 </a:t>
            </a:r>
            <a:endParaRPr kumimoji="0" lang="en-US" altLang="en-CH" sz="1500" b="0" i="0" u="none" strike="noStrike" kern="0" cap="none" spc="0" normalizeH="0" baseline="0" noProof="0" dirty="0">
              <a:ln>
                <a:noFill/>
              </a:ln>
              <a:solidFill>
                <a:srgbClr val="2F2F2F"/>
              </a:solidFill>
              <a:effectLst/>
              <a:uLnTx/>
              <a:uFillTx/>
              <a:latin typeface="Arial"/>
              <a:ea typeface="+mn-ea"/>
              <a:cs typeface="+mn-cs"/>
            </a:endParaRPr>
          </a:p>
          <a:p>
            <a:pPr marL="285750" marR="0" lvl="0" indent="-285750" algn="l" defTabSz="457200" rtl="0" eaLnBrk="0" fontAlgn="base" latinLnBrk="0" hangingPunct="0">
              <a:lnSpc>
                <a:spcPct val="100000"/>
              </a:lnSpc>
              <a:spcBef>
                <a:spcPct val="0"/>
              </a:spcBef>
              <a:spcAft>
                <a:spcPct val="0"/>
              </a:spcAft>
              <a:buClrTx/>
              <a:buSzTx/>
              <a:buFont typeface="Wingdings" pitchFamily="2" charset="2"/>
              <a:buChar char="q"/>
              <a:tabLst/>
              <a:defRPr/>
            </a:pPr>
            <a:r>
              <a:rPr kumimoji="0" lang="en-US" altLang="en-CH" sz="1500" b="1" i="0" u="none" strike="noStrike" kern="0" cap="none" spc="0" normalizeH="0" baseline="0" noProof="0" dirty="0">
                <a:ln>
                  <a:noFill/>
                </a:ln>
                <a:solidFill>
                  <a:srgbClr val="2F2F2F"/>
                </a:solidFill>
                <a:effectLst/>
                <a:uLnTx/>
                <a:uFillTx/>
                <a:latin typeface="Arial"/>
                <a:ea typeface="+mn-ea"/>
                <a:cs typeface="+mn-cs"/>
              </a:rPr>
              <a:t>project preparatory phase with adequate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CH" sz="1500" b="1" i="0" u="none" strike="noStrike" kern="0" cap="none" spc="0" normalizeH="0" baseline="0" noProof="0" dirty="0">
                <a:ln>
                  <a:noFill/>
                </a:ln>
                <a:solidFill>
                  <a:srgbClr val="2F2F2F"/>
                </a:solidFill>
                <a:effectLst/>
                <a:uLnTx/>
                <a:uFillTx/>
                <a:latin typeface="Arial"/>
                <a:ea typeface="+mn-ea"/>
                <a:cs typeface="+mn-cs"/>
              </a:rPr>
              <a:t>      </a:t>
            </a:r>
            <a:r>
              <a:rPr kumimoji="0" lang="en-CH" altLang="en-CH" sz="1500" b="1" i="0" u="none" strike="noStrike" kern="0" cap="none" spc="0" normalizeH="0" baseline="0" noProof="0" dirty="0">
                <a:ln>
                  <a:noFill/>
                </a:ln>
                <a:solidFill>
                  <a:srgbClr val="2F2F2F"/>
                </a:solidFill>
                <a:effectLst/>
                <a:uLnTx/>
                <a:uFillTx/>
                <a:latin typeface="Arial"/>
                <a:ea typeface="+mn-ea"/>
                <a:cs typeface="+mn-cs"/>
              </a:rPr>
              <a:t>resources </a:t>
            </a:r>
            <a:r>
              <a:rPr kumimoji="0" lang="en-US" altLang="en-CH" sz="1500" b="1" i="0" u="none" strike="noStrike" kern="0" cap="none" spc="0" normalizeH="0" baseline="0" noProof="0" dirty="0">
                <a:ln>
                  <a:noFill/>
                </a:ln>
                <a:solidFill>
                  <a:srgbClr val="2F2F2F"/>
                </a:solidFill>
                <a:effectLst/>
                <a:uLnTx/>
                <a:uFillTx/>
                <a:latin typeface="Arial"/>
                <a:ea typeface="+mn-ea"/>
                <a:cs typeface="+mn-cs"/>
              </a:rPr>
              <a:t>immediately after Feasibility Study</a:t>
            </a:r>
            <a:endParaRPr kumimoji="0" lang="en-CH" altLang="en-CH" sz="1500" b="1" i="0" u="none" strike="noStrike" kern="0" cap="none" spc="0" normalizeH="0" baseline="0" noProof="0" dirty="0">
              <a:ln>
                <a:noFill/>
              </a:ln>
              <a:solidFill>
                <a:srgbClr val="2F2F2F"/>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EA9F0834-3D6B-CFEE-64B3-CB50BC9A749C}"/>
              </a:ext>
            </a:extLst>
          </p:cNvPr>
          <p:cNvGrpSpPr/>
          <p:nvPr/>
        </p:nvGrpSpPr>
        <p:grpSpPr>
          <a:xfrm>
            <a:off x="49252" y="3926480"/>
            <a:ext cx="7389474" cy="2808000"/>
            <a:chOff x="49252" y="3926480"/>
            <a:chExt cx="7389474" cy="2808000"/>
          </a:xfrm>
        </p:grpSpPr>
        <p:grpSp>
          <p:nvGrpSpPr>
            <p:cNvPr id="5" name="Group 4">
              <a:extLst>
                <a:ext uri="{FF2B5EF4-FFF2-40B4-BE49-F238E27FC236}">
                  <a16:creationId xmlns:a16="http://schemas.microsoft.com/office/drawing/2014/main" id="{CA57AAFB-5591-EECE-5023-DB056E381BCC}"/>
                </a:ext>
              </a:extLst>
            </p:cNvPr>
            <p:cNvGrpSpPr/>
            <p:nvPr/>
          </p:nvGrpSpPr>
          <p:grpSpPr>
            <a:xfrm>
              <a:off x="49252" y="3926480"/>
              <a:ext cx="7389474" cy="2808000"/>
              <a:chOff x="49252" y="3926480"/>
              <a:chExt cx="7389474" cy="2808000"/>
            </a:xfrm>
          </p:grpSpPr>
          <p:pic>
            <p:nvPicPr>
              <p:cNvPr id="2" name="Picture 1" descr="Timeline&#10;&#10;Description automatically generated">
                <a:extLst>
                  <a:ext uri="{FF2B5EF4-FFF2-40B4-BE49-F238E27FC236}">
                    <a16:creationId xmlns:a16="http://schemas.microsoft.com/office/drawing/2014/main" id="{32EC8111-16CB-932E-218D-CFF7C62D016E}"/>
                  </a:ext>
                </a:extLst>
              </p:cNvPr>
              <p:cNvPicPr preferRelativeResize="0">
                <a:picLocks noChangeAspect="1"/>
              </p:cNvPicPr>
              <p:nvPr/>
            </p:nvPicPr>
            <p:blipFill>
              <a:blip r:embed="rId5"/>
              <a:stretch>
                <a:fillRect/>
              </a:stretch>
            </p:blipFill>
            <p:spPr>
              <a:xfrm>
                <a:off x="49252" y="3926480"/>
                <a:ext cx="7389474" cy="2808000"/>
              </a:xfrm>
              <a:prstGeom prst="rect">
                <a:avLst/>
              </a:prstGeom>
              <a:ln>
                <a:solidFill>
                  <a:srgbClr val="2F2F2F"/>
                </a:solidFill>
              </a:ln>
            </p:spPr>
          </p:pic>
          <p:sp>
            <p:nvSpPr>
              <p:cNvPr id="11" name="TextBox 10">
                <a:extLst>
                  <a:ext uri="{FF2B5EF4-FFF2-40B4-BE49-F238E27FC236}">
                    <a16:creationId xmlns:a16="http://schemas.microsoft.com/office/drawing/2014/main" id="{53D8736A-8870-5A80-4DA8-02CA3EF46BBF}"/>
                  </a:ext>
                </a:extLst>
              </p:cNvPr>
              <p:cNvSpPr txBox="1"/>
              <p:nvPr/>
            </p:nvSpPr>
            <p:spPr>
              <a:xfrm>
                <a:off x="3212703" y="4338734"/>
                <a:ext cx="580786"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D4D4D">
                        <a:lumMod val="50000"/>
                      </a:srgbClr>
                    </a:solidFill>
                    <a:effectLst/>
                    <a:uLnTx/>
                    <a:uFillTx/>
                    <a:latin typeface="Arial"/>
                    <a:ea typeface="+mn-ea"/>
                    <a:cs typeface="+mn-cs"/>
                  </a:rPr>
                  <a:t>~2033</a:t>
                </a:r>
                <a:endParaRPr kumimoji="0" lang="en-GB" sz="1050" b="1" i="0" u="none" strike="noStrike" kern="1200" cap="none" spc="0" normalizeH="0" baseline="0" noProof="0" dirty="0">
                  <a:ln>
                    <a:noFill/>
                  </a:ln>
                  <a:solidFill>
                    <a:srgbClr val="4D4D4D">
                      <a:lumMod val="50000"/>
                    </a:srgbClr>
                  </a:solidFill>
                  <a:effectLst/>
                  <a:uLnTx/>
                  <a:uFillTx/>
                  <a:latin typeface="Arial"/>
                  <a:ea typeface="+mn-ea"/>
                  <a:cs typeface="+mn-cs"/>
                </a:endParaRPr>
              </a:p>
            </p:txBody>
          </p:sp>
          <p:sp>
            <p:nvSpPr>
              <p:cNvPr id="15" name="TextBox 14">
                <a:extLst>
                  <a:ext uri="{FF2B5EF4-FFF2-40B4-BE49-F238E27FC236}">
                    <a16:creationId xmlns:a16="http://schemas.microsoft.com/office/drawing/2014/main" id="{4E4F410F-288D-3240-9A38-9750C2FB98EA}"/>
                  </a:ext>
                </a:extLst>
              </p:cNvPr>
              <p:cNvSpPr txBox="1"/>
              <p:nvPr/>
            </p:nvSpPr>
            <p:spPr>
              <a:xfrm>
                <a:off x="6348815" y="4328990"/>
                <a:ext cx="612583"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D4D4D">
                        <a:lumMod val="50000"/>
                      </a:srgbClr>
                    </a:solidFill>
                    <a:effectLst/>
                    <a:uLnTx/>
                    <a:uFillTx/>
                    <a:latin typeface="Arial"/>
                    <a:ea typeface="+mn-ea"/>
                    <a:cs typeface="+mn-cs"/>
                  </a:rPr>
                  <a:t>~2070</a:t>
                </a:r>
                <a:endParaRPr kumimoji="0" lang="en-GB" sz="1050" b="1" i="0" u="none" strike="noStrike" kern="1200" cap="none" spc="0" normalizeH="0" baseline="0" noProof="0" dirty="0">
                  <a:ln>
                    <a:noFill/>
                  </a:ln>
                  <a:solidFill>
                    <a:srgbClr val="4D4D4D">
                      <a:lumMod val="50000"/>
                    </a:srgbClr>
                  </a:solidFill>
                  <a:effectLst/>
                  <a:uLnTx/>
                  <a:uFillTx/>
                  <a:latin typeface="Arial"/>
                  <a:ea typeface="+mn-ea"/>
                  <a:cs typeface="+mn-cs"/>
                </a:endParaRPr>
              </a:p>
            </p:txBody>
          </p:sp>
          <p:sp>
            <p:nvSpPr>
              <p:cNvPr id="4" name="Rectangle: Rounded Corners 3">
                <a:extLst>
                  <a:ext uri="{FF2B5EF4-FFF2-40B4-BE49-F238E27FC236}">
                    <a16:creationId xmlns:a16="http://schemas.microsoft.com/office/drawing/2014/main" id="{15DBA732-EDF7-BB62-7F2D-3C3CAF646D47}"/>
                  </a:ext>
                </a:extLst>
              </p:cNvPr>
              <p:cNvSpPr/>
              <p:nvPr/>
            </p:nvSpPr>
            <p:spPr>
              <a:xfrm>
                <a:off x="5061972" y="4390135"/>
                <a:ext cx="661869" cy="161217"/>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B422F381-1216-0B97-FDEA-91B85FCE75B6}"/>
                  </a:ext>
                </a:extLst>
              </p:cNvPr>
              <p:cNvSpPr txBox="1"/>
              <p:nvPr/>
            </p:nvSpPr>
            <p:spPr>
              <a:xfrm>
                <a:off x="5098798" y="4340293"/>
                <a:ext cx="580786"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D4D4D">
                        <a:lumMod val="50000"/>
                      </a:srgbClr>
                    </a:solidFill>
                    <a:effectLst/>
                    <a:uLnTx/>
                    <a:uFillTx/>
                    <a:latin typeface="Arial"/>
                    <a:ea typeface="+mn-ea"/>
                    <a:cs typeface="+mn-cs"/>
                  </a:rPr>
                  <a:t>~2046</a:t>
                </a:r>
                <a:endParaRPr kumimoji="0" lang="en-GB" sz="1050" b="1" i="0" u="none" strike="noStrike" kern="1200" cap="none" spc="0" normalizeH="0" baseline="0" noProof="0" dirty="0">
                  <a:ln>
                    <a:noFill/>
                  </a:ln>
                  <a:solidFill>
                    <a:srgbClr val="4D4D4D">
                      <a:lumMod val="50000"/>
                    </a:srgbClr>
                  </a:solidFill>
                  <a:effectLst/>
                  <a:uLnTx/>
                  <a:uFillTx/>
                  <a:latin typeface="Arial"/>
                  <a:ea typeface="+mn-ea"/>
                  <a:cs typeface="+mn-cs"/>
                </a:endParaRPr>
              </a:p>
            </p:txBody>
          </p:sp>
        </p:grpSp>
        <p:sp>
          <p:nvSpPr>
            <p:cNvPr id="7" name="TextBox 6">
              <a:extLst>
                <a:ext uri="{FF2B5EF4-FFF2-40B4-BE49-F238E27FC236}">
                  <a16:creationId xmlns:a16="http://schemas.microsoft.com/office/drawing/2014/main" id="{22F24BDD-C21C-253E-8FF2-0F421362FB45}"/>
                </a:ext>
              </a:extLst>
            </p:cNvPr>
            <p:cNvSpPr txBox="1"/>
            <p:nvPr/>
          </p:nvSpPr>
          <p:spPr>
            <a:xfrm>
              <a:off x="1951905" y="4338930"/>
              <a:ext cx="580786" cy="261610"/>
            </a:xfrm>
            <a:prstGeom prst="rect">
              <a:avLst/>
            </a:prstGeom>
            <a:solidFill>
              <a:schemeClr val="bg1"/>
            </a:solidFill>
          </p:spPr>
          <p:txBody>
            <a:bodyPr wrap="square" lIns="36000" r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D4D4D">
                      <a:lumMod val="50000"/>
                    </a:srgbClr>
                  </a:solidFill>
                  <a:effectLst/>
                  <a:uLnTx/>
                  <a:uFillTx/>
                  <a:latin typeface="Arial"/>
                  <a:ea typeface="+mn-ea"/>
                  <a:cs typeface="+mn-cs"/>
                </a:rPr>
                <a:t>2027/28</a:t>
              </a:r>
              <a:endParaRPr kumimoji="0" lang="en-GB" sz="1100" b="1" i="0" u="none" strike="noStrike" kern="1200" cap="none" spc="0" normalizeH="0" baseline="0" noProof="0" dirty="0">
                <a:ln>
                  <a:noFill/>
                </a:ln>
                <a:solidFill>
                  <a:srgbClr val="4D4D4D">
                    <a:lumMod val="50000"/>
                  </a:srgbClr>
                </a:solidFill>
                <a:effectLst/>
                <a:uLnTx/>
                <a:uFillTx/>
                <a:latin typeface="Arial"/>
                <a:ea typeface="+mn-ea"/>
                <a:cs typeface="+mn-cs"/>
              </a:endParaRPr>
            </a:p>
          </p:txBody>
        </p:sp>
      </p:grpSp>
    </p:spTree>
    <p:extLst>
      <p:ext uri="{BB962C8B-B14F-4D97-AF65-F5344CB8AC3E}">
        <p14:creationId xmlns:p14="http://schemas.microsoft.com/office/powerpoint/2010/main" val="369042661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Optimized injector concept and parameters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04" name="TextBox 203">
            <a:extLst>
              <a:ext uri="{FF2B5EF4-FFF2-40B4-BE49-F238E27FC236}">
                <a16:creationId xmlns:a16="http://schemas.microsoft.com/office/drawing/2014/main" id="{E4D019DB-2306-CA1C-0B52-28FD7FB87DEC}"/>
              </a:ext>
            </a:extLst>
          </p:cNvPr>
          <p:cNvSpPr txBox="1"/>
          <p:nvPr/>
        </p:nvSpPr>
        <p:spPr>
          <a:xfrm>
            <a:off x="84814" y="825828"/>
            <a:ext cx="12022372" cy="5858014"/>
          </a:xfrm>
          <a:prstGeom prst="rect">
            <a:avLst/>
          </a:prstGeom>
          <a:noFill/>
        </p:spPr>
        <p:txBody>
          <a:bodyPr wrap="square" rtlCol="0">
            <a:spAutoFit/>
          </a:bodyPr>
          <a:lstStyle/>
          <a:p>
            <a:pPr marL="230188" indent="-230188">
              <a:spcBef>
                <a:spcPts val="800"/>
              </a:spcBef>
              <a:buFont typeface="Arial" panose="020B0604020202020204" pitchFamily="34" charset="0"/>
              <a:buChar char="•"/>
            </a:pPr>
            <a:r>
              <a:rPr lang="en-US" sz="2000" b="1" dirty="0">
                <a:solidFill>
                  <a:srgbClr val="0C377B"/>
                </a:solidFill>
              </a:rPr>
              <a:t>Mid-term review recommendations to reduce gradients and repetition rate </a:t>
            </a:r>
            <a:r>
              <a:rPr lang="en-US" sz="2000" b="1" dirty="0">
                <a:solidFill>
                  <a:srgbClr val="0C377B"/>
                </a:solidFill>
                <a:sym typeface="Wingdings" pitchFamily="2" charset="2"/>
              </a:rPr>
              <a:t></a:t>
            </a:r>
            <a:r>
              <a:rPr lang="en-US" sz="2000" b="1" dirty="0">
                <a:solidFill>
                  <a:srgbClr val="0C377B"/>
                </a:solidFill>
              </a:rPr>
              <a:t> new linac optimization in terms of cost and power density</a:t>
            </a:r>
          </a:p>
          <a:p>
            <a:pPr marL="230188" indent="-230188">
              <a:spcBef>
                <a:spcPts val="800"/>
              </a:spcBef>
              <a:buFont typeface="Arial" panose="020B0604020202020204" pitchFamily="34" charset="0"/>
              <a:buChar char="•"/>
            </a:pPr>
            <a:endParaRPr lang="en-US" sz="2000" b="1" dirty="0">
              <a:solidFill>
                <a:srgbClr val="0C377B"/>
              </a:solidFill>
            </a:endParaRPr>
          </a:p>
          <a:p>
            <a:pPr marL="230188" indent="-230188">
              <a:spcBef>
                <a:spcPts val="800"/>
              </a:spcBef>
              <a:buFont typeface="Arial" panose="020B0604020202020204" pitchFamily="34" charset="0"/>
              <a:buChar char="•"/>
            </a:pPr>
            <a:endParaRPr lang="en-US" sz="2000" b="1" dirty="0">
              <a:solidFill>
                <a:srgbClr val="0C377B"/>
              </a:solidFill>
            </a:endParaRPr>
          </a:p>
          <a:p>
            <a:pPr marL="230188" indent="-230188">
              <a:spcBef>
                <a:spcPts val="800"/>
              </a:spcBef>
              <a:buFont typeface="Arial" panose="020B0604020202020204" pitchFamily="34" charset="0"/>
              <a:buChar char="•"/>
            </a:pPr>
            <a:endParaRPr lang="en-US" sz="2000" b="1" dirty="0">
              <a:solidFill>
                <a:srgbClr val="0C377B"/>
              </a:solidFill>
            </a:endParaRPr>
          </a:p>
          <a:p>
            <a:pPr marL="230188" indent="-230188">
              <a:spcBef>
                <a:spcPts val="800"/>
              </a:spcBef>
              <a:buFont typeface="Arial" panose="020B0604020202020204" pitchFamily="34" charset="0"/>
              <a:buChar char="•"/>
            </a:pPr>
            <a:endParaRPr lang="en-US" sz="2000" b="1" dirty="0">
              <a:solidFill>
                <a:srgbClr val="0C377B"/>
              </a:solidFill>
            </a:endParaRPr>
          </a:p>
          <a:p>
            <a:pPr marL="230188" indent="-230188">
              <a:spcBef>
                <a:spcPts val="800"/>
              </a:spcBef>
              <a:buFont typeface="Arial" panose="020B0604020202020204" pitchFamily="34" charset="0"/>
              <a:buChar char="•"/>
            </a:pPr>
            <a:endParaRPr lang="en-US" sz="2000" b="1" dirty="0">
              <a:solidFill>
                <a:srgbClr val="0C377B"/>
              </a:solidFill>
            </a:endParaRPr>
          </a:p>
          <a:p>
            <a:pPr marL="230188" indent="-230188">
              <a:spcBef>
                <a:spcPts val="800"/>
              </a:spcBef>
              <a:buFont typeface="Arial" panose="020B0604020202020204" pitchFamily="34" charset="0"/>
              <a:buChar char="•"/>
            </a:pPr>
            <a:endParaRPr lang="en-US" sz="2000" b="1" dirty="0">
              <a:solidFill>
                <a:srgbClr val="0C377B"/>
              </a:solidFill>
            </a:endParaRPr>
          </a:p>
          <a:p>
            <a:pPr marL="230188" indent="-230188">
              <a:spcBef>
                <a:spcPts val="800"/>
              </a:spcBef>
              <a:buFont typeface="Arial" panose="020B0604020202020204" pitchFamily="34" charset="0"/>
              <a:buChar char="•"/>
            </a:pPr>
            <a:endParaRPr lang="en-US" sz="2000" b="1" dirty="0">
              <a:solidFill>
                <a:srgbClr val="0C377B"/>
              </a:solidFill>
            </a:endParaRPr>
          </a:p>
          <a:p>
            <a:pPr marL="539750" lvl="1" indent="-309563">
              <a:spcBef>
                <a:spcPts val="800"/>
              </a:spcBef>
              <a:buFont typeface="Arial" panose="020B0604020202020204" pitchFamily="34" charset="0"/>
              <a:buChar char="•"/>
            </a:pPr>
            <a:r>
              <a:rPr lang="en-US" dirty="0">
                <a:solidFill>
                  <a:srgbClr val="0C377B"/>
                </a:solidFill>
              </a:rPr>
              <a:t>Overall power consumption (for linacs) is reduced by </a:t>
            </a:r>
            <a:r>
              <a:rPr lang="en-US" b="1" dirty="0">
                <a:solidFill>
                  <a:srgbClr val="0C377B"/>
                </a:solidFill>
              </a:rPr>
              <a:t>more than a factor 3 </a:t>
            </a:r>
            <a:r>
              <a:rPr lang="en-US" dirty="0">
                <a:solidFill>
                  <a:srgbClr val="0C377B"/>
                </a:solidFill>
              </a:rPr>
              <a:t>by means of:</a:t>
            </a:r>
          </a:p>
          <a:p>
            <a:pPr marL="996950" lvl="2" indent="-309563">
              <a:spcBef>
                <a:spcPts val="800"/>
              </a:spcBef>
              <a:buFont typeface="Arial" panose="020B0604020202020204" pitchFamily="34" charset="0"/>
              <a:buChar char="•"/>
            </a:pPr>
            <a:r>
              <a:rPr lang="en-US" dirty="0">
                <a:solidFill>
                  <a:srgbClr val="0C377B"/>
                </a:solidFill>
              </a:rPr>
              <a:t>new accelerating structures with higher shunt impedance;</a:t>
            </a:r>
          </a:p>
          <a:p>
            <a:pPr marL="996950" lvl="2" indent="-309563">
              <a:spcBef>
                <a:spcPts val="800"/>
              </a:spcBef>
              <a:buFont typeface="Arial" panose="020B0604020202020204" pitchFamily="34" charset="0"/>
              <a:buChar char="•"/>
            </a:pPr>
            <a:r>
              <a:rPr lang="en-US" dirty="0">
                <a:solidFill>
                  <a:srgbClr val="0C377B"/>
                </a:solidFill>
              </a:rPr>
              <a:t>lower gradient (29.5 MV/m </a:t>
            </a:r>
            <a:r>
              <a:rPr lang="en-US" dirty="0">
                <a:solidFill>
                  <a:srgbClr val="0C377B"/>
                </a:solidFill>
                <a:sym typeface="Wingdings" pitchFamily="2" charset="2"/>
              </a:rPr>
              <a:t> 22.5/20.5 MV/m);</a:t>
            </a:r>
          </a:p>
          <a:p>
            <a:pPr marL="996950" lvl="2" indent="-309563">
              <a:spcBef>
                <a:spcPts val="800"/>
              </a:spcBef>
              <a:buFont typeface="Arial" panose="020B0604020202020204" pitchFamily="34" charset="0"/>
              <a:buChar char="•"/>
            </a:pPr>
            <a:r>
              <a:rPr lang="en-US" dirty="0">
                <a:solidFill>
                  <a:srgbClr val="0C377B"/>
                </a:solidFill>
                <a:sym typeface="Wingdings" pitchFamily="2" charset="2"/>
              </a:rPr>
              <a:t>lower repetition rate (200/400 Hz  100 Hz).</a:t>
            </a:r>
          </a:p>
          <a:p>
            <a:pPr marL="539750" lvl="1" indent="-309563">
              <a:spcBef>
                <a:spcPts val="800"/>
              </a:spcBef>
              <a:buFont typeface="Arial" panose="020B0604020202020204" pitchFamily="34" charset="0"/>
              <a:buChar char="•"/>
            </a:pPr>
            <a:r>
              <a:rPr lang="en-US" dirty="0">
                <a:solidFill>
                  <a:srgbClr val="0C377B"/>
                </a:solidFill>
              </a:rPr>
              <a:t>Repetition rate of </a:t>
            </a:r>
            <a:r>
              <a:rPr lang="en-US" b="1" dirty="0">
                <a:solidFill>
                  <a:srgbClr val="0C377B"/>
                </a:solidFill>
              </a:rPr>
              <a:t>100 Hz with 4 bunches </a:t>
            </a:r>
            <a:r>
              <a:rPr lang="en-US" dirty="0">
                <a:solidFill>
                  <a:srgbClr val="0C377B"/>
                </a:solidFill>
              </a:rPr>
              <a:t>per rf pulse</a:t>
            </a:r>
            <a:endParaRPr lang="en-US" dirty="0">
              <a:solidFill>
                <a:srgbClr val="0C377B"/>
              </a:solidFill>
              <a:sym typeface="Wingdings" pitchFamily="2" charset="2"/>
            </a:endParaRPr>
          </a:p>
          <a:p>
            <a:pPr marL="539750" lvl="1" indent="-309563">
              <a:spcBef>
                <a:spcPts val="800"/>
              </a:spcBef>
              <a:buFont typeface="Arial" panose="020B0604020202020204" pitchFamily="34" charset="0"/>
              <a:buChar char="•"/>
            </a:pPr>
            <a:r>
              <a:rPr lang="en-US" dirty="0">
                <a:solidFill>
                  <a:srgbClr val="0C377B"/>
                </a:solidFill>
              </a:rPr>
              <a:t>New layout: </a:t>
            </a:r>
            <a:r>
              <a:rPr lang="en-US" b="1" dirty="0">
                <a:solidFill>
                  <a:srgbClr val="0C377B"/>
                </a:solidFill>
              </a:rPr>
              <a:t>Damping Ring at higher energy 2.86 GeV</a:t>
            </a:r>
            <a:r>
              <a:rPr lang="en-US" dirty="0">
                <a:solidFill>
                  <a:srgbClr val="0C377B"/>
                </a:solidFill>
              </a:rPr>
              <a:t>, no common linac with 2x repetition rate.</a:t>
            </a:r>
            <a:endParaRPr lang="en-US" sz="1600" dirty="0">
              <a:solidFill>
                <a:srgbClr val="0C377B"/>
              </a:solidFill>
            </a:endParaRPr>
          </a:p>
        </p:txBody>
      </p:sp>
      <p:pic>
        <p:nvPicPr>
          <p:cNvPr id="4" name="Picture 3">
            <a:extLst>
              <a:ext uri="{FF2B5EF4-FFF2-40B4-BE49-F238E27FC236}">
                <a16:creationId xmlns:a16="http://schemas.microsoft.com/office/drawing/2014/main" id="{158A6BB9-1181-71D2-3570-8167648BD482}"/>
              </a:ext>
            </a:extLst>
          </p:cNvPr>
          <p:cNvPicPr>
            <a:picLocks noChangeAspect="1"/>
          </p:cNvPicPr>
          <p:nvPr/>
        </p:nvPicPr>
        <p:blipFill>
          <a:blip r:embed="rId4"/>
          <a:stretch>
            <a:fillRect/>
          </a:stretch>
        </p:blipFill>
        <p:spPr>
          <a:xfrm>
            <a:off x="792889" y="1612547"/>
            <a:ext cx="10344045" cy="2676976"/>
          </a:xfrm>
          <a:prstGeom prst="rect">
            <a:avLst/>
          </a:prstGeom>
        </p:spPr>
      </p:pic>
    </p:spTree>
    <p:extLst>
      <p:ext uri="{BB962C8B-B14F-4D97-AF65-F5344CB8AC3E}">
        <p14:creationId xmlns:p14="http://schemas.microsoft.com/office/powerpoint/2010/main" val="198696233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Optimised</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injector implementation at </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Prevessin</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site</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4" name="Picture 3">
            <a:extLst>
              <a:ext uri="{FF2B5EF4-FFF2-40B4-BE49-F238E27FC236}">
                <a16:creationId xmlns:a16="http://schemas.microsoft.com/office/drawing/2014/main" id="{8AC12577-BA86-29B8-D959-DB732E9DF1A4}"/>
              </a:ext>
            </a:extLst>
          </p:cNvPr>
          <p:cNvPicPr>
            <a:picLocks noChangeAspect="1"/>
          </p:cNvPicPr>
          <p:nvPr/>
        </p:nvPicPr>
        <p:blipFill>
          <a:blip r:embed="rId3"/>
          <a:stretch>
            <a:fillRect/>
          </a:stretch>
        </p:blipFill>
        <p:spPr>
          <a:xfrm rot="2827815">
            <a:off x="1446804" y="-878753"/>
            <a:ext cx="7268597" cy="7237634"/>
          </a:xfrm>
          <a:prstGeom prst="rect">
            <a:avLst/>
          </a:prstGeom>
        </p:spPr>
      </p:pic>
      <p:cxnSp>
        <p:nvCxnSpPr>
          <p:cNvPr id="8" name="Straight Arrow Connector 7">
            <a:extLst>
              <a:ext uri="{FF2B5EF4-FFF2-40B4-BE49-F238E27FC236}">
                <a16:creationId xmlns:a16="http://schemas.microsoft.com/office/drawing/2014/main" id="{60F3A0C2-7A1B-5D4E-2AD7-C3ACA7225EE1}"/>
              </a:ext>
            </a:extLst>
          </p:cNvPr>
          <p:cNvCxnSpPr>
            <a:cxnSpLocks/>
          </p:cNvCxnSpPr>
          <p:nvPr/>
        </p:nvCxnSpPr>
        <p:spPr>
          <a:xfrm flipV="1">
            <a:off x="7911352" y="3351110"/>
            <a:ext cx="0" cy="811314"/>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09DC135-3DA4-E803-9D10-BF32438F453F}"/>
              </a:ext>
            </a:extLst>
          </p:cNvPr>
          <p:cNvSpPr txBox="1"/>
          <p:nvPr/>
        </p:nvSpPr>
        <p:spPr>
          <a:xfrm>
            <a:off x="6779262" y="4162423"/>
            <a:ext cx="2262887" cy="338554"/>
          </a:xfrm>
          <a:prstGeom prst="rect">
            <a:avLst/>
          </a:prstGeom>
          <a:noFill/>
        </p:spPr>
        <p:txBody>
          <a:bodyPr wrap="square" rtlCol="0">
            <a:spAutoFit/>
          </a:bodyPr>
          <a:lstStyle/>
          <a:p>
            <a:r>
              <a:rPr lang="en-GB" sz="1600" dirty="0"/>
              <a:t>CERN Fenced Area</a:t>
            </a:r>
          </a:p>
        </p:txBody>
      </p:sp>
      <p:sp>
        <p:nvSpPr>
          <p:cNvPr id="12" name="TextBox 11">
            <a:extLst>
              <a:ext uri="{FF2B5EF4-FFF2-40B4-BE49-F238E27FC236}">
                <a16:creationId xmlns:a16="http://schemas.microsoft.com/office/drawing/2014/main" id="{BD3409E6-912B-B38D-A38E-7E06C4427D0B}"/>
              </a:ext>
            </a:extLst>
          </p:cNvPr>
          <p:cNvSpPr txBox="1"/>
          <p:nvPr/>
        </p:nvSpPr>
        <p:spPr>
          <a:xfrm>
            <a:off x="148770" y="3662144"/>
            <a:ext cx="1018546" cy="584775"/>
          </a:xfrm>
          <a:prstGeom prst="rect">
            <a:avLst/>
          </a:prstGeom>
          <a:noFill/>
        </p:spPr>
        <p:txBody>
          <a:bodyPr wrap="square" rtlCol="0">
            <a:spAutoFit/>
          </a:bodyPr>
          <a:lstStyle/>
          <a:p>
            <a:r>
              <a:rPr lang="en-GB" sz="1600" dirty="0"/>
              <a:t>Damping </a:t>
            </a:r>
          </a:p>
          <a:p>
            <a:r>
              <a:rPr lang="en-GB" sz="1600" dirty="0"/>
              <a:t>Ring</a:t>
            </a:r>
          </a:p>
        </p:txBody>
      </p:sp>
      <p:sp>
        <p:nvSpPr>
          <p:cNvPr id="13" name="TextBox 12">
            <a:extLst>
              <a:ext uri="{FF2B5EF4-FFF2-40B4-BE49-F238E27FC236}">
                <a16:creationId xmlns:a16="http://schemas.microsoft.com/office/drawing/2014/main" id="{863418FC-1CB2-4436-E204-869740D14008}"/>
              </a:ext>
            </a:extLst>
          </p:cNvPr>
          <p:cNvSpPr txBox="1"/>
          <p:nvPr/>
        </p:nvSpPr>
        <p:spPr>
          <a:xfrm>
            <a:off x="4227600" y="1668423"/>
            <a:ext cx="2219325" cy="338554"/>
          </a:xfrm>
          <a:prstGeom prst="rect">
            <a:avLst/>
          </a:prstGeom>
          <a:noFill/>
        </p:spPr>
        <p:txBody>
          <a:bodyPr wrap="square" rtlCol="0">
            <a:spAutoFit/>
          </a:bodyPr>
          <a:lstStyle/>
          <a:p>
            <a:r>
              <a:rPr lang="en-GB" sz="1600" dirty="0"/>
              <a:t>High Energy LINAC</a:t>
            </a:r>
          </a:p>
        </p:txBody>
      </p:sp>
      <p:cxnSp>
        <p:nvCxnSpPr>
          <p:cNvPr id="14" name="Straight Arrow Connector 13">
            <a:extLst>
              <a:ext uri="{FF2B5EF4-FFF2-40B4-BE49-F238E27FC236}">
                <a16:creationId xmlns:a16="http://schemas.microsoft.com/office/drawing/2014/main" id="{5AEE987A-7DC2-1818-AC18-1883CAFA3B4E}"/>
              </a:ext>
            </a:extLst>
          </p:cNvPr>
          <p:cNvCxnSpPr>
            <a:cxnSpLocks/>
          </p:cNvCxnSpPr>
          <p:nvPr/>
        </p:nvCxnSpPr>
        <p:spPr>
          <a:xfrm flipH="1">
            <a:off x="4802841" y="1999471"/>
            <a:ext cx="331134" cy="40572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6899DC5-EEF4-37FD-D781-7A12A8307A6F}"/>
              </a:ext>
            </a:extLst>
          </p:cNvPr>
          <p:cNvCxnSpPr>
            <a:cxnSpLocks/>
          </p:cNvCxnSpPr>
          <p:nvPr/>
        </p:nvCxnSpPr>
        <p:spPr>
          <a:xfrm flipV="1">
            <a:off x="638649" y="2739466"/>
            <a:ext cx="19394" cy="93384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A82E692-4451-198A-D339-0CF603C8BB96}"/>
              </a:ext>
            </a:extLst>
          </p:cNvPr>
          <p:cNvSpPr txBox="1"/>
          <p:nvPr/>
        </p:nvSpPr>
        <p:spPr>
          <a:xfrm>
            <a:off x="88164" y="794440"/>
            <a:ext cx="11868149"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C377B"/>
                </a:solidFill>
              </a:rPr>
              <a:t>Good integration with existing CERN </a:t>
            </a:r>
            <a:r>
              <a:rPr lang="en-US" sz="2000" dirty="0" err="1">
                <a:solidFill>
                  <a:srgbClr val="0C377B"/>
                </a:solidFill>
              </a:rPr>
              <a:t>Prevessin</a:t>
            </a:r>
            <a:r>
              <a:rPr lang="en-US" sz="2000" dirty="0">
                <a:solidFill>
                  <a:srgbClr val="0C377B"/>
                </a:solidFill>
              </a:rPr>
              <a:t> Site and strongly reduced visibility from outside.</a:t>
            </a:r>
          </a:p>
          <a:p>
            <a:pPr marL="285750" indent="-285750">
              <a:buFont typeface="Arial" panose="020B0604020202020204" pitchFamily="34" charset="0"/>
              <a:buChar char="•"/>
            </a:pPr>
            <a:r>
              <a:rPr lang="en-US" sz="2000" dirty="0">
                <a:solidFill>
                  <a:srgbClr val="0C377B"/>
                </a:solidFill>
              </a:rPr>
              <a:t>Ideal connection to existing experimental halls.</a:t>
            </a:r>
          </a:p>
          <a:p>
            <a:pPr marL="285750" indent="-285750">
              <a:buFont typeface="Arial" panose="020B0604020202020204" pitchFamily="34" charset="0"/>
              <a:buChar char="•"/>
            </a:pPr>
            <a:r>
              <a:rPr lang="en-US" sz="2000" dirty="0">
                <a:solidFill>
                  <a:srgbClr val="0C377B"/>
                </a:solidFill>
              </a:rPr>
              <a:t>Good conditions for construction.</a:t>
            </a:r>
          </a:p>
        </p:txBody>
      </p:sp>
      <p:sp>
        <p:nvSpPr>
          <p:cNvPr id="19" name="TextBox 18">
            <a:extLst>
              <a:ext uri="{FF2B5EF4-FFF2-40B4-BE49-F238E27FC236}">
                <a16:creationId xmlns:a16="http://schemas.microsoft.com/office/drawing/2014/main" id="{FD51D02C-DD58-A82D-BD32-0D96F7215FC3}"/>
              </a:ext>
            </a:extLst>
          </p:cNvPr>
          <p:cNvSpPr txBox="1"/>
          <p:nvPr/>
        </p:nvSpPr>
        <p:spPr>
          <a:xfrm>
            <a:off x="93849" y="4625891"/>
            <a:ext cx="1985578" cy="584775"/>
          </a:xfrm>
          <a:prstGeom prst="rect">
            <a:avLst/>
          </a:prstGeom>
          <a:noFill/>
        </p:spPr>
        <p:txBody>
          <a:bodyPr wrap="square" rtlCol="0">
            <a:spAutoFit/>
          </a:bodyPr>
          <a:lstStyle/>
          <a:p>
            <a:r>
              <a:rPr lang="en-GB" sz="1600" dirty="0"/>
              <a:t>Entrance CERN </a:t>
            </a:r>
            <a:r>
              <a:rPr lang="en-GB" sz="1600" dirty="0" err="1"/>
              <a:t>Prevessin</a:t>
            </a:r>
            <a:r>
              <a:rPr lang="en-GB" sz="1600" dirty="0"/>
              <a:t> Site</a:t>
            </a:r>
          </a:p>
        </p:txBody>
      </p:sp>
      <p:cxnSp>
        <p:nvCxnSpPr>
          <p:cNvPr id="20" name="Straight Arrow Connector 19">
            <a:extLst>
              <a:ext uri="{FF2B5EF4-FFF2-40B4-BE49-F238E27FC236}">
                <a16:creationId xmlns:a16="http://schemas.microsoft.com/office/drawing/2014/main" id="{8CA1C443-1F80-5382-D6FE-616C647E6119}"/>
              </a:ext>
            </a:extLst>
          </p:cNvPr>
          <p:cNvCxnSpPr>
            <a:cxnSpLocks/>
          </p:cNvCxnSpPr>
          <p:nvPr/>
        </p:nvCxnSpPr>
        <p:spPr>
          <a:xfrm>
            <a:off x="1916564" y="5197286"/>
            <a:ext cx="1093336" cy="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0D5B7-FF24-CCA9-CAF4-8D3D982E2133}"/>
              </a:ext>
            </a:extLst>
          </p:cNvPr>
          <p:cNvPicPr>
            <a:picLocks noChangeAspect="1"/>
          </p:cNvPicPr>
          <p:nvPr/>
        </p:nvPicPr>
        <p:blipFill rotWithShape="1">
          <a:blip r:embed="rId4"/>
          <a:srcRect t="31011" b="6274"/>
          <a:stretch/>
        </p:blipFill>
        <p:spPr>
          <a:xfrm>
            <a:off x="54709" y="5393361"/>
            <a:ext cx="11949229" cy="1443383"/>
          </a:xfrm>
          <a:prstGeom prst="rect">
            <a:avLst/>
          </a:prstGeom>
        </p:spPr>
      </p:pic>
      <p:pic>
        <p:nvPicPr>
          <p:cNvPr id="17" name="Picture 16">
            <a:extLst>
              <a:ext uri="{FF2B5EF4-FFF2-40B4-BE49-F238E27FC236}">
                <a16:creationId xmlns:a16="http://schemas.microsoft.com/office/drawing/2014/main" id="{3D1F511D-9D3A-019F-9AC4-39575BE5DD5A}"/>
              </a:ext>
            </a:extLst>
          </p:cNvPr>
          <p:cNvPicPr>
            <a:picLocks noChangeAspect="1"/>
          </p:cNvPicPr>
          <p:nvPr/>
        </p:nvPicPr>
        <p:blipFill>
          <a:blip r:embed="rId5"/>
          <a:stretch>
            <a:fillRect/>
          </a:stretch>
        </p:blipFill>
        <p:spPr>
          <a:xfrm>
            <a:off x="9561699" y="3858630"/>
            <a:ext cx="2546405" cy="1443383"/>
          </a:xfrm>
          <a:prstGeom prst="rect">
            <a:avLst/>
          </a:prstGeom>
          <a:ln w="19050">
            <a:solidFill>
              <a:schemeClr val="tx1"/>
            </a:solidFill>
          </a:ln>
        </p:spPr>
      </p:pic>
    </p:spTree>
    <p:extLst>
      <p:ext uri="{BB962C8B-B14F-4D97-AF65-F5344CB8AC3E}">
        <p14:creationId xmlns:p14="http://schemas.microsoft.com/office/powerpoint/2010/main" val="342435183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FCC-hh main machine parameters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8" name="TextBox 7">
            <a:extLst>
              <a:ext uri="{FF2B5EF4-FFF2-40B4-BE49-F238E27FC236}">
                <a16:creationId xmlns:a16="http://schemas.microsoft.com/office/drawing/2014/main" id="{E04B29C0-DB83-B742-875F-7DFA6FFF8ED1}"/>
              </a:ext>
            </a:extLst>
          </p:cNvPr>
          <p:cNvSpPr txBox="1"/>
          <p:nvPr/>
        </p:nvSpPr>
        <p:spPr>
          <a:xfrm>
            <a:off x="11316595" y="6514499"/>
            <a:ext cx="818814" cy="276999"/>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 Gianotti</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15">
            <a:extLst>
              <a:ext uri="{FF2B5EF4-FFF2-40B4-BE49-F238E27FC236}">
                <a16:creationId xmlns:a16="http://schemas.microsoft.com/office/drawing/2014/main" id="{797B9D5F-88F5-F32F-73CB-3D4547E7AC6E}"/>
              </a:ext>
            </a:extLst>
          </p:cNvPr>
          <p:cNvSpPr txBox="1">
            <a:spLocks noChangeArrowheads="1"/>
          </p:cNvSpPr>
          <p:nvPr/>
        </p:nvSpPr>
        <p:spPr bwMode="auto">
          <a:xfrm>
            <a:off x="50511" y="5362363"/>
            <a:ext cx="6349239"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Formidable challenges: </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007742"/>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high-field superconducting magnets</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14 - 20 T</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power load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in arcs from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synchrotron radiation</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4 MW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cryogenics,</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 vacuum</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stored beam energy</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 9 GJ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machine protection</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sym typeface="Wingdings" pitchFamily="2" charset="2"/>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pile-up</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in the detectors: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1000 events</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a:t>
            </a:r>
            <a:r>
              <a:rPr kumimoji="0" lang="en-US" altLang="en-US" sz="1500" b="0" i="0" u="none" strike="noStrike" kern="1200" cap="none" spc="0" normalizeH="0" baseline="0" noProof="0" dirty="0" err="1">
                <a:ln>
                  <a:noFill/>
                </a:ln>
                <a:solidFill>
                  <a:srgbClr val="44546A"/>
                </a:solidFill>
                <a:effectLst/>
                <a:uLnTx/>
                <a:uFillTx/>
                <a:latin typeface="Calibri" panose="020F0502020204030204"/>
                <a:ea typeface="+mn-ea"/>
                <a:cs typeface="+mn-cs"/>
              </a:rPr>
              <a:t>xing</a:t>
            </a:r>
            <a:endPar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optimization of energy consumption</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R&amp;D </a:t>
            </a:r>
            <a:r>
              <a:rPr kumimoji="0" lang="en-US" altLang="en-US" sz="14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on </a:t>
            </a:r>
            <a:r>
              <a:rPr kumimoji="0" lang="en-US" altLang="en-US" sz="1400" b="0" i="0" u="none" strike="noStrike" kern="1200" cap="none" spc="0" normalizeH="0" baseline="0" noProof="0" dirty="0" err="1">
                <a:ln>
                  <a:noFill/>
                </a:ln>
                <a:solidFill>
                  <a:srgbClr val="44546A"/>
                </a:solidFill>
                <a:effectLst/>
                <a:uLnTx/>
                <a:uFillTx/>
                <a:latin typeface="Calibri" panose="020F0502020204030204"/>
                <a:ea typeface="+mn-ea"/>
                <a:cs typeface="+mn-cs"/>
                <a:sym typeface="Wingdings" pitchFamily="2" charset="2"/>
              </a:rPr>
              <a:t>cryo</a:t>
            </a:r>
            <a:r>
              <a:rPr kumimoji="0" lang="en-US" altLang="en-US" sz="14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HTS, beam current, … </a:t>
            </a:r>
            <a:endParaRPr kumimoji="0" lang="en-US" alt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98F3B35-F1E9-2FAB-1F4F-FCD233A46240}"/>
              </a:ext>
            </a:extLst>
          </p:cNvPr>
          <p:cNvSpPr txBox="1"/>
          <p:nvPr/>
        </p:nvSpPr>
        <p:spPr>
          <a:xfrm>
            <a:off x="7179303" y="5454696"/>
            <a:ext cx="4667945" cy="138499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Formidable physics reach, including:</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Direct discovery potential up to ~ 40 TeV</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Measurement of Higgs self to ~ 5% and ttH to ~ 1%</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High-precision and model-indep </a:t>
            </a:r>
            <a:r>
              <a:rPr kumimoji="0" lang="en-CH" sz="1400" b="0" i="0" u="none" strike="noStrike" kern="1200" cap="none" spc="0" normalizeH="0" baseline="0" noProof="0" dirty="0">
                <a:ln>
                  <a:noFill/>
                </a:ln>
                <a:solidFill>
                  <a:srgbClr val="44546A"/>
                </a:solidFill>
                <a:effectLst/>
                <a:uLnTx/>
                <a:uFillTx/>
                <a:latin typeface="Calibri" panose="020F0502020204030204"/>
                <a:ea typeface="+mn-ea"/>
                <a:cs typeface="+mn-cs"/>
              </a:rPr>
              <a:t>(with FCC-ee input)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432FF"/>
                </a:solidFill>
                <a:effectLst/>
                <a:uLnTx/>
                <a:uFillTx/>
                <a:latin typeface="Calibri" panose="020F0502020204030204"/>
                <a:ea typeface="+mn-ea"/>
                <a:cs typeface="+mn-cs"/>
              </a:rPr>
              <a:t>     m</a:t>
            </a: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easurements of  rare Higgs decays </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(𝛄𝛄, Z𝛄, µµ) </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Final word about WIMP dark matter</a:t>
            </a:r>
          </a:p>
        </p:txBody>
      </p:sp>
      <p:graphicFrame>
        <p:nvGraphicFramePr>
          <p:cNvPr id="12" name="Table 11">
            <a:extLst>
              <a:ext uri="{FF2B5EF4-FFF2-40B4-BE49-F238E27FC236}">
                <a16:creationId xmlns:a16="http://schemas.microsoft.com/office/drawing/2014/main" id="{4A1CD239-242E-5EC8-A00F-EE0CCA875DFC}"/>
              </a:ext>
            </a:extLst>
          </p:cNvPr>
          <p:cNvGraphicFramePr>
            <a:graphicFrameLocks noGrp="1"/>
          </p:cNvGraphicFramePr>
          <p:nvPr>
            <p:extLst>
              <p:ext uri="{D42A27DB-BD31-4B8C-83A1-F6EECF244321}">
                <p14:modId xmlns:p14="http://schemas.microsoft.com/office/powerpoint/2010/main" val="2638192376"/>
              </p:ext>
            </p:extLst>
          </p:nvPr>
        </p:nvGraphicFramePr>
        <p:xfrm>
          <a:off x="21761" y="770698"/>
          <a:ext cx="8962441" cy="4612689"/>
        </p:xfrm>
        <a:graphic>
          <a:graphicData uri="http://schemas.openxmlformats.org/drawingml/2006/table">
            <a:tbl>
              <a:tblPr firstRow="1" bandRow="1"/>
              <a:tblGrid>
                <a:gridCol w="3114729">
                  <a:extLst>
                    <a:ext uri="{9D8B030D-6E8A-4147-A177-3AD203B41FA5}">
                      <a16:colId xmlns:a16="http://schemas.microsoft.com/office/drawing/2014/main" val="20000"/>
                    </a:ext>
                  </a:extLst>
                </a:gridCol>
                <a:gridCol w="2039192">
                  <a:extLst>
                    <a:ext uri="{9D8B030D-6E8A-4147-A177-3AD203B41FA5}">
                      <a16:colId xmlns:a16="http://schemas.microsoft.com/office/drawing/2014/main" val="20001"/>
                    </a:ext>
                  </a:extLst>
                </a:gridCol>
                <a:gridCol w="1917576">
                  <a:extLst>
                    <a:ext uri="{9D8B030D-6E8A-4147-A177-3AD203B41FA5}">
                      <a16:colId xmlns:a16="http://schemas.microsoft.com/office/drawing/2014/main" val="20002"/>
                    </a:ext>
                  </a:extLst>
                </a:gridCol>
                <a:gridCol w="1890944">
                  <a:extLst>
                    <a:ext uri="{9D8B030D-6E8A-4147-A177-3AD203B41FA5}">
                      <a16:colId xmlns:a16="http://schemas.microsoft.com/office/drawing/2014/main" val="794633148"/>
                    </a:ext>
                  </a:extLst>
                </a:gridCol>
              </a:tblGrid>
              <a:tr h="345321">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GB" sz="1600" b="1" dirty="0">
                          <a:solidFill>
                            <a:schemeClr val="bg1"/>
                          </a:solidFill>
                        </a:rPr>
                        <a:t>parameter</a:t>
                      </a:r>
                    </a:p>
                  </a:txBody>
                  <a:tcPr marL="91439" marR="91439" marT="45726" marB="45726"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1600" b="1" dirty="0">
                          <a:solidFill>
                            <a:schemeClr val="bg1"/>
                          </a:solidFill>
                        </a:rPr>
                        <a:t>FCC-</a:t>
                      </a:r>
                      <a:r>
                        <a:rPr lang="en-GB" sz="1600" b="1" dirty="0" err="1">
                          <a:solidFill>
                            <a:schemeClr val="bg1"/>
                          </a:solidFill>
                        </a:rPr>
                        <a:t>hh</a:t>
                      </a:r>
                      <a:endParaRPr lang="en-GB" sz="1600" b="1" dirty="0">
                        <a:solidFill>
                          <a:schemeClr val="bg1"/>
                        </a:solidFill>
                      </a:endParaRPr>
                    </a:p>
                  </a:txBody>
                  <a:tcPr marL="91439" marR="91439" marT="45726" marB="45726" anchor="ctr">
                    <a:lnL>
                      <a:noFill/>
                    </a:lnL>
                    <a:lnR w="12700" cmpd="sng">
                      <a:solidFill>
                        <a:prstClr val="black"/>
                      </a:solidFill>
                      <a:prstDash val="soli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AT" sz="1600" b="1" dirty="0">
                          <a:solidFill>
                            <a:schemeClr val="bg1"/>
                          </a:solidFill>
                        </a:rPr>
                        <a:t>HL-LHC</a:t>
                      </a:r>
                    </a:p>
                  </a:txBody>
                  <a:tcPr marL="91439" marR="91439" marT="45726" marB="45726" anchor="ctr">
                    <a:lnL w="12700" cmpd="sng">
                      <a:solidFill>
                        <a:prstClr val="black"/>
                      </a:solidFill>
                      <a:prstDash val="soli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p>
                      <a:pPr algn="ctr"/>
                      <a:r>
                        <a:rPr lang="de-AT" sz="1600" b="1" dirty="0">
                          <a:solidFill>
                            <a:schemeClr val="bg1"/>
                          </a:solidFill>
                        </a:rPr>
                        <a:t>LHC</a:t>
                      </a:r>
                    </a:p>
                  </a:txBody>
                  <a:tcPr marL="91439" marR="91439" marT="45726" marB="45726"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7051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collision energy </a:t>
                      </a:r>
                      <a:r>
                        <a:rPr kumimoji="0" lang="en-GB" sz="1400" b="1" kern="1200" dirty="0" err="1">
                          <a:solidFill>
                            <a:schemeClr val="dk1"/>
                          </a:solidFill>
                          <a:latin typeface="Arial"/>
                          <a:ea typeface="+mn-ea"/>
                          <a:cs typeface="+mn-cs"/>
                        </a:rPr>
                        <a:t>cms</a:t>
                      </a:r>
                      <a:r>
                        <a:rPr kumimoji="0" lang="en-GB" sz="1400" b="1" kern="1200" dirty="0">
                          <a:solidFill>
                            <a:schemeClr val="dk1"/>
                          </a:solidFill>
                          <a:latin typeface="Arial"/>
                          <a:ea typeface="+mn-ea"/>
                          <a:cs typeface="+mn-cs"/>
                        </a:rPr>
                        <a:t> [</a:t>
                      </a:r>
                      <a:r>
                        <a:rPr kumimoji="0" lang="en-GB" sz="1400" b="1" kern="1200" dirty="0" err="1">
                          <a:solidFill>
                            <a:schemeClr val="dk1"/>
                          </a:solidFill>
                          <a:latin typeface="Arial"/>
                          <a:ea typeface="+mn-ea"/>
                          <a:cs typeface="+mn-cs"/>
                        </a:rPr>
                        <a:t>TeV</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EBE8"/>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rtl="0" eaLnBrk="1" latinLnBrk="0" hangingPunct="1"/>
                      <a:r>
                        <a:rPr kumimoji="0" lang="en-US" sz="1400" b="1" kern="1200" dirty="0">
                          <a:solidFill>
                            <a:srgbClr val="FF0000"/>
                          </a:solidFill>
                          <a:latin typeface="Arial"/>
                          <a:ea typeface="+mn-ea"/>
                          <a:cs typeface="+mn-cs"/>
                        </a:rPr>
                        <a:t>81 - 115</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14</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CH"/>
                    </a:p>
                  </a:txBody>
                  <a:tcPr/>
                </a:tc>
                <a:extLst>
                  <a:ext uri="{0D108BD9-81ED-4DB2-BD59-A6C34878D82A}">
                    <a16:rowId xmlns:a16="http://schemas.microsoft.com/office/drawing/2014/main" val="10001"/>
                  </a:ext>
                </a:extLst>
              </a:tr>
              <a:tr h="228293">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dipole field [T]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EBE8"/>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rgbClr val="FF0000"/>
                          </a:solidFill>
                          <a:latin typeface="Arial"/>
                          <a:ea typeface="+mn-ea"/>
                          <a:cs typeface="+mn-cs"/>
                        </a:rPr>
                        <a:t>14 - 20</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8.33</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CH"/>
                    </a:p>
                  </a:txBody>
                  <a:tcPr/>
                </a:tc>
                <a:extLst>
                  <a:ext uri="{0D108BD9-81ED-4DB2-BD59-A6C34878D82A}">
                    <a16:rowId xmlns:a16="http://schemas.microsoft.com/office/drawing/2014/main" val="10002"/>
                  </a:ext>
                </a:extLst>
              </a:tr>
              <a:tr h="272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400" b="1" kern="1200" dirty="0">
                          <a:solidFill>
                            <a:schemeClr val="dk1"/>
                          </a:solidFill>
                          <a:latin typeface="Arial" panose="020B0604020202020204" pitchFamily="34" charset="0"/>
                          <a:ea typeface="+mn-ea"/>
                          <a:cs typeface="Arial" panose="020B0604020202020204" pitchFamily="34" charset="0"/>
                        </a:rPr>
                        <a:t>circumference</a:t>
                      </a:r>
                      <a:r>
                        <a:rPr kumimoji="0" lang="de-AT" sz="1400" b="1" kern="1200" baseline="0" dirty="0">
                          <a:solidFill>
                            <a:schemeClr val="dk1"/>
                          </a:solidFill>
                          <a:latin typeface="Arial" panose="020B0604020202020204" pitchFamily="34" charset="0"/>
                          <a:ea typeface="+mn-ea"/>
                          <a:cs typeface="Arial" panose="020B0604020202020204" pitchFamily="34" charset="0"/>
                        </a:rPr>
                        <a:t> </a:t>
                      </a:r>
                      <a:r>
                        <a:rPr kumimoji="0" lang="en-GB" sz="1400" b="1" kern="1200" dirty="0">
                          <a:solidFill>
                            <a:schemeClr val="dk1"/>
                          </a:solidFill>
                          <a:latin typeface="Arial" panose="020B0604020202020204" pitchFamily="34" charset="0"/>
                          <a:ea typeface="+mn-ea"/>
                          <a:cs typeface="Arial" panose="020B0604020202020204" pitchFamily="34" charset="0"/>
                        </a:rPr>
                        <a:t>[km]</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rgbClr val="FF0000"/>
                          </a:solidFill>
                          <a:latin typeface="Arial"/>
                          <a:ea typeface="+mn-ea"/>
                          <a:cs typeface="+mn-cs"/>
                        </a:rPr>
                        <a:t>90.7</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26.7</a:t>
                      </a:r>
                    </a:p>
                  </a:txBody>
                  <a:tcPr marL="91439" marR="91439" marT="45726" marB="45726">
                    <a:lnL w="12700" cmpd="sng">
                      <a:solidFill>
                        <a:prstClr val="black"/>
                      </a:solidFill>
                      <a:prstDash val="soli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CH"/>
                    </a:p>
                  </a:txBody>
                  <a:tcPr/>
                </a:tc>
                <a:extLst>
                  <a:ext uri="{0D108BD9-81ED-4DB2-BD59-A6C34878D82A}">
                    <a16:rowId xmlns:a16="http://schemas.microsoft.com/office/drawing/2014/main" val="10003"/>
                  </a:ext>
                </a:extLst>
              </a:tr>
              <a:tr h="27285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dk1"/>
                          </a:solidFill>
                          <a:latin typeface="Arial"/>
                          <a:ea typeface="+mn-ea"/>
                          <a:cs typeface="+mn-cs"/>
                        </a:rPr>
                        <a:t>arc length [km]</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kumimoji="0" lang="en-US" sz="1400" b="1" kern="1200" dirty="0">
                          <a:solidFill>
                            <a:srgbClr val="FF0000"/>
                          </a:solidFill>
                          <a:latin typeface="Arial"/>
                          <a:ea typeface="+mn-ea"/>
                          <a:cs typeface="+mn-cs"/>
                        </a:rPr>
                        <a:t>76.9</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kumimoji="0" lang="de-AT" sz="1400" b="1" kern="1200" dirty="0">
                          <a:solidFill>
                            <a:schemeClr val="tx1"/>
                          </a:solidFill>
                          <a:latin typeface="Arial"/>
                          <a:ea typeface="+mn-ea"/>
                          <a:cs typeface="+mn-cs"/>
                        </a:rPr>
                        <a:t>22.5</a:t>
                      </a:r>
                    </a:p>
                  </a:txBody>
                  <a:tcPr marL="91439" marR="91439" marT="45726" marB="45726">
                    <a:lnL w="12700" cmpd="sng">
                      <a:solidFill>
                        <a:prstClr val="black"/>
                      </a:solidFill>
                      <a:prstDash val="soli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CH"/>
                    </a:p>
                  </a:txBody>
                  <a:tcPr/>
                </a:tc>
                <a:extLst>
                  <a:ext uri="{0D108BD9-81ED-4DB2-BD59-A6C34878D82A}">
                    <a16:rowId xmlns:a16="http://schemas.microsoft.com/office/drawing/2014/main" val="10004"/>
                  </a:ext>
                </a:extLst>
              </a:tr>
              <a:tr h="272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beam current [A]</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0.5</a:t>
                      </a: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1.1</a:t>
                      </a:r>
                    </a:p>
                  </a:txBody>
                  <a:tcPr marL="91439" marR="91439" marT="45726" marB="45726">
                    <a:lnL w="12700" cmpd="sng">
                      <a:solidFill>
                        <a:prstClr val="black"/>
                      </a:solidFill>
                      <a:prstDash val="soli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a:solidFill>
                            <a:schemeClr val="tx1"/>
                          </a:solidFill>
                          <a:latin typeface="Arial"/>
                          <a:ea typeface="+mn-ea"/>
                          <a:cs typeface="+mn-cs"/>
                        </a:rPr>
                        <a:t>0.58</a:t>
                      </a:r>
                      <a:endParaRPr kumimoji="0" lang="de-AT"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bunch intensity  [10</a:t>
                      </a:r>
                      <a:r>
                        <a:rPr kumimoji="0" lang="en-GB" sz="1400" b="1" kern="1200" baseline="30000" dirty="0">
                          <a:solidFill>
                            <a:schemeClr val="dk1"/>
                          </a:solidFill>
                          <a:latin typeface="Arial"/>
                          <a:ea typeface="+mn-ea"/>
                          <a:cs typeface="+mn-cs"/>
                        </a:rPr>
                        <a:t>11</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rgbClr val="FF0000"/>
                          </a:solidFill>
                          <a:latin typeface="Arial"/>
                          <a:ea typeface="+mn-ea"/>
                          <a:cs typeface="+mn-cs"/>
                        </a:rPr>
                        <a:t>1</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2.2 </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chemeClr val="tx1"/>
                          </a:solidFill>
                          <a:latin typeface="Arial"/>
                          <a:ea typeface="+mn-ea"/>
                          <a:cs typeface="+mn-cs"/>
                        </a:rPr>
                        <a:t>1.15</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6"/>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bunch spacing  [ns]</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chemeClr val="tx1"/>
                          </a:solidFill>
                          <a:latin typeface="Arial"/>
                          <a:ea typeface="+mn-ea"/>
                          <a:cs typeface="+mn-cs"/>
                        </a:rPr>
                        <a:t>25</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25</a:t>
                      </a: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CH"/>
                    </a:p>
                  </a:txBody>
                  <a:tcPr/>
                </a:tc>
                <a:extLst>
                  <a:ext uri="{0D108BD9-81ED-4DB2-BD59-A6C34878D82A}">
                    <a16:rowId xmlns:a16="http://schemas.microsoft.com/office/drawing/2014/main" val="10007"/>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err="1">
                          <a:solidFill>
                            <a:schemeClr val="dk1"/>
                          </a:solidFill>
                          <a:latin typeface="Arial"/>
                          <a:ea typeface="+mn-ea"/>
                          <a:cs typeface="+mn-cs"/>
                        </a:rPr>
                        <a:t>synchr</a:t>
                      </a:r>
                      <a:r>
                        <a:rPr kumimoji="0" lang="en-GB" sz="1400" b="1" kern="1200" dirty="0">
                          <a:solidFill>
                            <a:schemeClr val="dk1"/>
                          </a:solidFill>
                          <a:latin typeface="Arial"/>
                          <a:ea typeface="+mn-ea"/>
                          <a:cs typeface="+mn-cs"/>
                        </a:rPr>
                        <a:t>. rad. power / ring [kW]</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US" sz="1400" b="1" kern="1200" dirty="0">
                          <a:solidFill>
                            <a:srgbClr val="FF0000"/>
                          </a:solidFill>
                          <a:latin typeface="Arial"/>
                          <a:ea typeface="+mn-ea"/>
                          <a:cs typeface="+mn-cs"/>
                        </a:rPr>
                        <a:t>1</a:t>
                      </a:r>
                      <a:r>
                        <a:rPr kumimoji="0" lang="en-GB" sz="1400" b="1" kern="1200" dirty="0">
                          <a:solidFill>
                            <a:srgbClr val="FF0000"/>
                          </a:solidFill>
                          <a:latin typeface="Arial"/>
                          <a:ea typeface="+mn-ea"/>
                          <a:cs typeface="+mn-cs"/>
                        </a:rPr>
                        <a:t>020 - 4250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chemeClr val="tx1"/>
                          </a:solidFill>
                          <a:latin typeface="Arial"/>
                          <a:ea typeface="+mn-ea"/>
                          <a:cs typeface="+mn-cs"/>
                        </a:rPr>
                        <a:t>7.3</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a:solidFill>
                            <a:schemeClr val="tx1"/>
                          </a:solidFill>
                          <a:latin typeface="Arial"/>
                          <a:ea typeface="+mn-ea"/>
                          <a:cs typeface="+mn-cs"/>
                        </a:rPr>
                        <a:t>3.6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8"/>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SR</a:t>
                      </a:r>
                      <a:r>
                        <a:rPr kumimoji="0" lang="en-GB" sz="1400" b="1" kern="1200" baseline="0" dirty="0">
                          <a:solidFill>
                            <a:schemeClr val="dk1"/>
                          </a:solidFill>
                          <a:latin typeface="Arial"/>
                          <a:ea typeface="+mn-ea"/>
                          <a:cs typeface="+mn-cs"/>
                        </a:rPr>
                        <a:t> power / length [W/m/ap.]</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rgbClr val="FF0000"/>
                          </a:solidFill>
                          <a:latin typeface="Arial"/>
                          <a:ea typeface="+mn-ea"/>
                          <a:cs typeface="+mn-cs"/>
                        </a:rPr>
                        <a:t>13 - 54</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0.33</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chemeClr val="tx1"/>
                          </a:solidFill>
                          <a:latin typeface="Arial"/>
                          <a:ea typeface="+mn-ea"/>
                          <a:cs typeface="+mn-cs"/>
                        </a:rPr>
                        <a:t>0.17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9"/>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panose="020B0604020202020204" pitchFamily="34" charset="0"/>
                          <a:ea typeface="+mn-ea"/>
                          <a:cs typeface="Arial" panose="020B0604020202020204" pitchFamily="34" charset="0"/>
                        </a:rPr>
                        <a:t>long. emit. damping time [h]</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0.77 – 0.26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baseline="0" dirty="0">
                          <a:solidFill>
                            <a:schemeClr val="tx1"/>
                          </a:solidFill>
                          <a:latin typeface="Arial"/>
                          <a:ea typeface="+mn-ea"/>
                          <a:cs typeface="+mn-cs"/>
                        </a:rPr>
                        <a:t> 12.9</a:t>
                      </a:r>
                    </a:p>
                  </a:txBody>
                  <a:tcPr marL="91439" marR="91439" marT="45726" marB="45726">
                    <a:lnL w="12700" cap="flat" cmpd="sng" algn="ctr">
                      <a:solidFill>
                        <a:prstClr val="black"/>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CH"/>
                    </a:p>
                  </a:txBody>
                  <a:tcPr/>
                </a:tc>
                <a:extLst>
                  <a:ext uri="{0D108BD9-81ED-4DB2-BD59-A6C34878D82A}">
                    <a16:rowId xmlns:a16="http://schemas.microsoft.com/office/drawing/2014/main" val="10010"/>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US" sz="1400" b="1" kern="1200" dirty="0">
                          <a:solidFill>
                            <a:schemeClr val="dk1"/>
                          </a:solidFill>
                          <a:latin typeface="Arial"/>
                          <a:ea typeface="+mn-ea"/>
                          <a:cs typeface="+mn-cs"/>
                        </a:rPr>
                        <a:t>peak luminosity [10</a:t>
                      </a:r>
                      <a:r>
                        <a:rPr kumimoji="0" lang="en-US" sz="1400" b="1" kern="1200" baseline="30000" dirty="0">
                          <a:solidFill>
                            <a:schemeClr val="dk1"/>
                          </a:solidFill>
                          <a:latin typeface="Arial"/>
                          <a:ea typeface="+mn-ea"/>
                          <a:cs typeface="+mn-cs"/>
                        </a:rPr>
                        <a:t>34</a:t>
                      </a:r>
                      <a:r>
                        <a:rPr kumimoji="0" lang="en-US" sz="1400" b="1" kern="1200" dirty="0">
                          <a:solidFill>
                            <a:schemeClr val="dk1"/>
                          </a:solidFill>
                          <a:latin typeface="Arial"/>
                          <a:ea typeface="+mn-ea"/>
                          <a:cs typeface="+mn-cs"/>
                        </a:rPr>
                        <a:t> cm</a:t>
                      </a:r>
                      <a:r>
                        <a:rPr kumimoji="0" lang="en-US" sz="1400" b="1" kern="1200" baseline="30000" dirty="0">
                          <a:solidFill>
                            <a:schemeClr val="dk1"/>
                          </a:solidFill>
                          <a:latin typeface="Arial"/>
                          <a:ea typeface="+mn-ea"/>
                          <a:cs typeface="+mn-cs"/>
                        </a:rPr>
                        <a:t>-2</a:t>
                      </a:r>
                      <a:r>
                        <a:rPr kumimoji="0" lang="en-US" sz="1400" b="1" kern="1200" dirty="0">
                          <a:solidFill>
                            <a:schemeClr val="dk1"/>
                          </a:solidFill>
                          <a:latin typeface="Arial"/>
                          <a:ea typeface="+mn-ea"/>
                          <a:cs typeface="+mn-cs"/>
                        </a:rPr>
                        <a:t>s</a:t>
                      </a:r>
                      <a:r>
                        <a:rPr kumimoji="0" lang="en-US" sz="1400" b="1" kern="1200" baseline="30000" dirty="0">
                          <a:solidFill>
                            <a:schemeClr val="dk1"/>
                          </a:solidFill>
                          <a:latin typeface="Arial"/>
                          <a:ea typeface="+mn-ea"/>
                          <a:cs typeface="+mn-cs"/>
                        </a:rPr>
                        <a:t>-1</a:t>
                      </a:r>
                      <a:r>
                        <a:rPr kumimoji="0" lang="en-US" sz="1400" b="1" kern="1200" dirty="0">
                          <a:solidFill>
                            <a:schemeClr val="dk1"/>
                          </a:solidFill>
                          <a:latin typeface="Arial"/>
                          <a:ea typeface="+mn-ea"/>
                          <a:cs typeface="+mn-cs"/>
                        </a:rPr>
                        <a:t>]</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rgbClr val="FF0000"/>
                          </a:solidFill>
                          <a:latin typeface="Arial"/>
                          <a:ea typeface="+mn-ea"/>
                          <a:cs typeface="+mn-cs"/>
                        </a:rPr>
                        <a:t>~</a:t>
                      </a:r>
                      <a:r>
                        <a:rPr lang="en-US" sz="1400" b="1" dirty="0">
                          <a:solidFill>
                            <a:srgbClr val="FF0000"/>
                          </a:solidFill>
                        </a:rPr>
                        <a:t>30</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5 (lev.)</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a:solidFill>
                            <a:schemeClr val="tx1"/>
                          </a:solidFill>
                          <a:latin typeface="Arial"/>
                          <a:ea typeface="+mn-ea"/>
                          <a:cs typeface="+mn-cs"/>
                        </a:rPr>
                        <a:t>1</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1"/>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events/bunch crossing</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~1000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132 </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a:solidFill>
                            <a:schemeClr val="tx1"/>
                          </a:solidFill>
                          <a:latin typeface="Arial"/>
                          <a:ea typeface="+mn-ea"/>
                          <a:cs typeface="+mn-cs"/>
                        </a:rPr>
                        <a:t>27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2"/>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stored energy/beam [GJ]</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rgbClr val="FF0000"/>
                          </a:solidFill>
                          <a:latin typeface="Arial"/>
                          <a:ea typeface="+mn-ea"/>
                          <a:cs typeface="+mn-cs"/>
                        </a:rPr>
                        <a:t>6.1 - 8.9</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0.7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a:solidFill>
                            <a:schemeClr val="tx1"/>
                          </a:solidFill>
                          <a:latin typeface="Arial"/>
                          <a:ea typeface="+mn-ea"/>
                          <a:cs typeface="+mn-cs"/>
                        </a:rPr>
                        <a:t>0.36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3"/>
                  </a:ext>
                </a:extLst>
              </a:tr>
              <a:tr h="247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chemeClr val="dk1"/>
                          </a:solidFill>
                          <a:latin typeface="Arial"/>
                          <a:ea typeface="+mn-ea"/>
                          <a:cs typeface="+mn-cs"/>
                        </a:rPr>
                        <a:t>Integrated luminosity/main IP [fb</a:t>
                      </a:r>
                      <a:r>
                        <a:rPr kumimoji="0" lang="en-GB" sz="1400" b="1" kern="1200" baseline="30000" dirty="0">
                          <a:solidFill>
                            <a:schemeClr val="dk1"/>
                          </a:solidFill>
                          <a:latin typeface="Arial"/>
                          <a:ea typeface="+mn-ea"/>
                          <a:cs typeface="+mn-cs"/>
                        </a:rPr>
                        <a:t>-1</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20000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a:solidFill>
                            <a:schemeClr val="tx1"/>
                          </a:solidFill>
                          <a:latin typeface="Arial"/>
                          <a:ea typeface="+mn-ea"/>
                          <a:cs typeface="+mn-cs"/>
                        </a:rPr>
                        <a:t>3000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a:solidFill>
                            <a:schemeClr val="tx1"/>
                          </a:solidFill>
                          <a:latin typeface="Arial"/>
                          <a:ea typeface="+mn-ea"/>
                          <a:cs typeface="+mn-cs"/>
                        </a:rPr>
                        <a:t>300</a:t>
                      </a: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507897425"/>
                  </a:ext>
                </a:extLst>
              </a:tr>
            </a:tbl>
          </a:graphicData>
        </a:graphic>
      </p:graphicFrame>
      <p:sp>
        <p:nvSpPr>
          <p:cNvPr id="2" name="TextBox 1">
            <a:extLst>
              <a:ext uri="{FF2B5EF4-FFF2-40B4-BE49-F238E27FC236}">
                <a16:creationId xmlns:a16="http://schemas.microsoft.com/office/drawing/2014/main" id="{B9214C53-D0EF-BA60-1125-D1DCD246F833}"/>
              </a:ext>
            </a:extLst>
          </p:cNvPr>
          <p:cNvSpPr txBox="1"/>
          <p:nvPr/>
        </p:nvSpPr>
        <p:spPr>
          <a:xfrm>
            <a:off x="9117368" y="901998"/>
            <a:ext cx="2991774" cy="281615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FF"/>
                </a:solidFill>
                <a:effectLst/>
                <a:uLnTx/>
                <a:uFillTx/>
                <a:latin typeface="Arial"/>
                <a:ea typeface="+mn-ea"/>
                <a:cs typeface="+mn-cs"/>
              </a:rPr>
              <a:t>With FCC-</a:t>
            </a:r>
            <a:r>
              <a:rPr kumimoji="0" lang="en-GB" b="1" i="0" u="none" strike="noStrike" kern="1200" cap="none" spc="0" normalizeH="0" baseline="0" noProof="0" dirty="0" err="1">
                <a:ln>
                  <a:noFill/>
                </a:ln>
                <a:solidFill>
                  <a:srgbClr val="0000FF"/>
                </a:solidFill>
                <a:effectLst/>
                <a:uLnTx/>
                <a:uFillTx/>
                <a:latin typeface="Arial"/>
                <a:ea typeface="+mn-ea"/>
                <a:cs typeface="+mn-cs"/>
              </a:rPr>
              <a:t>hh</a:t>
            </a:r>
            <a:r>
              <a:rPr kumimoji="0" lang="en-GB" b="1" i="0" u="none" strike="noStrike" kern="1200" cap="none" spc="0" normalizeH="0" baseline="0" noProof="0" dirty="0">
                <a:ln>
                  <a:noFill/>
                </a:ln>
                <a:solidFill>
                  <a:srgbClr val="0000FF"/>
                </a:solidFill>
                <a:effectLst/>
                <a:uLnTx/>
                <a:uFillTx/>
                <a:latin typeface="Arial"/>
                <a:ea typeface="+mn-ea"/>
                <a:cs typeface="+mn-cs"/>
              </a:rPr>
              <a:t> after FCC-</a:t>
            </a:r>
            <a:r>
              <a:rPr kumimoji="0" lang="en-GB" b="1" i="0" u="none" strike="noStrike" kern="1200" cap="none" spc="0" normalizeH="0" baseline="0" noProof="0" dirty="0" err="1">
                <a:ln>
                  <a:noFill/>
                </a:ln>
                <a:solidFill>
                  <a:srgbClr val="0000FF"/>
                </a:solidFill>
                <a:effectLst/>
                <a:uLnTx/>
                <a:uFillTx/>
                <a:latin typeface="Arial"/>
                <a:ea typeface="+mn-ea"/>
                <a:cs typeface="+mn-cs"/>
              </a:rPr>
              <a:t>ee</a:t>
            </a:r>
            <a:r>
              <a:rPr kumimoji="0" lang="en-GB" b="1" i="0" u="none" strike="noStrike" kern="1200" cap="none" spc="0" normalizeH="0" baseline="0" noProof="0" dirty="0">
                <a:ln>
                  <a:noFill/>
                </a:ln>
                <a:solidFill>
                  <a:srgbClr val="0000FF"/>
                </a:solidFill>
                <a:effectLst/>
                <a:uLnTx/>
                <a:uFillTx/>
                <a:latin typeface="Arial"/>
                <a:ea typeface="+mn-ea"/>
                <a:cs typeface="+mn-cs"/>
              </a:rPr>
              <a:t>: significant amount of time for high-field magnet R&amp;D,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FF"/>
                </a:solidFill>
                <a:effectLst/>
                <a:uLnTx/>
                <a:uFillTx/>
                <a:latin typeface="Arial"/>
                <a:ea typeface="+mn-ea"/>
                <a:cs typeface="+mn-cs"/>
              </a:rPr>
              <a:t>aiming at highest possible collision energies</a:t>
            </a:r>
            <a:endParaRPr lang="en-US" b="1" dirty="0">
              <a:solidFill>
                <a:srgbClr val="0000FF"/>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FF"/>
                </a:solidFill>
                <a:latin typeface="Arial"/>
              </a:rPr>
              <a:t>Target field range for cryo-magnet R&amp;D</a:t>
            </a:r>
            <a:endParaRPr kumimoji="0" lang="en-US" sz="1600" b="0" i="0" u="none" strike="noStrike" kern="1200" cap="none" spc="0" normalizeH="0" baseline="0" noProof="0" dirty="0">
              <a:ln>
                <a:noFill/>
              </a:ln>
              <a:solidFill>
                <a:srgbClr val="0000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H" sz="1500" b="0" i="0" u="none" strike="noStrike" kern="1200" cap="none" spc="0" normalizeH="0" baseline="0" noProof="0" dirty="0">
              <a:ln>
                <a:noFill/>
              </a:ln>
              <a:solidFill>
                <a:srgbClr val="0000FF"/>
              </a:solidFill>
              <a:effectLst/>
              <a:uLnTx/>
              <a:uFillTx/>
              <a:latin typeface="Arial"/>
              <a:ea typeface="+mn-ea"/>
              <a:cs typeface="+mn-cs"/>
            </a:endParaRPr>
          </a:p>
        </p:txBody>
      </p:sp>
    </p:spTree>
    <p:extLst>
      <p:ext uri="{BB962C8B-B14F-4D97-AF65-F5344CB8AC3E}">
        <p14:creationId xmlns:p14="http://schemas.microsoft.com/office/powerpoint/2010/main" val="365339749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96894D-9348-D1B8-DD09-06A3A2E90934}"/>
              </a:ext>
            </a:extLst>
          </p:cNvPr>
          <p:cNvPicPr>
            <a:picLocks noChangeAspect="1"/>
          </p:cNvPicPr>
          <p:nvPr/>
        </p:nvPicPr>
        <p:blipFill rotWithShape="1">
          <a:blip r:embed="rId2"/>
          <a:srcRect l="8381" t="3253" r="6624"/>
          <a:stretch/>
        </p:blipFill>
        <p:spPr>
          <a:xfrm>
            <a:off x="23949" y="2543017"/>
            <a:ext cx="4258066" cy="4314984"/>
          </a:xfrm>
          <a:prstGeom prst="rect">
            <a:avLst/>
          </a:prstGeom>
        </p:spPr>
      </p:pic>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lang="en-US" dirty="0"/>
              <a:t>Key activities on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FCC-</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hh</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cryo</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magnet system, optics design</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 name="TextBox 1">
            <a:extLst>
              <a:ext uri="{FF2B5EF4-FFF2-40B4-BE49-F238E27FC236}">
                <a16:creationId xmlns:a16="http://schemas.microsoft.com/office/drawing/2014/main" id="{C87FD750-1B08-439C-9D7C-C6AEE9EA8CD9}"/>
              </a:ext>
            </a:extLst>
          </p:cNvPr>
          <p:cNvSpPr txBox="1"/>
          <p:nvPr/>
        </p:nvSpPr>
        <p:spPr>
          <a:xfrm>
            <a:off x="266988" y="952376"/>
            <a:ext cx="7293021" cy="1543051"/>
          </a:xfrm>
          <a:prstGeom prst="rect">
            <a:avLst/>
          </a:prstGeom>
          <a:noFill/>
        </p:spPr>
        <p:txBody>
          <a:bodyPr wrap="square" rtlCol="0">
            <a:spAutoFit/>
          </a:bodyPr>
          <a:lstStyle/>
          <a:p>
            <a:r>
              <a:rPr lang="en-GB" sz="2400" b="1" dirty="0">
                <a:solidFill>
                  <a:srgbClr val="0C377B"/>
                </a:solidFill>
              </a:rPr>
              <a:t>Optics design activities:</a:t>
            </a:r>
          </a:p>
          <a:p>
            <a:pPr marL="285750" indent="-285750">
              <a:lnSpc>
                <a:spcPct val="120000"/>
              </a:lnSpc>
              <a:buFont typeface="Arial" panose="020B0604020202020204" pitchFamily="34" charset="0"/>
              <a:buChar char="•"/>
            </a:pPr>
            <a:r>
              <a:rPr lang="en-US" sz="2000" dirty="0">
                <a:solidFill>
                  <a:srgbClr val="0C377B"/>
                </a:solidFill>
              </a:rPr>
              <a:t>adaptation to new layout and geometry</a:t>
            </a:r>
          </a:p>
          <a:p>
            <a:pPr marL="285750" indent="-285750">
              <a:lnSpc>
                <a:spcPct val="120000"/>
              </a:lnSpc>
              <a:buFont typeface="Arial" panose="020B0604020202020204" pitchFamily="34" charset="0"/>
              <a:buChar char="•"/>
            </a:pPr>
            <a:r>
              <a:rPr lang="en-GB" sz="2000" dirty="0">
                <a:solidFill>
                  <a:srgbClr val="0C377B"/>
                </a:solidFill>
              </a:rPr>
              <a:t>shrink </a:t>
            </a:r>
            <a:r>
              <a:rPr lang="en-GB" sz="2000" dirty="0">
                <a:solidFill>
                  <a:srgbClr val="0C377B"/>
                </a:solidFill>
                <a:latin typeface="Symbol" panose="05050102010706020507" pitchFamily="18" charset="2"/>
              </a:rPr>
              <a:t>b</a:t>
            </a:r>
            <a:r>
              <a:rPr lang="en-GB" sz="2000" dirty="0">
                <a:solidFill>
                  <a:srgbClr val="0C377B"/>
                </a:solidFill>
              </a:rPr>
              <a:t> collimation &amp; extraction by ~30% </a:t>
            </a:r>
          </a:p>
          <a:p>
            <a:pPr marL="285750" indent="-285750">
              <a:lnSpc>
                <a:spcPct val="120000"/>
              </a:lnSpc>
              <a:buFont typeface="Arial" panose="020B0604020202020204" pitchFamily="34" charset="0"/>
              <a:buChar char="•"/>
            </a:pPr>
            <a:r>
              <a:rPr lang="en-GB" sz="2000" dirty="0">
                <a:solidFill>
                  <a:srgbClr val="0C377B"/>
                </a:solidFill>
              </a:rPr>
              <a:t>optics optimisation (filling factor etc.)</a:t>
            </a:r>
            <a:endParaRPr lang="en-GB" sz="2000" dirty="0">
              <a:solidFill>
                <a:srgbClr val="0C377B"/>
              </a:solidFill>
              <a:latin typeface="Calibri" panose="020F0502020204030204"/>
            </a:endParaRPr>
          </a:p>
        </p:txBody>
      </p:sp>
      <p:pic>
        <p:nvPicPr>
          <p:cNvPr id="3" name="Picture 2" descr="Chart, line chart&#10;&#10;Description automatically generated">
            <a:extLst>
              <a:ext uri="{FF2B5EF4-FFF2-40B4-BE49-F238E27FC236}">
                <a16:creationId xmlns:a16="http://schemas.microsoft.com/office/drawing/2014/main" id="{D7B51AAF-14A7-7FA3-8B0B-46539C0A331C}"/>
              </a:ext>
            </a:extLst>
          </p:cNvPr>
          <p:cNvPicPr>
            <a:picLocks noChangeAspect="1"/>
          </p:cNvPicPr>
          <p:nvPr/>
        </p:nvPicPr>
        <p:blipFill rotWithShape="1">
          <a:blip r:embed="rId4">
            <a:extLst>
              <a:ext uri="{28A0092B-C50C-407E-A947-70E740481C1C}">
                <a14:useLocalDpi xmlns:a14="http://schemas.microsoft.com/office/drawing/2010/main" val="0"/>
              </a:ext>
            </a:extLst>
          </a:blip>
          <a:srcRect b="26453"/>
          <a:stretch/>
        </p:blipFill>
        <p:spPr>
          <a:xfrm>
            <a:off x="5475486" y="775480"/>
            <a:ext cx="3033948" cy="2231369"/>
          </a:xfrm>
          <a:prstGeom prst="rect">
            <a:avLst/>
          </a:prstGeom>
        </p:spPr>
      </p:pic>
      <p:pic>
        <p:nvPicPr>
          <p:cNvPr id="4" name="Picture 3" descr="Chart, line chart&#10;&#10;Description automatically generated">
            <a:extLst>
              <a:ext uri="{FF2B5EF4-FFF2-40B4-BE49-F238E27FC236}">
                <a16:creationId xmlns:a16="http://schemas.microsoft.com/office/drawing/2014/main" id="{A3C1063E-3B44-B136-2B2D-DDA9E05F2120}"/>
              </a:ext>
            </a:extLst>
          </p:cNvPr>
          <p:cNvPicPr>
            <a:picLocks noChangeAspect="1"/>
          </p:cNvPicPr>
          <p:nvPr/>
        </p:nvPicPr>
        <p:blipFill rotWithShape="1">
          <a:blip r:embed="rId5">
            <a:extLst>
              <a:ext uri="{28A0092B-C50C-407E-A947-70E740481C1C}">
                <a14:useLocalDpi xmlns:a14="http://schemas.microsoft.com/office/drawing/2010/main" val="0"/>
              </a:ext>
            </a:extLst>
          </a:blip>
          <a:srcRect b="26453"/>
          <a:stretch/>
        </p:blipFill>
        <p:spPr>
          <a:xfrm>
            <a:off x="8881559" y="784358"/>
            <a:ext cx="3033947" cy="2231368"/>
          </a:xfrm>
          <a:prstGeom prst="rect">
            <a:avLst/>
          </a:prstGeom>
        </p:spPr>
      </p:pic>
      <p:sp>
        <p:nvSpPr>
          <p:cNvPr id="10" name="TextBox 9">
            <a:extLst>
              <a:ext uri="{FF2B5EF4-FFF2-40B4-BE49-F238E27FC236}">
                <a16:creationId xmlns:a16="http://schemas.microsoft.com/office/drawing/2014/main" id="{D277BA5E-2847-F539-F005-F3B14C5BBF30}"/>
              </a:ext>
            </a:extLst>
          </p:cNvPr>
          <p:cNvSpPr txBox="1"/>
          <p:nvPr/>
        </p:nvSpPr>
        <p:spPr>
          <a:xfrm>
            <a:off x="6027382" y="2955327"/>
            <a:ext cx="2269660" cy="279797"/>
          </a:xfrm>
          <a:prstGeom prst="rect">
            <a:avLst/>
          </a:prstGeom>
          <a:noFill/>
        </p:spPr>
        <p:txBody>
          <a:bodyPr wrap="none" rtlCol="0">
            <a:spAutoFit/>
          </a:bodyPr>
          <a:lstStyle>
            <a:defPPr>
              <a:defRPr lang="en-US"/>
            </a:defPPr>
            <a:lvl1pPr>
              <a:defRPr sz="1400">
                <a:solidFill>
                  <a:srgbClr val="0C377B"/>
                </a:solidFill>
              </a:defRPr>
            </a:lvl1pPr>
          </a:lstStyle>
          <a:p>
            <a:r>
              <a:rPr lang="en-US" dirty="0" err="1"/>
              <a:t>betatron</a:t>
            </a:r>
            <a:r>
              <a:rPr lang="en-US" dirty="0"/>
              <a:t> collimation straight</a:t>
            </a:r>
            <a:endParaRPr lang="en-GB" dirty="0"/>
          </a:p>
        </p:txBody>
      </p:sp>
      <p:sp>
        <p:nvSpPr>
          <p:cNvPr id="11" name="TextBox 10">
            <a:extLst>
              <a:ext uri="{FF2B5EF4-FFF2-40B4-BE49-F238E27FC236}">
                <a16:creationId xmlns:a16="http://schemas.microsoft.com/office/drawing/2014/main" id="{84702622-0F72-E8B4-C086-E48DA9838F94}"/>
              </a:ext>
            </a:extLst>
          </p:cNvPr>
          <p:cNvSpPr txBox="1"/>
          <p:nvPr/>
        </p:nvSpPr>
        <p:spPr>
          <a:xfrm>
            <a:off x="9759674" y="2959985"/>
            <a:ext cx="1746568" cy="279797"/>
          </a:xfrm>
          <a:prstGeom prst="rect">
            <a:avLst/>
          </a:prstGeom>
          <a:noFill/>
        </p:spPr>
        <p:txBody>
          <a:bodyPr wrap="none" rtlCol="0">
            <a:spAutoFit/>
          </a:bodyPr>
          <a:lstStyle/>
          <a:p>
            <a:r>
              <a:rPr lang="en-US" sz="1400" dirty="0">
                <a:solidFill>
                  <a:srgbClr val="0C377B"/>
                </a:solidFill>
              </a:rPr>
              <a:t>experimental straight</a:t>
            </a:r>
            <a:endParaRPr lang="en-GB" sz="1400" dirty="0">
              <a:solidFill>
                <a:srgbClr val="0C377B"/>
              </a:solidFill>
            </a:endParaRPr>
          </a:p>
        </p:txBody>
      </p:sp>
      <p:sp>
        <p:nvSpPr>
          <p:cNvPr id="8" name="TextBox 7">
            <a:extLst>
              <a:ext uri="{FF2B5EF4-FFF2-40B4-BE49-F238E27FC236}">
                <a16:creationId xmlns:a16="http://schemas.microsoft.com/office/drawing/2014/main" id="{2FE48AC2-38D7-1192-6402-C1A7BACED78C}"/>
              </a:ext>
            </a:extLst>
          </p:cNvPr>
          <p:cNvSpPr txBox="1"/>
          <p:nvPr/>
        </p:nvSpPr>
        <p:spPr>
          <a:xfrm>
            <a:off x="3311350" y="6319268"/>
            <a:ext cx="1229330" cy="279797"/>
          </a:xfrm>
          <a:prstGeom prst="rect">
            <a:avLst/>
          </a:prstGeom>
          <a:solidFill>
            <a:srgbClr val="FFC000"/>
          </a:solidFill>
          <a:ln>
            <a:solidFill>
              <a:srgbClr val="FFC000"/>
            </a:solidFill>
          </a:ln>
        </p:spPr>
        <p:txBody>
          <a:bodyPr wrap="square" rtlCol="0">
            <a:spAutoFit/>
          </a:bodyPr>
          <a:lstStyle/>
          <a:p>
            <a:r>
              <a:rPr lang="en-US" sz="1200" dirty="0"/>
              <a:t>Collider Center</a:t>
            </a:r>
            <a:endParaRPr lang="en-GB" sz="1200" dirty="0"/>
          </a:p>
        </p:txBody>
      </p:sp>
      <p:cxnSp>
        <p:nvCxnSpPr>
          <p:cNvPr id="9" name="Straight Arrow Connector 8">
            <a:extLst>
              <a:ext uri="{FF2B5EF4-FFF2-40B4-BE49-F238E27FC236}">
                <a16:creationId xmlns:a16="http://schemas.microsoft.com/office/drawing/2014/main" id="{86211323-F5BA-1AD3-E301-8FC18C62A089}"/>
              </a:ext>
            </a:extLst>
          </p:cNvPr>
          <p:cNvCxnSpPr>
            <a:cxnSpLocks/>
          </p:cNvCxnSpPr>
          <p:nvPr/>
        </p:nvCxnSpPr>
        <p:spPr>
          <a:xfrm>
            <a:off x="3548533" y="6715398"/>
            <a:ext cx="720167"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098EB9-FB4A-F19D-E634-49E3B57424B3}"/>
              </a:ext>
            </a:extLst>
          </p:cNvPr>
          <p:cNvSpPr txBox="1"/>
          <p:nvPr/>
        </p:nvSpPr>
        <p:spPr>
          <a:xfrm>
            <a:off x="13633" y="6503556"/>
            <a:ext cx="1175976" cy="338554"/>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Valchkova</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7960D8D-0B36-6B90-9883-657426799543}"/>
              </a:ext>
            </a:extLst>
          </p:cNvPr>
          <p:cNvSpPr txBox="1"/>
          <p:nvPr/>
        </p:nvSpPr>
        <p:spPr>
          <a:xfrm>
            <a:off x="8881559" y="3254651"/>
            <a:ext cx="3305728" cy="338554"/>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 Giovannozzi. </a:t>
            </a:r>
            <a:r>
              <a:rPr lang="en-US" sz="1600" dirty="0">
                <a:solidFill>
                  <a:prstClr val="black"/>
                </a:solidFill>
                <a:latin typeface="Calibri" panose="020F0502020204030204"/>
              </a:rPr>
              <a:t>G. Perez, T. </a:t>
            </a:r>
            <a:r>
              <a:rPr lang="en-US" sz="1600" dirty="0" err="1">
                <a:solidFill>
                  <a:prstClr val="black"/>
                </a:solidFill>
                <a:latin typeface="Calibri" panose="020F0502020204030204"/>
              </a:rPr>
              <a:t>Risselada</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62E0CF7-CB77-E2D8-F703-FE60C4320589}"/>
              </a:ext>
            </a:extLst>
          </p:cNvPr>
          <p:cNvSpPr txBox="1"/>
          <p:nvPr/>
        </p:nvSpPr>
        <p:spPr>
          <a:xfrm>
            <a:off x="4622485" y="3714616"/>
            <a:ext cx="7293021" cy="3077766"/>
          </a:xfrm>
          <a:prstGeom prst="rect">
            <a:avLst/>
          </a:prstGeom>
          <a:noFill/>
        </p:spPr>
        <p:txBody>
          <a:bodyPr wrap="square" rtlCol="0">
            <a:spAutoFit/>
          </a:bodyPr>
          <a:lstStyle/>
          <a:p>
            <a:r>
              <a:rPr lang="en-GB" sz="2400" b="1" dirty="0">
                <a:solidFill>
                  <a:srgbClr val="0C377B"/>
                </a:solidFill>
              </a:rPr>
              <a:t>High-field cryo-magnet system design</a:t>
            </a:r>
          </a:p>
          <a:p>
            <a:pPr marL="285750" indent="-285750">
              <a:spcBef>
                <a:spcPts val="1200"/>
              </a:spcBef>
              <a:buFont typeface="Arial" panose="020B0604020202020204" pitchFamily="34" charset="0"/>
              <a:buChar char="•"/>
              <a:defRPr/>
            </a:pPr>
            <a:r>
              <a:rPr lang="en-US" sz="2000" dirty="0">
                <a:solidFill>
                  <a:srgbClr val="0C377B"/>
                </a:solidFill>
                <a:latin typeface="Calibri" panose="020F0502020204030204"/>
              </a:rPr>
              <a:t>Conceptual study of cryogenics concept and temperature layout for LTS and HTS based magnets, in view of electrical consumption. </a:t>
            </a:r>
          </a:p>
          <a:p>
            <a:pPr marL="285750" indent="-285750">
              <a:spcBef>
                <a:spcPts val="1200"/>
              </a:spcBef>
              <a:buFont typeface="Arial" panose="020B0604020202020204" pitchFamily="34" charset="0"/>
              <a:buChar char="•"/>
              <a:defRPr/>
            </a:pPr>
            <a:r>
              <a:rPr lang="en-US" sz="2000" dirty="0">
                <a:solidFill>
                  <a:srgbClr val="0C377B"/>
                </a:solidFill>
                <a:latin typeface="Calibri" panose="020F0502020204030204"/>
              </a:rPr>
              <a:t>Update of integration study for the ongoing HFM designs and scaling to preliminary HTS design.</a:t>
            </a:r>
          </a:p>
          <a:p>
            <a:pPr marL="0" lvl="1">
              <a:defRPr/>
            </a:pPr>
            <a:r>
              <a:rPr lang="en-US" sz="2000" dirty="0">
                <a:solidFill>
                  <a:srgbClr val="0C377B"/>
                </a:solidFill>
                <a:latin typeface="Calibri" panose="020F0502020204030204"/>
                <a:sym typeface="Wingdings" panose="05000000000000000000" pitchFamily="2" charset="2"/>
              </a:rPr>
              <a:t>	</a:t>
            </a:r>
            <a:r>
              <a:rPr lang="en-US" sz="2000" b="1" dirty="0">
                <a:solidFill>
                  <a:schemeClr val="accent6">
                    <a:lumMod val="50000"/>
                  </a:schemeClr>
                </a:solidFill>
                <a:latin typeface="Calibri" panose="020F0502020204030204"/>
                <a:sym typeface="Wingdings" panose="05000000000000000000" pitchFamily="2" charset="2"/>
              </a:rPr>
              <a:t> Confirmation of tunnel diameter!</a:t>
            </a:r>
            <a:endParaRPr lang="en-US" sz="2000" b="1" dirty="0">
              <a:solidFill>
                <a:schemeClr val="accent6">
                  <a:lumMod val="50000"/>
                </a:schemeClr>
              </a:solidFill>
              <a:latin typeface="Calibri" panose="020F0502020204030204"/>
            </a:endParaRPr>
          </a:p>
          <a:p>
            <a:pPr marL="285750" indent="-285750">
              <a:spcBef>
                <a:spcPts val="1200"/>
              </a:spcBef>
              <a:buFont typeface="Arial" panose="020B0604020202020204" pitchFamily="34" charset="0"/>
              <a:buChar char="•"/>
              <a:defRPr/>
            </a:pPr>
            <a:r>
              <a:rPr lang="en-US" sz="2000" dirty="0">
                <a:solidFill>
                  <a:srgbClr val="0C377B"/>
                </a:solidFill>
                <a:latin typeface="Calibri" panose="020F0502020204030204"/>
              </a:rPr>
              <a:t>HFM R&amp;D (LTS and HTS) on technology and magnet design, aiming also at bridging the  TRL gap between HTS and Nb</a:t>
            </a:r>
            <a:r>
              <a:rPr lang="en-US" sz="2000" baseline="-25000" dirty="0">
                <a:solidFill>
                  <a:srgbClr val="0C377B"/>
                </a:solidFill>
                <a:latin typeface="Calibri" panose="020F0502020204030204"/>
              </a:rPr>
              <a:t>3</a:t>
            </a:r>
            <a:r>
              <a:rPr lang="en-US" sz="2000" dirty="0">
                <a:solidFill>
                  <a:srgbClr val="0C377B"/>
                </a:solidFill>
                <a:latin typeface="Calibri" panose="020F0502020204030204"/>
              </a:rPr>
              <a:t>Sn.</a:t>
            </a:r>
            <a:endParaRPr lang="en-GB" sz="2000" dirty="0">
              <a:solidFill>
                <a:srgbClr val="0C377B"/>
              </a:solidFill>
              <a:latin typeface="Calibri" panose="020F0502020204030204"/>
            </a:endParaRPr>
          </a:p>
        </p:txBody>
      </p:sp>
    </p:spTree>
    <p:extLst>
      <p:ext uri="{BB962C8B-B14F-4D97-AF65-F5344CB8AC3E}">
        <p14:creationId xmlns:p14="http://schemas.microsoft.com/office/powerpoint/2010/main" val="125516821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93EA09-2400-E7D5-3E5B-E556B1133450}"/>
              </a:ext>
            </a:extLst>
          </p:cNvPr>
          <p:cNvSpPr>
            <a:spLocks noGrp="1"/>
          </p:cNvSpPr>
          <p:nvPr>
            <p:ph type="sldNum" sz="quarter" idx="10"/>
          </p:nvPr>
        </p:nvSpPr>
        <p:spPr/>
        <p:txBody>
          <a:bodyPr/>
          <a:lstStyle/>
          <a:p>
            <a:fld id="{88A1DFE4-5FC5-43BD-BB7E-75EAD82B965F}" type="slidenum">
              <a:rPr lang="en-US" noProof="0" smtClean="0"/>
              <a:pPr/>
              <a:t>34</a:t>
            </a:fld>
            <a:endParaRPr lang="en-US" noProof="0" dirty="0"/>
          </a:p>
        </p:txBody>
      </p:sp>
      <p:sp>
        <p:nvSpPr>
          <p:cNvPr id="3" name="Title 1">
            <a:extLst>
              <a:ext uri="{FF2B5EF4-FFF2-40B4-BE49-F238E27FC236}">
                <a16:creationId xmlns:a16="http://schemas.microsoft.com/office/drawing/2014/main" id="{205D534A-32B0-7A85-703C-20B359C27174}"/>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Possible </a:t>
            </a:r>
            <a:r>
              <a:rPr lang="en-US" dirty="0"/>
              <a:t>t</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ime</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lang="en-US" dirty="0"/>
              <a:t>l</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ine</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till start of construction</a:t>
            </a:r>
          </a:p>
        </p:txBody>
      </p:sp>
      <p:pic>
        <p:nvPicPr>
          <p:cNvPr id="4" name="Picture 3" descr="A picture containing icon&#10;&#10;Description automatically generated">
            <a:extLst>
              <a:ext uri="{FF2B5EF4-FFF2-40B4-BE49-F238E27FC236}">
                <a16:creationId xmlns:a16="http://schemas.microsoft.com/office/drawing/2014/main" id="{09AC3BB5-3DB8-5AF2-AE3F-00CD6D1F2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graphicFrame>
        <p:nvGraphicFramePr>
          <p:cNvPr id="38" name="Content Placeholder 5">
            <a:extLst>
              <a:ext uri="{FF2B5EF4-FFF2-40B4-BE49-F238E27FC236}">
                <a16:creationId xmlns:a16="http://schemas.microsoft.com/office/drawing/2014/main" id="{AE3BD2AE-BF5D-94F0-57EA-0B3B05ED3134}"/>
              </a:ext>
            </a:extLst>
          </p:cNvPr>
          <p:cNvGraphicFramePr>
            <a:graphicFrameLocks/>
          </p:cNvGraphicFramePr>
          <p:nvPr>
            <p:extLst>
              <p:ext uri="{D42A27DB-BD31-4B8C-83A1-F6EECF244321}">
                <p14:modId xmlns:p14="http://schemas.microsoft.com/office/powerpoint/2010/main" val="2946279999"/>
              </p:ext>
            </p:extLst>
          </p:nvPr>
        </p:nvGraphicFramePr>
        <p:xfrm>
          <a:off x="156105" y="859307"/>
          <a:ext cx="11914160" cy="5872071"/>
        </p:xfrm>
        <a:graphic>
          <a:graphicData uri="http://schemas.openxmlformats.org/drawingml/2006/table">
            <a:tbl>
              <a:tblPr firstRow="1" bandRow="1"/>
              <a:tblGrid>
                <a:gridCol w="297854">
                  <a:extLst>
                    <a:ext uri="{9D8B030D-6E8A-4147-A177-3AD203B41FA5}">
                      <a16:colId xmlns:a16="http://schemas.microsoft.com/office/drawing/2014/main" val="20000"/>
                    </a:ext>
                  </a:extLst>
                </a:gridCol>
                <a:gridCol w="297854">
                  <a:extLst>
                    <a:ext uri="{9D8B030D-6E8A-4147-A177-3AD203B41FA5}">
                      <a16:colId xmlns:a16="http://schemas.microsoft.com/office/drawing/2014/main" val="20001"/>
                    </a:ext>
                  </a:extLst>
                </a:gridCol>
                <a:gridCol w="297854">
                  <a:extLst>
                    <a:ext uri="{9D8B030D-6E8A-4147-A177-3AD203B41FA5}">
                      <a16:colId xmlns:a16="http://schemas.microsoft.com/office/drawing/2014/main" val="20002"/>
                    </a:ext>
                  </a:extLst>
                </a:gridCol>
                <a:gridCol w="297854">
                  <a:extLst>
                    <a:ext uri="{9D8B030D-6E8A-4147-A177-3AD203B41FA5}">
                      <a16:colId xmlns:a16="http://schemas.microsoft.com/office/drawing/2014/main" val="20003"/>
                    </a:ext>
                  </a:extLst>
                </a:gridCol>
                <a:gridCol w="297854">
                  <a:extLst>
                    <a:ext uri="{9D8B030D-6E8A-4147-A177-3AD203B41FA5}">
                      <a16:colId xmlns:a16="http://schemas.microsoft.com/office/drawing/2014/main" val="20004"/>
                    </a:ext>
                  </a:extLst>
                </a:gridCol>
                <a:gridCol w="297854">
                  <a:extLst>
                    <a:ext uri="{9D8B030D-6E8A-4147-A177-3AD203B41FA5}">
                      <a16:colId xmlns:a16="http://schemas.microsoft.com/office/drawing/2014/main" val="20005"/>
                    </a:ext>
                  </a:extLst>
                </a:gridCol>
                <a:gridCol w="297854">
                  <a:extLst>
                    <a:ext uri="{9D8B030D-6E8A-4147-A177-3AD203B41FA5}">
                      <a16:colId xmlns:a16="http://schemas.microsoft.com/office/drawing/2014/main" val="20006"/>
                    </a:ext>
                  </a:extLst>
                </a:gridCol>
                <a:gridCol w="297854">
                  <a:extLst>
                    <a:ext uri="{9D8B030D-6E8A-4147-A177-3AD203B41FA5}">
                      <a16:colId xmlns:a16="http://schemas.microsoft.com/office/drawing/2014/main" val="20007"/>
                    </a:ext>
                  </a:extLst>
                </a:gridCol>
                <a:gridCol w="297854">
                  <a:extLst>
                    <a:ext uri="{9D8B030D-6E8A-4147-A177-3AD203B41FA5}">
                      <a16:colId xmlns:a16="http://schemas.microsoft.com/office/drawing/2014/main" val="20008"/>
                    </a:ext>
                  </a:extLst>
                </a:gridCol>
                <a:gridCol w="297854">
                  <a:extLst>
                    <a:ext uri="{9D8B030D-6E8A-4147-A177-3AD203B41FA5}">
                      <a16:colId xmlns:a16="http://schemas.microsoft.com/office/drawing/2014/main" val="20009"/>
                    </a:ext>
                  </a:extLst>
                </a:gridCol>
                <a:gridCol w="297854">
                  <a:extLst>
                    <a:ext uri="{9D8B030D-6E8A-4147-A177-3AD203B41FA5}">
                      <a16:colId xmlns:a16="http://schemas.microsoft.com/office/drawing/2014/main" val="20010"/>
                    </a:ext>
                  </a:extLst>
                </a:gridCol>
                <a:gridCol w="216475">
                  <a:extLst>
                    <a:ext uri="{9D8B030D-6E8A-4147-A177-3AD203B41FA5}">
                      <a16:colId xmlns:a16="http://schemas.microsoft.com/office/drawing/2014/main" val="20011"/>
                    </a:ext>
                  </a:extLst>
                </a:gridCol>
                <a:gridCol w="379233">
                  <a:extLst>
                    <a:ext uri="{9D8B030D-6E8A-4147-A177-3AD203B41FA5}">
                      <a16:colId xmlns:a16="http://schemas.microsoft.com/office/drawing/2014/main" val="20012"/>
                    </a:ext>
                  </a:extLst>
                </a:gridCol>
                <a:gridCol w="297854">
                  <a:extLst>
                    <a:ext uri="{9D8B030D-6E8A-4147-A177-3AD203B41FA5}">
                      <a16:colId xmlns:a16="http://schemas.microsoft.com/office/drawing/2014/main" val="20013"/>
                    </a:ext>
                  </a:extLst>
                </a:gridCol>
                <a:gridCol w="297854">
                  <a:extLst>
                    <a:ext uri="{9D8B030D-6E8A-4147-A177-3AD203B41FA5}">
                      <a16:colId xmlns:a16="http://schemas.microsoft.com/office/drawing/2014/main" val="20014"/>
                    </a:ext>
                  </a:extLst>
                </a:gridCol>
                <a:gridCol w="297854">
                  <a:extLst>
                    <a:ext uri="{9D8B030D-6E8A-4147-A177-3AD203B41FA5}">
                      <a16:colId xmlns:a16="http://schemas.microsoft.com/office/drawing/2014/main" val="20015"/>
                    </a:ext>
                  </a:extLst>
                </a:gridCol>
                <a:gridCol w="297854">
                  <a:extLst>
                    <a:ext uri="{9D8B030D-6E8A-4147-A177-3AD203B41FA5}">
                      <a16:colId xmlns:a16="http://schemas.microsoft.com/office/drawing/2014/main" val="20016"/>
                    </a:ext>
                  </a:extLst>
                </a:gridCol>
                <a:gridCol w="297854">
                  <a:extLst>
                    <a:ext uri="{9D8B030D-6E8A-4147-A177-3AD203B41FA5}">
                      <a16:colId xmlns:a16="http://schemas.microsoft.com/office/drawing/2014/main" val="20017"/>
                    </a:ext>
                  </a:extLst>
                </a:gridCol>
                <a:gridCol w="297854">
                  <a:extLst>
                    <a:ext uri="{9D8B030D-6E8A-4147-A177-3AD203B41FA5}">
                      <a16:colId xmlns:a16="http://schemas.microsoft.com/office/drawing/2014/main" val="20018"/>
                    </a:ext>
                  </a:extLst>
                </a:gridCol>
                <a:gridCol w="297854">
                  <a:extLst>
                    <a:ext uri="{9D8B030D-6E8A-4147-A177-3AD203B41FA5}">
                      <a16:colId xmlns:a16="http://schemas.microsoft.com/office/drawing/2014/main" val="20019"/>
                    </a:ext>
                  </a:extLst>
                </a:gridCol>
                <a:gridCol w="297854">
                  <a:extLst>
                    <a:ext uri="{9D8B030D-6E8A-4147-A177-3AD203B41FA5}">
                      <a16:colId xmlns:a16="http://schemas.microsoft.com/office/drawing/2014/main" val="2436838272"/>
                    </a:ext>
                  </a:extLst>
                </a:gridCol>
                <a:gridCol w="297854">
                  <a:extLst>
                    <a:ext uri="{9D8B030D-6E8A-4147-A177-3AD203B41FA5}">
                      <a16:colId xmlns:a16="http://schemas.microsoft.com/office/drawing/2014/main" val="2656770343"/>
                    </a:ext>
                  </a:extLst>
                </a:gridCol>
                <a:gridCol w="297854">
                  <a:extLst>
                    <a:ext uri="{9D8B030D-6E8A-4147-A177-3AD203B41FA5}">
                      <a16:colId xmlns:a16="http://schemas.microsoft.com/office/drawing/2014/main" val="2950003352"/>
                    </a:ext>
                  </a:extLst>
                </a:gridCol>
                <a:gridCol w="297854">
                  <a:extLst>
                    <a:ext uri="{9D8B030D-6E8A-4147-A177-3AD203B41FA5}">
                      <a16:colId xmlns:a16="http://schemas.microsoft.com/office/drawing/2014/main" val="2857376332"/>
                    </a:ext>
                  </a:extLst>
                </a:gridCol>
                <a:gridCol w="313852">
                  <a:extLst>
                    <a:ext uri="{9D8B030D-6E8A-4147-A177-3AD203B41FA5}">
                      <a16:colId xmlns:a16="http://schemas.microsoft.com/office/drawing/2014/main" val="3477369395"/>
                    </a:ext>
                  </a:extLst>
                </a:gridCol>
                <a:gridCol w="281856">
                  <a:extLst>
                    <a:ext uri="{9D8B030D-6E8A-4147-A177-3AD203B41FA5}">
                      <a16:colId xmlns:a16="http://schemas.microsoft.com/office/drawing/2014/main" val="3808759949"/>
                    </a:ext>
                  </a:extLst>
                </a:gridCol>
                <a:gridCol w="297854">
                  <a:extLst>
                    <a:ext uri="{9D8B030D-6E8A-4147-A177-3AD203B41FA5}">
                      <a16:colId xmlns:a16="http://schemas.microsoft.com/office/drawing/2014/main" val="2622084184"/>
                    </a:ext>
                  </a:extLst>
                </a:gridCol>
                <a:gridCol w="297854">
                  <a:extLst>
                    <a:ext uri="{9D8B030D-6E8A-4147-A177-3AD203B41FA5}">
                      <a16:colId xmlns:a16="http://schemas.microsoft.com/office/drawing/2014/main" val="2464158128"/>
                    </a:ext>
                  </a:extLst>
                </a:gridCol>
                <a:gridCol w="297854">
                  <a:extLst>
                    <a:ext uri="{9D8B030D-6E8A-4147-A177-3AD203B41FA5}">
                      <a16:colId xmlns:a16="http://schemas.microsoft.com/office/drawing/2014/main" val="3758331998"/>
                    </a:ext>
                  </a:extLst>
                </a:gridCol>
                <a:gridCol w="297854">
                  <a:extLst>
                    <a:ext uri="{9D8B030D-6E8A-4147-A177-3AD203B41FA5}">
                      <a16:colId xmlns:a16="http://schemas.microsoft.com/office/drawing/2014/main" val="2231906010"/>
                    </a:ext>
                  </a:extLst>
                </a:gridCol>
                <a:gridCol w="297854">
                  <a:extLst>
                    <a:ext uri="{9D8B030D-6E8A-4147-A177-3AD203B41FA5}">
                      <a16:colId xmlns:a16="http://schemas.microsoft.com/office/drawing/2014/main" val="2804511511"/>
                    </a:ext>
                  </a:extLst>
                </a:gridCol>
                <a:gridCol w="297854">
                  <a:extLst>
                    <a:ext uri="{9D8B030D-6E8A-4147-A177-3AD203B41FA5}">
                      <a16:colId xmlns:a16="http://schemas.microsoft.com/office/drawing/2014/main" val="2762523244"/>
                    </a:ext>
                  </a:extLst>
                </a:gridCol>
                <a:gridCol w="297854">
                  <a:extLst>
                    <a:ext uri="{9D8B030D-6E8A-4147-A177-3AD203B41FA5}">
                      <a16:colId xmlns:a16="http://schemas.microsoft.com/office/drawing/2014/main" val="286750906"/>
                    </a:ext>
                  </a:extLst>
                </a:gridCol>
                <a:gridCol w="297854">
                  <a:extLst>
                    <a:ext uri="{9D8B030D-6E8A-4147-A177-3AD203B41FA5}">
                      <a16:colId xmlns:a16="http://schemas.microsoft.com/office/drawing/2014/main" val="3534367037"/>
                    </a:ext>
                  </a:extLst>
                </a:gridCol>
                <a:gridCol w="297854">
                  <a:extLst>
                    <a:ext uri="{9D8B030D-6E8A-4147-A177-3AD203B41FA5}">
                      <a16:colId xmlns:a16="http://schemas.microsoft.com/office/drawing/2014/main" val="2539389564"/>
                    </a:ext>
                  </a:extLst>
                </a:gridCol>
                <a:gridCol w="297854">
                  <a:extLst>
                    <a:ext uri="{9D8B030D-6E8A-4147-A177-3AD203B41FA5}">
                      <a16:colId xmlns:a16="http://schemas.microsoft.com/office/drawing/2014/main" val="3033895602"/>
                    </a:ext>
                  </a:extLst>
                </a:gridCol>
                <a:gridCol w="297854">
                  <a:extLst>
                    <a:ext uri="{9D8B030D-6E8A-4147-A177-3AD203B41FA5}">
                      <a16:colId xmlns:a16="http://schemas.microsoft.com/office/drawing/2014/main" val="452781312"/>
                    </a:ext>
                  </a:extLst>
                </a:gridCol>
                <a:gridCol w="297854">
                  <a:extLst>
                    <a:ext uri="{9D8B030D-6E8A-4147-A177-3AD203B41FA5}">
                      <a16:colId xmlns:a16="http://schemas.microsoft.com/office/drawing/2014/main" val="2071890334"/>
                    </a:ext>
                  </a:extLst>
                </a:gridCol>
                <a:gridCol w="297854">
                  <a:extLst>
                    <a:ext uri="{9D8B030D-6E8A-4147-A177-3AD203B41FA5}">
                      <a16:colId xmlns:a16="http://schemas.microsoft.com/office/drawing/2014/main" val="3789349140"/>
                    </a:ext>
                  </a:extLst>
                </a:gridCol>
                <a:gridCol w="297854">
                  <a:extLst>
                    <a:ext uri="{9D8B030D-6E8A-4147-A177-3AD203B41FA5}">
                      <a16:colId xmlns:a16="http://schemas.microsoft.com/office/drawing/2014/main" val="1916931030"/>
                    </a:ext>
                  </a:extLst>
                </a:gridCol>
              </a:tblGrid>
              <a:tr h="508463">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GB" b="0" dirty="0">
                          <a:solidFill>
                            <a:schemeClr val="tx2"/>
                          </a:solidFill>
                          <a:latin typeface="Century Gothic" panose="020B0502020202020204" pitchFamily="34" charset="0"/>
                        </a:rPr>
                        <a:t>2024</a:t>
                      </a:r>
                    </a:p>
                  </a:txBody>
                  <a:tcPr>
                    <a:lnL w="12700" cmpd="sng">
                      <a:solidFill>
                        <a:srgbClr val="FFFFFF"/>
                      </a:solidFill>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GB" b="0" dirty="0">
                          <a:solidFill>
                            <a:schemeClr val="tx2"/>
                          </a:solidFill>
                          <a:latin typeface="Century Gothic" panose="020B0502020202020204" pitchFamily="34" charset="0"/>
                        </a:rPr>
                        <a:t>2025</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GB" b="0" dirty="0">
                          <a:solidFill>
                            <a:schemeClr val="tx2"/>
                          </a:solidFill>
                          <a:latin typeface="Century Gothic" panose="020B0502020202020204" pitchFamily="34" charset="0"/>
                        </a:rPr>
                        <a:t>2026</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GB" b="0" dirty="0">
                          <a:solidFill>
                            <a:schemeClr val="tx2"/>
                          </a:solidFill>
                          <a:latin typeface="Century Gothic" panose="020B0502020202020204" pitchFamily="34" charset="0"/>
                        </a:rPr>
                        <a:t>2027</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GB" b="0" dirty="0">
                          <a:solidFill>
                            <a:schemeClr val="tx2"/>
                          </a:solidFill>
                          <a:latin typeface="Century Gothic" panose="020B0502020202020204" pitchFamily="34" charset="0"/>
                        </a:rPr>
                        <a:t>2028</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b="0" dirty="0">
                          <a:solidFill>
                            <a:schemeClr val="tx2"/>
                          </a:solidFill>
                          <a:latin typeface="Century Gothic" panose="020B0502020202020204" pitchFamily="34" charset="0"/>
                        </a:rPr>
                        <a:t>2029</a:t>
                      </a:r>
                      <a:endParaRPr lang="en-GB" b="0" dirty="0">
                        <a:solidFill>
                          <a:schemeClr val="tx2"/>
                        </a:solidFill>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b="0" dirty="0">
                          <a:solidFill>
                            <a:schemeClr val="tx2"/>
                          </a:solidFill>
                          <a:latin typeface="Century Gothic" panose="020B0502020202020204" pitchFamily="34" charset="0"/>
                        </a:rPr>
                        <a:t>2030</a:t>
                      </a:r>
                      <a:endParaRPr lang="en-GB" b="0" dirty="0">
                        <a:solidFill>
                          <a:schemeClr val="tx2"/>
                        </a:solidFill>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b="0" dirty="0">
                          <a:solidFill>
                            <a:schemeClr val="tx2"/>
                          </a:solidFill>
                          <a:latin typeface="Century Gothic" panose="020B0502020202020204" pitchFamily="34" charset="0"/>
                        </a:rPr>
                        <a:t>2031</a:t>
                      </a:r>
                      <a:endParaRPr lang="en-GB" b="0" dirty="0">
                        <a:solidFill>
                          <a:schemeClr val="tx2"/>
                        </a:solidFill>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b="0" dirty="0">
                          <a:solidFill>
                            <a:schemeClr val="tx2"/>
                          </a:solidFill>
                          <a:latin typeface="Century Gothic" panose="020B0502020202020204" pitchFamily="34" charset="0"/>
                        </a:rPr>
                        <a:t>2032</a:t>
                      </a:r>
                      <a:endParaRPr lang="en-GB" b="0" dirty="0">
                        <a:solidFill>
                          <a:schemeClr val="tx2"/>
                        </a:solidFill>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b="0" dirty="0">
                          <a:solidFill>
                            <a:schemeClr val="tx2"/>
                          </a:solidFill>
                          <a:latin typeface="Century Gothic" panose="020B0502020202020204" pitchFamily="34" charset="0"/>
                        </a:rPr>
                        <a:t>2033</a:t>
                      </a:r>
                      <a:endParaRPr lang="en-GB" b="0" dirty="0">
                        <a:solidFill>
                          <a:schemeClr val="tx2"/>
                        </a:solidFill>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28104">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Q1</a:t>
                      </a:r>
                    </a:p>
                  </a:txBody>
                  <a:tcPr>
                    <a:lnL w="12700" cmpd="sng">
                      <a:solidFill>
                        <a:srgbClr val="FFFFFF"/>
                      </a:solidFill>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Q2</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Q3</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Q4</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Q1</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Q2</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Q3</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Q4</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Q1</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Q2</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Q3</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Q4</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Q1</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Q2</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Q3</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Q4</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Q1</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Q2</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Q3</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Q4</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10001"/>
                  </a:ext>
                </a:extLst>
              </a:tr>
              <a:tr h="4835504">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mpd="sng">
                      <a:solidFill>
                        <a:srgbClr val="FFFFFF"/>
                      </a:solidFill>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extLst>
                  <a:ext uri="{0D108BD9-81ED-4DB2-BD59-A6C34878D82A}">
                    <a16:rowId xmlns:a16="http://schemas.microsoft.com/office/drawing/2014/main" val="10002"/>
                  </a:ext>
                </a:extLst>
              </a:tr>
            </a:tbl>
          </a:graphicData>
        </a:graphic>
      </p:graphicFrame>
      <p:sp>
        <p:nvSpPr>
          <p:cNvPr id="39" name="Rounded Rectangle 9">
            <a:extLst>
              <a:ext uri="{FF2B5EF4-FFF2-40B4-BE49-F238E27FC236}">
                <a16:creationId xmlns:a16="http://schemas.microsoft.com/office/drawing/2014/main" id="{B42A419C-2CC6-7038-488C-2FCFCC1CAC7D}"/>
              </a:ext>
            </a:extLst>
          </p:cNvPr>
          <p:cNvSpPr/>
          <p:nvPr/>
        </p:nvSpPr>
        <p:spPr>
          <a:xfrm>
            <a:off x="202395" y="2301524"/>
            <a:ext cx="1465045" cy="542222"/>
          </a:xfrm>
          <a:prstGeom prst="roundRect">
            <a:avLst/>
          </a:prstGeom>
          <a:solidFill>
            <a:srgbClr val="0C377B">
              <a:lumMod val="40000"/>
              <a:lumOff val="60000"/>
            </a:srgbClr>
          </a:solidFill>
          <a:ln w="9525" cap="flat" cmpd="sng" algn="ctr">
            <a:solidFill>
              <a:srgbClr val="CC0099"/>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 FS Report</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dirty="0">
                <a:solidFill>
                  <a:srgbClr val="0C377B"/>
                </a:solidFill>
                <a:latin typeface="Century Gothic" panose="020B0502020202020204" pitchFamily="34" charset="0"/>
              </a:rPr>
              <a:t>cost update</a:t>
            </a:r>
            <a:endParaRPr kumimoji="0" lang="en-GB" sz="1600" b="1"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40" name="Rounded Rectangle 31">
            <a:extLst>
              <a:ext uri="{FF2B5EF4-FFF2-40B4-BE49-F238E27FC236}">
                <a16:creationId xmlns:a16="http://schemas.microsoft.com/office/drawing/2014/main" id="{732FA709-916C-CA37-11FF-53F2B825F555}"/>
              </a:ext>
            </a:extLst>
          </p:cNvPr>
          <p:cNvSpPr/>
          <p:nvPr/>
        </p:nvSpPr>
        <p:spPr>
          <a:xfrm>
            <a:off x="1667440" y="1344520"/>
            <a:ext cx="3214739" cy="542222"/>
          </a:xfrm>
          <a:prstGeom prst="roundRect">
            <a:avLst/>
          </a:prstGeom>
          <a:solidFill>
            <a:srgbClr val="99CCFF"/>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Pre-TDR Phase</a:t>
            </a:r>
          </a:p>
        </p:txBody>
      </p:sp>
      <p:sp>
        <p:nvSpPr>
          <p:cNvPr id="41" name="Rounded Rectangle 33">
            <a:extLst>
              <a:ext uri="{FF2B5EF4-FFF2-40B4-BE49-F238E27FC236}">
                <a16:creationId xmlns:a16="http://schemas.microsoft.com/office/drawing/2014/main" id="{AACAB647-3992-8E5B-95E2-AB46BAC9CEA5}"/>
              </a:ext>
            </a:extLst>
          </p:cNvPr>
          <p:cNvSpPr/>
          <p:nvPr/>
        </p:nvSpPr>
        <p:spPr>
          <a:xfrm>
            <a:off x="4946129" y="1343795"/>
            <a:ext cx="4703626" cy="542221"/>
          </a:xfrm>
          <a:prstGeom prst="roundRect">
            <a:avLst/>
          </a:prstGeom>
          <a:solidFill>
            <a:srgbClr val="99CCFF"/>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TDR Phase</a:t>
            </a:r>
          </a:p>
        </p:txBody>
      </p:sp>
      <p:sp>
        <p:nvSpPr>
          <p:cNvPr id="42" name="Rounded Rectangle 6">
            <a:extLst>
              <a:ext uri="{FF2B5EF4-FFF2-40B4-BE49-F238E27FC236}">
                <a16:creationId xmlns:a16="http://schemas.microsoft.com/office/drawing/2014/main" id="{01CE27BC-80A3-E01D-F2A1-1DE0F9DBA21E}"/>
              </a:ext>
            </a:extLst>
          </p:cNvPr>
          <p:cNvSpPr/>
          <p:nvPr/>
        </p:nvSpPr>
        <p:spPr>
          <a:xfrm>
            <a:off x="156106" y="1335669"/>
            <a:ext cx="1465045" cy="566941"/>
          </a:xfrm>
          <a:prstGeom prst="roundRect">
            <a:avLst/>
          </a:prstGeom>
          <a:solidFill>
            <a:srgbClr val="0C377B">
              <a:lumMod val="20000"/>
              <a:lumOff val="80000"/>
            </a:srgbClr>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Feasibility Study</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pic>
        <p:nvPicPr>
          <p:cNvPr id="43" name="Graphic 42" descr="Pin">
            <a:extLst>
              <a:ext uri="{FF2B5EF4-FFF2-40B4-BE49-F238E27FC236}">
                <a16:creationId xmlns:a16="http://schemas.microsoft.com/office/drawing/2014/main" id="{ED9523F1-1D28-740C-17AD-DD9525AC9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936" y="1325882"/>
            <a:ext cx="710229" cy="710229"/>
          </a:xfrm>
          <a:prstGeom prst="rect">
            <a:avLst/>
          </a:prstGeom>
        </p:spPr>
      </p:pic>
      <p:grpSp>
        <p:nvGrpSpPr>
          <p:cNvPr id="44" name="Group 43">
            <a:extLst>
              <a:ext uri="{FF2B5EF4-FFF2-40B4-BE49-F238E27FC236}">
                <a16:creationId xmlns:a16="http://schemas.microsoft.com/office/drawing/2014/main" id="{338B96C9-FB7E-3839-F687-025420D16956}"/>
              </a:ext>
            </a:extLst>
          </p:cNvPr>
          <p:cNvGrpSpPr/>
          <p:nvPr/>
        </p:nvGrpSpPr>
        <p:grpSpPr>
          <a:xfrm>
            <a:off x="1379768" y="2056743"/>
            <a:ext cx="615661" cy="576741"/>
            <a:chOff x="6234726" y="2760924"/>
            <a:chExt cx="540000" cy="540000"/>
          </a:xfrm>
        </p:grpSpPr>
        <p:pic>
          <p:nvPicPr>
            <p:cNvPr id="45" name="Picture 44">
              <a:extLst>
                <a:ext uri="{FF2B5EF4-FFF2-40B4-BE49-F238E27FC236}">
                  <a16:creationId xmlns:a16="http://schemas.microsoft.com/office/drawing/2014/main" id="{4A4DFB87-B9B6-C4BE-CD82-F55BC077A95D}"/>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6234726" y="2760924"/>
              <a:ext cx="540000" cy="540000"/>
            </a:xfrm>
            <a:prstGeom prst="rect">
              <a:avLst/>
            </a:prstGeom>
          </p:spPr>
        </p:pic>
        <p:pic>
          <p:nvPicPr>
            <p:cNvPr id="46" name="Picture 45">
              <a:extLst>
                <a:ext uri="{FF2B5EF4-FFF2-40B4-BE49-F238E27FC236}">
                  <a16:creationId xmlns:a16="http://schemas.microsoft.com/office/drawing/2014/main" id="{3CC454C3-E05F-A6FA-77A2-9DD67A62E735}"/>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380100" y="2877214"/>
              <a:ext cx="252000" cy="252000"/>
            </a:xfrm>
            <a:prstGeom prst="rect">
              <a:avLst/>
            </a:prstGeom>
          </p:spPr>
        </p:pic>
      </p:grpSp>
      <p:sp>
        <p:nvSpPr>
          <p:cNvPr id="47" name="Rounded Rectangle 13">
            <a:extLst>
              <a:ext uri="{FF2B5EF4-FFF2-40B4-BE49-F238E27FC236}">
                <a16:creationId xmlns:a16="http://schemas.microsoft.com/office/drawing/2014/main" id="{04ADFA71-473B-80D0-1FBC-812ACE367CB0}"/>
              </a:ext>
            </a:extLst>
          </p:cNvPr>
          <p:cNvSpPr/>
          <p:nvPr/>
        </p:nvSpPr>
        <p:spPr>
          <a:xfrm>
            <a:off x="4442653" y="2939116"/>
            <a:ext cx="974738" cy="376404"/>
          </a:xfrm>
          <a:prstGeom prst="roundRect">
            <a:avLst/>
          </a:prstGeom>
          <a:solidFill>
            <a:srgbClr val="F9F9F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Project Decision</a:t>
            </a:r>
          </a:p>
        </p:txBody>
      </p:sp>
      <p:sp>
        <p:nvSpPr>
          <p:cNvPr id="52" name="Rounded Rectangle 33">
            <a:extLst>
              <a:ext uri="{FF2B5EF4-FFF2-40B4-BE49-F238E27FC236}">
                <a16:creationId xmlns:a16="http://schemas.microsoft.com/office/drawing/2014/main" id="{01CB3E32-735E-08F8-F20B-711659B7938C}"/>
              </a:ext>
            </a:extLst>
          </p:cNvPr>
          <p:cNvSpPr/>
          <p:nvPr/>
        </p:nvSpPr>
        <p:spPr>
          <a:xfrm>
            <a:off x="1845139" y="5428486"/>
            <a:ext cx="3064863" cy="404118"/>
          </a:xfrm>
          <a:prstGeom prst="roundRect">
            <a:avLst/>
          </a:prstGeom>
          <a:solidFill>
            <a:srgbClr val="FF9900"/>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CE Concept Design update</a:t>
            </a:r>
          </a:p>
        </p:txBody>
      </p:sp>
      <p:pic>
        <p:nvPicPr>
          <p:cNvPr id="55" name="Graphic 54" descr="Crane with solid fill">
            <a:extLst>
              <a:ext uri="{FF2B5EF4-FFF2-40B4-BE49-F238E27FC236}">
                <a16:creationId xmlns:a16="http://schemas.microsoft.com/office/drawing/2014/main" id="{02751E91-82F9-D977-2C40-4A4339328A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82493" y="4811931"/>
            <a:ext cx="629920" cy="629920"/>
          </a:xfrm>
          <a:prstGeom prst="rect">
            <a:avLst/>
          </a:prstGeom>
        </p:spPr>
      </p:pic>
      <p:sp>
        <p:nvSpPr>
          <p:cNvPr id="56" name="Rounded Rectangle 9">
            <a:extLst>
              <a:ext uri="{FF2B5EF4-FFF2-40B4-BE49-F238E27FC236}">
                <a16:creationId xmlns:a16="http://schemas.microsoft.com/office/drawing/2014/main" id="{1DA659B2-CBC0-F541-9214-D2521DDF016B}"/>
              </a:ext>
            </a:extLst>
          </p:cNvPr>
          <p:cNvSpPr/>
          <p:nvPr/>
        </p:nvSpPr>
        <p:spPr>
          <a:xfrm>
            <a:off x="9659331" y="5355674"/>
            <a:ext cx="1476497" cy="537728"/>
          </a:xfrm>
          <a:prstGeom prst="roundRect">
            <a:avLst/>
          </a:prstGeom>
          <a:solidFill>
            <a:srgbClr val="FFFF00"/>
          </a:solidFill>
          <a:ln w="9525" cap="flat" cmpd="sng" algn="ctr">
            <a:solidFill>
              <a:srgbClr val="CC0099"/>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CC0099"/>
                </a:solidFill>
                <a:effectLst/>
                <a:uLnTx/>
                <a:uFillTx/>
                <a:latin typeface="Century Gothic" panose="020B0502020202020204" pitchFamily="34" charset="0"/>
                <a:ea typeface="+mn-ea"/>
                <a:cs typeface="+mn-cs"/>
              </a:rPr>
              <a:t>Start construction</a:t>
            </a:r>
          </a:p>
        </p:txBody>
      </p:sp>
      <p:sp>
        <p:nvSpPr>
          <p:cNvPr id="59" name="Rounded Rectangle 6">
            <a:extLst>
              <a:ext uri="{FF2B5EF4-FFF2-40B4-BE49-F238E27FC236}">
                <a16:creationId xmlns:a16="http://schemas.microsoft.com/office/drawing/2014/main" id="{C0FCCD71-8C91-4CE0-AB74-7217CE8B8F6F}"/>
              </a:ext>
            </a:extLst>
          </p:cNvPr>
          <p:cNvSpPr/>
          <p:nvPr/>
        </p:nvSpPr>
        <p:spPr>
          <a:xfrm>
            <a:off x="983228" y="6112178"/>
            <a:ext cx="1513667" cy="566941"/>
          </a:xfrm>
          <a:prstGeom prst="roundRect">
            <a:avLst/>
          </a:prstGeom>
          <a:solidFill>
            <a:srgbClr val="FF99CC"/>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Detector EOI submissions</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60" name="Rounded Rectangle 6">
            <a:extLst>
              <a:ext uri="{FF2B5EF4-FFF2-40B4-BE49-F238E27FC236}">
                <a16:creationId xmlns:a16="http://schemas.microsoft.com/office/drawing/2014/main" id="{DE7C86B0-BF88-9A60-9938-CC7D801917C5}"/>
              </a:ext>
            </a:extLst>
          </p:cNvPr>
          <p:cNvSpPr/>
          <p:nvPr/>
        </p:nvSpPr>
        <p:spPr>
          <a:xfrm>
            <a:off x="4571710" y="6128817"/>
            <a:ext cx="1730099" cy="566941"/>
          </a:xfrm>
          <a:prstGeom prst="roundRect">
            <a:avLst/>
          </a:prstGeom>
          <a:solidFill>
            <a:srgbClr val="FF99CC"/>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FC</a:t>
            </a:r>
            <a:r>
              <a:rPr kumimoji="0" lang="en-US" sz="1600" b="0" i="0" u="none" strike="noStrike" kern="0" cap="none" spc="0" normalizeH="0" baseline="30000" noProof="0" dirty="0">
                <a:ln>
                  <a:noFill/>
                </a:ln>
                <a:solidFill>
                  <a:srgbClr val="0C377B"/>
                </a:solidFill>
                <a:effectLst/>
                <a:uLnTx/>
                <a:uFillTx/>
                <a:latin typeface="Century Gothic" panose="020B0502020202020204" pitchFamily="34" charset="0"/>
                <a:ea typeface="+mn-ea"/>
                <a:cs typeface="+mn-cs"/>
              </a:rPr>
              <a:t>3</a:t>
            </a: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 formation, call for CDRs</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61" name="Rounded Rectangle 6">
            <a:extLst>
              <a:ext uri="{FF2B5EF4-FFF2-40B4-BE49-F238E27FC236}">
                <a16:creationId xmlns:a16="http://schemas.microsoft.com/office/drawing/2014/main" id="{1A6A3450-F8E6-C69F-FFFE-E4D1FAD5532F}"/>
              </a:ext>
            </a:extLst>
          </p:cNvPr>
          <p:cNvSpPr/>
          <p:nvPr/>
        </p:nvSpPr>
        <p:spPr>
          <a:xfrm>
            <a:off x="7845023" y="6128817"/>
            <a:ext cx="1810286" cy="566941"/>
          </a:xfrm>
          <a:prstGeom prst="roundRect">
            <a:avLst/>
          </a:prstGeom>
          <a:solidFill>
            <a:srgbClr val="FF99CC"/>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Detector CDRs submitted to FC</a:t>
            </a:r>
            <a:r>
              <a:rPr kumimoji="0" lang="en-US" sz="1600" b="0" i="0" u="none" strike="noStrike" kern="0" cap="none" spc="0" normalizeH="0" baseline="30000" noProof="0" dirty="0">
                <a:ln>
                  <a:noFill/>
                </a:ln>
                <a:solidFill>
                  <a:srgbClr val="0C377B"/>
                </a:solidFill>
                <a:effectLst/>
                <a:uLnTx/>
                <a:uFillTx/>
                <a:latin typeface="Century Gothic" panose="020B0502020202020204" pitchFamily="34" charset="0"/>
                <a:ea typeface="+mn-ea"/>
                <a:cs typeface="+mn-cs"/>
              </a:rPr>
              <a:t>3</a:t>
            </a: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 </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65" name="Rounded Rectangle 6">
            <a:extLst>
              <a:ext uri="{FF2B5EF4-FFF2-40B4-BE49-F238E27FC236}">
                <a16:creationId xmlns:a16="http://schemas.microsoft.com/office/drawing/2014/main" id="{E63CA649-7A19-5C7B-076A-2C06536F548D}"/>
              </a:ext>
            </a:extLst>
          </p:cNvPr>
          <p:cNvSpPr/>
          <p:nvPr/>
        </p:nvSpPr>
        <p:spPr>
          <a:xfrm>
            <a:off x="1738595" y="2339141"/>
            <a:ext cx="1404772" cy="504605"/>
          </a:xfrm>
          <a:prstGeom prst="roundRect">
            <a:avLst/>
          </a:prstGeom>
          <a:solidFill>
            <a:srgbClr val="4D4D4D">
              <a:lumMod val="20000"/>
              <a:lumOff val="80000"/>
            </a:srgbClr>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ESPPU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2025/26</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69" name="Rounded Rectangle 33">
            <a:extLst>
              <a:ext uri="{FF2B5EF4-FFF2-40B4-BE49-F238E27FC236}">
                <a16:creationId xmlns:a16="http://schemas.microsoft.com/office/drawing/2014/main" id="{EBE042E1-A20A-6EB8-086E-2FFD843EA562}"/>
              </a:ext>
            </a:extLst>
          </p:cNvPr>
          <p:cNvSpPr/>
          <p:nvPr/>
        </p:nvSpPr>
        <p:spPr>
          <a:xfrm>
            <a:off x="9743681" y="1340747"/>
            <a:ext cx="2292213" cy="542221"/>
          </a:xfrm>
          <a:prstGeom prst="roundRect">
            <a:avLst/>
          </a:prstGeom>
          <a:solidFill>
            <a:srgbClr val="99CCFF"/>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Construction </a:t>
            </a:r>
            <a:r>
              <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sym typeface="Wingdings" panose="05000000000000000000" pitchFamily="2" charset="2"/>
              </a:rPr>
              <a:t></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70" name="Rounded Rectangle 33">
            <a:extLst>
              <a:ext uri="{FF2B5EF4-FFF2-40B4-BE49-F238E27FC236}">
                <a16:creationId xmlns:a16="http://schemas.microsoft.com/office/drawing/2014/main" id="{1578C1B8-1E47-B6B0-C0DA-3997E9CE2982}"/>
              </a:ext>
            </a:extLst>
          </p:cNvPr>
          <p:cNvSpPr/>
          <p:nvPr/>
        </p:nvSpPr>
        <p:spPr>
          <a:xfrm>
            <a:off x="7309329" y="5426474"/>
            <a:ext cx="2303612" cy="404118"/>
          </a:xfrm>
          <a:prstGeom prst="roundRect">
            <a:avLst/>
          </a:prstGeom>
          <a:solidFill>
            <a:srgbClr val="FF9900"/>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Construction Design</a:t>
            </a:r>
          </a:p>
        </p:txBody>
      </p:sp>
      <p:grpSp>
        <p:nvGrpSpPr>
          <p:cNvPr id="5" name="Group 4">
            <a:extLst>
              <a:ext uri="{FF2B5EF4-FFF2-40B4-BE49-F238E27FC236}">
                <a16:creationId xmlns:a16="http://schemas.microsoft.com/office/drawing/2014/main" id="{5162E1DB-7747-4920-D711-609F19EC08DE}"/>
              </a:ext>
            </a:extLst>
          </p:cNvPr>
          <p:cNvGrpSpPr>
            <a:grpSpLocks noChangeAspect="1"/>
          </p:cNvGrpSpPr>
          <p:nvPr/>
        </p:nvGrpSpPr>
        <p:grpSpPr>
          <a:xfrm>
            <a:off x="4624089" y="2376298"/>
            <a:ext cx="615661" cy="581317"/>
            <a:chOff x="4333017" y="2114253"/>
            <a:chExt cx="1219048" cy="1219048"/>
          </a:xfrm>
        </p:grpSpPr>
        <p:pic>
          <p:nvPicPr>
            <p:cNvPr id="6" name="Picture 5">
              <a:extLst>
                <a:ext uri="{FF2B5EF4-FFF2-40B4-BE49-F238E27FC236}">
                  <a16:creationId xmlns:a16="http://schemas.microsoft.com/office/drawing/2014/main" id="{63BFA68E-45F7-D80D-828B-96EC1EDA4E2A}"/>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4333017" y="2114253"/>
              <a:ext cx="1219048" cy="1219048"/>
            </a:xfrm>
            <a:prstGeom prst="rect">
              <a:avLst/>
            </a:prstGeom>
          </p:spPr>
        </p:pic>
        <p:pic>
          <p:nvPicPr>
            <p:cNvPr id="7" name="Picture 6">
              <a:extLst>
                <a:ext uri="{FF2B5EF4-FFF2-40B4-BE49-F238E27FC236}">
                  <a16:creationId xmlns:a16="http://schemas.microsoft.com/office/drawing/2014/main" id="{A68987CA-708E-F2A0-0864-F5F0C383A401}"/>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61566" y="2421324"/>
              <a:ext cx="361950" cy="609600"/>
            </a:xfrm>
            <a:prstGeom prst="rect">
              <a:avLst/>
            </a:prstGeom>
          </p:spPr>
        </p:pic>
      </p:grpSp>
      <p:sp>
        <p:nvSpPr>
          <p:cNvPr id="8" name="Rounded Rectangle 9">
            <a:extLst>
              <a:ext uri="{FF2B5EF4-FFF2-40B4-BE49-F238E27FC236}">
                <a16:creationId xmlns:a16="http://schemas.microsoft.com/office/drawing/2014/main" id="{130A1D0D-3AA7-EA9A-BCF5-DC4BF0BAF35B}"/>
              </a:ext>
            </a:extLst>
          </p:cNvPr>
          <p:cNvSpPr/>
          <p:nvPr/>
        </p:nvSpPr>
        <p:spPr>
          <a:xfrm>
            <a:off x="8195196" y="2350537"/>
            <a:ext cx="1465045" cy="533389"/>
          </a:xfrm>
          <a:prstGeom prst="roundRect">
            <a:avLst/>
          </a:prstGeom>
          <a:solidFill>
            <a:srgbClr val="0C377B">
              <a:lumMod val="40000"/>
              <a:lumOff val="60000"/>
            </a:srgbClr>
          </a:solidFill>
          <a:ln w="9525" cap="flat" cmpd="sng" algn="ctr">
            <a:solidFill>
              <a:srgbClr val="CC0099"/>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TDR</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dirty="0">
                <a:solidFill>
                  <a:srgbClr val="0C377B"/>
                </a:solidFill>
                <a:latin typeface="Century Gothic" panose="020B0502020202020204" pitchFamily="34" charset="0"/>
              </a:rPr>
              <a:t>cost update</a:t>
            </a:r>
            <a:endParaRPr kumimoji="0" lang="en-GB" sz="1600" b="1"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grpSp>
        <p:nvGrpSpPr>
          <p:cNvPr id="49" name="Group 48">
            <a:extLst>
              <a:ext uri="{FF2B5EF4-FFF2-40B4-BE49-F238E27FC236}">
                <a16:creationId xmlns:a16="http://schemas.microsoft.com/office/drawing/2014/main" id="{7B001A8C-65A9-BE20-83A1-7033FABFA5DD}"/>
              </a:ext>
            </a:extLst>
          </p:cNvPr>
          <p:cNvGrpSpPr/>
          <p:nvPr/>
        </p:nvGrpSpPr>
        <p:grpSpPr>
          <a:xfrm>
            <a:off x="9268355" y="2060924"/>
            <a:ext cx="615661" cy="576741"/>
            <a:chOff x="6234726" y="2760924"/>
            <a:chExt cx="540000" cy="540000"/>
          </a:xfrm>
        </p:grpSpPr>
        <p:pic>
          <p:nvPicPr>
            <p:cNvPr id="50" name="Picture 49">
              <a:extLst>
                <a:ext uri="{FF2B5EF4-FFF2-40B4-BE49-F238E27FC236}">
                  <a16:creationId xmlns:a16="http://schemas.microsoft.com/office/drawing/2014/main" id="{C5FCCD18-B913-0B8F-44DC-503DD61DE361}"/>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6234726" y="2760924"/>
              <a:ext cx="540000" cy="540000"/>
            </a:xfrm>
            <a:prstGeom prst="rect">
              <a:avLst/>
            </a:prstGeom>
          </p:spPr>
        </p:pic>
        <p:pic>
          <p:nvPicPr>
            <p:cNvPr id="51" name="Picture 50">
              <a:extLst>
                <a:ext uri="{FF2B5EF4-FFF2-40B4-BE49-F238E27FC236}">
                  <a16:creationId xmlns:a16="http://schemas.microsoft.com/office/drawing/2014/main" id="{4A23C05B-6318-30F0-2843-C41577FB891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380100" y="2877214"/>
              <a:ext cx="252000" cy="252000"/>
            </a:xfrm>
            <a:prstGeom prst="rect">
              <a:avLst/>
            </a:prstGeom>
          </p:spPr>
        </p:pic>
      </p:grpSp>
      <p:sp>
        <p:nvSpPr>
          <p:cNvPr id="9" name="Rounded Rectangle 33">
            <a:extLst>
              <a:ext uri="{FF2B5EF4-FFF2-40B4-BE49-F238E27FC236}">
                <a16:creationId xmlns:a16="http://schemas.microsoft.com/office/drawing/2014/main" id="{A2577572-E2DF-B1E3-FB25-FEB75010B531}"/>
              </a:ext>
            </a:extLst>
          </p:cNvPr>
          <p:cNvSpPr/>
          <p:nvPr/>
        </p:nvSpPr>
        <p:spPr>
          <a:xfrm>
            <a:off x="4947763" y="5425612"/>
            <a:ext cx="2303612" cy="404118"/>
          </a:xfrm>
          <a:prstGeom prst="roundRect">
            <a:avLst/>
          </a:prstGeom>
          <a:solidFill>
            <a:srgbClr val="FF9900"/>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CE Tender Design</a:t>
            </a:r>
          </a:p>
        </p:txBody>
      </p:sp>
      <p:sp>
        <p:nvSpPr>
          <p:cNvPr id="10" name="Rounded Rectangle 6">
            <a:extLst>
              <a:ext uri="{FF2B5EF4-FFF2-40B4-BE49-F238E27FC236}">
                <a16:creationId xmlns:a16="http://schemas.microsoft.com/office/drawing/2014/main" id="{D448FABD-5A42-11FC-E81E-036AD8CAAFCB}"/>
              </a:ext>
            </a:extLst>
          </p:cNvPr>
          <p:cNvSpPr/>
          <p:nvPr/>
        </p:nvSpPr>
        <p:spPr>
          <a:xfrm>
            <a:off x="9718925" y="3467944"/>
            <a:ext cx="2316970" cy="501749"/>
          </a:xfrm>
          <a:prstGeom prst="roundRect">
            <a:avLst/>
          </a:prstGeom>
          <a:solidFill>
            <a:srgbClr val="4D4D4D">
              <a:lumMod val="20000"/>
              <a:lumOff val="80000"/>
            </a:srgbClr>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rgbClr val="0C377B"/>
                </a:solidFill>
                <a:latin typeface="Century Gothic" panose="020B0502020202020204" pitchFamily="34" charset="0"/>
              </a:rPr>
              <a:t>engineering design </a:t>
            </a:r>
            <a:r>
              <a:rPr lang="en-US" sz="1600" kern="0" dirty="0">
                <a:solidFill>
                  <a:srgbClr val="0C377B"/>
                </a:solidFill>
                <a:latin typeface="Century Gothic" panose="020B0502020202020204" pitchFamily="34" charset="0"/>
                <a:sym typeface="Wingdings" panose="05000000000000000000" pitchFamily="2" charset="2"/>
              </a:rPr>
              <a:t></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17" name="Arrow: Bent 16">
            <a:extLst>
              <a:ext uri="{FF2B5EF4-FFF2-40B4-BE49-F238E27FC236}">
                <a16:creationId xmlns:a16="http://schemas.microsoft.com/office/drawing/2014/main" id="{963C629B-F031-868F-C48F-E505848E34F8}"/>
              </a:ext>
            </a:extLst>
          </p:cNvPr>
          <p:cNvSpPr/>
          <p:nvPr/>
        </p:nvSpPr>
        <p:spPr>
          <a:xfrm rot="10800000" flipH="1">
            <a:off x="2218048" y="3821502"/>
            <a:ext cx="266676" cy="616172"/>
          </a:xfrm>
          <a:prstGeom prst="ben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n w="0"/>
              <a:solidFill>
                <a:schemeClr val="tx1"/>
              </a:solidFill>
              <a:effectLst>
                <a:outerShdw blurRad="38100" dist="19050" dir="2700000" algn="tl" rotWithShape="0">
                  <a:schemeClr val="dk1">
                    <a:alpha val="40000"/>
                  </a:schemeClr>
                </a:outerShdw>
              </a:effectLst>
            </a:endParaRPr>
          </a:p>
        </p:txBody>
      </p:sp>
      <p:sp>
        <p:nvSpPr>
          <p:cNvPr id="18" name="Arrow: Bent 17">
            <a:extLst>
              <a:ext uri="{FF2B5EF4-FFF2-40B4-BE49-F238E27FC236}">
                <a16:creationId xmlns:a16="http://schemas.microsoft.com/office/drawing/2014/main" id="{A4044D87-478A-56F3-DA45-1C5FFF20134B}"/>
              </a:ext>
            </a:extLst>
          </p:cNvPr>
          <p:cNvSpPr/>
          <p:nvPr/>
        </p:nvSpPr>
        <p:spPr>
          <a:xfrm rot="10800000" flipH="1">
            <a:off x="1561300" y="5217652"/>
            <a:ext cx="288530" cy="455981"/>
          </a:xfrm>
          <a:prstGeom prst="ben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n w="0"/>
              <a:solidFill>
                <a:schemeClr val="tx1"/>
              </a:solidFill>
              <a:effectLst>
                <a:outerShdw blurRad="38100" dist="19050" dir="2700000" algn="tl" rotWithShape="0">
                  <a:schemeClr val="dk1">
                    <a:alpha val="40000"/>
                  </a:schemeClr>
                </a:outerShdw>
              </a:effectLst>
            </a:endParaRPr>
          </a:p>
        </p:txBody>
      </p:sp>
      <p:sp>
        <p:nvSpPr>
          <p:cNvPr id="53" name="Rounded Rectangle 6">
            <a:extLst>
              <a:ext uri="{FF2B5EF4-FFF2-40B4-BE49-F238E27FC236}">
                <a16:creationId xmlns:a16="http://schemas.microsoft.com/office/drawing/2014/main" id="{844C656C-A8E8-1960-D398-435D6082C81A}"/>
              </a:ext>
            </a:extLst>
          </p:cNvPr>
          <p:cNvSpPr/>
          <p:nvPr/>
        </p:nvSpPr>
        <p:spPr>
          <a:xfrm>
            <a:off x="690540" y="4728350"/>
            <a:ext cx="1293696" cy="566941"/>
          </a:xfrm>
          <a:prstGeom prst="roundRect">
            <a:avLst/>
          </a:prstGeom>
          <a:solidFill>
            <a:srgbClr val="FFCC00"/>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Phase 1 Site Investigations</a:t>
            </a:r>
            <a:endParaRPr kumimoji="0" lang="en-GB" sz="14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19" name="Arrow: Bent 18">
            <a:extLst>
              <a:ext uri="{FF2B5EF4-FFF2-40B4-BE49-F238E27FC236}">
                <a16:creationId xmlns:a16="http://schemas.microsoft.com/office/drawing/2014/main" id="{C15E54BD-32F7-B46F-DA53-623DE7AF8EB1}"/>
              </a:ext>
            </a:extLst>
          </p:cNvPr>
          <p:cNvSpPr/>
          <p:nvPr/>
        </p:nvSpPr>
        <p:spPr>
          <a:xfrm rot="10800000" flipH="1">
            <a:off x="4922722" y="5232033"/>
            <a:ext cx="288530" cy="455981"/>
          </a:xfrm>
          <a:prstGeom prst="ben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n w="0"/>
              <a:solidFill>
                <a:schemeClr val="tx1"/>
              </a:solidFill>
              <a:effectLst>
                <a:outerShdw blurRad="38100" dist="19050" dir="2700000" algn="tl" rotWithShape="0">
                  <a:schemeClr val="dk1">
                    <a:alpha val="40000"/>
                  </a:schemeClr>
                </a:outerShdw>
              </a:effectLst>
            </a:endParaRPr>
          </a:p>
        </p:txBody>
      </p:sp>
      <p:sp>
        <p:nvSpPr>
          <p:cNvPr id="20" name="Arrow: Bent 19">
            <a:extLst>
              <a:ext uri="{FF2B5EF4-FFF2-40B4-BE49-F238E27FC236}">
                <a16:creationId xmlns:a16="http://schemas.microsoft.com/office/drawing/2014/main" id="{FD613123-B446-8D30-B942-39DD8E01B489}"/>
              </a:ext>
            </a:extLst>
          </p:cNvPr>
          <p:cNvSpPr/>
          <p:nvPr/>
        </p:nvSpPr>
        <p:spPr>
          <a:xfrm rot="10800000" flipH="1">
            <a:off x="4790452" y="3821501"/>
            <a:ext cx="256720" cy="1958525"/>
          </a:xfrm>
          <a:prstGeom prst="ben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n w="0"/>
              <a:solidFill>
                <a:schemeClr val="tx1"/>
              </a:solidFill>
              <a:effectLst>
                <a:outerShdw blurRad="38100" dist="19050" dir="2700000" algn="tl" rotWithShape="0">
                  <a:schemeClr val="dk1">
                    <a:alpha val="40000"/>
                  </a:schemeClr>
                </a:outerShdw>
              </a:effectLst>
            </a:endParaRPr>
          </a:p>
        </p:txBody>
      </p:sp>
      <p:sp>
        <p:nvSpPr>
          <p:cNvPr id="57" name="Rounded Rectangle 6">
            <a:extLst>
              <a:ext uri="{FF2B5EF4-FFF2-40B4-BE49-F238E27FC236}">
                <a16:creationId xmlns:a16="http://schemas.microsoft.com/office/drawing/2014/main" id="{DE16E851-0131-4E68-1AE0-C77F8B72F541}"/>
              </a:ext>
            </a:extLst>
          </p:cNvPr>
          <p:cNvSpPr/>
          <p:nvPr/>
        </p:nvSpPr>
        <p:spPr>
          <a:xfrm>
            <a:off x="2535159" y="4185964"/>
            <a:ext cx="7114596" cy="388926"/>
          </a:xfrm>
          <a:prstGeom prst="roundRect">
            <a:avLst/>
          </a:prstGeom>
          <a:solidFill>
            <a:srgbClr val="00FF99"/>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Environmental Impact study &amp; Authorization Process</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21" name="Arrow: Bent 20">
            <a:extLst>
              <a:ext uri="{FF2B5EF4-FFF2-40B4-BE49-F238E27FC236}">
                <a16:creationId xmlns:a16="http://schemas.microsoft.com/office/drawing/2014/main" id="{FC3F33D9-186C-3A15-C693-479937CD657C}"/>
              </a:ext>
            </a:extLst>
          </p:cNvPr>
          <p:cNvSpPr/>
          <p:nvPr/>
        </p:nvSpPr>
        <p:spPr>
          <a:xfrm rot="10800000" flipH="1">
            <a:off x="7110955" y="5246413"/>
            <a:ext cx="288530" cy="455981"/>
          </a:xfrm>
          <a:prstGeom prst="ben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n w="0"/>
              <a:solidFill>
                <a:schemeClr val="tx1"/>
              </a:solidFill>
              <a:effectLst>
                <a:outerShdw blurRad="38100" dist="19050" dir="2700000" algn="tl" rotWithShape="0">
                  <a:schemeClr val="dk1">
                    <a:alpha val="40000"/>
                  </a:schemeClr>
                </a:outerShdw>
              </a:effectLst>
            </a:endParaRPr>
          </a:p>
        </p:txBody>
      </p:sp>
      <p:sp>
        <p:nvSpPr>
          <p:cNvPr id="54" name="Rounded Rectangle 6">
            <a:extLst>
              <a:ext uri="{FF2B5EF4-FFF2-40B4-BE49-F238E27FC236}">
                <a16:creationId xmlns:a16="http://schemas.microsoft.com/office/drawing/2014/main" id="{3D513D92-F47B-2001-6A71-DC4C2C78B371}"/>
              </a:ext>
            </a:extLst>
          </p:cNvPr>
          <p:cNvSpPr/>
          <p:nvPr/>
        </p:nvSpPr>
        <p:spPr>
          <a:xfrm>
            <a:off x="3740413" y="4716562"/>
            <a:ext cx="3470704" cy="571312"/>
          </a:xfrm>
          <a:prstGeom prst="roundRect">
            <a:avLst/>
          </a:prstGeom>
          <a:solidFill>
            <a:srgbClr val="FFCC00"/>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Phase 2 Site Investigations</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58" name="Rounded Rectangle 6">
            <a:extLst>
              <a:ext uri="{FF2B5EF4-FFF2-40B4-BE49-F238E27FC236}">
                <a16:creationId xmlns:a16="http://schemas.microsoft.com/office/drawing/2014/main" id="{CF4A34FD-18A1-BF82-5744-794C1A9E66A1}"/>
              </a:ext>
            </a:extLst>
          </p:cNvPr>
          <p:cNvSpPr/>
          <p:nvPr/>
        </p:nvSpPr>
        <p:spPr>
          <a:xfrm>
            <a:off x="202395" y="3463763"/>
            <a:ext cx="9447360" cy="501749"/>
          </a:xfrm>
          <a:prstGeom prst="roundRect">
            <a:avLst/>
          </a:prstGeom>
          <a:solidFill>
            <a:srgbClr val="4D4D4D">
              <a:lumMod val="20000"/>
              <a:lumOff val="80000"/>
            </a:srgbClr>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accelerator design, technical infrastructure design, R&amp;D, towards TDR</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grpSp>
        <p:nvGrpSpPr>
          <p:cNvPr id="62" name="Group 61">
            <a:extLst>
              <a:ext uri="{FF2B5EF4-FFF2-40B4-BE49-F238E27FC236}">
                <a16:creationId xmlns:a16="http://schemas.microsoft.com/office/drawing/2014/main" id="{0162E961-9A0F-E7F6-D5AB-702962A02CB3}"/>
              </a:ext>
            </a:extLst>
          </p:cNvPr>
          <p:cNvGrpSpPr/>
          <p:nvPr/>
        </p:nvGrpSpPr>
        <p:grpSpPr>
          <a:xfrm>
            <a:off x="2811376" y="2048168"/>
            <a:ext cx="615661" cy="576741"/>
            <a:chOff x="-1219048" y="3333377"/>
            <a:chExt cx="540000" cy="540000"/>
          </a:xfrm>
        </p:grpSpPr>
        <p:pic>
          <p:nvPicPr>
            <p:cNvPr id="63" name="Picture 62">
              <a:extLst>
                <a:ext uri="{FF2B5EF4-FFF2-40B4-BE49-F238E27FC236}">
                  <a16:creationId xmlns:a16="http://schemas.microsoft.com/office/drawing/2014/main" id="{B248813F-2232-1A04-901A-CC1D6C5FD628}"/>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1219048" y="3333377"/>
              <a:ext cx="540000" cy="540000"/>
            </a:xfrm>
            <a:prstGeom prst="rect">
              <a:avLst/>
            </a:prstGeom>
          </p:spPr>
        </p:pic>
        <p:pic>
          <p:nvPicPr>
            <p:cNvPr id="64" name="Picture 63">
              <a:extLst>
                <a:ext uri="{FF2B5EF4-FFF2-40B4-BE49-F238E27FC236}">
                  <a16:creationId xmlns:a16="http://schemas.microsoft.com/office/drawing/2014/main" id="{85A7EFB1-ECEF-C54E-D909-FC8A383E37DA}"/>
                </a:ext>
              </a:extLst>
            </p:cNvPr>
            <p:cNvPicPr>
              <a:picLocks noChangeAspect="1"/>
            </p:cNvPicPr>
            <p:nvPr/>
          </p:nvPicPr>
          <p:blipFill>
            <a:blip r:embed="rId13">
              <a:clrChange>
                <a:clrFrom>
                  <a:srgbClr val="FEFEFE"/>
                </a:clrFrom>
                <a:clrTo>
                  <a:srgbClr val="FEFEFE">
                    <a:alpha val="0"/>
                  </a:srgbClr>
                </a:clrTo>
              </a:clrChange>
            </a:blip>
            <a:stretch>
              <a:fillRect/>
            </a:stretch>
          </p:blipFill>
          <p:spPr>
            <a:xfrm>
              <a:off x="-1068453" y="3477510"/>
              <a:ext cx="238810" cy="239203"/>
            </a:xfrm>
            <a:prstGeom prst="rect">
              <a:avLst/>
            </a:prstGeom>
          </p:spPr>
        </p:pic>
      </p:grpSp>
      <p:sp>
        <p:nvSpPr>
          <p:cNvPr id="71" name="Rounded Rectangle 9">
            <a:extLst>
              <a:ext uri="{FF2B5EF4-FFF2-40B4-BE49-F238E27FC236}">
                <a16:creationId xmlns:a16="http://schemas.microsoft.com/office/drawing/2014/main" id="{F31CA7C3-62B1-7971-429C-B48E82EDBAAA}"/>
              </a:ext>
            </a:extLst>
          </p:cNvPr>
          <p:cNvSpPr/>
          <p:nvPr/>
        </p:nvSpPr>
        <p:spPr>
          <a:xfrm>
            <a:off x="3177508" y="2336158"/>
            <a:ext cx="1465045" cy="533389"/>
          </a:xfrm>
          <a:prstGeom prst="roundRect">
            <a:avLst/>
          </a:prstGeom>
          <a:solidFill>
            <a:srgbClr val="0C377B">
              <a:lumMod val="40000"/>
              <a:lumOff val="60000"/>
            </a:srgbClr>
          </a:solidFill>
          <a:ln w="9525" cap="flat" cmpd="sng" algn="ctr">
            <a:solidFill>
              <a:srgbClr val="CC0099"/>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pre TDR</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dirty="0">
                <a:solidFill>
                  <a:srgbClr val="0C377B"/>
                </a:solidFill>
                <a:latin typeface="Century Gothic" panose="020B0502020202020204" pitchFamily="34" charset="0"/>
              </a:rPr>
              <a:t>cost update</a:t>
            </a:r>
            <a:endParaRPr kumimoji="0" lang="en-GB" sz="1600" b="1"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grpSp>
        <p:nvGrpSpPr>
          <p:cNvPr id="72" name="Group 71">
            <a:extLst>
              <a:ext uri="{FF2B5EF4-FFF2-40B4-BE49-F238E27FC236}">
                <a16:creationId xmlns:a16="http://schemas.microsoft.com/office/drawing/2014/main" id="{3C38F595-3395-62BE-5970-73FEDCB6EB32}"/>
              </a:ext>
            </a:extLst>
          </p:cNvPr>
          <p:cNvGrpSpPr/>
          <p:nvPr/>
        </p:nvGrpSpPr>
        <p:grpSpPr>
          <a:xfrm>
            <a:off x="4311750" y="2039628"/>
            <a:ext cx="615661" cy="576741"/>
            <a:chOff x="6234726" y="2760924"/>
            <a:chExt cx="540000" cy="540000"/>
          </a:xfrm>
        </p:grpSpPr>
        <p:pic>
          <p:nvPicPr>
            <p:cNvPr id="73" name="Picture 72">
              <a:extLst>
                <a:ext uri="{FF2B5EF4-FFF2-40B4-BE49-F238E27FC236}">
                  <a16:creationId xmlns:a16="http://schemas.microsoft.com/office/drawing/2014/main" id="{8CC741BA-3FD5-1A73-F746-5E83ABC5EF4C}"/>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6234726" y="2760924"/>
              <a:ext cx="540000" cy="540000"/>
            </a:xfrm>
            <a:prstGeom prst="rect">
              <a:avLst/>
            </a:prstGeom>
          </p:spPr>
        </p:pic>
        <p:pic>
          <p:nvPicPr>
            <p:cNvPr id="74" name="Picture 73">
              <a:extLst>
                <a:ext uri="{FF2B5EF4-FFF2-40B4-BE49-F238E27FC236}">
                  <a16:creationId xmlns:a16="http://schemas.microsoft.com/office/drawing/2014/main" id="{8F2FE7C1-870A-8B13-D362-F08E8A69522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380100" y="2877214"/>
              <a:ext cx="252000" cy="252000"/>
            </a:xfrm>
            <a:prstGeom prst="rect">
              <a:avLst/>
            </a:prstGeom>
          </p:spPr>
        </p:pic>
      </p:grpSp>
    </p:spTree>
    <p:extLst>
      <p:ext uri="{BB962C8B-B14F-4D97-AF65-F5344CB8AC3E}">
        <p14:creationId xmlns:p14="http://schemas.microsoft.com/office/powerpoint/2010/main" val="94494133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354103" y="6498149"/>
            <a:ext cx="668565" cy="25069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18391-D411-FE40-AAD7-861AE5233E0E}" type="slidenum">
              <a:rPr kumimoji="0" lang="en-US" sz="1600" b="0" i="0" u="none" strike="noStrike" kern="1200" cap="none" spc="0" normalizeH="0" baseline="0" noProof="0">
                <a:ln>
                  <a:noFill/>
                </a:ln>
                <a:solidFill>
                  <a:srgbClr val="0033A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dirty="0">
              <a:ln>
                <a:noFill/>
              </a:ln>
              <a:solidFill>
                <a:srgbClr val="0033A0">
                  <a:tint val="75000"/>
                </a:srgbClr>
              </a:solidFill>
              <a:effectLst/>
              <a:uLnTx/>
              <a:uFillTx/>
              <a:latin typeface="Arial"/>
              <a:ea typeface="+mn-ea"/>
              <a:cs typeface="+mn-cs"/>
            </a:endParaRPr>
          </a:p>
        </p:txBody>
      </p:sp>
      <p:sp>
        <p:nvSpPr>
          <p:cNvPr id="7" name="Title 1">
            <a:extLst>
              <a:ext uri="{FF2B5EF4-FFF2-40B4-BE49-F238E27FC236}">
                <a16:creationId xmlns:a16="http://schemas.microsoft.com/office/drawing/2014/main" id="{9CFBAF3F-7987-4295-9C42-BCE22C0965B1}"/>
              </a:ext>
            </a:extLst>
          </p:cNvPr>
          <p:cNvSpPr txBox="1">
            <a:spLocks/>
          </p:cNvSpPr>
          <p:nvPr/>
        </p:nvSpPr>
        <p:spPr>
          <a:xfrm>
            <a:off x="1" y="-27384"/>
            <a:ext cx="12191999" cy="860580"/>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Arial"/>
                <a:ea typeface="+mj-ea"/>
                <a:cs typeface="+mj-cs"/>
              </a:rPr>
              <a:t>              </a:t>
            </a:r>
            <a:r>
              <a:rPr lang="en-US" sz="3200" dirty="0"/>
              <a:t>Construction and installation planning stage 1</a:t>
            </a:r>
            <a:endParaRPr kumimoji="0" lang="en-US" sz="3200" b="1" i="0" u="none" strike="noStrike" kern="0" cap="none" spc="0" normalizeH="0" baseline="0" noProof="0" dirty="0">
              <a:ln>
                <a:noFill/>
              </a:ln>
              <a:solidFill>
                <a:srgbClr val="FFFF00"/>
              </a:solidFill>
              <a:effectLst/>
              <a:uLnTx/>
              <a:uFillTx/>
              <a:latin typeface="Arial"/>
              <a:ea typeface="+mj-ea"/>
              <a:cs typeface="+mj-cs"/>
            </a:endParaRPr>
          </a:p>
        </p:txBody>
      </p:sp>
      <p:pic>
        <p:nvPicPr>
          <p:cNvPr id="9" name="Picture 8" descr="A picture containing text&#10;&#10;Description automatically generated">
            <a:extLst>
              <a:ext uri="{FF2B5EF4-FFF2-40B4-BE49-F238E27FC236}">
                <a16:creationId xmlns:a16="http://schemas.microsoft.com/office/drawing/2014/main" id="{684E6667-4FE8-49BC-9CCB-069306F2C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6" y="108664"/>
            <a:ext cx="2046444" cy="724532"/>
          </a:xfrm>
          <a:prstGeom prst="rect">
            <a:avLst/>
          </a:prstGeom>
        </p:spPr>
      </p:pic>
      <p:sp>
        <p:nvSpPr>
          <p:cNvPr id="8" name="TextBox 7">
            <a:extLst>
              <a:ext uri="{FF2B5EF4-FFF2-40B4-BE49-F238E27FC236}">
                <a16:creationId xmlns:a16="http://schemas.microsoft.com/office/drawing/2014/main" id="{3A52E3A1-C6C9-6470-0947-7F8248AF1B5C}"/>
              </a:ext>
            </a:extLst>
          </p:cNvPr>
          <p:cNvSpPr txBox="1"/>
          <p:nvPr/>
        </p:nvSpPr>
        <p:spPr>
          <a:xfrm>
            <a:off x="163743" y="1012101"/>
            <a:ext cx="5059777" cy="3739485"/>
          </a:xfrm>
          <a:prstGeom prst="rect">
            <a:avLst/>
          </a:prstGeom>
          <a:noFill/>
        </p:spPr>
        <p:txBody>
          <a:bodyPr wrap="square" lIns="0" tIns="0" rIns="0" bIns="0" rtlCol="0">
            <a:spAutoFit/>
          </a:bodyPr>
          <a:lstStyle/>
          <a:p>
            <a:pPr algn="l">
              <a:spcBef>
                <a:spcPts val="600"/>
              </a:spcBef>
            </a:pPr>
            <a:r>
              <a:rPr lang="en-GB" b="1" dirty="0"/>
              <a:t>Baseline stage 1 FCC-</a:t>
            </a:r>
            <a:r>
              <a:rPr lang="en-GB" b="1" dirty="0" err="1"/>
              <a:t>ee</a:t>
            </a:r>
            <a:r>
              <a:rPr lang="en-GB" b="1" dirty="0"/>
              <a:t> schedule</a:t>
            </a:r>
          </a:p>
          <a:p>
            <a:pPr marL="285750" indent="-285750" algn="l">
              <a:spcBef>
                <a:spcPts val="600"/>
              </a:spcBef>
              <a:buFont typeface="Arial" panose="020B0604020202020204" pitchFamily="34" charset="0"/>
              <a:buChar char="•"/>
            </a:pPr>
            <a:r>
              <a:rPr lang="en-GB" dirty="0"/>
              <a:t>Q1 2033, Start of CE construction work</a:t>
            </a:r>
          </a:p>
          <a:p>
            <a:pPr marL="285750" indent="-285750" algn="l">
              <a:spcBef>
                <a:spcPts val="600"/>
              </a:spcBef>
              <a:buFont typeface="Arial" panose="020B0604020202020204" pitchFamily="34" charset="0"/>
              <a:buChar char="•"/>
            </a:pPr>
            <a:r>
              <a:rPr lang="en-GB" dirty="0"/>
              <a:t>Q2 2041, Completion of last lot of CE construction </a:t>
            </a:r>
          </a:p>
          <a:p>
            <a:pPr marL="285750" indent="-285750" algn="l">
              <a:spcBef>
                <a:spcPts val="600"/>
              </a:spcBef>
              <a:buFont typeface="Arial" panose="020B0604020202020204" pitchFamily="34" charset="0"/>
              <a:buChar char="•"/>
            </a:pPr>
            <a:r>
              <a:rPr lang="en-GB" dirty="0"/>
              <a:t>Q2 2043, Overall completion of TI installation</a:t>
            </a:r>
          </a:p>
          <a:p>
            <a:pPr marL="285750" indent="-285750" algn="l">
              <a:spcBef>
                <a:spcPts val="600"/>
              </a:spcBef>
              <a:buFont typeface="Arial" panose="020B0604020202020204" pitchFamily="34" charset="0"/>
              <a:buChar char="•"/>
            </a:pPr>
            <a:r>
              <a:rPr lang="en-GB" dirty="0"/>
              <a:t>Q4 2044,  Accelerator installation completed</a:t>
            </a:r>
          </a:p>
          <a:p>
            <a:pPr marL="285750" indent="-285750" algn="l">
              <a:spcBef>
                <a:spcPts val="600"/>
              </a:spcBef>
              <a:buFont typeface="Arial" panose="020B0604020202020204" pitchFamily="34" charset="0"/>
              <a:buChar char="•"/>
            </a:pPr>
            <a:r>
              <a:rPr lang="en-GB" dirty="0"/>
              <a:t>Q4 2045, HW commissioning completed</a:t>
            </a:r>
          </a:p>
          <a:p>
            <a:pPr marL="285750" indent="-285750" algn="l">
              <a:spcBef>
                <a:spcPts val="600"/>
              </a:spcBef>
              <a:buFont typeface="Arial" panose="020B0604020202020204" pitchFamily="34" charset="0"/>
              <a:buChar char="•"/>
            </a:pPr>
            <a:r>
              <a:rPr lang="en-GB" dirty="0"/>
              <a:t>Q1 2046, First beams</a:t>
            </a:r>
          </a:p>
          <a:p>
            <a:pPr marL="285750" indent="-285750" algn="l">
              <a:spcBef>
                <a:spcPts val="600"/>
              </a:spcBef>
              <a:buFont typeface="Arial" panose="020B0604020202020204" pitchFamily="34" charset="0"/>
              <a:buChar char="•"/>
            </a:pPr>
            <a:r>
              <a:rPr lang="en-GB" dirty="0"/>
              <a:t>Q1 2048, Start of nominal operation</a:t>
            </a:r>
          </a:p>
          <a:p>
            <a:pPr marL="285750" indent="-285750">
              <a:spcBef>
                <a:spcPts val="600"/>
              </a:spcBef>
              <a:buFont typeface="Arial" panose="020B0604020202020204" pitchFamily="34" charset="0"/>
              <a:buChar char="•"/>
            </a:pPr>
            <a:r>
              <a:rPr lang="en-GB" dirty="0"/>
              <a:t>Q3 2041 – Q3 2044, Experiment installation</a:t>
            </a:r>
          </a:p>
          <a:p>
            <a:pPr marL="285750" indent="-285750">
              <a:spcBef>
                <a:spcPts val="600"/>
              </a:spcBef>
              <a:buFont typeface="Arial" panose="020B0604020202020204" pitchFamily="34" charset="0"/>
              <a:buChar char="•"/>
            </a:pPr>
            <a:r>
              <a:rPr lang="en-GB" dirty="0"/>
              <a:t>Q1 2046, Start beam commissioning</a:t>
            </a:r>
            <a:endParaRPr lang="en-US" dirty="0"/>
          </a:p>
        </p:txBody>
      </p:sp>
      <p:pic>
        <p:nvPicPr>
          <p:cNvPr id="10" name="Picture 9" descr="A screenshot of a graph&#10;&#10;Description automatically generated">
            <a:extLst>
              <a:ext uri="{FF2B5EF4-FFF2-40B4-BE49-F238E27FC236}">
                <a16:creationId xmlns:a16="http://schemas.microsoft.com/office/drawing/2014/main" id="{92A07C6E-B211-E6E9-67F3-BD221CF11F95}"/>
              </a:ext>
            </a:extLst>
          </p:cNvPr>
          <p:cNvPicPr>
            <a:picLocks noChangeAspect="1"/>
          </p:cNvPicPr>
          <p:nvPr/>
        </p:nvPicPr>
        <p:blipFill>
          <a:blip r:embed="rId3"/>
          <a:srcRect b="6869"/>
          <a:stretch/>
        </p:blipFill>
        <p:spPr>
          <a:xfrm>
            <a:off x="6001451" y="885693"/>
            <a:ext cx="5927692" cy="5343658"/>
          </a:xfrm>
          <a:prstGeom prst="rect">
            <a:avLst/>
          </a:prstGeom>
        </p:spPr>
      </p:pic>
      <p:grpSp>
        <p:nvGrpSpPr>
          <p:cNvPr id="11" name="Group 10">
            <a:extLst>
              <a:ext uri="{FF2B5EF4-FFF2-40B4-BE49-F238E27FC236}">
                <a16:creationId xmlns:a16="http://schemas.microsoft.com/office/drawing/2014/main" id="{6897652B-CFAC-9DC7-B6CD-3A200A50FE38}"/>
              </a:ext>
            </a:extLst>
          </p:cNvPr>
          <p:cNvGrpSpPr/>
          <p:nvPr/>
        </p:nvGrpSpPr>
        <p:grpSpPr>
          <a:xfrm>
            <a:off x="606969" y="4869566"/>
            <a:ext cx="4322553" cy="979071"/>
            <a:chOff x="821693" y="3584921"/>
            <a:chExt cx="4322553" cy="979071"/>
          </a:xfrm>
        </p:grpSpPr>
        <p:grpSp>
          <p:nvGrpSpPr>
            <p:cNvPr id="12" name="Group 11">
              <a:extLst>
                <a:ext uri="{FF2B5EF4-FFF2-40B4-BE49-F238E27FC236}">
                  <a16:creationId xmlns:a16="http://schemas.microsoft.com/office/drawing/2014/main" id="{9F18FA5C-99FD-1E4E-A1A9-BD1B28AB4F1C}"/>
                </a:ext>
              </a:extLst>
            </p:cNvPr>
            <p:cNvGrpSpPr/>
            <p:nvPr/>
          </p:nvGrpSpPr>
          <p:grpSpPr>
            <a:xfrm>
              <a:off x="821693" y="3584921"/>
              <a:ext cx="4322553" cy="979071"/>
              <a:chOff x="885213" y="4797151"/>
              <a:chExt cx="4322553" cy="979071"/>
            </a:xfrm>
          </p:grpSpPr>
          <p:sp>
            <p:nvSpPr>
              <p:cNvPr id="70" name="Rectangle 69">
                <a:extLst>
                  <a:ext uri="{FF2B5EF4-FFF2-40B4-BE49-F238E27FC236}">
                    <a16:creationId xmlns:a16="http://schemas.microsoft.com/office/drawing/2014/main" id="{13EB28FB-6226-DE19-BC68-7F500D0C929A}"/>
                  </a:ext>
                </a:extLst>
              </p:cNvPr>
              <p:cNvSpPr/>
              <p:nvPr/>
            </p:nvSpPr>
            <p:spPr>
              <a:xfrm>
                <a:off x="885213" y="4797151"/>
                <a:ext cx="4308378" cy="979071"/>
              </a:xfrm>
              <a:prstGeom prst="rect">
                <a:avLst/>
              </a:prstGeom>
              <a:noFill/>
              <a:ln>
                <a:solidFill>
                  <a:srgbClr val="0033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D03904F4-EB58-6382-FAC0-C19304576323}"/>
                  </a:ext>
                </a:extLst>
              </p:cNvPr>
              <p:cNvSpPr/>
              <p:nvPr/>
            </p:nvSpPr>
            <p:spPr>
              <a:xfrm>
                <a:off x="983432" y="4869160"/>
                <a:ext cx="360040" cy="144016"/>
              </a:xfrm>
              <a:prstGeom prst="rect">
                <a:avLst/>
              </a:prstGeom>
              <a:solidFill>
                <a:srgbClr val="E0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C5C81477-316C-4550-C0D3-2C3FEA3ECD37}"/>
                  </a:ext>
                </a:extLst>
              </p:cNvPr>
              <p:cNvSpPr/>
              <p:nvPr/>
            </p:nvSpPr>
            <p:spPr>
              <a:xfrm>
                <a:off x="983432" y="5065784"/>
                <a:ext cx="360040" cy="144016"/>
              </a:xfrm>
              <a:prstGeom prst="rect">
                <a:avLst/>
              </a:prstGeom>
              <a:solidFill>
                <a:srgbClr val="336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C5DBF7FB-A6AC-3075-0E2F-BC2A69BAAE60}"/>
                  </a:ext>
                </a:extLst>
              </p:cNvPr>
              <p:cNvSpPr/>
              <p:nvPr/>
            </p:nvSpPr>
            <p:spPr>
              <a:xfrm>
                <a:off x="983432" y="5284512"/>
                <a:ext cx="360040" cy="144016"/>
              </a:xfrm>
              <a:prstGeom prst="rect">
                <a:avLst/>
              </a:prstGeom>
              <a:solidFill>
                <a:srgbClr val="85DD7E"/>
              </a:solidFill>
              <a:ln>
                <a:solidFill>
                  <a:srgbClr val="85DD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F946B312-9BB5-0618-DA44-D91DE29543A2}"/>
                  </a:ext>
                </a:extLst>
              </p:cNvPr>
              <p:cNvSpPr/>
              <p:nvPr/>
            </p:nvSpPr>
            <p:spPr>
              <a:xfrm>
                <a:off x="2314672" y="4871785"/>
                <a:ext cx="360040" cy="144016"/>
              </a:xfrm>
              <a:prstGeom prst="rect">
                <a:avLst/>
              </a:prstGeom>
              <a:solidFill>
                <a:srgbClr val="C28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DAA6316E-6EE4-E8CB-4230-A9A3D5F31769}"/>
                  </a:ext>
                </a:extLst>
              </p:cNvPr>
              <p:cNvSpPr/>
              <p:nvPr/>
            </p:nvSpPr>
            <p:spPr>
              <a:xfrm>
                <a:off x="2314672" y="5102957"/>
                <a:ext cx="360040" cy="144016"/>
              </a:xfrm>
              <a:prstGeom prst="rect">
                <a:avLst/>
              </a:prstGeom>
              <a:solidFill>
                <a:srgbClr val="FF6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Connector 75">
                <a:extLst>
                  <a:ext uri="{FF2B5EF4-FFF2-40B4-BE49-F238E27FC236}">
                    <a16:creationId xmlns:a16="http://schemas.microsoft.com/office/drawing/2014/main" id="{8E0A6132-D37D-BF2C-9CB6-6C9F260B3170}"/>
                  </a:ext>
                </a:extLst>
              </p:cNvPr>
              <p:cNvCxnSpPr>
                <a:cxnSpLocks/>
              </p:cNvCxnSpPr>
              <p:nvPr/>
            </p:nvCxnSpPr>
            <p:spPr>
              <a:xfrm flipV="1">
                <a:off x="2344152" y="5289280"/>
                <a:ext cx="180020" cy="14401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C78C757-EE08-6139-99B5-0788E0BFEA1A}"/>
                  </a:ext>
                </a:extLst>
              </p:cNvPr>
              <p:cNvCxnSpPr>
                <a:cxnSpLocks/>
              </p:cNvCxnSpPr>
              <p:nvPr/>
            </p:nvCxnSpPr>
            <p:spPr>
              <a:xfrm flipH="1" flipV="1">
                <a:off x="2503303" y="5287137"/>
                <a:ext cx="171409" cy="14401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299DDF17-796D-704D-D896-3E2586F8FDFB}"/>
                  </a:ext>
                </a:extLst>
              </p:cNvPr>
              <p:cNvSpPr/>
              <p:nvPr/>
            </p:nvSpPr>
            <p:spPr>
              <a:xfrm>
                <a:off x="3741766" y="4871785"/>
                <a:ext cx="360040" cy="144016"/>
              </a:xfrm>
              <a:prstGeom prst="rect">
                <a:avLst/>
              </a:prstGeom>
              <a:solidFill>
                <a:srgbClr val="C2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3301CDA5-ED44-83B5-AC43-DB4DBE16EDD1}"/>
                  </a:ext>
                </a:extLst>
              </p:cNvPr>
              <p:cNvSpPr/>
              <p:nvPr/>
            </p:nvSpPr>
            <p:spPr>
              <a:xfrm>
                <a:off x="3741766" y="5102957"/>
                <a:ext cx="360040" cy="144016"/>
              </a:xfrm>
              <a:prstGeom prst="rect">
                <a:avLst/>
              </a:prstGeom>
              <a:solidFill>
                <a:srgbClr val="FFFF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7FACE4B9-3F65-83D5-402E-9B8793A9E412}"/>
                  </a:ext>
                </a:extLst>
              </p:cNvPr>
              <p:cNvSpPr txBox="1"/>
              <p:nvPr/>
            </p:nvSpPr>
            <p:spPr>
              <a:xfrm>
                <a:off x="1385028" y="4876106"/>
                <a:ext cx="864096" cy="138499"/>
              </a:xfrm>
              <a:prstGeom prst="rect">
                <a:avLst/>
              </a:prstGeom>
              <a:noFill/>
            </p:spPr>
            <p:txBody>
              <a:bodyPr wrap="square" lIns="0" tIns="0" rIns="0" bIns="0" rtlCol="0">
                <a:spAutoFit/>
              </a:bodyPr>
              <a:lstStyle/>
              <a:p>
                <a:pPr algn="l"/>
                <a:r>
                  <a:rPr lang="en-US" sz="900" dirty="0"/>
                  <a:t>Civil </a:t>
                </a:r>
                <a:r>
                  <a:rPr lang="en-US" sz="900" dirty="0" err="1"/>
                  <a:t>eng.</a:t>
                </a:r>
                <a:r>
                  <a:rPr lang="en-US" sz="900" dirty="0"/>
                  <a:t> works</a:t>
                </a:r>
                <a:endParaRPr lang="en-GB" sz="900" dirty="0"/>
              </a:p>
            </p:txBody>
          </p:sp>
          <p:sp>
            <p:nvSpPr>
              <p:cNvPr id="81" name="TextBox 80">
                <a:extLst>
                  <a:ext uri="{FF2B5EF4-FFF2-40B4-BE49-F238E27FC236}">
                    <a16:creationId xmlns:a16="http://schemas.microsoft.com/office/drawing/2014/main" id="{DE9A3505-D496-BB5A-9ED8-41948139BD5A}"/>
                  </a:ext>
                </a:extLst>
              </p:cNvPr>
              <p:cNvSpPr txBox="1"/>
              <p:nvPr/>
            </p:nvSpPr>
            <p:spPr>
              <a:xfrm>
                <a:off x="1385028" y="5065784"/>
                <a:ext cx="864096" cy="138499"/>
              </a:xfrm>
              <a:prstGeom prst="rect">
                <a:avLst/>
              </a:prstGeom>
              <a:noFill/>
            </p:spPr>
            <p:txBody>
              <a:bodyPr wrap="square" lIns="0" tIns="0" rIns="0" bIns="0" rtlCol="0">
                <a:spAutoFit/>
              </a:bodyPr>
              <a:lstStyle/>
              <a:p>
                <a:pPr algn="l"/>
                <a:r>
                  <a:rPr lang="en-US" sz="900" dirty="0"/>
                  <a:t>Shaft works</a:t>
                </a:r>
                <a:endParaRPr lang="en-GB" sz="900" dirty="0"/>
              </a:p>
            </p:txBody>
          </p:sp>
          <p:sp>
            <p:nvSpPr>
              <p:cNvPr id="82" name="TextBox 81">
                <a:extLst>
                  <a:ext uri="{FF2B5EF4-FFF2-40B4-BE49-F238E27FC236}">
                    <a16:creationId xmlns:a16="http://schemas.microsoft.com/office/drawing/2014/main" id="{536A92EF-DC1F-A5BF-8ADF-F9F49E192099}"/>
                  </a:ext>
                </a:extLst>
              </p:cNvPr>
              <p:cNvSpPr txBox="1"/>
              <p:nvPr/>
            </p:nvSpPr>
            <p:spPr>
              <a:xfrm>
                <a:off x="1385028" y="5263089"/>
                <a:ext cx="688260" cy="141873"/>
              </a:xfrm>
              <a:prstGeom prst="rect">
                <a:avLst/>
              </a:prstGeom>
              <a:noFill/>
            </p:spPr>
            <p:txBody>
              <a:bodyPr wrap="square" lIns="0" tIns="0" rIns="0" bIns="0" rtlCol="0">
                <a:spAutoFit/>
              </a:bodyPr>
              <a:lstStyle/>
              <a:p>
                <a:pPr algn="l"/>
                <a:r>
                  <a:rPr lang="en-US" sz="900" dirty="0"/>
                  <a:t>TI installation</a:t>
                </a:r>
                <a:endParaRPr lang="en-GB" sz="900" dirty="0"/>
              </a:p>
            </p:txBody>
          </p:sp>
          <p:sp>
            <p:nvSpPr>
              <p:cNvPr id="83" name="TextBox 82">
                <a:extLst>
                  <a:ext uri="{FF2B5EF4-FFF2-40B4-BE49-F238E27FC236}">
                    <a16:creationId xmlns:a16="http://schemas.microsoft.com/office/drawing/2014/main" id="{5205C5DF-FB64-59BB-B180-F149AF70AA74}"/>
                  </a:ext>
                </a:extLst>
              </p:cNvPr>
              <p:cNvSpPr txBox="1"/>
              <p:nvPr/>
            </p:nvSpPr>
            <p:spPr>
              <a:xfrm>
                <a:off x="2720490" y="4878122"/>
                <a:ext cx="1054085" cy="138499"/>
              </a:xfrm>
              <a:prstGeom prst="rect">
                <a:avLst/>
              </a:prstGeom>
              <a:noFill/>
            </p:spPr>
            <p:txBody>
              <a:bodyPr wrap="square" lIns="0" tIns="0" rIns="0" bIns="0" rtlCol="0">
                <a:spAutoFit/>
              </a:bodyPr>
              <a:lstStyle/>
              <a:p>
                <a:pPr algn="l"/>
                <a:r>
                  <a:rPr lang="en-US" sz="900" dirty="0"/>
                  <a:t>Experiment. install.</a:t>
                </a:r>
                <a:endParaRPr lang="en-GB" sz="900" dirty="0"/>
              </a:p>
            </p:txBody>
          </p:sp>
          <p:sp>
            <p:nvSpPr>
              <p:cNvPr id="84" name="TextBox 83">
                <a:extLst>
                  <a:ext uri="{FF2B5EF4-FFF2-40B4-BE49-F238E27FC236}">
                    <a16:creationId xmlns:a16="http://schemas.microsoft.com/office/drawing/2014/main" id="{F8B28F58-BC68-A0E2-D5FD-6C9197E97416}"/>
                  </a:ext>
                </a:extLst>
              </p:cNvPr>
              <p:cNvSpPr txBox="1"/>
              <p:nvPr/>
            </p:nvSpPr>
            <p:spPr>
              <a:xfrm>
                <a:off x="2720490" y="5094034"/>
                <a:ext cx="864096" cy="138499"/>
              </a:xfrm>
              <a:prstGeom prst="rect">
                <a:avLst/>
              </a:prstGeom>
              <a:noFill/>
            </p:spPr>
            <p:txBody>
              <a:bodyPr wrap="square" lIns="0" tIns="0" rIns="0" bIns="0" rtlCol="0">
                <a:spAutoFit/>
              </a:bodyPr>
              <a:lstStyle/>
              <a:p>
                <a:pPr algn="l"/>
                <a:r>
                  <a:rPr lang="en-US" sz="900" dirty="0"/>
                  <a:t>Geodetic install.</a:t>
                </a:r>
                <a:endParaRPr lang="en-GB" sz="900" dirty="0"/>
              </a:p>
            </p:txBody>
          </p:sp>
          <p:sp>
            <p:nvSpPr>
              <p:cNvPr id="85" name="TextBox 84">
                <a:extLst>
                  <a:ext uri="{FF2B5EF4-FFF2-40B4-BE49-F238E27FC236}">
                    <a16:creationId xmlns:a16="http://schemas.microsoft.com/office/drawing/2014/main" id="{1D634B6D-97F5-EFA0-E14E-ECEE2A3DEE10}"/>
                  </a:ext>
                </a:extLst>
              </p:cNvPr>
              <p:cNvSpPr txBox="1"/>
              <p:nvPr/>
            </p:nvSpPr>
            <p:spPr>
              <a:xfrm>
                <a:off x="2720490" y="5315683"/>
                <a:ext cx="864096" cy="138499"/>
              </a:xfrm>
              <a:prstGeom prst="rect">
                <a:avLst/>
              </a:prstGeom>
              <a:noFill/>
            </p:spPr>
            <p:txBody>
              <a:bodyPr wrap="square" lIns="0" tIns="0" rIns="0" bIns="0" rtlCol="0">
                <a:spAutoFit/>
              </a:bodyPr>
              <a:lstStyle/>
              <a:p>
                <a:pPr algn="l"/>
                <a:r>
                  <a:rPr lang="en-US" sz="900" dirty="0"/>
                  <a:t>Machine install.</a:t>
                </a:r>
                <a:endParaRPr lang="en-GB" sz="900" dirty="0"/>
              </a:p>
            </p:txBody>
          </p:sp>
          <p:sp>
            <p:nvSpPr>
              <p:cNvPr id="86" name="TextBox 85">
                <a:extLst>
                  <a:ext uri="{FF2B5EF4-FFF2-40B4-BE49-F238E27FC236}">
                    <a16:creationId xmlns:a16="http://schemas.microsoft.com/office/drawing/2014/main" id="{9683515C-C89F-D92C-8A19-6BAE4F60F3AA}"/>
                  </a:ext>
                </a:extLst>
              </p:cNvPr>
              <p:cNvSpPr txBox="1"/>
              <p:nvPr/>
            </p:nvSpPr>
            <p:spPr>
              <a:xfrm>
                <a:off x="4153681" y="4865029"/>
                <a:ext cx="1054085" cy="138499"/>
              </a:xfrm>
              <a:prstGeom prst="rect">
                <a:avLst/>
              </a:prstGeom>
              <a:noFill/>
            </p:spPr>
            <p:txBody>
              <a:bodyPr wrap="square" lIns="0" tIns="0" rIns="0" bIns="0" rtlCol="0">
                <a:spAutoFit/>
              </a:bodyPr>
              <a:lstStyle/>
              <a:p>
                <a:pPr algn="l"/>
                <a:r>
                  <a:rPr lang="en-US" sz="900" dirty="0"/>
                  <a:t>Accelerator HWC</a:t>
                </a:r>
                <a:endParaRPr lang="en-GB" sz="900" dirty="0"/>
              </a:p>
            </p:txBody>
          </p:sp>
          <p:sp>
            <p:nvSpPr>
              <p:cNvPr id="87" name="TextBox 86">
                <a:extLst>
                  <a:ext uri="{FF2B5EF4-FFF2-40B4-BE49-F238E27FC236}">
                    <a16:creationId xmlns:a16="http://schemas.microsoft.com/office/drawing/2014/main" id="{51CDEE51-B4E5-DD0C-190F-09B2DD7A255F}"/>
                  </a:ext>
                </a:extLst>
              </p:cNvPr>
              <p:cNvSpPr txBox="1"/>
              <p:nvPr/>
            </p:nvSpPr>
            <p:spPr>
              <a:xfrm>
                <a:off x="4153681" y="5093434"/>
                <a:ext cx="1054085" cy="138499"/>
              </a:xfrm>
              <a:prstGeom prst="rect">
                <a:avLst/>
              </a:prstGeom>
              <a:noFill/>
            </p:spPr>
            <p:txBody>
              <a:bodyPr wrap="square" lIns="0" tIns="0" rIns="0" bIns="0" rtlCol="0">
                <a:spAutoFit/>
              </a:bodyPr>
              <a:lstStyle/>
              <a:p>
                <a:pPr algn="l"/>
                <a:r>
                  <a:rPr lang="en-US" sz="900" dirty="0"/>
                  <a:t>TI HWC</a:t>
                </a:r>
                <a:endParaRPr lang="en-GB" sz="900" dirty="0"/>
              </a:p>
            </p:txBody>
          </p:sp>
        </p:grpSp>
        <p:sp>
          <p:nvSpPr>
            <p:cNvPr id="13" name="FCCee_Planning_2023_432">
              <a:extLst>
                <a:ext uri="{FF2B5EF4-FFF2-40B4-BE49-F238E27FC236}">
                  <a16:creationId xmlns:a16="http://schemas.microsoft.com/office/drawing/2014/main" id="{E6731EA1-5283-9A0C-8412-1D3BC85FB96C}"/>
                </a:ext>
              </a:extLst>
            </p:cNvPr>
            <p:cNvSpPr/>
            <p:nvPr/>
          </p:nvSpPr>
          <p:spPr>
            <a:xfrm>
              <a:off x="2251152" y="4347691"/>
              <a:ext cx="345823" cy="45720"/>
            </a:xfrm>
            <a:prstGeom prst="diamond">
              <a:avLst/>
            </a:prstGeom>
            <a:solidFill>
              <a:srgbClr val="FF9933">
                <a:alpha val="90000"/>
              </a:srgbClr>
            </a:solidFill>
            <a:ln w="25400" cap="flat" cmpd="sng" algn="ctr">
              <a:solidFill>
                <a:srgbClr val="002060"/>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indent="0" algn="ctr"/>
              <a:endParaRPr lang="en-GB" sz="1000" b="0">
                <a:solidFill>
                  <a:srgbClr val="000000"/>
                </a:solidFill>
              </a:endParaRPr>
            </a:p>
          </p:txBody>
        </p:sp>
        <p:sp>
          <p:nvSpPr>
            <p:cNvPr id="14" name="FCCee_Planning_2023_419">
              <a:extLst>
                <a:ext uri="{FF2B5EF4-FFF2-40B4-BE49-F238E27FC236}">
                  <a16:creationId xmlns:a16="http://schemas.microsoft.com/office/drawing/2014/main" id="{3ACBAE3E-A4A4-E7F6-1775-CF11FCB1DEF1}"/>
                </a:ext>
              </a:extLst>
            </p:cNvPr>
            <p:cNvSpPr/>
            <p:nvPr/>
          </p:nvSpPr>
          <p:spPr>
            <a:xfrm>
              <a:off x="964636" y="4317065"/>
              <a:ext cx="264804" cy="45719"/>
            </a:xfrm>
            <a:prstGeom prst="diamond">
              <a:avLst/>
            </a:prstGeom>
            <a:solidFill>
              <a:srgbClr val="FF9933">
                <a:alpha val="90000"/>
              </a:srgbClr>
            </a:solidFill>
            <a:ln w="25400" cap="flat" cmpd="sng" algn="ctr">
              <a:solidFill>
                <a:srgbClr val="FF0000"/>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indent="0" algn="ctr"/>
              <a:endParaRPr lang="en-GB" sz="1000" b="0">
                <a:solidFill>
                  <a:srgbClr val="000000"/>
                </a:solidFill>
              </a:endParaRPr>
            </a:p>
          </p:txBody>
        </p:sp>
        <p:sp>
          <p:nvSpPr>
            <p:cNvPr id="68" name="TextBox 67">
              <a:extLst>
                <a:ext uri="{FF2B5EF4-FFF2-40B4-BE49-F238E27FC236}">
                  <a16:creationId xmlns:a16="http://schemas.microsoft.com/office/drawing/2014/main" id="{770EA258-0256-F1E7-F1B9-0DBC4C5CBAC3}"/>
                </a:ext>
              </a:extLst>
            </p:cNvPr>
            <p:cNvSpPr txBox="1"/>
            <p:nvPr/>
          </p:nvSpPr>
          <p:spPr>
            <a:xfrm>
              <a:off x="1306002" y="4251538"/>
              <a:ext cx="688260" cy="141873"/>
            </a:xfrm>
            <a:prstGeom prst="rect">
              <a:avLst/>
            </a:prstGeom>
            <a:noFill/>
          </p:spPr>
          <p:txBody>
            <a:bodyPr wrap="square" lIns="0" tIns="0" rIns="0" bIns="0" rtlCol="0">
              <a:spAutoFit/>
            </a:bodyPr>
            <a:lstStyle/>
            <a:p>
              <a:pPr algn="l"/>
              <a:r>
                <a:rPr lang="en-US" sz="900" dirty="0"/>
                <a:t>Shaft release</a:t>
              </a:r>
              <a:endParaRPr lang="en-GB" sz="900" dirty="0"/>
            </a:p>
          </p:txBody>
        </p:sp>
        <p:sp>
          <p:nvSpPr>
            <p:cNvPr id="69" name="TextBox 68">
              <a:extLst>
                <a:ext uri="{FF2B5EF4-FFF2-40B4-BE49-F238E27FC236}">
                  <a16:creationId xmlns:a16="http://schemas.microsoft.com/office/drawing/2014/main" id="{7E154F16-BA27-EDBA-BB29-B9ED71E4452C}"/>
                </a:ext>
              </a:extLst>
            </p:cNvPr>
            <p:cNvSpPr txBox="1"/>
            <p:nvPr/>
          </p:nvSpPr>
          <p:spPr>
            <a:xfrm>
              <a:off x="2656969" y="4293535"/>
              <a:ext cx="1054085" cy="138499"/>
            </a:xfrm>
            <a:prstGeom prst="rect">
              <a:avLst/>
            </a:prstGeom>
            <a:noFill/>
          </p:spPr>
          <p:txBody>
            <a:bodyPr wrap="square" lIns="0" tIns="0" rIns="0" bIns="0" rtlCol="0">
              <a:spAutoFit/>
            </a:bodyPr>
            <a:lstStyle/>
            <a:p>
              <a:pPr algn="l"/>
              <a:r>
                <a:rPr lang="en-US" sz="900" dirty="0"/>
                <a:t>First alcove release </a:t>
              </a:r>
              <a:endParaRPr lang="en-GB" sz="900" dirty="0"/>
            </a:p>
          </p:txBody>
        </p:sp>
      </p:grpSp>
    </p:spTree>
    <p:extLst>
      <p:ext uri="{BB962C8B-B14F-4D97-AF65-F5344CB8AC3E}">
        <p14:creationId xmlns:p14="http://schemas.microsoft.com/office/powerpoint/2010/main" val="343282151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Status of FCC global collaboration</a:t>
            </a:r>
            <a:endParaRPr kumimoji="0" lang="en-CH" sz="3200" b="1" i="0" u="none" strike="noStrike" kern="1200" cap="none" spc="0" normalizeH="0" baseline="0" noProof="0" dirty="0">
              <a:ln>
                <a:noFill/>
              </a:ln>
              <a:solidFill>
                <a:srgbClr val="FFFF00"/>
              </a:solidFill>
              <a:effectLst/>
              <a:uLnTx/>
              <a:uFillTx/>
              <a:latin typeface="Calibri"/>
              <a:ea typeface="+mj-ea"/>
              <a:cs typeface="Calibri" panose="020F0502020204030204" pitchFamily="34" charset="0"/>
            </a:endParaRPr>
          </a:p>
        </p:txBody>
      </p:sp>
      <p:pic>
        <p:nvPicPr>
          <p:cNvPr id="8" name="Picture 7" descr="A picture containing icon&#10;&#10;Description automatically generated">
            <a:extLst>
              <a:ext uri="{FF2B5EF4-FFF2-40B4-BE49-F238E27FC236}">
                <a16:creationId xmlns:a16="http://schemas.microsoft.com/office/drawing/2014/main" id="{4C03B7B9-05B5-F52F-AFB7-9245949788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21" y="58203"/>
            <a:ext cx="1935386" cy="654292"/>
          </a:xfrm>
          <a:prstGeom prst="rect">
            <a:avLst/>
          </a:prstGeom>
        </p:spPr>
      </p:pic>
      <p:pic>
        <p:nvPicPr>
          <p:cNvPr id="13" name="Picture 12">
            <a:extLst>
              <a:ext uri="{FF2B5EF4-FFF2-40B4-BE49-F238E27FC236}">
                <a16:creationId xmlns:a16="http://schemas.microsoft.com/office/drawing/2014/main" id="{7CB55327-76C3-4174-A62D-680E9E204AFA}"/>
              </a:ext>
            </a:extLst>
          </p:cNvPr>
          <p:cNvPicPr>
            <a:picLocks noChangeAspect="1"/>
          </p:cNvPicPr>
          <p:nvPr/>
        </p:nvPicPr>
        <p:blipFill rotWithShape="1">
          <a:blip r:embed="rId3"/>
          <a:srcRect l="2693" r="743"/>
          <a:stretch/>
        </p:blipFill>
        <p:spPr>
          <a:xfrm>
            <a:off x="0" y="770698"/>
            <a:ext cx="12192000" cy="6087302"/>
          </a:xfrm>
          <a:prstGeom prst="rect">
            <a:avLst/>
          </a:prstGeom>
        </p:spPr>
      </p:pic>
      <p:sp>
        <p:nvSpPr>
          <p:cNvPr id="14" name="Rectangle: Rounded Corners 13">
            <a:extLst>
              <a:ext uri="{FF2B5EF4-FFF2-40B4-BE49-F238E27FC236}">
                <a16:creationId xmlns:a16="http://schemas.microsoft.com/office/drawing/2014/main" id="{9EEE16FB-9D4A-049F-1947-B5A561A4BFFD}"/>
              </a:ext>
            </a:extLst>
          </p:cNvPr>
          <p:cNvSpPr/>
          <p:nvPr/>
        </p:nvSpPr>
        <p:spPr>
          <a:xfrm>
            <a:off x="5736558" y="5400136"/>
            <a:ext cx="1272976" cy="1229264"/>
          </a:xfrm>
          <a:prstGeom prst="roundRect">
            <a:avLst/>
          </a:prstGeom>
          <a:solidFill>
            <a:srgbClr val="0000FF"/>
          </a:solidFill>
          <a:ln w="12700" cap="flat" cmpd="sng" algn="ctr">
            <a:solidFill>
              <a:srgbClr val="0000FF">
                <a:shade val="15000"/>
              </a:srgbClr>
            </a:solidFill>
            <a:prstDash val="solid"/>
            <a:miter lim="800000"/>
          </a:ln>
          <a:effectLst/>
        </p:spPr>
        <p:txBody>
          <a:bodyPr rtlCol="0" anchor="ctr"/>
          <a:lstStyle/>
          <a:p>
            <a:pPr marL="0" marR="0" lvl="0" indent="0" algn="ctr" defTabSz="914303"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a:ln>
                  <a:noFill/>
                </a:ln>
                <a:solidFill>
                  <a:srgbClr val="FFFFFF"/>
                </a:solidFill>
                <a:effectLst/>
                <a:uLnTx/>
                <a:uFillTx/>
                <a:latin typeface="Arial"/>
                <a:ea typeface="+mn-ea"/>
                <a:cs typeface="+mn-cs"/>
              </a:rPr>
              <a:t>141 Institutes</a:t>
            </a:r>
            <a:endParaRPr kumimoji="0" lang="en-GB" sz="1600" b="1" i="0" u="none" strike="noStrike" kern="0" cap="none" spc="0" normalizeH="0" baseline="0" noProof="0" dirty="0">
              <a:ln>
                <a:noFill/>
              </a:ln>
              <a:solidFill>
                <a:srgbClr val="FFFFFF"/>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436829D4-8851-1BE6-7B50-82E2BAF11F8A}"/>
              </a:ext>
            </a:extLst>
          </p:cNvPr>
          <p:cNvSpPr/>
          <p:nvPr/>
        </p:nvSpPr>
        <p:spPr>
          <a:xfrm>
            <a:off x="7077520" y="5400136"/>
            <a:ext cx="1272976" cy="1229264"/>
          </a:xfrm>
          <a:prstGeom prst="roundRect">
            <a:avLst/>
          </a:prstGeom>
          <a:solidFill>
            <a:srgbClr val="8F3DFF"/>
          </a:solidFill>
          <a:ln w="12700" cap="flat" cmpd="sng" algn="ctr">
            <a:solidFill>
              <a:srgbClr val="8F3DFF">
                <a:shade val="15000"/>
              </a:srgbClr>
            </a:solidFill>
            <a:prstDash val="solid"/>
            <a:miter lim="800000"/>
          </a:ln>
          <a:effectLst/>
        </p:spPr>
        <p:txBody>
          <a:bodyPr rtlCol="0" anchor="ctr"/>
          <a:lstStyle/>
          <a:p>
            <a:pPr marL="0" marR="0" lvl="0" indent="0" algn="ctr" defTabSz="914303"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a:ln>
                  <a:noFill/>
                </a:ln>
                <a:solidFill>
                  <a:srgbClr val="FFFFFF"/>
                </a:solidFill>
                <a:effectLst/>
                <a:uLnTx/>
                <a:uFillTx/>
                <a:latin typeface="Arial"/>
                <a:ea typeface="+mn-ea"/>
                <a:cs typeface="+mn-cs"/>
              </a:rPr>
              <a:t>32 countries</a:t>
            </a:r>
          </a:p>
          <a:p>
            <a:pPr marL="0" marR="0" lvl="0" indent="0" algn="ctr" defTabSz="914303"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a:ln>
                  <a:noFill/>
                </a:ln>
                <a:solidFill>
                  <a:srgbClr val="FFFFFF"/>
                </a:solidFill>
                <a:effectLst/>
                <a:uLnTx/>
                <a:uFillTx/>
                <a:latin typeface="Arial"/>
                <a:ea typeface="+mn-ea"/>
                <a:cs typeface="+mn-cs"/>
              </a:rPr>
              <a:t> + </a:t>
            </a:r>
          </a:p>
          <a:p>
            <a:pPr marL="0" marR="0" lvl="0" indent="0" algn="ctr" defTabSz="914303"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a:ln>
                  <a:noFill/>
                </a:ln>
                <a:solidFill>
                  <a:srgbClr val="FFFFFF"/>
                </a:solidFill>
                <a:effectLst/>
                <a:uLnTx/>
                <a:uFillTx/>
                <a:latin typeface="Arial"/>
                <a:ea typeface="+mn-ea"/>
                <a:cs typeface="+mn-cs"/>
              </a:rPr>
              <a:t>CERN</a:t>
            </a:r>
            <a:endParaRPr kumimoji="0" lang="en-GB" sz="1600" b="1" i="0" u="none" strike="noStrike" kern="0" cap="none" spc="0" normalizeH="0" baseline="0" noProof="0" dirty="0">
              <a:ln>
                <a:noFill/>
              </a:ln>
              <a:solidFill>
                <a:srgbClr val="FFFFFF"/>
              </a:solidFill>
              <a:effectLst/>
              <a:uLnTx/>
              <a:uFillTx/>
              <a:latin typeface="Arial"/>
              <a:ea typeface="+mn-ea"/>
              <a:cs typeface="+mn-cs"/>
            </a:endParaRPr>
          </a:p>
        </p:txBody>
      </p:sp>
      <p:pic>
        <p:nvPicPr>
          <p:cNvPr id="16" name="Picture 15" descr="A blue flag with yellow stars&#10;&#10;Description automatically generated">
            <a:extLst>
              <a:ext uri="{FF2B5EF4-FFF2-40B4-BE49-F238E27FC236}">
                <a16:creationId xmlns:a16="http://schemas.microsoft.com/office/drawing/2014/main" id="{8EDFB768-62F7-1F50-FD69-398AA074F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5995" y="5460521"/>
            <a:ext cx="1756286" cy="1168879"/>
          </a:xfrm>
          <a:prstGeom prst="rect">
            <a:avLst/>
          </a:prstGeom>
        </p:spPr>
      </p:pic>
      <p:pic>
        <p:nvPicPr>
          <p:cNvPr id="18" name="Picture 17" descr="A logo with text and a circle&#10;&#10;Description automatically generated">
            <a:extLst>
              <a:ext uri="{FF2B5EF4-FFF2-40B4-BE49-F238E27FC236}">
                <a16:creationId xmlns:a16="http://schemas.microsoft.com/office/drawing/2014/main" id="{7328748B-89A8-DD32-02CD-ADFDEA28951C}"/>
              </a:ext>
            </a:extLst>
          </p:cNvPr>
          <p:cNvPicPr>
            <a:picLocks noChangeAspect="1"/>
          </p:cNvPicPr>
          <p:nvPr/>
        </p:nvPicPr>
        <p:blipFill rotWithShape="1">
          <a:blip r:embed="rId5">
            <a:extLst>
              <a:ext uri="{28A0092B-C50C-407E-A947-70E740481C1C}">
                <a14:useLocalDpi xmlns:a14="http://schemas.microsoft.com/office/drawing/2010/main" val="0"/>
              </a:ext>
            </a:extLst>
          </a:blip>
          <a:srcRect l="13687" r="10025"/>
          <a:stretch/>
        </p:blipFill>
        <p:spPr>
          <a:xfrm>
            <a:off x="10177780" y="5451444"/>
            <a:ext cx="2002709" cy="1199626"/>
          </a:xfrm>
          <a:prstGeom prst="rect">
            <a:avLst/>
          </a:prstGeom>
        </p:spPr>
      </p:pic>
      <p:sp>
        <p:nvSpPr>
          <p:cNvPr id="19" name="Rectangle 18">
            <a:extLst>
              <a:ext uri="{FF2B5EF4-FFF2-40B4-BE49-F238E27FC236}">
                <a16:creationId xmlns:a16="http://schemas.microsoft.com/office/drawing/2014/main" id="{95CEEA3F-0EF5-6780-6CC3-873A8DFCE7AB}"/>
              </a:ext>
            </a:extLst>
          </p:cNvPr>
          <p:cNvSpPr/>
          <p:nvPr/>
        </p:nvSpPr>
        <p:spPr>
          <a:xfrm>
            <a:off x="253969" y="953114"/>
            <a:ext cx="11745373" cy="1015663"/>
          </a:xfrm>
          <a:prstGeom prst="rect">
            <a:avLst/>
          </a:prstGeom>
        </p:spPr>
        <p:txBody>
          <a:bodyPr wrap="square">
            <a:spAutoFit/>
          </a:bodyPr>
          <a:lstStyle/>
          <a:p>
            <a:pPr defTabSz="822960">
              <a:defRPr/>
            </a:pPr>
            <a:r>
              <a:rPr lang="en-GB" sz="2000" b="1" dirty="0">
                <a:solidFill>
                  <a:srgbClr val="002060"/>
                </a:solidFill>
                <a:latin typeface="Arial"/>
              </a:rPr>
              <a:t>Increasing international collaboration as a prerequisite for success:</a:t>
            </a:r>
            <a:br>
              <a:rPr lang="en-GB" sz="2000" b="1" dirty="0">
                <a:solidFill>
                  <a:srgbClr val="002060"/>
                </a:solidFill>
                <a:latin typeface="Arial"/>
              </a:rPr>
            </a:br>
            <a:r>
              <a:rPr lang="en-GB" sz="2000" b="1" dirty="0">
                <a:solidFill>
                  <a:srgbClr val="002060"/>
                </a:solidFill>
                <a:latin typeface="Arial"/>
                <a:sym typeface="Wingdings" panose="05000000000000000000" pitchFamily="2" charset="2"/>
              </a:rPr>
              <a:t></a:t>
            </a:r>
            <a:r>
              <a:rPr lang="en-GB" sz="2000" dirty="0">
                <a:solidFill>
                  <a:srgbClr val="002060"/>
                </a:solidFill>
                <a:latin typeface="Arial"/>
              </a:rPr>
              <a:t>links with </a:t>
            </a:r>
            <a:r>
              <a:rPr lang="en-GB" sz="2000" b="1" dirty="0">
                <a:solidFill>
                  <a:srgbClr val="002060"/>
                </a:solidFill>
                <a:latin typeface="Arial"/>
              </a:rPr>
              <a:t>science, research &amp; development </a:t>
            </a:r>
            <a:r>
              <a:rPr lang="en-GB" sz="2000" dirty="0">
                <a:solidFill>
                  <a:srgbClr val="002060"/>
                </a:solidFill>
                <a:latin typeface="Arial"/>
              </a:rPr>
              <a:t>and </a:t>
            </a:r>
            <a:r>
              <a:rPr lang="en-GB" sz="2000" b="1" dirty="0">
                <a:solidFill>
                  <a:srgbClr val="002060"/>
                </a:solidFill>
                <a:latin typeface="Arial"/>
              </a:rPr>
              <a:t>high-tech industry </a:t>
            </a:r>
            <a:r>
              <a:rPr lang="en-GB" sz="2000" dirty="0">
                <a:solidFill>
                  <a:srgbClr val="002060"/>
                </a:solidFill>
                <a:latin typeface="Arial"/>
              </a:rPr>
              <a:t>will be essential to further advance and prepare the implementation of </a:t>
            </a:r>
            <a:r>
              <a:rPr lang="en-GB" sz="2000" dirty="0">
                <a:solidFill>
                  <a:srgbClr val="FFFFFF"/>
                </a:solidFill>
                <a:latin typeface="Arial"/>
              </a:rPr>
              <a:t>FCC</a:t>
            </a:r>
            <a:endParaRPr lang="en-US" sz="2000" dirty="0">
              <a:solidFill>
                <a:srgbClr val="FFFFFF"/>
              </a:solidFill>
              <a:latin typeface="Arial"/>
            </a:endParaRPr>
          </a:p>
        </p:txBody>
      </p:sp>
      <p:sp>
        <p:nvSpPr>
          <p:cNvPr id="20" name="TextBox 19">
            <a:extLst>
              <a:ext uri="{FF2B5EF4-FFF2-40B4-BE49-F238E27FC236}">
                <a16:creationId xmlns:a16="http://schemas.microsoft.com/office/drawing/2014/main" id="{B026B52A-F155-5550-3E01-BE13CF6CD167}"/>
              </a:ext>
            </a:extLst>
          </p:cNvPr>
          <p:cNvSpPr txBox="1"/>
          <p:nvPr/>
        </p:nvSpPr>
        <p:spPr>
          <a:xfrm>
            <a:off x="264943" y="5322469"/>
            <a:ext cx="5118819" cy="1477328"/>
          </a:xfrm>
          <a:prstGeom prst="rect">
            <a:avLst/>
          </a:prstGeom>
          <a:noFill/>
        </p:spPr>
        <p:txBody>
          <a:bodyPr wrap="square" rtlCol="0">
            <a:spAutoFit/>
          </a:bodyPr>
          <a:lstStyle/>
          <a:p>
            <a:pPr defTabSz="822960">
              <a:defRPr/>
            </a:pPr>
            <a:r>
              <a:rPr lang="en-CH" b="1" dirty="0">
                <a:solidFill>
                  <a:srgbClr val="002060"/>
                </a:solidFill>
                <a:latin typeface="Arial"/>
              </a:rPr>
              <a:t>FCC Feasibility Study: </a:t>
            </a:r>
          </a:p>
          <a:p>
            <a:pPr defTabSz="822960">
              <a:defRPr/>
            </a:pPr>
            <a:r>
              <a:rPr lang="fr-FR" dirty="0">
                <a:solidFill>
                  <a:srgbClr val="002060"/>
                </a:solidFill>
                <a:latin typeface="Arial"/>
              </a:rPr>
              <a:t>Aim </a:t>
            </a:r>
            <a:r>
              <a:rPr lang="fr-FR" dirty="0" err="1">
                <a:solidFill>
                  <a:srgbClr val="002060"/>
                </a:solidFill>
                <a:latin typeface="Arial"/>
              </a:rPr>
              <a:t>is</a:t>
            </a:r>
            <a:r>
              <a:rPr lang="fr-FR" dirty="0">
                <a:solidFill>
                  <a:srgbClr val="002060"/>
                </a:solidFill>
                <a:latin typeface="Arial"/>
              </a:rPr>
              <a:t> to </a:t>
            </a:r>
            <a:r>
              <a:rPr lang="fr-FR" dirty="0" err="1">
                <a:solidFill>
                  <a:srgbClr val="002060"/>
                </a:solidFill>
                <a:latin typeface="Arial"/>
              </a:rPr>
              <a:t>increase</a:t>
            </a:r>
            <a:r>
              <a:rPr lang="fr-FR" dirty="0">
                <a:solidFill>
                  <a:srgbClr val="002060"/>
                </a:solidFill>
                <a:latin typeface="Arial"/>
              </a:rPr>
              <a:t> </a:t>
            </a:r>
            <a:r>
              <a:rPr lang="fr-FR" dirty="0" err="1">
                <a:solidFill>
                  <a:srgbClr val="002060"/>
                </a:solidFill>
                <a:latin typeface="Arial"/>
              </a:rPr>
              <a:t>further</a:t>
            </a:r>
            <a:r>
              <a:rPr lang="fr-FR" dirty="0">
                <a:solidFill>
                  <a:srgbClr val="002060"/>
                </a:solidFill>
                <a:latin typeface="Arial"/>
              </a:rPr>
              <a:t> the collaboration,</a:t>
            </a:r>
          </a:p>
          <a:p>
            <a:pPr defTabSz="822960">
              <a:defRPr/>
            </a:pPr>
            <a:r>
              <a:rPr lang="fr-FR" dirty="0">
                <a:solidFill>
                  <a:srgbClr val="002060"/>
                </a:solidFill>
                <a:latin typeface="Arial"/>
              </a:rPr>
              <a:t>on all aspects, in </a:t>
            </a:r>
            <a:r>
              <a:rPr lang="fr-FR" dirty="0" err="1">
                <a:solidFill>
                  <a:srgbClr val="002060"/>
                </a:solidFill>
                <a:latin typeface="Arial"/>
              </a:rPr>
              <a:t>particular</a:t>
            </a:r>
            <a:r>
              <a:rPr lang="fr-FR" dirty="0">
                <a:solidFill>
                  <a:srgbClr val="002060"/>
                </a:solidFill>
                <a:latin typeface="Arial"/>
              </a:rPr>
              <a:t> on</a:t>
            </a:r>
          </a:p>
          <a:p>
            <a:pPr defTabSz="822960">
              <a:defRPr/>
            </a:pPr>
            <a:r>
              <a:rPr lang="fr-FR" dirty="0">
                <a:solidFill>
                  <a:srgbClr val="002060"/>
                </a:solidFill>
                <a:latin typeface="Arial"/>
              </a:rPr>
              <a:t>Accelerator and </a:t>
            </a:r>
            <a:r>
              <a:rPr lang="fr-FR" dirty="0" err="1">
                <a:solidFill>
                  <a:srgbClr val="002060"/>
                </a:solidFill>
                <a:latin typeface="Arial"/>
              </a:rPr>
              <a:t>Particle</a:t>
            </a:r>
            <a:r>
              <a:rPr lang="fr-FR" dirty="0">
                <a:solidFill>
                  <a:srgbClr val="002060"/>
                </a:solidFill>
                <a:latin typeface="Arial"/>
              </a:rPr>
              <a:t>/</a:t>
            </a:r>
            <a:r>
              <a:rPr lang="fr-FR" dirty="0" err="1">
                <a:solidFill>
                  <a:srgbClr val="002060"/>
                </a:solidFill>
                <a:latin typeface="Arial"/>
              </a:rPr>
              <a:t>Experiments</a:t>
            </a:r>
            <a:r>
              <a:rPr lang="fr-FR" dirty="0">
                <a:solidFill>
                  <a:srgbClr val="002060"/>
                </a:solidFill>
                <a:latin typeface="Arial"/>
              </a:rPr>
              <a:t>/Detectors </a:t>
            </a:r>
          </a:p>
          <a:p>
            <a:pPr defTabSz="822960">
              <a:defRPr/>
            </a:pPr>
            <a:r>
              <a:rPr lang="fr-FR" dirty="0">
                <a:solidFill>
                  <a:prstClr val="white"/>
                </a:solidFill>
                <a:latin typeface="Arial"/>
              </a:rPr>
              <a:t>			</a:t>
            </a:r>
            <a:endParaRPr lang="fr-FR" b="1" dirty="0">
              <a:solidFill>
                <a:srgbClr val="FFFF00"/>
              </a:solidFill>
              <a:latin typeface="Arial"/>
            </a:endParaRPr>
          </a:p>
        </p:txBody>
      </p:sp>
    </p:spTree>
    <p:extLst>
      <p:ext uri="{BB962C8B-B14F-4D97-AF65-F5344CB8AC3E}">
        <p14:creationId xmlns:p14="http://schemas.microsoft.com/office/powerpoint/2010/main" val="278650835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8277EB-4087-42D8-9B97-EDB9050F65D9}"/>
              </a:ext>
            </a:extLst>
          </p:cNvPr>
          <p:cNvSpPr>
            <a:spLocks noGrp="1"/>
          </p:cNvSpPr>
          <p:nvPr>
            <p:ph type="sldNum" sz="quarter" idx="10"/>
          </p:nvPr>
        </p:nvSpPr>
        <p:spPr>
          <a:xfrm>
            <a:off x="11660400" y="69891"/>
            <a:ext cx="385972" cy="226761"/>
          </a:xfrm>
        </p:spPr>
        <p:txBody>
          <a:bodyPr wrap="none" anchor="ctr">
            <a:normAutofit fontScale="85000" lnSpcReduction="20000"/>
          </a:bodyPr>
          <a:lstStyle/>
          <a:p>
            <a:pPr defTabSz="914303">
              <a:spcAft>
                <a:spcPts val="300"/>
              </a:spcAft>
            </a:pPr>
            <a:fld id="{88A1DFE4-5FC5-43BD-BB7E-75EAD82B965F}" type="slidenum">
              <a:rPr lang="en-US">
                <a:solidFill>
                  <a:srgbClr val="FFFFFF"/>
                </a:solidFill>
                <a:latin typeface="Arial"/>
              </a:rPr>
              <a:pPr defTabSz="914303">
                <a:spcAft>
                  <a:spcPts val="300"/>
                </a:spcAft>
              </a:pPr>
              <a:t>37</a:t>
            </a:fld>
            <a:endParaRPr lang="en-US">
              <a:solidFill>
                <a:srgbClr val="FFFFFF"/>
              </a:solidFill>
              <a:latin typeface="Arial"/>
            </a:endParaRPr>
          </a:p>
        </p:txBody>
      </p:sp>
      <p:sp>
        <p:nvSpPr>
          <p:cNvPr id="6" name="TextBox 5">
            <a:extLst>
              <a:ext uri="{FF2B5EF4-FFF2-40B4-BE49-F238E27FC236}">
                <a16:creationId xmlns:a16="http://schemas.microsoft.com/office/drawing/2014/main" id="{74B96682-1E65-CF12-AAFB-4EB801A5D2B1}"/>
              </a:ext>
            </a:extLst>
          </p:cNvPr>
          <p:cNvSpPr txBox="1"/>
          <p:nvPr/>
        </p:nvSpPr>
        <p:spPr>
          <a:xfrm>
            <a:off x="0" y="0"/>
            <a:ext cx="12192000" cy="646331"/>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en-US" dirty="0"/>
              <a:t> FCC Week 2024 - San Francisco – 10 to 14 June  </a:t>
            </a:r>
            <a:endParaRPr lang="en-GB" dirty="0"/>
          </a:p>
        </p:txBody>
      </p:sp>
      <p:pic>
        <p:nvPicPr>
          <p:cNvPr id="7" name="Picture 6" descr="A white text on a black background&#10;&#10;Description automatically generated">
            <a:extLst>
              <a:ext uri="{FF2B5EF4-FFF2-40B4-BE49-F238E27FC236}">
                <a16:creationId xmlns:a16="http://schemas.microsoft.com/office/drawing/2014/main" id="{E1DB71E9-A27B-B933-D447-F674EEA6DD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08" y="73125"/>
            <a:ext cx="1479249" cy="500081"/>
          </a:xfrm>
          <a:prstGeom prst="rect">
            <a:avLst/>
          </a:prstGeom>
        </p:spPr>
      </p:pic>
      <p:sp>
        <p:nvSpPr>
          <p:cNvPr id="10" name="TextBox 9">
            <a:extLst>
              <a:ext uri="{FF2B5EF4-FFF2-40B4-BE49-F238E27FC236}">
                <a16:creationId xmlns:a16="http://schemas.microsoft.com/office/drawing/2014/main" id="{427C2240-BEAA-AF24-4681-C5A312B3720C}"/>
              </a:ext>
            </a:extLst>
          </p:cNvPr>
          <p:cNvSpPr txBox="1"/>
          <p:nvPr/>
        </p:nvSpPr>
        <p:spPr>
          <a:xfrm>
            <a:off x="0" y="5665738"/>
            <a:ext cx="12192000" cy="1200329"/>
          </a:xfrm>
          <a:prstGeom prst="rect">
            <a:avLst/>
          </a:prstGeom>
          <a:solidFill>
            <a:schemeClr val="tx1">
              <a:lumMod val="90000"/>
              <a:lumOff val="10000"/>
            </a:schemeClr>
          </a:solidFill>
        </p:spPr>
        <p:txBody>
          <a:bodyPr wrap="square" rtlCol="0">
            <a:spAutoFit/>
          </a:bodyPr>
          <a:lstStyle/>
          <a:p>
            <a:pPr>
              <a:defRPr/>
            </a:pPr>
            <a:endParaRPr lang="en-GB" sz="3600" b="1" kern="0" dirty="0">
              <a:solidFill>
                <a:srgbClr val="FFFF00"/>
              </a:solidFill>
              <a:latin typeface="Calibri" panose="020F0502020204030204"/>
            </a:endParaRPr>
          </a:p>
          <a:p>
            <a:pPr>
              <a:defRPr/>
            </a:pPr>
            <a:endParaRPr lang="en-GB" sz="3600" b="1" kern="0" dirty="0">
              <a:solidFill>
                <a:srgbClr val="FFFF00"/>
              </a:solidFill>
              <a:latin typeface="Calibri" panose="020F0502020204030204"/>
            </a:endParaRPr>
          </a:p>
        </p:txBody>
      </p:sp>
      <p:pic>
        <p:nvPicPr>
          <p:cNvPr id="11" name="Picture 10" descr="A group of people standing in front of a screen&#10;&#10;Description automatically generated">
            <a:extLst>
              <a:ext uri="{FF2B5EF4-FFF2-40B4-BE49-F238E27FC236}">
                <a16:creationId xmlns:a16="http://schemas.microsoft.com/office/drawing/2014/main" id="{B41D742D-9F8A-4304-31F0-CD4187FF0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083"/>
            <a:ext cx="12192000" cy="5268318"/>
          </a:xfrm>
          <a:prstGeom prst="rect">
            <a:avLst/>
          </a:prstGeom>
        </p:spPr>
      </p:pic>
      <p:sp>
        <p:nvSpPr>
          <p:cNvPr id="12" name="TextBox 11">
            <a:extLst>
              <a:ext uri="{FF2B5EF4-FFF2-40B4-BE49-F238E27FC236}">
                <a16:creationId xmlns:a16="http://schemas.microsoft.com/office/drawing/2014/main" id="{04FBC6F3-1C00-FE68-A69A-D3D17476CAD2}"/>
              </a:ext>
            </a:extLst>
          </p:cNvPr>
          <p:cNvSpPr txBox="1"/>
          <p:nvPr/>
        </p:nvSpPr>
        <p:spPr>
          <a:xfrm>
            <a:off x="23999" y="5916021"/>
            <a:ext cx="12144001" cy="954107"/>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303"/>
            <a:r>
              <a:rPr lang="fr-CH" sz="2800" dirty="0">
                <a:solidFill>
                  <a:srgbClr val="0F124A"/>
                </a:solidFill>
                <a:latin typeface="Arial"/>
              </a:rPr>
              <a:t>449 participants, </a:t>
            </a:r>
            <a:r>
              <a:rPr kumimoji="0" lang="fr-CH" sz="2800" b="0" i="0" u="none" strike="noStrike" kern="0" cap="none" spc="0" normalizeH="0" baseline="0" noProof="0" dirty="0">
                <a:ln>
                  <a:noFill/>
                </a:ln>
                <a:solidFill>
                  <a:srgbClr val="0F124A"/>
                </a:solidFill>
                <a:effectLst/>
                <a:uLnTx/>
                <a:uFillTx/>
                <a:latin typeface="Arial"/>
                <a:ea typeface="+mn-ea"/>
                <a:cs typeface="+mn-cs"/>
              </a:rPr>
              <a:t>50 public sessions, 216 oral </a:t>
            </a:r>
            <a:r>
              <a:rPr kumimoji="0" lang="fr-CH" sz="2800" b="0" i="0" u="none" strike="noStrike" kern="0" cap="none" spc="0" normalizeH="0" baseline="0" noProof="0" dirty="0" err="1">
                <a:ln>
                  <a:noFill/>
                </a:ln>
                <a:solidFill>
                  <a:srgbClr val="0F124A"/>
                </a:solidFill>
                <a:effectLst/>
                <a:uLnTx/>
                <a:uFillTx/>
                <a:latin typeface="Arial"/>
                <a:ea typeface="+mn-ea"/>
                <a:cs typeface="+mn-cs"/>
              </a:rPr>
              <a:t>presentations</a:t>
            </a:r>
            <a:r>
              <a:rPr kumimoji="0" lang="fr-CH" sz="2800" b="0" i="0" u="none" strike="noStrike" kern="0" cap="none" spc="0" normalizeH="0" baseline="0" noProof="0" dirty="0">
                <a:ln>
                  <a:noFill/>
                </a:ln>
                <a:solidFill>
                  <a:srgbClr val="0F124A"/>
                </a:solidFill>
                <a:effectLst/>
                <a:uLnTx/>
                <a:uFillTx/>
                <a:latin typeface="Arial"/>
                <a:ea typeface="+mn-ea"/>
                <a:cs typeface="+mn-cs"/>
              </a:rPr>
              <a:t>, 32 posters</a:t>
            </a:r>
            <a:endParaRPr kumimoji="0" lang="en-GB" sz="2800" b="0" i="0" u="none" strike="noStrike" kern="0" cap="none" spc="0" normalizeH="0" baseline="0" noProof="0" dirty="0">
              <a:ln>
                <a:noFill/>
              </a:ln>
              <a:solidFill>
                <a:srgbClr val="0F124A"/>
              </a:solidFill>
              <a:effectLst/>
              <a:uLnTx/>
              <a:uFillTx/>
              <a:latin typeface="Arial"/>
              <a:ea typeface="+mn-ea"/>
              <a:cs typeface="+mn-cs"/>
            </a:endParaRPr>
          </a:p>
          <a:p>
            <a:pPr algn="ctr" defTabSz="914303"/>
            <a:r>
              <a:rPr lang="en-GB" sz="2800" dirty="0">
                <a:solidFill>
                  <a:srgbClr val="0F124A"/>
                </a:solidFill>
                <a:latin typeface="Arial"/>
              </a:rPr>
              <a:t>US efforts getting organized, towards completing the FS by March 2025</a:t>
            </a:r>
            <a:endParaRPr lang="fr-CH" sz="2800" dirty="0">
              <a:solidFill>
                <a:srgbClr val="0F124A"/>
              </a:solidFill>
              <a:latin typeface="Arial"/>
            </a:endParaRPr>
          </a:p>
        </p:txBody>
      </p:sp>
    </p:spTree>
    <p:extLst>
      <p:ext uri="{BB962C8B-B14F-4D97-AF65-F5344CB8AC3E}">
        <p14:creationId xmlns:p14="http://schemas.microsoft.com/office/powerpoint/2010/main" val="130173366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DBC151-883A-DEAC-35FB-6AC5EB999D89}"/>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fr-CH" sz="3200" b="1" i="0" u="none" strike="noStrike" kern="1200" cap="none" spc="0" normalizeH="0" baseline="0" noProof="0" dirty="0">
                <a:ln>
                  <a:noFill/>
                </a:ln>
                <a:solidFill>
                  <a:srgbClr val="FFFF00"/>
                </a:solidFill>
                <a:effectLst/>
                <a:uLnTx/>
                <a:uFillTx/>
                <a:latin typeface="Calibri" panose="020F0502020204030204"/>
                <a:ea typeface="+mj-ea"/>
                <a:cs typeface="Calibri" panose="020F0502020204030204" pitchFamily="34" charset="0"/>
              </a:rPr>
              <a:t>Progress on international collaboration</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6DF17DA7-EC67-2840-B722-2D4BE8296F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 name="TextBox 1">
            <a:extLst>
              <a:ext uri="{FF2B5EF4-FFF2-40B4-BE49-F238E27FC236}">
                <a16:creationId xmlns:a16="http://schemas.microsoft.com/office/drawing/2014/main" id="{3646D1AD-AE00-6581-96D7-1A357F4A5F37}"/>
              </a:ext>
            </a:extLst>
          </p:cNvPr>
          <p:cNvSpPr txBox="1"/>
          <p:nvPr/>
        </p:nvSpPr>
        <p:spPr>
          <a:xfrm>
            <a:off x="7328985" y="794360"/>
            <a:ext cx="4695810" cy="4297267"/>
          </a:xfrm>
          <a:prstGeom prst="rect">
            <a:avLst/>
          </a:prstGeom>
          <a:noFill/>
        </p:spPr>
        <p:txBody>
          <a:bodyPr wrap="square">
            <a:spAutoFit/>
          </a:bodyPr>
          <a:lstStyle>
            <a:defPPr>
              <a:defRPr lang="en-US"/>
            </a:defPPr>
            <a:lvl1pPr marR="0" lvl="0" indent="0" defTabSz="914303" fontAlgn="auto">
              <a:lnSpc>
                <a:spcPct val="100000"/>
              </a:lnSpc>
              <a:spcBef>
                <a:spcPts val="0"/>
              </a:spcBef>
              <a:spcAft>
                <a:spcPts val="0"/>
              </a:spcAft>
              <a:buClrTx/>
              <a:buSzTx/>
              <a:buFontTx/>
              <a:buNone/>
              <a:tabLst/>
              <a:defRPr kumimoji="0" sz="2400" b="1" i="0" u="none" strike="noStrike" cap="none" spc="0" normalizeH="0" baseline="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defRPr>
            </a:lvl1pPr>
          </a:lstStyle>
          <a:p>
            <a:pPr marL="0" marR="0" lvl="0" indent="0" algn="l" defTabSz="914303" rtl="0" eaLnBrk="1" fontAlgn="auto" latinLnBrk="0" hangingPunct="1">
              <a:lnSpc>
                <a:spcPct val="100000"/>
              </a:lnSpc>
              <a:spcBef>
                <a:spcPts val="600"/>
              </a:spcBef>
              <a:spcAft>
                <a:spcPts val="600"/>
              </a:spcAft>
              <a:buClrTx/>
              <a:buSzTx/>
              <a:buFontTx/>
              <a:buNone/>
              <a:tabLst/>
              <a:defRPr/>
            </a:pPr>
            <a:r>
              <a:rPr kumimoji="0" lang="en-GB" sz="2100" b="0" i="0" u="none" strike="noStrike" kern="1200" cap="none" spc="0" normalizeH="0" baseline="0" noProof="0" dirty="0">
                <a:ln>
                  <a:noFill/>
                </a:ln>
                <a:solidFill>
                  <a:srgbClr val="0C377B"/>
                </a:solidFill>
                <a:effectLst/>
                <a:uLnTx/>
                <a:uFillTx/>
                <a:latin typeface="Calibri" panose="020F0502020204030204" pitchFamily="34" charset="0"/>
                <a:ea typeface="MS Mincho" panose="02020609040205080304" pitchFamily="49" charset="-128"/>
                <a:cs typeface="Calibri" panose="020F0502020204030204" pitchFamily="34" charset="0"/>
              </a:rPr>
              <a:t>26 April 2024</a:t>
            </a:r>
          </a:p>
          <a:p>
            <a:pPr marL="0" marR="0" lvl="0" indent="0" algn="l" defTabSz="914303" rtl="0" eaLnBrk="1" fontAlgn="auto" latinLnBrk="0" hangingPunct="1">
              <a:lnSpc>
                <a:spcPct val="100000"/>
              </a:lnSpc>
              <a:spcBef>
                <a:spcPts val="600"/>
              </a:spcBef>
              <a:spcAft>
                <a:spcPts val="600"/>
              </a:spcAft>
              <a:buClrTx/>
              <a:buSzTx/>
              <a:buFontTx/>
              <a:buNone/>
              <a:tabLst/>
              <a:defRPr/>
            </a:pPr>
            <a:r>
              <a:rPr kumimoji="0" lang="en-GB" sz="2100" b="0" i="0" u="none" strike="noStrike" kern="1200" cap="none" spc="0" normalizeH="0" baseline="0" noProof="0" dirty="0">
                <a:ln>
                  <a:noFill/>
                </a:ln>
                <a:solidFill>
                  <a:srgbClr val="0C377B"/>
                </a:solidFill>
                <a:effectLst/>
                <a:uLnTx/>
                <a:uFillTx/>
                <a:latin typeface="Calibri" panose="020F0502020204030204" pitchFamily="34" charset="0"/>
                <a:ea typeface="MS Mincho" panose="02020609040205080304" pitchFamily="49" charset="-128"/>
                <a:cs typeface="Calibri" panose="020F0502020204030204" pitchFamily="34" charset="0"/>
              </a:rPr>
              <a:t>White House Office of Science and Technology Policy Principal Deputy U.S. Chief Technology Officer Deirdre Mulligan signed for the United States while Director-General Fabiola Gianotti signed for CERN.</a:t>
            </a:r>
            <a:endParaRPr kumimoji="0" lang="en-US" sz="2100" b="0" i="0" u="none" strike="noStrike" kern="1200" cap="none" spc="0" normalizeH="0" baseline="0" noProof="0" dirty="0">
              <a:ln>
                <a:noFill/>
              </a:ln>
              <a:solidFill>
                <a:srgbClr val="0C377B"/>
              </a:solidFill>
              <a:effectLst/>
              <a:uLnTx/>
              <a:uFillTx/>
              <a:latin typeface="Calibri" panose="020F0502020204030204" pitchFamily="34" charset="0"/>
              <a:ea typeface="MS Mincho" panose="02020609040205080304" pitchFamily="49" charset="-128"/>
              <a:cs typeface="Calibri" panose="020F0502020204030204" pitchFamily="34" charset="0"/>
            </a:endParaRPr>
          </a:p>
          <a:p>
            <a:pPr marL="0" marR="0" lvl="0" indent="0" algn="l" defTabSz="914303" rtl="0" eaLnBrk="1" fontAlgn="auto" latinLnBrk="0" hangingPunct="1">
              <a:lnSpc>
                <a:spcPct val="150000"/>
              </a:lnSpc>
              <a:spcBef>
                <a:spcPts val="600"/>
              </a:spcBef>
              <a:spcAft>
                <a:spcPts val="600"/>
              </a:spcAft>
              <a:buClrTx/>
              <a:buSzTx/>
              <a:buFontTx/>
              <a:buNone/>
              <a:tabLst/>
              <a:defRPr/>
            </a:pPr>
            <a:r>
              <a:rPr kumimoji="0" lang="en-US" sz="2100" b="1" i="0" u="none" strike="noStrike" kern="1200" cap="none" spc="0" normalizeH="0" baseline="0" noProof="0" dirty="0">
                <a:ln>
                  <a:noFill/>
                </a:ln>
                <a:solidFill>
                  <a:srgbClr val="0C377B"/>
                </a:solidFill>
                <a:effectLst/>
                <a:uLnTx/>
                <a:uFillTx/>
                <a:latin typeface="Calibri" panose="020F0502020204030204" pitchFamily="34" charset="0"/>
                <a:ea typeface="MS Mincho" panose="02020609040205080304" pitchFamily="49" charset="-128"/>
                <a:cs typeface="Calibri" panose="020F0502020204030204" pitchFamily="34" charset="0"/>
              </a:rPr>
              <a:t> </a:t>
            </a:r>
          </a:p>
          <a:p>
            <a:pPr marL="0" marR="0" lvl="0" indent="0" algn="l" defTabSz="914303" rtl="0" eaLnBrk="1" fontAlgn="auto" latinLnBrk="0" hangingPunct="1">
              <a:lnSpc>
                <a:spcPct val="150000"/>
              </a:lnSpc>
              <a:spcBef>
                <a:spcPts val="600"/>
              </a:spcBef>
              <a:spcAft>
                <a:spcPts val="0"/>
              </a:spcAft>
              <a:buClrTx/>
              <a:buSzTx/>
              <a:buFontTx/>
              <a:buNone/>
              <a:tabLst/>
              <a:defRPr/>
            </a:pPr>
            <a:endParaRPr kumimoji="0" lang="en-US" sz="2100" b="1" i="0" u="none" strike="noStrike" kern="1200" cap="none" spc="0" normalizeH="0" baseline="0" noProof="0" dirty="0">
              <a:ln>
                <a:noFill/>
              </a:ln>
              <a:solidFill>
                <a:srgbClr val="0C377B"/>
              </a:solidFill>
              <a:effectLst/>
              <a:uLnTx/>
              <a:uFillTx/>
              <a:latin typeface="Calibri" panose="020F0502020204030204" pitchFamily="34" charset="0"/>
              <a:ea typeface="MS Mincho" panose="02020609040205080304" pitchFamily="49" charset="-128"/>
              <a:cs typeface="Calibri" panose="020F0502020204030204" pitchFamily="34" charset="0"/>
            </a:endParaRPr>
          </a:p>
          <a:p>
            <a:pPr marL="0" marR="0" lvl="0" indent="0" algn="l" defTabSz="914303" rtl="0" eaLnBrk="1" fontAlgn="auto" latinLnBrk="0" hangingPunct="1">
              <a:lnSpc>
                <a:spcPct val="150000"/>
              </a:lnSpc>
              <a:spcBef>
                <a:spcPts val="600"/>
              </a:spcBef>
              <a:spcAft>
                <a:spcPts val="0"/>
              </a:spcAft>
              <a:buClrTx/>
              <a:buSzTx/>
              <a:buFontTx/>
              <a:buNone/>
              <a:tabLst/>
              <a:defRPr/>
            </a:pPr>
            <a:endParaRPr kumimoji="0" lang="en-GB" sz="2100" b="1" i="0" u="none" strike="noStrike" kern="1200" cap="none" spc="0" normalizeH="0" baseline="0" noProof="0" dirty="0">
              <a:ln>
                <a:noFill/>
              </a:ln>
              <a:solidFill>
                <a:srgbClr val="0C377B"/>
              </a:solidFill>
              <a:effectLst/>
              <a:uLnTx/>
              <a:uFillTx/>
              <a:latin typeface="Calibri" panose="020F0502020204030204" pitchFamily="34" charset="0"/>
              <a:ea typeface="MS Mincho" panose="02020609040205080304" pitchFamily="49" charset="-128"/>
              <a:cs typeface="Calibri" panose="020F0502020204030204" pitchFamily="34" charset="0"/>
            </a:endParaRPr>
          </a:p>
        </p:txBody>
      </p:sp>
      <p:pic>
        <p:nvPicPr>
          <p:cNvPr id="5" name="Picture 4">
            <a:extLst>
              <a:ext uri="{FF2B5EF4-FFF2-40B4-BE49-F238E27FC236}">
                <a16:creationId xmlns:a16="http://schemas.microsoft.com/office/drawing/2014/main" id="{51319624-2EB5-2F07-91A9-57D5E5861366}"/>
              </a:ext>
            </a:extLst>
          </p:cNvPr>
          <p:cNvPicPr>
            <a:picLocks noChangeAspect="1"/>
          </p:cNvPicPr>
          <p:nvPr/>
        </p:nvPicPr>
        <p:blipFill rotWithShape="1">
          <a:blip r:embed="rId4"/>
          <a:srcRect l="56121" t="51974" r="5193" b="1"/>
          <a:stretch/>
        </p:blipFill>
        <p:spPr>
          <a:xfrm>
            <a:off x="7206280" y="3360952"/>
            <a:ext cx="4985720" cy="3497048"/>
          </a:xfrm>
          <a:prstGeom prst="rect">
            <a:avLst/>
          </a:prstGeom>
          <a:noFill/>
        </p:spPr>
      </p:pic>
      <p:pic>
        <p:nvPicPr>
          <p:cNvPr id="6" name="Picture 5">
            <a:extLst>
              <a:ext uri="{FF2B5EF4-FFF2-40B4-BE49-F238E27FC236}">
                <a16:creationId xmlns:a16="http://schemas.microsoft.com/office/drawing/2014/main" id="{72431F81-5B0E-A32A-64D0-E11D2EC14162}"/>
              </a:ext>
            </a:extLst>
          </p:cNvPr>
          <p:cNvPicPr>
            <a:picLocks noChangeAspect="1"/>
          </p:cNvPicPr>
          <p:nvPr/>
        </p:nvPicPr>
        <p:blipFill rotWithShape="1">
          <a:blip r:embed="rId5"/>
          <a:srcRect l="8938" t="39697" r="-3" b="-3"/>
          <a:stretch/>
        </p:blipFill>
        <p:spPr>
          <a:xfrm>
            <a:off x="1769" y="778095"/>
            <a:ext cx="7111681" cy="2107526"/>
          </a:xfrm>
          <a:prstGeom prst="rect">
            <a:avLst/>
          </a:prstGeom>
          <a:noFill/>
        </p:spPr>
      </p:pic>
      <p:pic>
        <p:nvPicPr>
          <p:cNvPr id="8" name="Picture 7">
            <a:extLst>
              <a:ext uri="{FF2B5EF4-FFF2-40B4-BE49-F238E27FC236}">
                <a16:creationId xmlns:a16="http://schemas.microsoft.com/office/drawing/2014/main" id="{514A9D7C-5FD1-FF48-0D4C-226EEF24490C}"/>
              </a:ext>
            </a:extLst>
          </p:cNvPr>
          <p:cNvPicPr>
            <a:picLocks noChangeAspect="1"/>
          </p:cNvPicPr>
          <p:nvPr/>
        </p:nvPicPr>
        <p:blipFill>
          <a:blip r:embed="rId6"/>
          <a:stretch>
            <a:fillRect/>
          </a:stretch>
        </p:blipFill>
        <p:spPr>
          <a:xfrm>
            <a:off x="11929" y="2893411"/>
            <a:ext cx="7091361" cy="3985792"/>
          </a:xfrm>
          <a:prstGeom prst="rect">
            <a:avLst/>
          </a:prstGeom>
          <a:ln>
            <a:solidFill>
              <a:schemeClr val="accent1"/>
            </a:solidFill>
          </a:ln>
        </p:spPr>
      </p:pic>
      <p:sp>
        <p:nvSpPr>
          <p:cNvPr id="7" name="Rectangle 6">
            <a:extLst>
              <a:ext uri="{FF2B5EF4-FFF2-40B4-BE49-F238E27FC236}">
                <a16:creationId xmlns:a16="http://schemas.microsoft.com/office/drawing/2014/main" id="{C86D1FF6-5504-0F09-2C8F-00505556D625}"/>
              </a:ext>
            </a:extLst>
          </p:cNvPr>
          <p:cNvSpPr/>
          <p:nvPr/>
        </p:nvSpPr>
        <p:spPr>
          <a:xfrm>
            <a:off x="11929" y="6079905"/>
            <a:ext cx="6948167" cy="778095"/>
          </a:xfrm>
          <a:prstGeom prst="rect">
            <a:avLst/>
          </a:prstGeom>
          <a:noFill/>
          <a:ln w="3810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27018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9525"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dirty="0"/>
              <a:t>                      EU Competitiveness Report   </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3" name="TextBox 2">
            <a:extLst>
              <a:ext uri="{FF2B5EF4-FFF2-40B4-BE49-F238E27FC236}">
                <a16:creationId xmlns:a16="http://schemas.microsoft.com/office/drawing/2014/main" id="{715841F0-E9F6-7582-AD34-53BF02DB0865}"/>
              </a:ext>
            </a:extLst>
          </p:cNvPr>
          <p:cNvSpPr txBox="1"/>
          <p:nvPr/>
        </p:nvSpPr>
        <p:spPr>
          <a:xfrm>
            <a:off x="7219950" y="1035506"/>
            <a:ext cx="4886325" cy="49859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F124A"/>
                </a:solidFill>
                <a:effectLst/>
                <a:uLnTx/>
                <a:uFillTx/>
                <a:latin typeface="Arial"/>
                <a:ea typeface="+mn-ea"/>
                <a:cs typeface="+mn-cs"/>
              </a:rPr>
              <a:t>“</a:t>
            </a:r>
            <a:r>
              <a:rPr kumimoji="0" lang="en-GB" sz="2000" b="1" i="1" u="none" strike="noStrike" kern="1200" cap="none" spc="0" normalizeH="0" baseline="0" noProof="0" dirty="0">
                <a:ln>
                  <a:noFill/>
                </a:ln>
                <a:solidFill>
                  <a:srgbClr val="0F124A"/>
                </a:solidFill>
                <a:effectLst/>
                <a:uLnTx/>
                <a:uFillTx/>
                <a:latin typeface="Arial"/>
                <a:ea typeface="+mn-ea"/>
                <a:cs typeface="+mn-cs"/>
              </a:rPr>
              <a:t>One of CERN’s most promising current projects, with significant scientific potential, is the construction of the Future Circular Collider (FCC): a 90-km ring designed initially for an electron collider and later for a hadron collider.</a:t>
            </a:r>
            <a:r>
              <a:rPr kumimoji="0" lang="en-GB" sz="2000" b="0" i="1" u="none" strike="noStrike" kern="1200" cap="none" spc="0" normalizeH="0" baseline="0" noProof="0" dirty="0">
                <a:ln>
                  <a:noFill/>
                </a:ln>
                <a:solidFill>
                  <a:srgbClr val="0F124A"/>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1"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F124A"/>
                </a:solidFill>
                <a:effectLst/>
                <a:uLnTx/>
                <a:uFillTx/>
                <a:latin typeface="Arial"/>
                <a:ea typeface="+mn-ea"/>
                <a:cs typeface="+mn-cs"/>
              </a:rPr>
              <a:t>Refinancing CERN and ensuring its continued global leadership in frontier research should be regarded as a top EU priority</a:t>
            </a:r>
            <a:r>
              <a:rPr kumimoji="0" lang="en-GB" b="0" i="1" u="none" strike="noStrike" kern="1200" cap="none" spc="0" normalizeH="0" baseline="0" noProof="0" dirty="0">
                <a:ln>
                  <a:noFill/>
                </a:ln>
                <a:solidFill>
                  <a:srgbClr val="0F124A"/>
                </a:solidFill>
                <a:effectLst/>
                <a:uLnTx/>
                <a:uFillTx/>
                <a:latin typeface="Arial"/>
                <a:ea typeface="+mn-ea"/>
                <a:cs typeface="+mn-cs"/>
              </a:rPr>
              <a:t>, </a:t>
            </a:r>
            <a:r>
              <a:rPr kumimoji="0" lang="en-GB" sz="2000" b="0" i="1" u="none" strike="noStrike" kern="1200" cap="none" spc="0" normalizeH="0" baseline="0" noProof="0" dirty="0">
                <a:ln>
                  <a:noFill/>
                </a:ln>
                <a:solidFill>
                  <a:srgbClr val="0F124A"/>
                </a:solidFill>
                <a:effectLst/>
                <a:uLnTx/>
                <a:uFillTx/>
                <a:latin typeface="Arial"/>
                <a:ea typeface="+mn-ea"/>
                <a:cs typeface="+mn-cs"/>
              </a:rPr>
              <a:t>given the objective of maintaining European prominence in this critical area of fundamental research, which is expected to generate significant business spillovers in the coming years.”</a:t>
            </a:r>
          </a:p>
        </p:txBody>
      </p:sp>
      <p:sp>
        <p:nvSpPr>
          <p:cNvPr id="8" name="TextBox 7">
            <a:extLst>
              <a:ext uri="{FF2B5EF4-FFF2-40B4-BE49-F238E27FC236}">
                <a16:creationId xmlns:a16="http://schemas.microsoft.com/office/drawing/2014/main" id="{19DFF59D-D9DB-6C78-939B-848CFAD0A0AA}"/>
              </a:ext>
            </a:extLst>
          </p:cNvPr>
          <p:cNvSpPr txBox="1"/>
          <p:nvPr/>
        </p:nvSpPr>
        <p:spPr>
          <a:xfrm>
            <a:off x="493610" y="5932183"/>
            <a:ext cx="64096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lumMod val="75000"/>
                    <a:lumOff val="25000"/>
                  </a:srgbClr>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https://commission.europa.eu/topics/strengthening-european-competitiveness/eu-competitiveness-looking-ahead_en</a:t>
            </a:r>
            <a:r>
              <a:rPr kumimoji="0" lang="en-GB" sz="1800" b="0" i="0" u="none" strike="noStrike" kern="1200" cap="none" spc="0" normalizeH="0" baseline="0" noProof="0" dirty="0">
                <a:ln>
                  <a:noFill/>
                </a:ln>
                <a:solidFill>
                  <a:srgbClr val="0F124A">
                    <a:lumMod val="75000"/>
                    <a:lumOff val="25000"/>
                  </a:srgbClr>
                </a:solidFill>
                <a:effectLst/>
                <a:uLnTx/>
                <a:uFillTx/>
                <a:latin typeface="Arial"/>
                <a:ea typeface="+mn-ea"/>
                <a:cs typeface="+mn-cs"/>
              </a:rPr>
              <a:t> </a:t>
            </a:r>
          </a:p>
        </p:txBody>
      </p:sp>
      <p:sp>
        <p:nvSpPr>
          <p:cNvPr id="10" name="TextBox 9">
            <a:extLst>
              <a:ext uri="{FF2B5EF4-FFF2-40B4-BE49-F238E27FC236}">
                <a16:creationId xmlns:a16="http://schemas.microsoft.com/office/drawing/2014/main" id="{59B9DFDA-2A77-EDC4-51C8-2DD4EB6C3CDA}"/>
              </a:ext>
            </a:extLst>
          </p:cNvPr>
          <p:cNvSpPr txBox="1"/>
          <p:nvPr/>
        </p:nvSpPr>
        <p:spPr>
          <a:xfrm>
            <a:off x="6903244" y="66164"/>
            <a:ext cx="520303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Arial"/>
                <a:ea typeface="+mn-ea"/>
                <a:cs typeface="+mn-cs"/>
              </a:rPr>
              <a:t>edited by Mario Draghi, and officially handed over to Ursula von der Leyen in September 2024</a:t>
            </a:r>
          </a:p>
        </p:txBody>
      </p:sp>
      <p:pic>
        <p:nvPicPr>
          <p:cNvPr id="4" name="Picture 3" descr="A person and person standing in front of a screen&#10;&#10;Description automatically generated">
            <a:extLst>
              <a:ext uri="{FF2B5EF4-FFF2-40B4-BE49-F238E27FC236}">
                <a16:creationId xmlns:a16="http://schemas.microsoft.com/office/drawing/2014/main" id="{32529D8A-FC50-93F8-C8EF-1CACF1164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965" y="1035506"/>
            <a:ext cx="6964151" cy="4631869"/>
          </a:xfrm>
          <a:prstGeom prst="rect">
            <a:avLst/>
          </a:prstGeom>
        </p:spPr>
      </p:pic>
    </p:spTree>
    <p:extLst>
      <p:ext uri="{BB962C8B-B14F-4D97-AF65-F5344CB8AC3E}">
        <p14:creationId xmlns:p14="http://schemas.microsoft.com/office/powerpoint/2010/main" val="314693291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D0D6F9-7A03-8047-E236-C7B74B3B2575}"/>
              </a:ext>
            </a:extLst>
          </p:cNvPr>
          <p:cNvPicPr>
            <a:picLocks noChangeAspect="1"/>
          </p:cNvPicPr>
          <p:nvPr/>
        </p:nvPicPr>
        <p:blipFill>
          <a:blip r:embed="rId3"/>
          <a:stretch>
            <a:fillRect/>
          </a:stretch>
        </p:blipFill>
        <p:spPr>
          <a:xfrm>
            <a:off x="3431950" y="2562131"/>
            <a:ext cx="1452393" cy="2130859"/>
          </a:xfrm>
          <a:prstGeom prst="rect">
            <a:avLst/>
          </a:prstGeom>
        </p:spPr>
      </p:pic>
      <p:pic>
        <p:nvPicPr>
          <p:cNvPr id="8" name="Picture 7">
            <a:extLst>
              <a:ext uri="{FF2B5EF4-FFF2-40B4-BE49-F238E27FC236}">
                <a16:creationId xmlns:a16="http://schemas.microsoft.com/office/drawing/2014/main" id="{C4D07060-40A0-C933-55A1-C61393AA5E17}"/>
              </a:ext>
            </a:extLst>
          </p:cNvPr>
          <p:cNvPicPr>
            <a:picLocks noChangeAspect="1"/>
          </p:cNvPicPr>
          <p:nvPr/>
        </p:nvPicPr>
        <p:blipFill>
          <a:blip r:embed="rId4"/>
          <a:stretch>
            <a:fillRect/>
          </a:stretch>
        </p:blipFill>
        <p:spPr>
          <a:xfrm>
            <a:off x="4923540" y="2565160"/>
            <a:ext cx="1424164" cy="2127829"/>
          </a:xfrm>
          <a:prstGeom prst="rect">
            <a:avLst/>
          </a:prstGeom>
        </p:spPr>
      </p:pic>
      <p:pic>
        <p:nvPicPr>
          <p:cNvPr id="9" name="Picture 8">
            <a:extLst>
              <a:ext uri="{FF2B5EF4-FFF2-40B4-BE49-F238E27FC236}">
                <a16:creationId xmlns:a16="http://schemas.microsoft.com/office/drawing/2014/main" id="{DDE0310D-50C7-A78F-9C95-4695C1B576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26"/>
          <a:stretch/>
        </p:blipFill>
        <p:spPr>
          <a:xfrm>
            <a:off x="1947315" y="2629843"/>
            <a:ext cx="1445438" cy="2063147"/>
          </a:xfrm>
          <a:prstGeom prst="rect">
            <a:avLst/>
          </a:prstGeom>
        </p:spPr>
      </p:pic>
      <p:pic>
        <p:nvPicPr>
          <p:cNvPr id="10" name="Picture 9">
            <a:extLst>
              <a:ext uri="{FF2B5EF4-FFF2-40B4-BE49-F238E27FC236}">
                <a16:creationId xmlns:a16="http://schemas.microsoft.com/office/drawing/2014/main" id="{B2AFB0FC-CA2B-5731-05D9-DA9D9645C094}"/>
              </a:ext>
            </a:extLst>
          </p:cNvPr>
          <p:cNvPicPr>
            <a:picLocks noChangeAspect="1"/>
          </p:cNvPicPr>
          <p:nvPr/>
        </p:nvPicPr>
        <p:blipFill>
          <a:blip r:embed="rId6"/>
          <a:stretch>
            <a:fillRect/>
          </a:stretch>
        </p:blipFill>
        <p:spPr>
          <a:xfrm>
            <a:off x="302088" y="2550052"/>
            <a:ext cx="1606030" cy="2142937"/>
          </a:xfrm>
          <a:prstGeom prst="rect">
            <a:avLst/>
          </a:prstGeom>
        </p:spPr>
      </p:pic>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European Strategy for Particle Physics</a:t>
            </a:r>
          </a:p>
        </p:txBody>
      </p:sp>
      <p:pic>
        <p:nvPicPr>
          <p:cNvPr id="14" name="Picture 13" descr="A picture containing icon&#10;&#10;Description automatically generated">
            <a:extLst>
              <a:ext uri="{FF2B5EF4-FFF2-40B4-BE49-F238E27FC236}">
                <a16:creationId xmlns:a16="http://schemas.microsoft.com/office/drawing/2014/main" id="{9F5200E5-32CA-4E37-8990-34E0C09AF5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3" name="Content Placeholder 2">
            <a:extLst>
              <a:ext uri="{FF2B5EF4-FFF2-40B4-BE49-F238E27FC236}">
                <a16:creationId xmlns:a16="http://schemas.microsoft.com/office/drawing/2014/main" id="{803B8D37-04EF-1F20-6D9F-224376C898BB}"/>
              </a:ext>
            </a:extLst>
          </p:cNvPr>
          <p:cNvSpPr txBox="1">
            <a:spLocks/>
          </p:cNvSpPr>
          <p:nvPr/>
        </p:nvSpPr>
        <p:spPr>
          <a:xfrm>
            <a:off x="269740" y="908981"/>
            <a:ext cx="11652519" cy="4713517"/>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400"/>
              </a:spcAft>
              <a:buClrTx/>
              <a:buSzTx/>
              <a:buFont typeface="Arial"/>
              <a:buNone/>
              <a:tabLst/>
              <a:defRPr/>
            </a:pPr>
            <a:r>
              <a:rPr kumimoji="0" lang="en-GB" altLang="en-GB" sz="2400" b="1" i="0" u="none" strike="noStrike" kern="1200" cap="none" spc="0" normalizeH="0" baseline="0" noProof="0" dirty="0">
                <a:ln>
                  <a:noFill/>
                </a:ln>
                <a:solidFill>
                  <a:srgbClr val="0033A0"/>
                </a:solidFill>
                <a:effectLst/>
                <a:uLnTx/>
                <a:uFillTx/>
                <a:latin typeface="Arial"/>
                <a:ea typeface="+mn-ea"/>
                <a:cs typeface="+mn-cs"/>
              </a:rPr>
              <a:t>2013 Update of European Strategy for Particle Physics:</a:t>
            </a:r>
          </a:p>
          <a:p>
            <a:pPr marL="0" marR="0" lvl="0" indent="0" algn="l" defTabSz="914400" rtl="0" eaLnBrk="1" fontAlgn="auto" latinLnBrk="0" hangingPunct="1">
              <a:lnSpc>
                <a:spcPct val="90000"/>
              </a:lnSpc>
              <a:spcBef>
                <a:spcPts val="600"/>
              </a:spcBef>
              <a:spcAft>
                <a:spcPts val="400"/>
              </a:spcAft>
              <a:buClrTx/>
              <a:buSzTx/>
              <a:buFont typeface="Arial"/>
              <a:buNone/>
              <a:tabLst/>
              <a:defRPr/>
            </a:pPr>
            <a:r>
              <a:rPr kumimoji="0" lang="en-GB" altLang="en-GB" sz="2000" b="1" i="0" u="none" strike="noStrike" kern="1200" cap="none" spc="0" normalizeH="0" baseline="0" noProof="0" dirty="0">
                <a:ln>
                  <a:noFill/>
                </a:ln>
                <a:solidFill>
                  <a:srgbClr val="0033A0"/>
                </a:solidFill>
                <a:effectLst/>
                <a:uLnTx/>
                <a:uFillTx/>
                <a:latin typeface="Arial"/>
                <a:ea typeface="+mn-ea"/>
                <a:cs typeface="+mn-cs"/>
              </a:rPr>
              <a:t>“</a:t>
            </a:r>
            <a:r>
              <a:rPr kumimoji="0" lang="en-GB" altLang="en-GB" sz="2000" b="1" i="1" u="none" strike="noStrike" kern="1200" cap="none" spc="0" normalizeH="0" baseline="0" noProof="0" dirty="0">
                <a:ln>
                  <a:noFill/>
                </a:ln>
                <a:solidFill>
                  <a:srgbClr val="0033A0"/>
                </a:solidFill>
                <a:effectLst/>
                <a:uLnTx/>
                <a:uFillTx/>
                <a:latin typeface="Arial"/>
                <a:ea typeface="+mn-ea"/>
                <a:cs typeface="+mn-cs"/>
              </a:rPr>
              <a:t>CERN should undertake design studies for accelerator projects in a global context, with emphasis on </a:t>
            </a:r>
            <a:r>
              <a:rPr kumimoji="0" lang="en-GB" altLang="en-GB" sz="2000" b="1" i="1" u="none" strike="noStrike" kern="1200" cap="none" spc="0" normalizeH="0" baseline="0" noProof="0" dirty="0">
                <a:ln>
                  <a:noFill/>
                </a:ln>
                <a:solidFill>
                  <a:srgbClr val="0033A0"/>
                </a:solidFill>
                <a:effectLst/>
                <a:highlight>
                  <a:srgbClr val="FFFF00"/>
                </a:highlight>
                <a:uLnTx/>
                <a:uFillTx/>
                <a:latin typeface="Arial"/>
                <a:ea typeface="+mn-ea"/>
                <a:cs typeface="+mn-cs"/>
              </a:rPr>
              <a:t>proton-proton and electron-positron high-energy frontier machines</a:t>
            </a:r>
            <a:r>
              <a:rPr kumimoji="0" lang="en-GB" altLang="en-GB" sz="2000" b="1" i="0" u="none" strike="noStrike" kern="1200" cap="none" spc="0" normalizeH="0" baseline="0" noProof="0" dirty="0">
                <a:ln>
                  <a:noFill/>
                </a:ln>
                <a:solidFill>
                  <a:srgbClr val="0033A0"/>
                </a:solidFill>
                <a:effectLst/>
                <a:uLnTx/>
                <a:uFillTx/>
                <a:latin typeface="Arial"/>
                <a:ea typeface="+mn-ea"/>
                <a:cs typeface="+mn-cs"/>
              </a:rPr>
              <a:t>.”</a:t>
            </a:r>
          </a:p>
          <a:p>
            <a:pPr marL="0" marR="0" lvl="0" indent="0" algn="l" defTabSz="914400" rtl="0" eaLnBrk="1" fontAlgn="auto" latinLnBrk="0" hangingPunct="1">
              <a:lnSpc>
                <a:spcPct val="90000"/>
              </a:lnSpc>
              <a:spcBef>
                <a:spcPts val="1800"/>
              </a:spcBef>
              <a:spcAft>
                <a:spcPts val="400"/>
              </a:spcAft>
              <a:buClrTx/>
              <a:buSzTx/>
              <a:buFont typeface="Arial"/>
              <a:buNone/>
              <a:tabLst/>
              <a:defRPr/>
            </a:pPr>
            <a:r>
              <a:rPr kumimoji="0" lang="en-GB" altLang="en-GB" sz="2000" b="1" i="0" u="none" strike="noStrike" kern="1200" cap="none" spc="0" normalizeH="0" baseline="0" noProof="0" dirty="0">
                <a:ln>
                  <a:noFill/>
                </a:ln>
                <a:solidFill>
                  <a:srgbClr val="0033A0"/>
                </a:solidFill>
                <a:effectLst/>
                <a:uLnTx/>
                <a:uFillTx/>
                <a:latin typeface="Calibri" panose="020F0502020204030204" pitchFamily="34" charset="0"/>
                <a:ea typeface="+mn-ea"/>
                <a:cs typeface="Calibri" panose="020F0502020204030204" pitchFamily="34" charset="0"/>
              </a:rPr>
              <a:t>→</a:t>
            </a:r>
            <a:r>
              <a:rPr kumimoji="0" lang="en-GB" altLang="en-GB" sz="2000" b="1" i="0" u="none" strike="noStrike" kern="1200" cap="none" spc="0" normalizeH="0" baseline="0" noProof="0" dirty="0">
                <a:ln>
                  <a:noFill/>
                </a:ln>
                <a:solidFill>
                  <a:srgbClr val="0033A0"/>
                </a:solidFill>
                <a:effectLst/>
                <a:uLnTx/>
                <a:uFillTx/>
                <a:latin typeface="Arial"/>
                <a:ea typeface="+mn-ea"/>
                <a:cs typeface="+mn-cs"/>
              </a:rPr>
              <a:t> FCC Conceptual Design Reports (2018/19)</a:t>
            </a:r>
          </a:p>
          <a:p>
            <a:pPr marL="0" marR="0" lvl="0" indent="0" algn="l" defTabSz="914400" rtl="0" eaLnBrk="1" fontAlgn="auto" latinLnBrk="0" hangingPunct="1">
              <a:lnSpc>
                <a:spcPct val="90000"/>
              </a:lnSpc>
              <a:spcBef>
                <a:spcPts val="1800"/>
              </a:spcBef>
              <a:spcAft>
                <a:spcPts val="400"/>
              </a:spcAft>
              <a:buClrTx/>
              <a:buSzTx/>
              <a:buFont typeface="Arial"/>
              <a:buNone/>
              <a:tabLst/>
              <a:defRPr/>
            </a:pPr>
            <a:endParaRPr kumimoji="0" lang="en-GB" altLang="en-GB" sz="2400" b="1" i="0"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914400" rtl="0" eaLnBrk="1" fontAlgn="auto" latinLnBrk="0" hangingPunct="1">
              <a:lnSpc>
                <a:spcPct val="90000"/>
              </a:lnSpc>
              <a:spcBef>
                <a:spcPts val="1800"/>
              </a:spcBef>
              <a:spcAft>
                <a:spcPts val="400"/>
              </a:spcAft>
              <a:buClrTx/>
              <a:buSzTx/>
              <a:buFont typeface="Arial"/>
              <a:buNone/>
              <a:tabLst/>
              <a:defRPr/>
            </a:pPr>
            <a:endParaRPr kumimoji="0" lang="en-GB" altLang="en-GB" sz="2400" b="1" i="0"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914400" rtl="0" eaLnBrk="1" fontAlgn="auto" latinLnBrk="0" hangingPunct="1">
              <a:lnSpc>
                <a:spcPct val="90000"/>
              </a:lnSpc>
              <a:spcBef>
                <a:spcPts val="1800"/>
              </a:spcBef>
              <a:spcAft>
                <a:spcPts val="400"/>
              </a:spcAft>
              <a:buClrTx/>
              <a:buSzTx/>
              <a:buFont typeface="Arial"/>
              <a:buNone/>
              <a:tabLst/>
              <a:defRPr/>
            </a:pPr>
            <a:endParaRPr kumimoji="0" lang="en-GB" altLang="en-GB" sz="2400" b="1" i="0"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914400" rtl="0" eaLnBrk="1" fontAlgn="auto" latinLnBrk="0" hangingPunct="1">
              <a:lnSpc>
                <a:spcPct val="90000"/>
              </a:lnSpc>
              <a:spcBef>
                <a:spcPts val="1800"/>
              </a:spcBef>
              <a:spcAft>
                <a:spcPts val="400"/>
              </a:spcAft>
              <a:buClrTx/>
              <a:buSzTx/>
              <a:buFont typeface="Arial"/>
              <a:buNone/>
              <a:tabLst/>
              <a:defRPr/>
            </a:pPr>
            <a:r>
              <a:rPr kumimoji="0" lang="en-GB" altLang="en-GB" sz="1100" b="1" i="0" u="none" strike="noStrike" kern="1200" cap="none" spc="0" normalizeH="0" baseline="0" noProof="0" dirty="0">
                <a:ln>
                  <a:noFill/>
                </a:ln>
                <a:solidFill>
                  <a:srgbClr val="0033A0"/>
                </a:solidFill>
                <a:effectLst/>
                <a:uLnTx/>
                <a:uFillTx/>
                <a:latin typeface="Arial"/>
                <a:ea typeface="+mn-ea"/>
                <a:cs typeface="+mn-cs"/>
              </a:rPr>
              <a:t> </a:t>
            </a:r>
          </a:p>
          <a:p>
            <a:pPr marL="0" marR="0" lvl="0" indent="0" algn="l" defTabSz="914400" rtl="0" eaLnBrk="1" fontAlgn="auto" latinLnBrk="0" hangingPunct="1">
              <a:lnSpc>
                <a:spcPct val="90000"/>
              </a:lnSpc>
              <a:spcBef>
                <a:spcPts val="600"/>
              </a:spcBef>
              <a:spcAft>
                <a:spcPts val="400"/>
              </a:spcAft>
              <a:buClrTx/>
              <a:buSzTx/>
              <a:buFont typeface="Arial"/>
              <a:buNone/>
              <a:tabLst/>
              <a:defRPr/>
            </a:pPr>
            <a:r>
              <a:rPr kumimoji="0" lang="en-GB" altLang="en-GB" sz="2400" b="1" i="0" u="none" strike="noStrike" kern="1200" cap="none" spc="0" normalizeH="0" baseline="0" noProof="0" dirty="0">
                <a:ln>
                  <a:noFill/>
                </a:ln>
                <a:solidFill>
                  <a:srgbClr val="0033A0"/>
                </a:solidFill>
                <a:effectLst/>
                <a:uLnTx/>
                <a:uFillTx/>
                <a:latin typeface="Arial"/>
                <a:ea typeface="+mn-ea"/>
                <a:cs typeface="+mn-cs"/>
              </a:rPr>
              <a:t>2020 Update of European Strategy for Particle Physics:</a:t>
            </a:r>
            <a:endParaRPr kumimoji="0" lang="en-GB" sz="2400" b="0" i="0"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914400" rtl="0" eaLnBrk="1" fontAlgn="auto" latinLnBrk="0" hangingPunct="1">
              <a:lnSpc>
                <a:spcPct val="90000"/>
              </a:lnSpc>
              <a:spcBef>
                <a:spcPts val="600"/>
              </a:spcBef>
              <a:spcAft>
                <a:spcPts val="400"/>
              </a:spcAft>
              <a:buClrTx/>
              <a:buSzTx/>
              <a:buFont typeface="Arial"/>
              <a:buNone/>
              <a:tabLst/>
              <a:defRPr/>
            </a:pPr>
            <a:r>
              <a:rPr kumimoji="0" lang="en-US" sz="2000" b="1" i="0" u="none" strike="noStrike" kern="1200" cap="none" spc="0" normalizeH="0" baseline="0" noProof="0" dirty="0">
                <a:ln>
                  <a:noFill/>
                </a:ln>
                <a:solidFill>
                  <a:srgbClr val="0033A0"/>
                </a:solidFill>
                <a:effectLst/>
                <a:uLnTx/>
                <a:uFillTx/>
                <a:latin typeface="Arial"/>
                <a:ea typeface="+mn-ea"/>
                <a:cs typeface="+mn-cs"/>
              </a:rPr>
              <a:t>“</a:t>
            </a:r>
            <a:r>
              <a:rPr kumimoji="0" lang="en-GB" sz="2000" b="1" i="1" u="none" strike="noStrike" kern="1200" cap="none" spc="0" normalizeH="0" baseline="0" noProof="0" dirty="0">
                <a:ln>
                  <a:noFill/>
                </a:ln>
                <a:solidFill>
                  <a:srgbClr val="0033A0"/>
                </a:solidFill>
                <a:effectLst/>
                <a:uLnTx/>
                <a:uFillTx/>
                <a:latin typeface="Arial"/>
                <a:ea typeface="+mn-ea"/>
                <a:cs typeface="+mn-cs"/>
              </a:rPr>
              <a:t>Europe, together with its international partners, should investigate technical and financial feasibility of </a:t>
            </a:r>
            <a:r>
              <a:rPr kumimoji="0" lang="en-GB" sz="2000" b="1" i="1" u="none" strike="noStrike" kern="1200" cap="none" spc="0" normalizeH="0" baseline="0" noProof="0" dirty="0">
                <a:ln>
                  <a:noFill/>
                </a:ln>
                <a:solidFill>
                  <a:srgbClr val="0033A0"/>
                </a:solidFill>
                <a:effectLst/>
                <a:highlight>
                  <a:srgbClr val="FFFF00"/>
                </a:highlight>
                <a:uLnTx/>
                <a:uFillTx/>
                <a:latin typeface="Arial"/>
                <a:ea typeface="+mn-ea"/>
                <a:cs typeface="+mn-cs"/>
              </a:rPr>
              <a:t>a future hadron collider at CERN with a centre-of-mass energy of at least 100 </a:t>
            </a:r>
            <a:r>
              <a:rPr kumimoji="0" lang="en-GB" sz="2000" b="1" i="1" u="none" strike="noStrike" kern="1200" cap="none" spc="0" normalizeH="0" baseline="0" noProof="0" dirty="0" err="1">
                <a:ln>
                  <a:noFill/>
                </a:ln>
                <a:solidFill>
                  <a:srgbClr val="0033A0"/>
                </a:solidFill>
                <a:effectLst/>
                <a:highlight>
                  <a:srgbClr val="FFFF00"/>
                </a:highlight>
                <a:uLnTx/>
                <a:uFillTx/>
                <a:latin typeface="Arial"/>
                <a:ea typeface="+mn-ea"/>
                <a:cs typeface="+mn-cs"/>
              </a:rPr>
              <a:t>TeV</a:t>
            </a:r>
            <a:r>
              <a:rPr kumimoji="0" lang="en-GB" sz="2000" b="1" i="1" u="none" strike="noStrike" kern="1200" cap="none" spc="0" normalizeH="0" baseline="0" noProof="0" dirty="0">
                <a:ln>
                  <a:noFill/>
                </a:ln>
                <a:solidFill>
                  <a:srgbClr val="0033A0"/>
                </a:solidFill>
                <a:effectLst/>
                <a:highlight>
                  <a:srgbClr val="FFFF00"/>
                </a:highlight>
                <a:uLnTx/>
                <a:uFillTx/>
                <a:latin typeface="Arial"/>
                <a:ea typeface="+mn-ea"/>
                <a:cs typeface="+mn-cs"/>
              </a:rPr>
              <a:t> and with an electron-positron Higgs and electroweak factory as a possible first stage</a:t>
            </a:r>
            <a:r>
              <a:rPr kumimoji="0" lang="en-GB" sz="2000" b="1" i="0" u="none" strike="noStrike" kern="1200" cap="none" spc="0" normalizeH="0" baseline="0" noProof="0" dirty="0">
                <a:ln>
                  <a:noFill/>
                </a:ln>
                <a:solidFill>
                  <a:srgbClr val="0033A0"/>
                </a:solidFill>
                <a:effectLst/>
                <a:highlight>
                  <a:srgbClr val="FFFF00"/>
                </a:highlight>
                <a:uLnTx/>
                <a:uFillTx/>
                <a:latin typeface="Arial"/>
                <a:ea typeface="+mn-ea"/>
                <a:cs typeface="+mn-cs"/>
              </a:rPr>
              <a:t>.</a:t>
            </a:r>
            <a:r>
              <a:rPr kumimoji="0" lang="en-GB" sz="2000" b="1" i="0" u="none" strike="noStrike" kern="1200" cap="none" spc="0" normalizeH="0" baseline="0" noProof="0" dirty="0">
                <a:ln>
                  <a:noFill/>
                </a:ln>
                <a:solidFill>
                  <a:srgbClr val="0033A0"/>
                </a:solidFill>
                <a:effectLst/>
                <a:uLnTx/>
                <a:uFillTx/>
                <a:latin typeface="Arial"/>
                <a:ea typeface="+mn-ea"/>
                <a:cs typeface="+mn-cs"/>
              </a:rPr>
              <a:t>”</a:t>
            </a:r>
            <a:endParaRPr kumimoji="0" lang="en-GB" sz="2000" b="0" i="0" u="none" strike="noStrike" kern="1200" cap="none" spc="0" normalizeH="0" baseline="0" noProof="0" dirty="0">
              <a:ln>
                <a:noFill/>
              </a:ln>
              <a:solidFill>
                <a:srgbClr val="0033A0"/>
              </a:solidFill>
              <a:effectLst/>
              <a:uLnTx/>
              <a:uFillTx/>
              <a:latin typeface="Arial"/>
              <a:ea typeface="+mn-ea"/>
              <a:cs typeface="+mn-cs"/>
            </a:endParaRPr>
          </a:p>
        </p:txBody>
      </p:sp>
      <p:sp>
        <p:nvSpPr>
          <p:cNvPr id="12" name="TextBox 11">
            <a:extLst>
              <a:ext uri="{FF2B5EF4-FFF2-40B4-BE49-F238E27FC236}">
                <a16:creationId xmlns:a16="http://schemas.microsoft.com/office/drawing/2014/main" id="{43BD98A6-2562-81C2-3906-4AF050936BE8}"/>
              </a:ext>
            </a:extLst>
          </p:cNvPr>
          <p:cNvSpPr txBox="1"/>
          <p:nvPr/>
        </p:nvSpPr>
        <p:spPr>
          <a:xfrm>
            <a:off x="5929842" y="2803254"/>
            <a:ext cx="6103662" cy="1569660"/>
          </a:xfrm>
          <a:prstGeom prst="rect">
            <a:avLst/>
          </a:prstGeom>
          <a:noFill/>
        </p:spPr>
        <p:txBody>
          <a:bodyPr wrap="square">
            <a:spAutoFit/>
          </a:bodyPr>
          <a:lstStyle/>
          <a:p>
            <a:pPr marL="448056" marR="0" lvl="1" indent="0" algn="l" defTabSz="914400" rtl="0" eaLnBrk="1" fontAlgn="auto" latinLnBrk="0" hangingPunct="1">
              <a:lnSpc>
                <a:spcPct val="100000"/>
              </a:lnSpc>
              <a:spcBef>
                <a:spcPts val="1200"/>
              </a:spcBef>
              <a:spcAft>
                <a:spcPts val="0"/>
              </a:spcAft>
              <a:buClr>
                <a:srgbClr val="0C377B"/>
              </a:buClr>
              <a:buSzPct val="90000"/>
              <a:buFontTx/>
              <a:buNone/>
              <a:tabLst/>
              <a:defRPr/>
            </a:pPr>
            <a:r>
              <a:rPr kumimoji="0" lang="en-US" sz="1600" b="1" i="0" u="none" strike="noStrike" kern="1200" cap="none" spc="0" normalizeH="0" baseline="0" noProof="0" dirty="0">
                <a:ln>
                  <a:noFill/>
                </a:ln>
                <a:solidFill>
                  <a:srgbClr val="0C377B"/>
                </a:solidFill>
                <a:effectLst/>
                <a:uLnTx/>
                <a:uFillTx/>
                <a:latin typeface="Arial"/>
                <a:ea typeface="+mn-ea"/>
                <a:cs typeface="+mn-cs"/>
              </a:rPr>
              <a:t>Vol 1 Physics, Vol 2 FCC-ee, Vol 3 FCC-hh, Vol 4 HE-LHC</a:t>
            </a:r>
          </a:p>
          <a:p>
            <a:pPr marL="448056" marR="0" lvl="1" indent="0" algn="l" defTabSz="914400" rtl="0" eaLnBrk="1" fontAlgn="auto" latinLnBrk="0" hangingPunct="1">
              <a:lnSpc>
                <a:spcPct val="100000"/>
              </a:lnSpc>
              <a:spcBef>
                <a:spcPts val="1200"/>
              </a:spcBef>
              <a:spcAft>
                <a:spcPts val="0"/>
              </a:spcAft>
              <a:buClr>
                <a:srgbClr val="0C377B"/>
              </a:buClr>
              <a:buSzPct val="90000"/>
              <a:buFontTx/>
              <a:buNone/>
              <a:tabLst/>
              <a:defRPr/>
            </a:pPr>
            <a:r>
              <a:rPr kumimoji="0" lang="en-US" sz="1600" b="0" i="0" u="none" strike="noStrike" kern="1200" cap="none" spc="0" normalizeH="0" baseline="0" noProof="0" dirty="0">
                <a:ln>
                  <a:noFill/>
                </a:ln>
                <a:solidFill>
                  <a:srgbClr val="0C377B"/>
                </a:solidFill>
                <a:effectLst/>
                <a:uLnTx/>
                <a:uFillTx/>
                <a:latin typeface="Arial"/>
                <a:ea typeface="+mn-ea"/>
                <a:cs typeface="+mn-cs"/>
              </a:rPr>
              <a:t>CDRs published in </a:t>
            </a:r>
            <a:r>
              <a:rPr kumimoji="0" lang="fr-FR" sz="1600" b="1" i="0" u="none" strike="noStrike" kern="1200" cap="none" spc="-1" normalizeH="0" baseline="0" noProof="0" dirty="0">
                <a:ln>
                  <a:noFill/>
                </a:ln>
                <a:solidFill>
                  <a:srgbClr val="0C377B"/>
                </a:solidFill>
                <a:effectLst/>
                <a:uLnTx/>
                <a:uFill>
                  <a:solidFill>
                    <a:srgbClr val="FFFFFF"/>
                  </a:solidFill>
                </a:uFill>
                <a:latin typeface="Tahoma"/>
                <a:ea typeface="+mn-ea"/>
                <a:cs typeface="+mn-cs"/>
              </a:rPr>
              <a:t>European Physical Journal C (Vol 1) and ST (Vol 2 – 4) </a:t>
            </a:r>
          </a:p>
          <a:p>
            <a:pPr marL="448056" marR="0" lvl="1" indent="0" algn="l" defTabSz="914400" rtl="0" eaLnBrk="1" fontAlgn="auto" latinLnBrk="0" hangingPunct="1">
              <a:lnSpc>
                <a:spcPct val="100000"/>
              </a:lnSpc>
              <a:spcBef>
                <a:spcPts val="1200"/>
              </a:spcBef>
              <a:spcAft>
                <a:spcPts val="0"/>
              </a:spcAft>
              <a:buClr>
                <a:srgbClr val="0C377B"/>
              </a:buClr>
              <a:buSzPct val="90000"/>
              <a:buFontTx/>
              <a:buNone/>
              <a:tabLst/>
              <a:defRPr/>
            </a:pPr>
            <a:r>
              <a:rPr kumimoji="0" lang="en-US" sz="1400" b="0" i="0" u="none" strike="noStrike" kern="1200" cap="none" spc="0" normalizeH="0" baseline="0" noProof="0" dirty="0">
                <a:ln>
                  <a:noFill/>
                </a:ln>
                <a:solidFill>
                  <a:sysClr val="windowText" lastClr="000000"/>
                </a:solidFill>
                <a:effectLst/>
                <a:uLnTx/>
                <a:uFillTx/>
                <a:latin typeface="Arial"/>
                <a:ea typeface="+mn-ea"/>
                <a:cs typeface="+mn-cs"/>
                <a:hlinkClick r:id="rId8"/>
              </a:rPr>
              <a:t>EPJ C 79, 6 (2019) 474</a:t>
            </a:r>
            <a:r>
              <a:rPr kumimoji="0" lang="en-US" sz="1400" b="0" i="0" u="none" strike="noStrike" kern="1200" cap="none" spc="0" normalizeH="0" baseline="0" noProof="0" dirty="0">
                <a:ln>
                  <a:noFill/>
                </a:ln>
                <a:solidFill>
                  <a:sysClr val="windowText" lastClr="000000"/>
                </a:solidFill>
                <a:effectLst/>
                <a:uLnTx/>
                <a:uFillTx/>
                <a:latin typeface="Arial"/>
                <a:ea typeface="+mn-ea"/>
                <a:cs typeface="+mn-cs"/>
              </a:rPr>
              <a:t>  , </a:t>
            </a:r>
            <a:r>
              <a:rPr kumimoji="0" lang="en-US" sz="1400" b="0" i="0" u="none" strike="noStrike" kern="1200" cap="none" spc="0" normalizeH="0" baseline="0" noProof="0" dirty="0">
                <a:ln>
                  <a:noFill/>
                </a:ln>
                <a:solidFill>
                  <a:sysClr val="windowText" lastClr="000000"/>
                </a:solidFill>
                <a:effectLst/>
                <a:uLnTx/>
                <a:uFillTx/>
                <a:latin typeface="Arial"/>
                <a:ea typeface="+mn-ea"/>
                <a:cs typeface="+mn-cs"/>
                <a:hlinkClick r:id="rId9"/>
              </a:rPr>
              <a:t>EPJ ST 228, 2 (2019) 261-623 </a:t>
            </a:r>
            <a:r>
              <a:rPr kumimoji="0" lang="en-US" sz="1400" b="0" i="0" u="none" strike="noStrike" kern="1200" cap="none" spc="0" normalizeH="0" baseline="0" noProof="0" dirty="0">
                <a:ln>
                  <a:noFill/>
                </a:ln>
                <a:solidFill>
                  <a:sysClr val="windowText" lastClr="000000"/>
                </a:solidFill>
                <a:effectLst/>
                <a:uLnTx/>
                <a:uFillTx/>
                <a:latin typeface="Arial"/>
                <a:ea typeface="+mn-ea"/>
                <a:cs typeface="+mn-cs"/>
              </a:rPr>
              <a:t>,              </a:t>
            </a:r>
            <a:r>
              <a:rPr kumimoji="0" lang="en-US" sz="1400" b="0" i="0" u="none" strike="noStrike" kern="1200" cap="none" spc="0" normalizeH="0" baseline="0" noProof="0" dirty="0">
                <a:ln>
                  <a:noFill/>
                </a:ln>
                <a:solidFill>
                  <a:sysClr val="windowText" lastClr="000000"/>
                </a:solidFill>
                <a:effectLst/>
                <a:uLnTx/>
                <a:uFillTx/>
                <a:latin typeface="Arial"/>
                <a:ea typeface="+mn-ea"/>
                <a:cs typeface="+mn-cs"/>
                <a:hlinkClick r:id="rId10"/>
              </a:rPr>
              <a:t>EPJ ST 228, 4 (2019) 755-1107</a:t>
            </a:r>
            <a:r>
              <a:rPr kumimoji="0" lang="en-US" sz="1400" b="0" i="0" u="none" strike="noStrike" kern="1200" cap="none" spc="0" normalizeH="0" baseline="0" noProof="0" dirty="0">
                <a:ln>
                  <a:noFill/>
                </a:ln>
                <a:solidFill>
                  <a:sysClr val="windowText" lastClr="000000"/>
                </a:solidFill>
                <a:effectLst/>
                <a:uLnTx/>
                <a:uFillTx/>
                <a:latin typeface="Arial"/>
                <a:ea typeface="+mn-ea"/>
                <a:cs typeface="+mn-cs"/>
              </a:rPr>
              <a:t>  , </a:t>
            </a:r>
            <a:r>
              <a:rPr kumimoji="0" lang="en-US" sz="1400" b="0" i="0" u="none" strike="noStrike" kern="1200" cap="none" spc="0" normalizeH="0" baseline="0" noProof="0" dirty="0">
                <a:ln>
                  <a:noFill/>
                </a:ln>
                <a:solidFill>
                  <a:sysClr val="windowText" lastClr="000000"/>
                </a:solidFill>
                <a:effectLst/>
                <a:uLnTx/>
                <a:uFillTx/>
                <a:latin typeface="Arial"/>
                <a:ea typeface="+mn-ea"/>
                <a:cs typeface="+mn-cs"/>
                <a:hlinkClick r:id="rId11"/>
              </a:rPr>
              <a:t>EPJ ST 228, 5 (2019) 1109-1382</a:t>
            </a:r>
            <a:r>
              <a:rPr kumimoji="0" lang="en-US" sz="1400" b="0" i="0" u="none" strike="noStrike" kern="1200" cap="none" spc="0" normalizeH="0" baseline="0" noProof="0" dirty="0">
                <a:ln>
                  <a:noFill/>
                </a:ln>
                <a:solidFill>
                  <a:sysClr val="windowText" lastClr="000000"/>
                </a:solidFill>
                <a:effectLst/>
                <a:uLnTx/>
                <a:uFillTx/>
                <a:latin typeface="Arial"/>
                <a:ea typeface="+mn-ea"/>
                <a:cs typeface="+mn-cs"/>
              </a:rPr>
              <a:t> </a:t>
            </a:r>
          </a:p>
        </p:txBody>
      </p:sp>
    </p:spTree>
    <p:extLst>
      <p:ext uri="{BB962C8B-B14F-4D97-AF65-F5344CB8AC3E}">
        <p14:creationId xmlns:p14="http://schemas.microsoft.com/office/powerpoint/2010/main" val="255499848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lang="en-GB" dirty="0"/>
              <a:t>Supporting statements at CERN’s 70 anniversary</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2" name="Picture 1" descr="A group of people standing on a blue stage&#10;&#10;Description automatically generated">
            <a:extLst>
              <a:ext uri="{FF2B5EF4-FFF2-40B4-BE49-F238E27FC236}">
                <a16:creationId xmlns:a16="http://schemas.microsoft.com/office/drawing/2014/main" id="{6339038C-C1EF-F970-9DD6-C8D792FDCFD0}"/>
              </a:ext>
            </a:extLst>
          </p:cNvPr>
          <p:cNvPicPr>
            <a:picLocks noChangeAspect="1"/>
          </p:cNvPicPr>
          <p:nvPr/>
        </p:nvPicPr>
        <p:blipFill>
          <a:blip r:embed="rId4">
            <a:extLst>
              <a:ext uri="{28A0092B-C50C-407E-A947-70E740481C1C}">
                <a14:useLocalDpi xmlns:a14="http://schemas.microsoft.com/office/drawing/2010/main" val="0"/>
              </a:ext>
            </a:extLst>
          </a:blip>
          <a:srcRect t="36429" b="17976"/>
          <a:stretch/>
        </p:blipFill>
        <p:spPr>
          <a:xfrm>
            <a:off x="20" y="783735"/>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4">
            <a:extLst>
              <a:ext uri="{FF2B5EF4-FFF2-40B4-BE49-F238E27FC236}">
                <a16:creationId xmlns:a16="http://schemas.microsoft.com/office/drawing/2014/main" id="{10FC928E-4EC2-E45C-669B-A92B87687C22}"/>
              </a:ext>
            </a:extLst>
          </p:cNvPr>
          <p:cNvSpPr txBox="1">
            <a:spLocks/>
          </p:cNvSpPr>
          <p:nvPr/>
        </p:nvSpPr>
        <p:spPr>
          <a:xfrm>
            <a:off x="176313" y="4356242"/>
            <a:ext cx="11978013" cy="2501747"/>
          </a:xfrm>
          <a:prstGeom prst="rect">
            <a:avLst/>
          </a:prstGeom>
        </p:spPr>
        <p:txBody>
          <a:bodyPr vert="horz" lIns="91440" tIns="45720" rIns="91440" bIns="45720" rtlCol="0" anchor="ctr">
            <a:norm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marR="0" lvl="0" defTabSz="914400" fontAlgn="auto">
              <a:lnSpc>
                <a:spcPct val="90000"/>
              </a:lnSpc>
              <a:spcBef>
                <a:spcPts val="600"/>
              </a:spcBef>
              <a:spcAft>
                <a:spcPts val="0"/>
              </a:spcAft>
              <a:buClrTx/>
              <a:buSzTx/>
              <a:tabLst/>
              <a:defRPr/>
            </a:pPr>
            <a:r>
              <a:rPr kumimoji="0" lang="en-US" sz="2000" b="0" i="1" u="none" strike="noStrike" cap="none" spc="0" normalizeH="0" baseline="0" noProof="0" dirty="0">
                <a:ln>
                  <a:noFill/>
                </a:ln>
                <a:solidFill>
                  <a:srgbClr val="0C377B"/>
                </a:solidFill>
                <a:effectLst/>
                <a:uLnTx/>
                <a:uFillTx/>
              </a:rPr>
              <a:t>“….No European country alone could have built the world’s largest particle collider. CERN has become a global hub because it rallied Europe and this is even more crucial today. </a:t>
            </a:r>
          </a:p>
          <a:p>
            <a:pPr marL="114300" marR="0" lvl="0" defTabSz="914400" fontAlgn="auto">
              <a:lnSpc>
                <a:spcPct val="90000"/>
              </a:lnSpc>
              <a:spcBef>
                <a:spcPts val="600"/>
              </a:spcBef>
              <a:spcAft>
                <a:spcPts val="0"/>
              </a:spcAft>
              <a:buClrTx/>
              <a:buSzTx/>
              <a:tabLst/>
              <a:defRPr/>
            </a:pPr>
            <a:r>
              <a:rPr kumimoji="0" lang="en-US" sz="2000" b="1" i="1" u="none" strike="noStrike" cap="none" spc="0" normalizeH="0" baseline="0" noProof="0" dirty="0">
                <a:ln>
                  <a:noFill/>
                </a:ln>
                <a:solidFill>
                  <a:srgbClr val="0C377B"/>
                </a:solidFill>
                <a:effectLst/>
                <a:uLnTx/>
                <a:uFillTx/>
              </a:rPr>
              <a:t>I am proud that we have financed the feasibility study for CERN’s Future Circular Collider (FCC). This could preserve Europe's scientific edge and could push the boundaries of human knowledge even further. </a:t>
            </a:r>
            <a:r>
              <a:rPr kumimoji="0" lang="en-US" sz="2000" b="0" i="1" u="none" strike="noStrike" cap="none" spc="0" normalizeH="0" baseline="0" noProof="0" dirty="0">
                <a:ln>
                  <a:noFill/>
                </a:ln>
                <a:solidFill>
                  <a:srgbClr val="0C377B"/>
                </a:solidFill>
                <a:effectLst/>
                <a:uLnTx/>
                <a:uFillTx/>
              </a:rPr>
              <a:t>And as the global science race is on, I want Europe to switch gears. To do so, European unity is our greatest asset. ….”</a:t>
            </a:r>
          </a:p>
          <a:p>
            <a:pPr marL="114300" lvl="0" defTabSz="914400">
              <a:lnSpc>
                <a:spcPct val="90000"/>
              </a:lnSpc>
              <a:spcBef>
                <a:spcPts val="600"/>
              </a:spcBef>
              <a:defRPr/>
            </a:pPr>
            <a:endParaRPr lang="en-US" sz="1000" i="1" dirty="0">
              <a:solidFill>
                <a:srgbClr val="0C377B"/>
              </a:solidFill>
            </a:endParaRPr>
          </a:p>
          <a:p>
            <a:pPr marL="114300" lvl="0" defTabSz="914400">
              <a:lnSpc>
                <a:spcPct val="90000"/>
              </a:lnSpc>
              <a:spcBef>
                <a:spcPts val="600"/>
              </a:spcBef>
              <a:defRPr/>
            </a:pPr>
            <a:r>
              <a:rPr lang="en-US" sz="2000" dirty="0"/>
              <a:t>Ursula von der Leyen, President </a:t>
            </a:r>
            <a:r>
              <a:rPr lang="en-US" sz="2000" b="0" u="none" strike="noStrike" dirty="0">
                <a:effectLst/>
              </a:rPr>
              <a:t>of the European Commi</a:t>
            </a:r>
            <a:r>
              <a:rPr lang="en-US" sz="2000" b="0" i="1" u="none" strike="noStrike" dirty="0">
                <a:effectLst/>
              </a:rPr>
              <a:t>ssion</a:t>
            </a:r>
            <a:endParaRPr kumimoji="0" lang="en-US" sz="2000" b="0" i="1" u="none" strike="noStrike" cap="none" spc="0" normalizeH="0" baseline="0" noProof="0" dirty="0">
              <a:ln>
                <a:noFill/>
              </a:ln>
              <a:effectLst/>
              <a:uLnTx/>
              <a:uFillTx/>
            </a:endParaRPr>
          </a:p>
        </p:txBody>
      </p:sp>
    </p:spTree>
    <p:extLst>
      <p:ext uri="{BB962C8B-B14F-4D97-AF65-F5344CB8AC3E}">
        <p14:creationId xmlns:p14="http://schemas.microsoft.com/office/powerpoint/2010/main" val="74381657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Summary from Feasibility Study</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3" name="TextBox 2">
            <a:extLst>
              <a:ext uri="{FF2B5EF4-FFF2-40B4-BE49-F238E27FC236}">
                <a16:creationId xmlns:a16="http://schemas.microsoft.com/office/drawing/2014/main" id="{BA0BE3DC-6861-C36F-F6EC-6A4116EB0999}"/>
              </a:ext>
            </a:extLst>
          </p:cNvPr>
          <p:cNvSpPr txBox="1"/>
          <p:nvPr/>
        </p:nvSpPr>
        <p:spPr>
          <a:xfrm>
            <a:off x="208623" y="781032"/>
            <a:ext cx="11773827" cy="6678751"/>
          </a:xfrm>
          <a:prstGeom prst="rect">
            <a:avLst/>
          </a:prstGeom>
          <a:noFill/>
        </p:spPr>
        <p:txBody>
          <a:bodyPr wrap="square">
            <a:spAutoFit/>
          </a:bodyPr>
          <a:lstStyle>
            <a:defPPr>
              <a:defRPr lang="en-US"/>
            </a:defPPr>
            <a:lvl1pPr marL="342900" marR="0" lvl="0" indent="-342900" defTabSz="914303" fontAlgn="auto">
              <a:lnSpc>
                <a:spcPct val="100000"/>
              </a:lnSpc>
              <a:spcBef>
                <a:spcPts val="0"/>
              </a:spcBef>
              <a:spcAft>
                <a:spcPts val="600"/>
              </a:spcAft>
              <a:buClrTx/>
              <a:buSzTx/>
              <a:buFont typeface="Arial" panose="020B0604020202020204" pitchFamily="34" charset="0"/>
              <a:buChar char="•"/>
              <a:tabLst/>
              <a:defRPr kumimoji="0" sz="2400" b="1" i="0" u="none" strike="noStrike" cap="none" spc="0" normalizeH="0" baseline="0">
                <a:ln>
                  <a:noFill/>
                </a:ln>
                <a:solidFill>
                  <a:srgbClr val="0C377B"/>
                </a:solidFill>
                <a:effectLst/>
                <a:uLnTx/>
                <a:uFillTx/>
                <a:latin typeface="Calibri" panose="020F0502020204030204" pitchFamily="34" charset="0"/>
                <a:ea typeface="MS Mincho" panose="02020609040205080304" pitchFamily="49" charset="-128"/>
                <a:cs typeface="Calibri" panose="020F0502020204030204" pitchFamily="34" charset="0"/>
              </a:defRPr>
            </a:lvl1pPr>
            <a:lvl2pPr marL="800100" lvl="1" indent="-342900">
              <a:buFont typeface="Arial" panose="020B0604020202020204" pitchFamily="34" charset="0"/>
              <a:buChar char="•"/>
              <a:defRPr sz="2000" b="0">
                <a:solidFill>
                  <a:srgbClr val="0C377B"/>
                </a:solidFill>
              </a:defRPr>
            </a:lvl2pPr>
          </a:lstStyle>
          <a:p>
            <a:r>
              <a:rPr lang="en-US" sz="2800" dirty="0"/>
              <a:t>CERN Council launched in 2021 the feasibility study for FCC FS to provide input by 2025, required for further discussion, and in view of a potential project decision by end 2027/begin 2028.</a:t>
            </a:r>
            <a:endParaRPr lang="en-US" dirty="0"/>
          </a:p>
          <a:p>
            <a:r>
              <a:rPr lang="en-GB" sz="2800" dirty="0"/>
              <a:t>Focus on implementation scenario developed with host state authorities </a:t>
            </a:r>
          </a:p>
          <a:p>
            <a:pPr lvl="1"/>
            <a:r>
              <a:rPr lang="en-GB" sz="2400" dirty="0"/>
              <a:t>Surface site areas identified and individual </a:t>
            </a:r>
            <a:r>
              <a:rPr lang="en-GB" sz="2400" dirty="0" err="1"/>
              <a:t>landplots</a:t>
            </a:r>
            <a:r>
              <a:rPr lang="en-GB" sz="2400" dirty="0"/>
              <a:t> reserved </a:t>
            </a:r>
          </a:p>
          <a:p>
            <a:pPr lvl="1"/>
            <a:r>
              <a:rPr lang="en-US" sz="2400" dirty="0"/>
              <a:t>Electrical supply concept developed with FR and CH grid operators</a:t>
            </a:r>
            <a:endParaRPr lang="en-US" dirty="0"/>
          </a:p>
          <a:p>
            <a:pPr lvl="1"/>
            <a:r>
              <a:rPr lang="en-US" sz="2400" dirty="0"/>
              <a:t>Road and highway connections identified and designs established</a:t>
            </a:r>
          </a:p>
          <a:p>
            <a:pPr lvl="1"/>
            <a:r>
              <a:rPr lang="en-US" sz="2400" dirty="0"/>
              <a:t>Environmental initial state analysis for all surface sites completed</a:t>
            </a:r>
          </a:p>
          <a:p>
            <a:pPr lvl="1"/>
            <a:endParaRPr lang="en-US" sz="1200" dirty="0"/>
          </a:p>
          <a:p>
            <a:r>
              <a:rPr lang="en-US" sz="2800" dirty="0"/>
              <a:t>Colliders and technical infrastructures</a:t>
            </a:r>
          </a:p>
          <a:p>
            <a:pPr lvl="1"/>
            <a:r>
              <a:rPr lang="en-US" sz="2400" dirty="0"/>
              <a:t>Two collider lattice variants established, optimization ongoing</a:t>
            </a:r>
          </a:p>
          <a:p>
            <a:pPr lvl="1"/>
            <a:r>
              <a:rPr lang="en-US" sz="2400" dirty="0"/>
              <a:t>R&amp;D </a:t>
            </a:r>
            <a:r>
              <a:rPr lang="en-US" sz="2400" dirty="0" err="1"/>
              <a:t>activites</a:t>
            </a:r>
            <a:r>
              <a:rPr lang="en-US" sz="2400" dirty="0"/>
              <a:t> started on main technologies (RF for FCC-</a:t>
            </a:r>
            <a:r>
              <a:rPr lang="en-US" sz="2400" dirty="0" err="1"/>
              <a:t>ee</a:t>
            </a:r>
            <a:r>
              <a:rPr lang="en-US" sz="2400" dirty="0"/>
              <a:t>, HFM for FCC-</a:t>
            </a:r>
            <a:r>
              <a:rPr lang="en-US" sz="2400" dirty="0" err="1"/>
              <a:t>hh</a:t>
            </a:r>
            <a:r>
              <a:rPr lang="en-US" sz="2400" dirty="0"/>
              <a:t>) </a:t>
            </a:r>
          </a:p>
          <a:p>
            <a:pPr lvl="1"/>
            <a:r>
              <a:rPr lang="en-US" sz="2400" dirty="0"/>
              <a:t>Injector design optimized and implementation at CERN </a:t>
            </a:r>
            <a:r>
              <a:rPr lang="en-US" sz="2400" dirty="0" err="1"/>
              <a:t>Prevessin</a:t>
            </a:r>
            <a:r>
              <a:rPr lang="en-US" sz="2400" dirty="0"/>
              <a:t> site developed</a:t>
            </a:r>
          </a:p>
          <a:p>
            <a:pPr lvl="1"/>
            <a:r>
              <a:rPr lang="en-US" sz="2400" dirty="0"/>
              <a:t>Technical infrastructures (EL, CV) system layouts developed</a:t>
            </a:r>
          </a:p>
          <a:p>
            <a:r>
              <a:rPr lang="en-US" sz="2800" dirty="0"/>
              <a:t>Cost estimate (by FCC FS) and funding model (CERN Council and Directorate)</a:t>
            </a:r>
          </a:p>
          <a:p>
            <a:pPr marL="457200" lvl="1" indent="0">
              <a:buNone/>
            </a:pPr>
            <a:endParaRPr lang="en-US" sz="2400" dirty="0"/>
          </a:p>
        </p:txBody>
      </p:sp>
    </p:spTree>
    <p:extLst>
      <p:ext uri="{BB962C8B-B14F-4D97-AF65-F5344CB8AC3E}">
        <p14:creationId xmlns:p14="http://schemas.microsoft.com/office/powerpoint/2010/main" val="379050223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FCC Main </a:t>
            </a:r>
            <a:r>
              <a:rPr lang="en-US" dirty="0"/>
              <a:t>G</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oals</a:t>
            </a:r>
            <a:r>
              <a:rPr lang="en-US" dirty="0"/>
              <a:t> for Coming Years</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3" name="TextBox 2">
            <a:extLst>
              <a:ext uri="{FF2B5EF4-FFF2-40B4-BE49-F238E27FC236}">
                <a16:creationId xmlns:a16="http://schemas.microsoft.com/office/drawing/2014/main" id="{BA0BE3DC-6861-C36F-F6EC-6A4116EB0999}"/>
              </a:ext>
            </a:extLst>
          </p:cNvPr>
          <p:cNvSpPr txBox="1"/>
          <p:nvPr/>
        </p:nvSpPr>
        <p:spPr>
          <a:xfrm>
            <a:off x="208623" y="876282"/>
            <a:ext cx="11773827" cy="5824671"/>
          </a:xfrm>
          <a:prstGeom prst="rect">
            <a:avLst/>
          </a:prstGeom>
          <a:noFill/>
        </p:spPr>
        <p:txBody>
          <a:bodyPr wrap="square">
            <a:spAutoFit/>
          </a:bodyPr>
          <a:lstStyle>
            <a:defPPr>
              <a:defRPr lang="en-US"/>
            </a:defPPr>
            <a:lvl1pPr marL="342900" marR="0" lvl="0" indent="-342900" defTabSz="914303" fontAlgn="auto">
              <a:lnSpc>
                <a:spcPct val="100000"/>
              </a:lnSpc>
              <a:spcBef>
                <a:spcPts val="0"/>
              </a:spcBef>
              <a:spcAft>
                <a:spcPts val="600"/>
              </a:spcAft>
              <a:buClrTx/>
              <a:buSzTx/>
              <a:buFont typeface="Arial" panose="020B0604020202020204" pitchFamily="34" charset="0"/>
              <a:buChar char="•"/>
              <a:tabLst/>
              <a:defRPr kumimoji="0" sz="2400" b="1" i="0" u="none" strike="noStrike" cap="none" spc="0" normalizeH="0" baseline="0">
                <a:ln>
                  <a:noFill/>
                </a:ln>
                <a:solidFill>
                  <a:srgbClr val="0C377B"/>
                </a:solidFill>
                <a:effectLst/>
                <a:uLnTx/>
                <a:uFillTx/>
                <a:latin typeface="Calibri" panose="020F0502020204030204" pitchFamily="34" charset="0"/>
                <a:ea typeface="MS Mincho" panose="02020609040205080304" pitchFamily="49" charset="-128"/>
                <a:cs typeface="Calibri" panose="020F0502020204030204" pitchFamily="34" charset="0"/>
              </a:defRPr>
            </a:lvl1pPr>
            <a:lvl2pPr marL="800100" lvl="1" indent="-342900">
              <a:buFont typeface="Arial" panose="020B0604020202020204" pitchFamily="34" charset="0"/>
              <a:buChar char="•"/>
              <a:defRPr sz="2000" b="0">
                <a:solidFill>
                  <a:srgbClr val="0C377B"/>
                </a:solidFill>
              </a:defRPr>
            </a:lvl2pPr>
          </a:lstStyle>
          <a:p>
            <a:r>
              <a:rPr lang="en-GB" sz="2800" dirty="0"/>
              <a:t>Upcoming milestone for FCC is the completion of the Feasibility Study by March 2025 as input for the Update of the ESPP. </a:t>
            </a:r>
          </a:p>
          <a:p>
            <a:r>
              <a:rPr lang="en-US" sz="2800" dirty="0"/>
              <a:t>The following pre-TDR phase should prepare for a possible project approval by 2027-2028 and enable the subsequent start of CE design contract: </a:t>
            </a:r>
          </a:p>
          <a:p>
            <a:pPr lvl="1"/>
            <a:r>
              <a:rPr lang="en-US" sz="2400" dirty="0"/>
              <a:t>Updated cost and schedule studies</a:t>
            </a:r>
          </a:p>
          <a:p>
            <a:pPr lvl="1"/>
            <a:r>
              <a:rPr lang="en-US" sz="2400" dirty="0"/>
              <a:t>specifications to enable CE tender design by mid 2027 </a:t>
            </a:r>
          </a:p>
          <a:p>
            <a:pPr lvl="1"/>
            <a:r>
              <a:rPr lang="en-GB" sz="2400" dirty="0"/>
              <a:t>refined input for environmental evaluation and project authorisation process</a:t>
            </a:r>
          </a:p>
          <a:p>
            <a:pPr lvl="1"/>
            <a:r>
              <a:rPr lang="en-US" sz="2400" dirty="0"/>
              <a:t>requires overall integration study and designs based on technical pre-design of accelerators, technical infrastructure and detectors</a:t>
            </a:r>
          </a:p>
          <a:p>
            <a:pPr marL="457200" lvl="1" indent="0">
              <a:buNone/>
            </a:pPr>
            <a:r>
              <a:rPr lang="en-GB" sz="1050" dirty="0"/>
              <a:t> </a:t>
            </a:r>
            <a:endParaRPr lang="en-US" sz="1100" dirty="0"/>
          </a:p>
          <a:p>
            <a:r>
              <a:rPr lang="en-US" sz="2800" dirty="0"/>
              <a:t>Possible start of CE construction would then be 2032-33: </a:t>
            </a:r>
          </a:p>
          <a:p>
            <a:pPr lvl="1"/>
            <a:r>
              <a:rPr lang="en-US" sz="2400" dirty="0"/>
              <a:t>CE groundbreaking</a:t>
            </a:r>
          </a:p>
          <a:p>
            <a:pPr lvl="1"/>
            <a:r>
              <a:rPr lang="en-US" sz="2400" dirty="0"/>
              <a:t>TDR to enable prototyping, industrialization towards component production</a:t>
            </a:r>
          </a:p>
          <a:p>
            <a:pPr marL="457200" lvl="1" indent="0">
              <a:buNone/>
            </a:pPr>
            <a:r>
              <a:rPr lang="en-US" sz="1100" dirty="0"/>
              <a:t>  </a:t>
            </a:r>
            <a:endParaRPr lang="en-US" sz="1200" dirty="0"/>
          </a:p>
          <a:p>
            <a:r>
              <a:rPr lang="en-US" sz="2800" dirty="0"/>
              <a:t>Strong international collaboration is essential for success!</a:t>
            </a:r>
          </a:p>
        </p:txBody>
      </p:sp>
    </p:spTree>
    <p:extLst>
      <p:ext uri="{BB962C8B-B14F-4D97-AF65-F5344CB8AC3E}">
        <p14:creationId xmlns:p14="http://schemas.microsoft.com/office/powerpoint/2010/main" val="141168489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33" name="Google Shape;133;g302dda744ad_0_7"/>
          <p:cNvPicPr preferRelativeResize="0">
            <a:picLocks noChangeAspect="1"/>
          </p:cNvPicPr>
          <p:nvPr/>
        </p:nvPicPr>
        <p:blipFill>
          <a:blip r:embed="rId3">
            <a:alphaModFix/>
          </a:blip>
          <a:stretch>
            <a:fillRect/>
          </a:stretch>
        </p:blipFill>
        <p:spPr>
          <a:xfrm>
            <a:off x="-1297" y="693340"/>
            <a:ext cx="4366468" cy="6174990"/>
          </a:xfrm>
          <a:prstGeom prst="rect">
            <a:avLst/>
          </a:prstGeom>
          <a:noFill/>
          <a:ln>
            <a:noFill/>
          </a:ln>
        </p:spPr>
      </p:pic>
      <p:sp>
        <p:nvSpPr>
          <p:cNvPr id="128" name="Google Shape;128;g302dda744ad_0_7"/>
          <p:cNvSpPr txBox="1"/>
          <p:nvPr/>
        </p:nvSpPr>
        <p:spPr>
          <a:xfrm>
            <a:off x="4815021" y="1407610"/>
            <a:ext cx="7011166" cy="4781079"/>
          </a:xfrm>
          <a:prstGeom prst="rect">
            <a:avLst/>
          </a:prstGeom>
          <a:noFill/>
          <a:ln>
            <a:noFill/>
          </a:ln>
        </p:spPr>
        <p:txBody>
          <a:bodyPr spcFirstLastPara="1" wrap="square" lIns="35700" tIns="35700" rIns="35700" bIns="35700" anchor="ctr" anchorCtr="0">
            <a:spAutoFit/>
          </a:bodyPr>
          <a:lstStyle/>
          <a:p>
            <a:pPr marL="457200" lvl="0" indent="-311150" algn="l" rtl="0">
              <a:spcBef>
                <a:spcPts val="1800"/>
              </a:spcBef>
              <a:spcAft>
                <a:spcPts val="0"/>
              </a:spcAft>
              <a:buClr>
                <a:schemeClr val="hlink"/>
              </a:buClr>
              <a:buSzPts val="1300"/>
              <a:buChar char="●"/>
            </a:pPr>
            <a:r>
              <a:rPr lang="en-US" sz="2400" b="1" dirty="0">
                <a:solidFill>
                  <a:srgbClr val="0C377B"/>
                </a:solidFill>
                <a:latin typeface="Arial" panose="020B0604020202020204" pitchFamily="34" charset="0"/>
                <a:ea typeface="Calibri"/>
                <a:cs typeface="Arial" panose="020B0604020202020204" pitchFamily="34" charset="0"/>
                <a:sym typeface="Calibri"/>
              </a:rPr>
              <a:t>Venue</a:t>
            </a:r>
            <a:r>
              <a:rPr lang="en-US" sz="2400" dirty="0">
                <a:solidFill>
                  <a:srgbClr val="0C377B"/>
                </a:solidFill>
                <a:latin typeface="Arial" panose="020B0604020202020204" pitchFamily="34" charset="0"/>
                <a:ea typeface="Calibri"/>
                <a:cs typeface="Arial" panose="020B0604020202020204" pitchFamily="34" charset="0"/>
                <a:sym typeface="Calibri"/>
              </a:rPr>
              <a:t>:  </a:t>
            </a:r>
            <a:r>
              <a:rPr lang="en-US" sz="2400" b="1" dirty="0">
                <a:solidFill>
                  <a:srgbClr val="0C377B"/>
                </a:solidFill>
                <a:latin typeface="Arial" panose="020B0604020202020204" pitchFamily="34" charset="0"/>
                <a:ea typeface="Calibri"/>
                <a:cs typeface="Arial" panose="020B0604020202020204" pitchFamily="34" charset="0"/>
                <a:sym typeface="Calibri"/>
              </a:rPr>
              <a:t>Hofburg Palace</a:t>
            </a:r>
            <a:r>
              <a:rPr lang="en-US" sz="2400" dirty="0">
                <a:solidFill>
                  <a:srgbClr val="0C377B"/>
                </a:solidFill>
                <a:latin typeface="Arial" panose="020B0604020202020204" pitchFamily="34" charset="0"/>
                <a:ea typeface="Calibri"/>
                <a:cs typeface="Arial" panose="020B0604020202020204" pitchFamily="34" charset="0"/>
                <a:sym typeface="Calibri"/>
              </a:rPr>
              <a:t>, a historical and cultural landmark in </a:t>
            </a:r>
            <a:r>
              <a:rPr lang="en-US" sz="2400" b="1" dirty="0">
                <a:solidFill>
                  <a:srgbClr val="0C377B"/>
                </a:solidFill>
                <a:latin typeface="Arial" panose="020B0604020202020204" pitchFamily="34" charset="0"/>
                <a:ea typeface="Calibri"/>
                <a:cs typeface="Arial" panose="020B0604020202020204" pitchFamily="34" charset="0"/>
                <a:sym typeface="Calibri"/>
              </a:rPr>
              <a:t>Vienna, Austria</a:t>
            </a:r>
            <a:r>
              <a:rPr lang="en-US" sz="2400" dirty="0">
                <a:solidFill>
                  <a:srgbClr val="0C377B"/>
                </a:solidFill>
                <a:latin typeface="Arial" panose="020B0604020202020204" pitchFamily="34" charset="0"/>
                <a:ea typeface="Calibri"/>
                <a:cs typeface="Arial" panose="020B0604020202020204" pitchFamily="34" charset="0"/>
                <a:sym typeface="Calibri"/>
              </a:rPr>
              <a:t>.</a:t>
            </a:r>
            <a:endParaRPr sz="2400" dirty="0">
              <a:solidFill>
                <a:srgbClr val="0C377B"/>
              </a:solidFill>
              <a:latin typeface="Arial" panose="020B0604020202020204" pitchFamily="34" charset="0"/>
              <a:ea typeface="Calibri"/>
              <a:cs typeface="Arial" panose="020B0604020202020204" pitchFamily="34" charset="0"/>
              <a:sym typeface="Calibri"/>
            </a:endParaRPr>
          </a:p>
          <a:p>
            <a:pPr marL="457200" lvl="0" indent="-311150" algn="l" rtl="0">
              <a:spcBef>
                <a:spcPts val="1800"/>
              </a:spcBef>
              <a:spcAft>
                <a:spcPts val="0"/>
              </a:spcAft>
              <a:buClr>
                <a:schemeClr val="hlink"/>
              </a:buClr>
              <a:buSzPts val="1300"/>
              <a:buChar char="●"/>
            </a:pPr>
            <a:r>
              <a:rPr lang="en-US" sz="2400" b="1" dirty="0">
                <a:solidFill>
                  <a:srgbClr val="0C377B"/>
                </a:solidFill>
                <a:latin typeface="Arial" panose="020B0604020202020204" pitchFamily="34" charset="0"/>
                <a:ea typeface="Calibri"/>
                <a:cs typeface="Arial" panose="020B0604020202020204" pitchFamily="34" charset="0"/>
                <a:sym typeface="Calibri"/>
              </a:rPr>
              <a:t>Dates</a:t>
            </a:r>
            <a:r>
              <a:rPr lang="en-US" sz="2400" dirty="0">
                <a:solidFill>
                  <a:srgbClr val="0C377B"/>
                </a:solidFill>
                <a:latin typeface="Arial" panose="020B0604020202020204" pitchFamily="34" charset="0"/>
                <a:ea typeface="Calibri"/>
                <a:cs typeface="Arial" panose="020B0604020202020204" pitchFamily="34" charset="0"/>
                <a:sym typeface="Calibri"/>
              </a:rPr>
              <a:t>: </a:t>
            </a:r>
            <a:r>
              <a:rPr lang="en-US" sz="2400" b="1" dirty="0">
                <a:solidFill>
                  <a:srgbClr val="0C377B"/>
                </a:solidFill>
                <a:latin typeface="Arial" panose="020B0604020202020204" pitchFamily="34" charset="0"/>
                <a:ea typeface="Calibri"/>
                <a:cs typeface="Arial" panose="020B0604020202020204" pitchFamily="34" charset="0"/>
                <a:sym typeface="Calibri"/>
              </a:rPr>
              <a:t>Monday 19 to Friday 23 May 2025</a:t>
            </a:r>
            <a:endParaRPr sz="2400" b="1" dirty="0">
              <a:solidFill>
                <a:srgbClr val="0C377B"/>
              </a:solidFill>
              <a:latin typeface="Arial" panose="020B0604020202020204" pitchFamily="34" charset="0"/>
              <a:ea typeface="Calibri"/>
              <a:cs typeface="Arial" panose="020B0604020202020204" pitchFamily="34" charset="0"/>
              <a:sym typeface="Calibri"/>
            </a:endParaRPr>
          </a:p>
          <a:p>
            <a:pPr marL="457200" indent="-311150">
              <a:spcBef>
                <a:spcPts val="1800"/>
              </a:spcBef>
              <a:buClr>
                <a:schemeClr val="hlink"/>
              </a:buClr>
              <a:buSzPts val="1300"/>
              <a:buFontTx/>
              <a:buChar char="●"/>
            </a:pPr>
            <a:r>
              <a:rPr lang="en-GB" sz="2400" b="1" dirty="0">
                <a:solidFill>
                  <a:srgbClr val="0C377B"/>
                </a:solidFill>
                <a:latin typeface="Arial" panose="020B0604020202020204" pitchFamily="34" charset="0"/>
                <a:ea typeface="Calibri"/>
                <a:cs typeface="Arial" panose="020B0604020202020204" pitchFamily="34" charset="0"/>
                <a:sym typeface="Calibri"/>
              </a:rPr>
              <a:t>Presentation of the Feasibility Study Report and review of its findings and opportunities for future R&amp;D projects</a:t>
            </a:r>
          </a:p>
          <a:p>
            <a:pPr marL="457200" lvl="0" indent="-311150" algn="l" rtl="0">
              <a:spcBef>
                <a:spcPts val="1800"/>
              </a:spcBef>
              <a:spcAft>
                <a:spcPts val="0"/>
              </a:spcAft>
              <a:buClr>
                <a:schemeClr val="hlink"/>
              </a:buClr>
              <a:buSzPts val="1300"/>
              <a:buChar char="●"/>
            </a:pPr>
            <a:endParaRPr lang="en-GB" sz="2400" b="1" dirty="0">
              <a:solidFill>
                <a:srgbClr val="0C377B"/>
              </a:solidFill>
              <a:latin typeface="Arial" panose="020B0604020202020204" pitchFamily="34" charset="0"/>
              <a:ea typeface="Calibri"/>
              <a:cs typeface="Arial" panose="020B0604020202020204" pitchFamily="34" charset="0"/>
              <a:sym typeface="Calibri"/>
            </a:endParaRPr>
          </a:p>
          <a:p>
            <a:pPr marL="457200" lvl="0" indent="-311150" algn="l" rtl="0">
              <a:spcBef>
                <a:spcPts val="1800"/>
              </a:spcBef>
              <a:spcAft>
                <a:spcPts val="0"/>
              </a:spcAft>
              <a:buClr>
                <a:schemeClr val="hlink"/>
              </a:buClr>
              <a:buSzPts val="1300"/>
              <a:buChar char="●"/>
            </a:pPr>
            <a:r>
              <a:rPr lang="en-GB" sz="2400" b="1" dirty="0">
                <a:solidFill>
                  <a:srgbClr val="0C377B"/>
                </a:solidFill>
                <a:latin typeface="Arial" panose="020B0604020202020204" pitchFamily="34" charset="0"/>
                <a:ea typeface="Calibri"/>
                <a:cs typeface="Arial" panose="020B0604020202020204" pitchFamily="34" charset="0"/>
                <a:sym typeface="Calibri"/>
              </a:rPr>
              <a:t>Please save the date and join us in Vienna</a:t>
            </a:r>
          </a:p>
          <a:p>
            <a:pPr marL="0" marR="0" lvl="0" indent="0" algn="l" rtl="0">
              <a:lnSpc>
                <a:spcPct val="100000"/>
              </a:lnSpc>
              <a:spcBef>
                <a:spcPts val="1800"/>
              </a:spcBef>
              <a:spcAft>
                <a:spcPts val="0"/>
              </a:spcAft>
              <a:buClr>
                <a:srgbClr val="0C377B"/>
              </a:buClr>
              <a:buSzPts val="1600"/>
              <a:buFont typeface="Calibri"/>
              <a:buNone/>
            </a:pPr>
            <a:endParaRPr sz="2400" dirty="0">
              <a:solidFill>
                <a:srgbClr val="0C377B"/>
              </a:solidFill>
              <a:latin typeface="Arial" panose="020B0604020202020204" pitchFamily="34" charset="0"/>
              <a:ea typeface="Calibri"/>
              <a:cs typeface="Arial" panose="020B0604020202020204" pitchFamily="34" charset="0"/>
              <a:sym typeface="Calibri"/>
            </a:endParaRPr>
          </a:p>
        </p:txBody>
      </p:sp>
      <p:sp>
        <p:nvSpPr>
          <p:cNvPr id="129" name="Google Shape;129;g302dda744ad_0_7"/>
          <p:cNvSpPr txBox="1"/>
          <p:nvPr/>
        </p:nvSpPr>
        <p:spPr>
          <a:xfrm>
            <a:off x="4060075" y="1073636"/>
            <a:ext cx="4058560" cy="441429"/>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0C377B"/>
              </a:buClr>
              <a:buSzPts val="1600"/>
              <a:buFont typeface="Calibri"/>
              <a:buNone/>
            </a:pPr>
            <a:endParaRPr sz="2400">
              <a:latin typeface="Arial" panose="020B0604020202020204" pitchFamily="34" charset="0"/>
              <a:cs typeface="Arial" panose="020B0604020202020204" pitchFamily="34" charset="0"/>
            </a:endParaRPr>
          </a:p>
        </p:txBody>
      </p:sp>
      <p:sp>
        <p:nvSpPr>
          <p:cNvPr id="130" name="Google Shape;130;g302dda744ad_0_7"/>
          <p:cNvSpPr txBox="1"/>
          <p:nvPr/>
        </p:nvSpPr>
        <p:spPr>
          <a:xfrm>
            <a:off x="0" y="0"/>
            <a:ext cx="12192000" cy="770700"/>
          </a:xfrm>
          <a:prstGeom prst="rect">
            <a:avLst/>
          </a:prstGeom>
          <a:solidFill>
            <a:srgbClr val="0C377B"/>
          </a:solidFill>
          <a:ln>
            <a:noFill/>
          </a:ln>
        </p:spPr>
        <p:txBody>
          <a:bodyPr spcFirstLastPara="1" wrap="square" lIns="91425" tIns="0" rIns="91425" bIns="0" anchor="ctr" anchorCtr="0">
            <a:noAutofit/>
          </a:bodyPr>
          <a:lstStyle/>
          <a:p>
            <a:pPr marL="0" marR="0" lvl="0" indent="0" algn="ctr" rtl="0">
              <a:lnSpc>
                <a:spcPct val="100000"/>
              </a:lnSpc>
              <a:spcBef>
                <a:spcPts val="0"/>
              </a:spcBef>
              <a:spcAft>
                <a:spcPts val="0"/>
              </a:spcAft>
              <a:buClr>
                <a:srgbClr val="FFFF00"/>
              </a:buClr>
              <a:buSzPts val="3200"/>
              <a:buFont typeface="Calibri"/>
              <a:buNone/>
            </a:pPr>
            <a:r>
              <a:rPr lang="en-US" sz="3200" b="1" i="0" u="none" strike="noStrike" cap="none">
                <a:solidFill>
                  <a:srgbClr val="FFFF00"/>
                </a:solidFill>
                <a:latin typeface="Calibri"/>
                <a:ea typeface="Calibri"/>
                <a:cs typeface="Calibri"/>
                <a:sym typeface="Calibri"/>
              </a:rPr>
              <a:t>              </a:t>
            </a:r>
            <a:r>
              <a:rPr lang="en-US" sz="3200" b="1">
                <a:solidFill>
                  <a:srgbClr val="FFFF00"/>
                </a:solidFill>
                <a:latin typeface="Calibri"/>
                <a:ea typeface="Calibri"/>
                <a:cs typeface="Calibri"/>
                <a:sym typeface="Calibri"/>
              </a:rPr>
              <a:t>FCC Week 2025 - Vienna</a:t>
            </a:r>
            <a:endParaRPr sz="3200" b="1" i="0" u="none" strike="noStrike" cap="none">
              <a:solidFill>
                <a:srgbClr val="FFFF00"/>
              </a:solidFill>
              <a:latin typeface="Calibri"/>
              <a:ea typeface="Calibri"/>
              <a:cs typeface="Calibri"/>
              <a:sym typeface="Calibri"/>
            </a:endParaRPr>
          </a:p>
        </p:txBody>
      </p:sp>
      <p:pic>
        <p:nvPicPr>
          <p:cNvPr id="131" name="Google Shape;131;g302dda744ad_0_7" descr="A picture containing icon&#10;&#10;Description automatically generated"/>
          <p:cNvPicPr preferRelativeResize="0"/>
          <p:nvPr/>
        </p:nvPicPr>
        <p:blipFill rotWithShape="1">
          <a:blip r:embed="rId4">
            <a:alphaModFix/>
          </a:blip>
          <a:srcRect/>
          <a:stretch/>
        </p:blipFill>
        <p:spPr>
          <a:xfrm>
            <a:off x="11929" y="58203"/>
            <a:ext cx="1935387" cy="654292"/>
          </a:xfrm>
          <a:prstGeom prst="rect">
            <a:avLst/>
          </a:prstGeom>
          <a:noFill/>
          <a:ln>
            <a:noFill/>
          </a:ln>
        </p:spPr>
      </p:pic>
      <p:sp>
        <p:nvSpPr>
          <p:cNvPr id="132" name="Google Shape;132;g302dda744ad_0_7"/>
          <p:cNvSpPr txBox="1"/>
          <p:nvPr/>
        </p:nvSpPr>
        <p:spPr>
          <a:xfrm>
            <a:off x="278725" y="754850"/>
            <a:ext cx="3913200" cy="333900"/>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0C377B"/>
              </a:buClr>
              <a:buSzPts val="2000"/>
              <a:buFont typeface="Calibri"/>
              <a:buNone/>
            </a:pPr>
            <a:endParaRPr sz="1700">
              <a:solidFill>
                <a:srgbClr val="0C377B"/>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28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FCC FS Council Documents, June ‘21</a:t>
            </a:r>
            <a:endParaRPr kumimoji="0" lang="en-US" sz="28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12" name="Picture 11" descr="Text, letter&#10;&#10;Description automatically generated">
            <a:extLst>
              <a:ext uri="{FF2B5EF4-FFF2-40B4-BE49-F238E27FC236}">
                <a16:creationId xmlns:a16="http://schemas.microsoft.com/office/drawing/2014/main" id="{042F491C-B6FA-DBBD-AAB6-192DE586DE0B}"/>
              </a:ext>
            </a:extLst>
          </p:cNvPr>
          <p:cNvPicPr>
            <a:picLocks noChangeAspect="1"/>
          </p:cNvPicPr>
          <p:nvPr/>
        </p:nvPicPr>
        <p:blipFill rotWithShape="1">
          <a:blip r:embed="rId3"/>
          <a:srcRect l="9572" t="6222" r="7582" b="31112"/>
          <a:stretch/>
        </p:blipFill>
        <p:spPr>
          <a:xfrm>
            <a:off x="7123988" y="1655220"/>
            <a:ext cx="4736889" cy="5066255"/>
          </a:xfrm>
          <a:prstGeom prst="rect">
            <a:avLst/>
          </a:prstGeom>
        </p:spPr>
      </p:pic>
      <p:sp>
        <p:nvSpPr>
          <p:cNvPr id="13" name="TextBox 12">
            <a:extLst>
              <a:ext uri="{FF2B5EF4-FFF2-40B4-BE49-F238E27FC236}">
                <a16:creationId xmlns:a16="http://schemas.microsoft.com/office/drawing/2014/main" id="{DA231866-CE3B-EB3E-6F77-E0214E95A39A}"/>
              </a:ext>
            </a:extLst>
          </p:cNvPr>
          <p:cNvSpPr txBox="1"/>
          <p:nvPr/>
        </p:nvSpPr>
        <p:spPr>
          <a:xfrm>
            <a:off x="63339" y="719996"/>
            <a:ext cx="609399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 </a:t>
            </a: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Organisational Structure of the FCC Feasibility Study </a:t>
            </a:r>
            <a:r>
              <a:rPr kumimoji="0" lang="en-GB" sz="18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http://cds.cern.ch/record/2774006/files/English.pdf</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15" name="TextBox 14">
            <a:extLst>
              <a:ext uri="{FF2B5EF4-FFF2-40B4-BE49-F238E27FC236}">
                <a16:creationId xmlns:a16="http://schemas.microsoft.com/office/drawing/2014/main" id="{A479A912-DB88-ED17-9A1A-FDC44630877F}"/>
              </a:ext>
            </a:extLst>
          </p:cNvPr>
          <p:cNvSpPr txBox="1"/>
          <p:nvPr/>
        </p:nvSpPr>
        <p:spPr>
          <a:xfrm>
            <a:off x="5736001" y="709752"/>
            <a:ext cx="632730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Main D</a:t>
            </a:r>
            <a:r>
              <a:rPr kumimoji="0" lang="en-GB" sz="1800" b="1" i="0" u="none" strike="noStrike" kern="1200" cap="none" spc="0" normalizeH="0" baseline="0" noProof="0" dirty="0" err="1">
                <a:ln>
                  <a:noFill/>
                </a:ln>
                <a:solidFill>
                  <a:srgbClr val="1F497D"/>
                </a:solidFill>
                <a:effectLst/>
                <a:uLnTx/>
                <a:uFillTx/>
                <a:latin typeface="Calibri" panose="020F0502020204030204" pitchFamily="34" charset="0"/>
                <a:ea typeface="Calibri" panose="020F0502020204030204" pitchFamily="34" charset="0"/>
                <a:cs typeface="+mn-cs"/>
              </a:rPr>
              <a:t>eliverables</a:t>
            </a:r>
            <a:r>
              <a:rPr kumimoji="0" lang="en-GB" sz="1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 and Timeline of the FCC F</a:t>
            </a:r>
            <a:r>
              <a:rPr kumimoji="0" lang="en-GB" sz="1800" b="1" i="0" u="none" strike="noStrike" kern="1200" cap="none" spc="0" normalizeH="0" baseline="0" noProof="0" dirty="0" err="1">
                <a:ln>
                  <a:noFill/>
                </a:ln>
                <a:solidFill>
                  <a:srgbClr val="1F497D"/>
                </a:solidFill>
                <a:effectLst/>
                <a:uLnTx/>
                <a:uFillTx/>
                <a:latin typeface="Calibri" panose="020F0502020204030204" pitchFamily="34" charset="0"/>
                <a:ea typeface="Calibri" panose="020F0502020204030204" pitchFamily="34" charset="0"/>
                <a:cs typeface="+mn-cs"/>
              </a:rPr>
              <a:t>easibility</a:t>
            </a:r>
            <a:r>
              <a:rPr kumimoji="0" lang="en-GB" sz="1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 Study          </a:t>
            </a: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5"/>
              </a:rPr>
              <a:t>http://cds.cern.ch/record/2774007/files/English.pdf</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 </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descr="Text, letter&#10;&#10;Description automatically generated">
            <a:extLst>
              <a:ext uri="{FF2B5EF4-FFF2-40B4-BE49-F238E27FC236}">
                <a16:creationId xmlns:a16="http://schemas.microsoft.com/office/drawing/2014/main" id="{CD0CCD5D-A03C-752A-0AD0-A0332C942AB2}"/>
              </a:ext>
            </a:extLst>
          </p:cNvPr>
          <p:cNvPicPr>
            <a:picLocks noChangeAspect="1"/>
          </p:cNvPicPr>
          <p:nvPr/>
        </p:nvPicPr>
        <p:blipFill rotWithShape="1">
          <a:blip r:embed="rId6"/>
          <a:srcRect l="10200" t="5185" r="7582" b="29481"/>
          <a:stretch/>
        </p:blipFill>
        <p:spPr>
          <a:xfrm>
            <a:off x="265764" y="1655221"/>
            <a:ext cx="4630593" cy="5202780"/>
          </a:xfrm>
          <a:prstGeom prst="rect">
            <a:avLst/>
          </a:prstGeom>
        </p:spPr>
      </p:pic>
    </p:spTree>
    <p:extLst>
      <p:ext uri="{BB962C8B-B14F-4D97-AF65-F5344CB8AC3E}">
        <p14:creationId xmlns:p14="http://schemas.microsoft.com/office/powerpoint/2010/main" val="373020633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A73DF6-3828-4943-B3CE-95D1DA6203D1}"/>
              </a:ext>
            </a:extLst>
          </p:cNvPr>
          <p:cNvSpPr txBox="1"/>
          <p:nvPr/>
        </p:nvSpPr>
        <p:spPr>
          <a:xfrm>
            <a:off x="108066" y="612844"/>
            <a:ext cx="12056726" cy="50475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q"/>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demonstration of the </a:t>
            </a:r>
            <a:r>
              <a:rPr kumimoji="0" lang="en-US" sz="1800" b="0" i="0" u="none" strike="noStrike" kern="1200" cap="none" spc="0" normalizeH="0" baseline="0" noProof="0" dirty="0">
                <a:ln>
                  <a:noFill/>
                </a:ln>
                <a:solidFill>
                  <a:srgbClr val="0432FF"/>
                </a:solidFill>
                <a:effectLst/>
                <a:uLnTx/>
                <a:uFillTx/>
                <a:latin typeface="Calibri" panose="020F0502020204030204"/>
                <a:ea typeface="+mn-ea"/>
                <a:cs typeface="+mn-cs"/>
              </a:rPr>
              <a:t>geological, technical, environmental and administrative feasibility of the tunnel and surface areas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optimisation of </a:t>
            </a: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placement and layout of the ring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and related infrastructure;</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q"/>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pursuit, </a:t>
            </a: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together with the Host States, of the preparatory administrative processes required for a potential project approval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identify and remove any showstopper; </a:t>
            </a:r>
          </a:p>
          <a:p>
            <a:pPr marL="285750" marR="0" lvl="0" indent="-285750" algn="l" defTabSz="914400" rtl="0" eaLnBrk="1" fontAlgn="auto" latinLnBrk="0" hangingPunct="1">
              <a:lnSpc>
                <a:spcPct val="100000"/>
              </a:lnSpc>
              <a:spcBef>
                <a:spcPts val="0"/>
              </a:spcBef>
              <a:spcAft>
                <a:spcPts val="1200"/>
              </a:spcAft>
              <a:buClr>
                <a:prstClr val="black"/>
              </a:buClr>
              <a:buSzTx/>
              <a:buFont typeface="Wingdings" pitchFamily="2" charset="2"/>
              <a:buChar char="q"/>
              <a:tabLst/>
              <a:defRPr/>
            </a:pP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optimisation of the design of the colliders and their injector chains, supported by R&amp;D to develop the needed key technologies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q"/>
              <a:tabLst/>
              <a:defRPr/>
            </a:pPr>
            <a:r>
              <a:rPr kumimoji="0" lang="en-GB" sz="18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consolidation of the </a:t>
            </a:r>
            <a:r>
              <a:rPr lang="en-GB" dirty="0">
                <a:solidFill>
                  <a:srgbClr val="0432FF"/>
                </a:solidFill>
                <a:latin typeface="Calibri" panose="020F0502020204030204"/>
              </a:rPr>
              <a:t>physics case and detector concepts </a:t>
            </a:r>
            <a:r>
              <a:rPr kumimoji="0" lang="en-GB" sz="18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for both colliders</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q"/>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elaboration of a </a:t>
            </a: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sustainable operational model for the colliders and experiments in terms of human and financial resource needs,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as well as </a:t>
            </a:r>
            <a:r>
              <a:rPr kumimoji="0" lang="en-US" sz="1800" b="0" i="0" u="none" strike="noStrike" kern="1200" cap="none" spc="0" normalizeH="0" baseline="0" noProof="0" dirty="0">
                <a:ln>
                  <a:noFill/>
                </a:ln>
                <a:solidFill>
                  <a:srgbClr val="0432FF"/>
                </a:solidFill>
                <a:effectLst/>
                <a:uLnTx/>
                <a:uFillTx/>
                <a:latin typeface="Calibri" panose="020F0502020204030204"/>
                <a:ea typeface="+mn-ea"/>
                <a:cs typeface="+mn-cs"/>
              </a:rPr>
              <a:t>environmental aspects and energy efficiency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q"/>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development of a </a:t>
            </a: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consolidated cost estimate,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as well as the</a:t>
            </a: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 funding and organisational models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needed to enable the project’s technical design completion, implementation and operation;</a:t>
            </a:r>
          </a:p>
          <a:p>
            <a:pPr marL="285750" marR="0" lvl="0" indent="-285750" algn="l" defTabSz="914400" rtl="0" eaLnBrk="1" fontAlgn="auto" latinLnBrk="0" hangingPunct="1">
              <a:lnSpc>
                <a:spcPct val="100000"/>
              </a:lnSpc>
              <a:spcBef>
                <a:spcPts val="0"/>
              </a:spcBef>
              <a:spcAft>
                <a:spcPts val="1200"/>
              </a:spcAft>
              <a:buClr>
                <a:prstClr val="black"/>
              </a:buClr>
              <a:buSzTx/>
              <a:buFont typeface="Wingdings" pitchFamily="2" charset="2"/>
              <a:buChar char="q"/>
              <a:tabLst/>
              <a:defRPr/>
            </a:pP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identification of substantial resources from outside CERN’s budget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the implementation of the first stage of a possible future project (tunnel and FCC-</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ee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7587" name="TextBox 1">
            <a:extLst>
              <a:ext uri="{FF2B5EF4-FFF2-40B4-BE49-F238E27FC236}">
                <a16:creationId xmlns:a16="http://schemas.microsoft.com/office/drawing/2014/main" id="{4E0D01A0-8170-4512-86E1-F16B167E0822}"/>
              </a:ext>
            </a:extLst>
          </p:cNvPr>
          <p:cNvSpPr txBox="1">
            <a:spLocks noChangeArrowheads="1"/>
          </p:cNvSpPr>
          <p:nvPr/>
        </p:nvSpPr>
        <p:spPr bwMode="auto">
          <a:xfrm>
            <a:off x="1280582" y="5713229"/>
            <a:ext cx="9185976" cy="400110"/>
          </a:xfrm>
          <a:prstGeom prst="rect">
            <a:avLst/>
          </a:prstGeom>
          <a:solidFill>
            <a:srgbClr val="FFFF00"/>
          </a:solidFill>
          <a:ln w="9525">
            <a:solidFill>
              <a:srgbClr val="000000"/>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GB" sz="20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Results will be summarised in a </a:t>
            </a:r>
            <a:r>
              <a:rPr kumimoji="0" lang="en-GB" altLang="en-GB" sz="2000" b="1" i="0" u="none" strike="noStrike" kern="1200" cap="none" spc="0" normalizeH="0" baseline="0" noProof="0" dirty="0">
                <a:ln>
                  <a:noFill/>
                </a:ln>
                <a:solidFill>
                  <a:srgbClr val="0432FF"/>
                </a:solidFill>
                <a:effectLst/>
                <a:uLnTx/>
                <a:uFillTx/>
                <a:latin typeface="Calibri" panose="020F0502020204030204"/>
                <a:ea typeface="+mn-ea"/>
                <a:cs typeface="+mn-cs"/>
                <a:sym typeface="Wingdings" panose="05000000000000000000" pitchFamily="2" charset="2"/>
              </a:rPr>
              <a:t>Feasibility Study Report </a:t>
            </a:r>
            <a:r>
              <a:rPr kumimoji="0" lang="en-GB" altLang="en-GB" sz="20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to be released in March 2025</a:t>
            </a:r>
            <a:endParaRPr kumimoji="0" lang="en-GB" alt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A40E1BE9-F121-4013-B74E-7FB8938F1983}"/>
              </a:ext>
            </a:extLst>
          </p:cNvPr>
          <p:cNvSpPr txBox="1">
            <a:spLocks/>
          </p:cNvSpPr>
          <p:nvPr/>
        </p:nvSpPr>
        <p:spPr>
          <a:xfrm>
            <a:off x="15280" y="-39035"/>
            <a:ext cx="12192000" cy="770698"/>
          </a:xfrm>
          <a:prstGeom prst="rect">
            <a:avLst/>
          </a:prstGeom>
          <a:solidFill>
            <a:srgbClr val="0C377B"/>
          </a:solidFill>
        </p:spPr>
        <p:txBody>
          <a:bodyPr tIns="0" bIns="0" anchor="ctr" anchorCtr="0">
            <a:noAutofit/>
          </a:bodyPr>
          <a:lstStyle>
            <a:defPPr>
              <a:defRPr lang="en-US"/>
            </a:defPPr>
            <a:lvl1pPr marR="0" lvl="0" indent="0" algn="ctr" defTabSz="457200" fontAlgn="auto">
              <a:lnSpc>
                <a:spcPct val="100000"/>
              </a:lnSpc>
              <a:spcBef>
                <a:spcPct val="0"/>
              </a:spcBef>
              <a:spcAft>
                <a:spcPts val="0"/>
              </a:spcAft>
              <a:buClrTx/>
              <a:buSzTx/>
              <a:buFontTx/>
              <a:buNone/>
              <a:tabLst/>
              <a:defRPr kumimoji="0" sz="4000" b="1" i="0" u="none" strike="noStrike" kern="0" cap="none" spc="0" normalizeH="0" baseline="0">
                <a:ln>
                  <a:noFill/>
                </a:ln>
                <a:solidFill>
                  <a:srgbClr val="FFFF00"/>
                </a:solidFill>
                <a:effectLst/>
                <a:uLnTx/>
                <a:uFillTx/>
                <a:latin typeface="Arial" panose="020B0604020202020204" pitchFamily="34" charset="0"/>
                <a:ea typeface="+mj-ea"/>
                <a:cs typeface="Arial" panose="020B060402020202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a:t>
            </a:r>
            <a:r>
              <a:rPr kumimoji="0" lang="en-GB" altLang="en-GB" sz="28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FCC Feasibility Study (2021-2025): high-level objectives</a:t>
            </a:r>
          </a:p>
        </p:txBody>
      </p:sp>
      <p:pic>
        <p:nvPicPr>
          <p:cNvPr id="7" name="Picture 6" descr="A picture containing icon&#10;&#10;Description automatically generated">
            <a:extLst>
              <a:ext uri="{FF2B5EF4-FFF2-40B4-BE49-F238E27FC236}">
                <a16:creationId xmlns:a16="http://schemas.microsoft.com/office/drawing/2014/main" id="{0B7A4B7D-ED83-4777-ABFE-BD43BEB1B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9" y="19168"/>
            <a:ext cx="1935386" cy="654292"/>
          </a:xfrm>
          <a:prstGeom prst="rect">
            <a:avLst/>
          </a:prstGeom>
        </p:spPr>
      </p:pic>
      <p:sp>
        <p:nvSpPr>
          <p:cNvPr id="8" name="TextBox 7">
            <a:extLst>
              <a:ext uri="{FF2B5EF4-FFF2-40B4-BE49-F238E27FC236}">
                <a16:creationId xmlns:a16="http://schemas.microsoft.com/office/drawing/2014/main" id="{CE6B651C-B92B-43B4-AF36-41AB8EB8A488}"/>
              </a:ext>
            </a:extLst>
          </p:cNvPr>
          <p:cNvSpPr txBox="1"/>
          <p:nvPr/>
        </p:nvSpPr>
        <p:spPr>
          <a:xfrm>
            <a:off x="10686472" y="5753243"/>
            <a:ext cx="14875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377B"/>
                </a:solidFill>
                <a:effectLst/>
                <a:uLnTx/>
                <a:uFillTx/>
                <a:latin typeface="Arial"/>
                <a:ea typeface="+mn-ea"/>
                <a:cs typeface="+mn-cs"/>
              </a:rPr>
              <a:t>F. Gianotti</a:t>
            </a:r>
            <a:endParaRPr kumimoji="0" lang="en-GB" sz="1800" b="0" i="0" u="none" strike="noStrike" kern="1200" cap="none" spc="0" normalizeH="0" baseline="0" noProof="0" dirty="0">
              <a:ln>
                <a:noFill/>
              </a:ln>
              <a:solidFill>
                <a:srgbClr val="0C377B"/>
              </a:solidFill>
              <a:effectLst/>
              <a:uLnTx/>
              <a:uFillTx/>
              <a:latin typeface="Arial"/>
              <a:ea typeface="+mn-ea"/>
              <a:cs typeface="+mn-cs"/>
            </a:endParaRPr>
          </a:p>
        </p:txBody>
      </p:sp>
    </p:spTree>
    <p:extLst>
      <p:ext uri="{BB962C8B-B14F-4D97-AF65-F5344CB8AC3E}">
        <p14:creationId xmlns:p14="http://schemas.microsoft.com/office/powerpoint/2010/main" val="43582789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9"/>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FCC FS m</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id-term review</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7" cy="654292"/>
          </a:xfrm>
          <a:prstGeom prst="rect">
            <a:avLst/>
          </a:prstGeom>
        </p:spPr>
      </p:pic>
      <p:sp>
        <p:nvSpPr>
          <p:cNvPr id="14" name="TextBox 13">
            <a:extLst>
              <a:ext uri="{FF2B5EF4-FFF2-40B4-BE49-F238E27FC236}">
                <a16:creationId xmlns:a16="http://schemas.microsoft.com/office/drawing/2014/main" id="{AF024B8A-96FD-865D-967D-59D99119879D}"/>
              </a:ext>
            </a:extLst>
          </p:cNvPr>
          <p:cNvSpPr txBox="1"/>
          <p:nvPr/>
        </p:nvSpPr>
        <p:spPr>
          <a:xfrm>
            <a:off x="437435" y="1366583"/>
            <a:ext cx="8315867" cy="1708160"/>
          </a:xfrm>
          <a:prstGeom prst="rect">
            <a:avLst/>
          </a:prstGeom>
          <a:noFill/>
        </p:spPr>
        <p:txBody>
          <a:bodyPr wrap="square">
            <a:spAutoFit/>
          </a:bodyPr>
          <a:lstStyle/>
          <a:p>
            <a:pPr marL="285744" marR="0" lvl="0" indent="-285744" algn="l" defTabSz="914377" rtl="0" eaLnBrk="1" fontAlgn="auto" latinLnBrk="0" hangingPunct="1">
              <a:lnSpc>
                <a:spcPct val="100000"/>
              </a:lnSpc>
              <a:spcBef>
                <a:spcPts val="0"/>
              </a:spcBef>
              <a:spcAft>
                <a:spcPts val="600"/>
              </a:spcAft>
              <a:buClrTx/>
              <a:buSzTx/>
              <a:buFontTx/>
              <a:buChar char="−"/>
              <a:tabLst/>
              <a:defRPr/>
            </a:pPr>
            <a:r>
              <a:rPr kumimoji="0" lang="en-US" sz="2000" b="0" i="1" u="none" strike="noStrike" kern="1200" cap="none" spc="0" normalizeH="0" baseline="0" noProof="0" dirty="0">
                <a:ln>
                  <a:noFill/>
                </a:ln>
                <a:solidFill>
                  <a:srgbClr val="0C377B"/>
                </a:solidFill>
                <a:effectLst/>
                <a:uLnTx/>
                <a:uFillTx/>
                <a:latin typeface="Calibri" panose="020F0502020204030204" pitchFamily="34" charset="0"/>
                <a:ea typeface="Calibri" panose="020F0502020204030204" pitchFamily="34" charset="0"/>
                <a:cs typeface="+mn-cs"/>
              </a:rPr>
              <a:t>the scientific and technical results be reviewed by the FCC FS Scientific Advisory Committee, augmented by additional experts as needed;</a:t>
            </a:r>
          </a:p>
          <a:p>
            <a:pPr marL="285744" marR="0" lvl="0" indent="-285744" algn="l" defTabSz="914377" rtl="0" eaLnBrk="1" fontAlgn="auto" latinLnBrk="0" hangingPunct="1">
              <a:lnSpc>
                <a:spcPct val="100000"/>
              </a:lnSpc>
              <a:spcBef>
                <a:spcPts val="0"/>
              </a:spcBef>
              <a:spcAft>
                <a:spcPts val="600"/>
              </a:spcAft>
              <a:buClrTx/>
              <a:buSzTx/>
              <a:buFontTx/>
              <a:buChar char="−"/>
              <a:tabLst/>
              <a:defRPr/>
            </a:pPr>
            <a:r>
              <a:rPr kumimoji="0" lang="en-US" sz="2000" b="0" i="1" u="none" strike="noStrike" kern="1200" cap="none" spc="0" normalizeH="0" baseline="0" noProof="0" dirty="0">
                <a:ln>
                  <a:noFill/>
                </a:ln>
                <a:solidFill>
                  <a:srgbClr val="0C377B"/>
                </a:solidFill>
                <a:effectLst/>
                <a:uLnTx/>
                <a:uFillTx/>
                <a:latin typeface="Calibri" panose="020F0502020204030204" pitchFamily="34" charset="0"/>
                <a:ea typeface="Calibri" panose="020F0502020204030204" pitchFamily="34" charset="0"/>
                <a:cs typeface="+mn-cs"/>
              </a:rPr>
              <a:t>the cost and financial feasibility, which will focus on the first-stage project (tunnel, technical infrastructure, FCC-</a:t>
            </a:r>
            <a:r>
              <a:rPr kumimoji="0" lang="en-US" sz="2000" b="0" i="1" u="none" strike="noStrike" kern="1200" cap="none" spc="0" normalizeH="0" baseline="0" noProof="0" dirty="0" err="1">
                <a:ln>
                  <a:noFill/>
                </a:ln>
                <a:solidFill>
                  <a:srgbClr val="0C377B"/>
                </a:solidFill>
                <a:effectLst/>
                <a:uLnTx/>
                <a:uFillTx/>
                <a:latin typeface="Calibri" panose="020F0502020204030204" pitchFamily="34" charset="0"/>
                <a:ea typeface="Calibri" panose="020F0502020204030204" pitchFamily="34" charset="0"/>
                <a:cs typeface="+mn-cs"/>
              </a:rPr>
              <a:t>ee</a:t>
            </a:r>
            <a:r>
              <a:rPr kumimoji="0" lang="en-US" sz="2000" b="0" i="1" u="none" strike="noStrike" kern="1200" cap="none" spc="0" normalizeH="0" baseline="0" noProof="0" dirty="0">
                <a:ln>
                  <a:noFill/>
                </a:ln>
                <a:solidFill>
                  <a:srgbClr val="0C377B"/>
                </a:solidFill>
                <a:effectLst/>
                <a:uLnTx/>
                <a:uFillTx/>
                <a:latin typeface="Calibri" panose="020F0502020204030204" pitchFamily="34" charset="0"/>
                <a:ea typeface="Calibri" panose="020F0502020204030204" pitchFamily="34" charset="0"/>
                <a:cs typeface="+mn-cs"/>
              </a:rPr>
              <a:t> machine and injectors), be reviewed by a committee including external experts, as proposed in CERN/3588;</a:t>
            </a:r>
          </a:p>
        </p:txBody>
      </p:sp>
      <p:sp>
        <p:nvSpPr>
          <p:cNvPr id="16" name="TextBox 15">
            <a:extLst>
              <a:ext uri="{FF2B5EF4-FFF2-40B4-BE49-F238E27FC236}">
                <a16:creationId xmlns:a16="http://schemas.microsoft.com/office/drawing/2014/main" id="{98090C89-275F-564E-E68C-2D062C1CAA49}"/>
              </a:ext>
            </a:extLst>
          </p:cNvPr>
          <p:cNvSpPr txBox="1"/>
          <p:nvPr/>
        </p:nvSpPr>
        <p:spPr>
          <a:xfrm>
            <a:off x="328667" y="882779"/>
            <a:ext cx="10291156" cy="461665"/>
          </a:xfrm>
          <a:prstGeom prst="rect">
            <a:avLst/>
          </a:prstGeom>
          <a:noFill/>
        </p:spPr>
        <p:txBody>
          <a:bodyPr wrap="square">
            <a:spAutoFit/>
          </a:bodyPr>
          <a:lstStyle>
            <a:defPPr>
              <a:defRPr lang="en-US"/>
            </a:defPPr>
            <a:lvl1pPr defTabSz="914303">
              <a:defRPr sz="2000" b="1">
                <a:solidFill>
                  <a:srgbClr val="0F124A"/>
                </a:solidFill>
                <a:latin typeface="Calibri" panose="020F0502020204030204" pitchFamily="34" charset="0"/>
                <a:ea typeface="Calibri" panose="020F0502020204030204" pitchFamily="34" charset="0"/>
              </a:defRPr>
            </a:lvl1pPr>
          </a:lstStyle>
          <a:p>
            <a:pPr marL="0" marR="0" lvl="0" indent="0" algn="l" defTabSz="914280" rtl="0" eaLnBrk="1" fontAlgn="auto" latinLnBrk="0" hangingPunct="1">
              <a:lnSpc>
                <a:spcPct val="10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0C377B"/>
                </a:solidFill>
                <a:effectLst/>
                <a:uLnTx/>
                <a:uFillTx/>
                <a:latin typeface="Calibri" panose="020F0502020204030204" pitchFamily="34" charset="0"/>
                <a:ea typeface="Calibri" panose="020F0502020204030204" pitchFamily="34" charset="0"/>
                <a:cs typeface="+mn-cs"/>
              </a:rPr>
              <a:t>Mid-term review setup and deliverables are defined in  CERN/SPC/1183/Rev.2:</a:t>
            </a:r>
          </a:p>
        </p:txBody>
      </p:sp>
      <p:pic>
        <p:nvPicPr>
          <p:cNvPr id="8" name="Picture 7">
            <a:extLst>
              <a:ext uri="{FF2B5EF4-FFF2-40B4-BE49-F238E27FC236}">
                <a16:creationId xmlns:a16="http://schemas.microsoft.com/office/drawing/2014/main" id="{1CC70521-2E2F-41F0-6D78-E4C79F8758A5}"/>
              </a:ext>
            </a:extLst>
          </p:cNvPr>
          <p:cNvPicPr>
            <a:picLocks noChangeAspect="1"/>
          </p:cNvPicPr>
          <p:nvPr/>
        </p:nvPicPr>
        <p:blipFill>
          <a:blip r:embed="rId3"/>
          <a:stretch>
            <a:fillRect/>
          </a:stretch>
        </p:blipFill>
        <p:spPr>
          <a:xfrm>
            <a:off x="9818033" y="1367433"/>
            <a:ext cx="2323017" cy="3149135"/>
          </a:xfrm>
          <a:prstGeom prst="rect">
            <a:avLst/>
          </a:prstGeom>
          <a:ln w="12700">
            <a:solidFill>
              <a:schemeClr val="tx1"/>
            </a:solidFill>
          </a:ln>
        </p:spPr>
      </p:pic>
      <p:sp>
        <p:nvSpPr>
          <p:cNvPr id="9" name="TextBox 8">
            <a:extLst>
              <a:ext uri="{FF2B5EF4-FFF2-40B4-BE49-F238E27FC236}">
                <a16:creationId xmlns:a16="http://schemas.microsoft.com/office/drawing/2014/main" id="{2E1C8F9B-8417-B4C5-047C-A50D48FCACCD}"/>
              </a:ext>
            </a:extLst>
          </p:cNvPr>
          <p:cNvSpPr txBox="1"/>
          <p:nvPr/>
        </p:nvSpPr>
        <p:spPr>
          <a:xfrm>
            <a:off x="345353" y="3430447"/>
            <a:ext cx="9363913" cy="178510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C377B"/>
                </a:solidFill>
                <a:effectLst/>
                <a:uLnTx/>
                <a:uFillTx/>
                <a:latin typeface="Arial"/>
                <a:ea typeface="+mn-ea"/>
                <a:cs typeface="+mn-cs"/>
              </a:rPr>
              <a:t>FCC Scientific Advisory Committee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32FF"/>
                </a:solidFill>
                <a:effectLst/>
                <a:uLnTx/>
                <a:uFillTx/>
                <a:latin typeface="Arial"/>
                <a:ea typeface="+mn-ea"/>
                <a:cs typeface="+mn-cs"/>
              </a:rPr>
              <a:t>Riccardo Bartolini </a:t>
            </a:r>
            <a:r>
              <a:rPr kumimoji="0" lang="en-US" sz="1800" b="0" i="0" u="none" strike="noStrike" kern="1200" cap="none" spc="0" normalizeH="0" baseline="0" noProof="0" dirty="0">
                <a:ln>
                  <a:noFill/>
                </a:ln>
                <a:solidFill>
                  <a:srgbClr val="2F2F2F"/>
                </a:solidFill>
                <a:effectLst/>
                <a:uLnTx/>
                <a:uFillTx/>
                <a:latin typeface="Arial"/>
                <a:ea typeface="+mn-ea"/>
                <a:cs typeface="+mn-cs"/>
              </a:rPr>
              <a:t>(DESY), </a:t>
            </a:r>
            <a:r>
              <a:rPr kumimoji="0" lang="en-US" sz="1800" b="0" i="0" u="none" strike="noStrike" kern="1200" cap="none" spc="0" normalizeH="0" baseline="0" noProof="0" dirty="0">
                <a:ln>
                  <a:noFill/>
                </a:ln>
                <a:solidFill>
                  <a:srgbClr val="0432FF"/>
                </a:solidFill>
                <a:effectLst/>
                <a:uLnTx/>
                <a:uFillTx/>
                <a:latin typeface="Arial"/>
                <a:ea typeface="+mn-ea"/>
                <a:cs typeface="+mn-cs"/>
              </a:rPr>
              <a:t>Alain Chabert </a:t>
            </a:r>
            <a:r>
              <a:rPr kumimoji="0" lang="en-US" sz="1800" b="0" i="0" u="none" strike="noStrike" kern="1200" cap="none" spc="0" normalizeH="0" baseline="0" noProof="0" dirty="0">
                <a:ln>
                  <a:noFill/>
                </a:ln>
                <a:solidFill>
                  <a:srgbClr val="2F2F2F"/>
                </a:solidFill>
                <a:effectLst/>
                <a:uLnTx/>
                <a:uFillTx/>
                <a:latin typeface="Arial"/>
                <a:ea typeface="+mn-ea"/>
                <a:cs typeface="+mn-cs"/>
              </a:rPr>
              <a:t>(Société Française du Tunnel </a:t>
            </a:r>
            <a:r>
              <a:rPr kumimoji="0" lang="en-US" sz="1800" b="0" i="0" u="none" strike="noStrike" kern="1200" cap="none" spc="0" normalizeH="0" baseline="0" noProof="0" dirty="0" err="1">
                <a:ln>
                  <a:noFill/>
                </a:ln>
                <a:solidFill>
                  <a:srgbClr val="2F2F2F"/>
                </a:solidFill>
                <a:effectLst/>
                <a:uLnTx/>
                <a:uFillTx/>
                <a:latin typeface="Arial"/>
                <a:ea typeface="+mn-ea"/>
                <a:cs typeface="+mn-cs"/>
              </a:rPr>
              <a:t>Routier</a:t>
            </a:r>
            <a:r>
              <a:rPr kumimoji="0" lang="en-US" sz="1800" b="0" i="0" u="none" strike="noStrike" kern="1200" cap="none" spc="0" normalizeH="0" baseline="0" noProof="0" dirty="0">
                <a:ln>
                  <a:noFill/>
                </a:ln>
                <a:solidFill>
                  <a:srgbClr val="2F2F2F"/>
                </a:solidFill>
                <a:effectLst/>
                <a:uLnTx/>
                <a:uFillTx/>
                <a:latin typeface="Arial"/>
                <a:ea typeface="+mn-ea"/>
                <a:cs typeface="+mn-cs"/>
              </a:rPr>
              <a:t> </a:t>
            </a:r>
            <a:r>
              <a:rPr kumimoji="0" lang="en-US" sz="1800" b="0" i="0" u="none" strike="noStrike" kern="1200" cap="none" spc="0" normalizeH="0" baseline="0" noProof="0" dirty="0" err="1">
                <a:ln>
                  <a:noFill/>
                </a:ln>
                <a:solidFill>
                  <a:srgbClr val="2F2F2F"/>
                </a:solidFill>
                <a:effectLst/>
                <a:uLnTx/>
                <a:uFillTx/>
                <a:latin typeface="Arial"/>
                <a:ea typeface="+mn-ea"/>
                <a:cs typeface="+mn-cs"/>
              </a:rPr>
              <a:t>Fréjus</a:t>
            </a:r>
            <a:r>
              <a:rPr kumimoji="0" lang="en-US" sz="1800" b="0" i="0" u="none" strike="noStrike" kern="1200" cap="none" spc="0" normalizeH="0" baseline="0" noProof="0" dirty="0">
                <a:ln>
                  <a:noFill/>
                </a:ln>
                <a:solidFill>
                  <a:srgbClr val="2F2F2F"/>
                </a:solidFill>
                <a:effectLst/>
                <a:uLnTx/>
                <a:uFillTx/>
                <a:latin typeface="Arial"/>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Heinz Ehrbar </a:t>
            </a:r>
            <a:r>
              <a:rPr kumimoji="0" lang="en-US" sz="1800" b="0"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rPr>
              <a:t>(HEP), </a:t>
            </a:r>
            <a:r>
              <a:rPr kumimoji="0" lang="en-US" sz="1800" b="0" i="0" u="none" strike="noStrike" kern="1200" cap="none" spc="0" normalizeH="0" baseline="0" noProof="0" dirty="0">
                <a:ln>
                  <a:noFill/>
                </a:ln>
                <a:solidFill>
                  <a:srgbClr val="0432FF"/>
                </a:solidFill>
                <a:effectLst/>
                <a:uLnTx/>
                <a:uFillTx/>
                <a:latin typeface="Arial"/>
                <a:ea typeface="+mn-ea"/>
                <a:cs typeface="+mn-cs"/>
              </a:rPr>
              <a:t>Brigitte Fargevieille </a:t>
            </a:r>
            <a:r>
              <a:rPr kumimoji="0" lang="en-US" sz="1800" b="0" i="0" u="none" strike="noStrike" kern="1200" cap="none" spc="0" normalizeH="0" baseline="0" noProof="0" dirty="0">
                <a:ln>
                  <a:noFill/>
                </a:ln>
                <a:solidFill>
                  <a:srgbClr val="2F2F2F"/>
                </a:solidFill>
                <a:effectLst/>
                <a:uLnTx/>
                <a:uFillTx/>
                <a:latin typeface="Arial"/>
                <a:ea typeface="+mn-ea"/>
                <a:cs typeface="+mn-cs"/>
              </a:rPr>
              <a:t>(</a:t>
            </a:r>
            <a:r>
              <a:rPr kumimoji="0" lang="en-US" sz="1800" b="0" i="0" u="none" strike="noStrike" kern="1200" cap="none" spc="0" normalizeH="0" baseline="0" noProof="0" dirty="0" err="1">
                <a:ln>
                  <a:noFill/>
                </a:ln>
                <a:solidFill>
                  <a:srgbClr val="2F2F2F"/>
                </a:solidFill>
                <a:effectLst/>
                <a:uLnTx/>
                <a:uFillTx/>
                <a:latin typeface="Arial"/>
                <a:ea typeface="+mn-ea"/>
                <a:cs typeface="+mn-cs"/>
              </a:rPr>
              <a:t>Électricité</a:t>
            </a:r>
            <a:r>
              <a:rPr kumimoji="0" lang="en-US" sz="1800" b="0" i="0" u="none" strike="noStrike" kern="1200" cap="none" spc="0" normalizeH="0" baseline="0" noProof="0" dirty="0">
                <a:ln>
                  <a:noFill/>
                </a:ln>
                <a:solidFill>
                  <a:srgbClr val="2F2F2F"/>
                </a:solidFill>
                <a:effectLst/>
                <a:uLnTx/>
                <a:uFillTx/>
                <a:latin typeface="Arial"/>
                <a:ea typeface="+mn-ea"/>
                <a:cs typeface="+mn-cs"/>
              </a:rPr>
              <a:t> de France), </a:t>
            </a:r>
            <a:r>
              <a:rPr kumimoji="0" lang="en-US" sz="1800" b="0" i="0" u="none" strike="noStrike" kern="1200" cap="none" spc="0" normalizeH="0" baseline="0" noProof="0" dirty="0">
                <a:ln>
                  <a:noFill/>
                </a:ln>
                <a:solidFill>
                  <a:srgbClr val="0432FF"/>
                </a:solidFill>
                <a:effectLst/>
                <a:uLnTx/>
                <a:uFillTx/>
                <a:latin typeface="Arial"/>
                <a:ea typeface="+mn-ea"/>
                <a:cs typeface="+mn-cs"/>
              </a:rPr>
              <a:t>Belen Gavela Legazpi </a:t>
            </a:r>
            <a:r>
              <a:rPr kumimoji="0" lang="en-US" sz="1800" b="0" i="0" u="none" strike="noStrike" kern="1200" cap="none" spc="0" normalizeH="0" baseline="0" noProof="0" dirty="0">
                <a:ln>
                  <a:noFill/>
                </a:ln>
                <a:solidFill>
                  <a:srgbClr val="2F2F2F"/>
                </a:solidFill>
                <a:effectLst/>
                <a:uLnTx/>
                <a:uFillTx/>
                <a:latin typeface="Arial"/>
                <a:ea typeface="+mn-ea"/>
                <a:cs typeface="+mn-cs"/>
              </a:rPr>
              <a:t>(UAM), </a:t>
            </a:r>
            <a:r>
              <a:rPr kumimoji="0" lang="en-US" sz="1800" b="0" i="0" u="none" strike="noStrike" kern="1200" cap="none" spc="0" normalizeH="0" baseline="0" noProof="0" dirty="0">
                <a:ln>
                  <a:noFill/>
                </a:ln>
                <a:solidFill>
                  <a:srgbClr val="0432FF"/>
                </a:solidFill>
                <a:effectLst/>
                <a:uLnTx/>
                <a:uFillTx/>
                <a:latin typeface="Arial"/>
                <a:ea typeface="+mn-ea"/>
                <a:cs typeface="+mn-cs"/>
              </a:rPr>
              <a:t>Gudrun Hiller </a:t>
            </a:r>
            <a:r>
              <a:rPr kumimoji="0" lang="en-US" sz="1800" b="0" i="0" u="none" strike="noStrike" kern="1200" cap="none" spc="0" normalizeH="0" baseline="0" noProof="0" dirty="0">
                <a:ln>
                  <a:noFill/>
                </a:ln>
                <a:solidFill>
                  <a:srgbClr val="2F2F2F"/>
                </a:solidFill>
                <a:effectLst/>
                <a:uLnTx/>
                <a:uFillTx/>
                <a:latin typeface="Arial"/>
                <a:ea typeface="+mn-ea"/>
                <a:cs typeface="+mn-cs"/>
              </a:rPr>
              <a:t>(Dortmund), </a:t>
            </a:r>
            <a:r>
              <a:rPr kumimoji="0" lang="en-US" sz="1800" b="0" i="0" u="none" strike="noStrike" kern="1200" cap="none" spc="0" normalizeH="0" baseline="0" noProof="0" dirty="0">
                <a:ln>
                  <a:noFill/>
                </a:ln>
                <a:solidFill>
                  <a:srgbClr val="0432FF"/>
                </a:solidFill>
                <a:effectLst/>
                <a:uLnTx/>
                <a:uFillTx/>
                <a:latin typeface="Arial"/>
                <a:ea typeface="+mn-ea"/>
                <a:cs typeface="+mn-cs"/>
              </a:rPr>
              <a:t>Srinivas Krishnagopal </a:t>
            </a:r>
            <a:r>
              <a:rPr kumimoji="0" lang="en-US" sz="1800" b="0" i="0" u="none" strike="noStrike" kern="1200" cap="none" spc="0" normalizeH="0" baseline="0" noProof="0" dirty="0">
                <a:ln>
                  <a:noFill/>
                </a:ln>
                <a:solidFill>
                  <a:srgbClr val="2F2F2F"/>
                </a:solidFill>
                <a:effectLst/>
                <a:uLnTx/>
                <a:uFillTx/>
                <a:latin typeface="Arial"/>
                <a:ea typeface="+mn-ea"/>
                <a:cs typeface="+mn-cs"/>
              </a:rPr>
              <a:t>(BARC), </a:t>
            </a:r>
            <a:r>
              <a:rPr kumimoji="0" lang="en-US" sz="1800" b="0" i="0" u="none" strike="noStrike" kern="1200" cap="none" spc="0" normalizeH="0" baseline="0" noProof="0" dirty="0">
                <a:ln>
                  <a:noFill/>
                </a:ln>
                <a:solidFill>
                  <a:srgbClr val="0432FF"/>
                </a:solidFill>
                <a:effectLst/>
                <a:uLnTx/>
                <a:uFillTx/>
                <a:latin typeface="Arial"/>
                <a:ea typeface="+mn-ea"/>
                <a:cs typeface="+mn-cs"/>
              </a:rPr>
              <a:t>Peter Krizan </a:t>
            </a:r>
            <a:r>
              <a:rPr kumimoji="0" lang="en-US" sz="1800" b="0" i="0" u="none" strike="noStrike" kern="1200" cap="none" spc="0" normalizeH="0" baseline="0" noProof="0" dirty="0">
                <a:ln>
                  <a:noFill/>
                </a:ln>
                <a:solidFill>
                  <a:srgbClr val="2F2F2F"/>
                </a:solidFill>
                <a:effectLst/>
                <a:uLnTx/>
                <a:uFillTx/>
                <a:latin typeface="Arial"/>
                <a:ea typeface="+mn-ea"/>
                <a:cs typeface="+mn-cs"/>
              </a:rPr>
              <a:t>(Ljubljana), </a:t>
            </a:r>
            <a:r>
              <a:rPr kumimoji="0" lang="en-US" sz="1800" b="0" i="0" u="none" strike="noStrike" kern="1200" cap="none" spc="0" normalizeH="0" baseline="0" noProof="0" dirty="0">
                <a:ln>
                  <a:noFill/>
                </a:ln>
                <a:solidFill>
                  <a:srgbClr val="0432FF"/>
                </a:solidFill>
                <a:effectLst/>
                <a:uLnTx/>
                <a:uFillTx/>
                <a:latin typeface="Arial"/>
                <a:ea typeface="+mn-ea"/>
                <a:cs typeface="+mn-cs"/>
              </a:rPr>
              <a:t>Philippe Lebrun </a:t>
            </a:r>
            <a:r>
              <a:rPr kumimoji="0" lang="en-US" sz="1800" b="0" i="0" u="none" strike="noStrike" kern="1200" cap="none" spc="0" normalizeH="0" baseline="0" noProof="0" dirty="0">
                <a:ln>
                  <a:noFill/>
                </a:ln>
                <a:solidFill>
                  <a:srgbClr val="2F2F2F"/>
                </a:solidFill>
                <a:effectLst/>
                <a:uLnTx/>
                <a:uFillTx/>
                <a:latin typeface="Arial"/>
                <a:ea typeface="+mn-ea"/>
                <a:cs typeface="+mn-cs"/>
              </a:rPr>
              <a:t>(CERN, retired), </a:t>
            </a:r>
            <a:r>
              <a:rPr kumimoji="0" lang="en-US" sz="1800" b="0" i="0" u="none" strike="noStrike" kern="1200" cap="none" spc="0" normalizeH="0" baseline="0" noProof="0" dirty="0">
                <a:ln>
                  <a:noFill/>
                </a:ln>
                <a:solidFill>
                  <a:srgbClr val="0432FF"/>
                </a:solidFill>
                <a:effectLst/>
                <a:uLnTx/>
                <a:uFillTx/>
                <a:latin typeface="Arial"/>
                <a:ea typeface="+mn-ea"/>
                <a:cs typeface="+mn-cs"/>
              </a:rPr>
              <a:t>Peter McIntosh </a:t>
            </a:r>
            <a:r>
              <a:rPr kumimoji="0" lang="en-US" sz="1800" b="0" i="0" u="none" strike="noStrike" kern="1200" cap="none" spc="0" normalizeH="0" baseline="0" noProof="0" dirty="0">
                <a:ln>
                  <a:noFill/>
                </a:ln>
                <a:solidFill>
                  <a:srgbClr val="2F2F2F"/>
                </a:solidFill>
                <a:effectLst/>
                <a:uLnTx/>
                <a:uFillTx/>
                <a:latin typeface="Arial"/>
                <a:ea typeface="+mn-ea"/>
                <a:cs typeface="+mn-cs"/>
              </a:rPr>
              <a:t>(STFC), </a:t>
            </a:r>
            <a:r>
              <a:rPr kumimoji="0" lang="en-US" sz="1800" b="0" i="0" u="none" strike="noStrike" kern="1200" cap="none" spc="0" normalizeH="0" baseline="0" noProof="0" dirty="0">
                <a:ln>
                  <a:noFill/>
                </a:ln>
                <a:solidFill>
                  <a:srgbClr val="0432FF"/>
                </a:solidFill>
                <a:effectLst/>
                <a:uLnTx/>
                <a:uFillTx/>
                <a:latin typeface="Arial"/>
                <a:ea typeface="+mn-ea"/>
                <a:cs typeface="+mn-cs"/>
              </a:rPr>
              <a:t>Michiko Minty </a:t>
            </a:r>
            <a:r>
              <a:rPr kumimoji="0" lang="en-US" sz="1800" b="0" i="0" u="none" strike="noStrike" kern="1200" cap="none" spc="0" normalizeH="0" baseline="0" noProof="0" dirty="0">
                <a:ln>
                  <a:noFill/>
                </a:ln>
                <a:solidFill>
                  <a:srgbClr val="2F2F2F"/>
                </a:solidFill>
                <a:effectLst/>
                <a:uLnTx/>
                <a:uFillTx/>
                <a:latin typeface="Arial"/>
                <a:ea typeface="+mn-ea"/>
                <a:cs typeface="+mn-cs"/>
              </a:rPr>
              <a:t>(BNL),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Arial"/>
                <a:ea typeface="+mn-ea"/>
                <a:cs typeface="+mn-cs"/>
              </a:rPr>
              <a:t>Andrew Parker </a:t>
            </a:r>
            <a:r>
              <a:rPr kumimoji="0" lang="en-US" sz="1800" b="0" i="0" u="none" strike="noStrike" kern="1200" cap="none" spc="0" normalizeH="0" baseline="0" noProof="0" dirty="0">
                <a:ln>
                  <a:noFill/>
                </a:ln>
                <a:solidFill>
                  <a:srgbClr val="2F2F2F"/>
                </a:solidFill>
                <a:effectLst/>
                <a:uLnTx/>
                <a:uFillTx/>
                <a:latin typeface="Arial"/>
                <a:ea typeface="+mn-ea"/>
                <a:cs typeface="+mn-cs"/>
              </a:rPr>
              <a:t>(</a:t>
            </a:r>
            <a:r>
              <a:rPr kumimoji="0" lang="en-US" sz="1800" b="1" i="0" u="none" strike="noStrike" kern="1200" cap="none" spc="0" normalizeH="0" baseline="0" noProof="0" dirty="0">
                <a:ln>
                  <a:noFill/>
                </a:ln>
                <a:solidFill>
                  <a:srgbClr val="2F2F2F"/>
                </a:solidFill>
                <a:effectLst/>
                <a:uLnTx/>
                <a:uFillTx/>
                <a:latin typeface="Arial"/>
                <a:ea typeface="+mn-ea"/>
                <a:cs typeface="+mn-cs"/>
              </a:rPr>
              <a:t>Chair</a:t>
            </a:r>
            <a:r>
              <a:rPr kumimoji="0" lang="en-US" sz="1800" b="0" i="0" u="none" strike="noStrike" kern="1200" cap="none" spc="0" normalizeH="0" baseline="0" noProof="0" dirty="0">
                <a:ln>
                  <a:noFill/>
                </a:ln>
                <a:solidFill>
                  <a:srgbClr val="2F2F2F"/>
                </a:solidFill>
                <a:effectLst/>
                <a:uLnTx/>
                <a:uFillTx/>
                <a:latin typeface="Arial"/>
                <a:ea typeface="+mn-ea"/>
                <a:cs typeface="+mn-cs"/>
              </a:rPr>
              <a:t>, Cambridge), </a:t>
            </a:r>
            <a:r>
              <a:rPr kumimoji="0" lang="en-US" sz="1800" b="0" i="0" u="none" strike="noStrike" kern="1200" cap="none" spc="0" normalizeH="0" baseline="0" noProof="0" dirty="0">
                <a:ln>
                  <a:noFill/>
                </a:ln>
                <a:solidFill>
                  <a:srgbClr val="0432FF"/>
                </a:solidFill>
                <a:effectLst/>
                <a:uLnTx/>
                <a:uFillTx/>
                <a:latin typeface="Arial"/>
                <a:ea typeface="+mn-ea"/>
                <a:cs typeface="+mn-cs"/>
              </a:rPr>
              <a:t>Kyo Shibata </a:t>
            </a:r>
            <a:r>
              <a:rPr kumimoji="0" lang="en-US" sz="1800" b="0" i="0" u="none" strike="noStrike" kern="1200" cap="none" spc="0" normalizeH="0" baseline="0" noProof="0" dirty="0">
                <a:ln>
                  <a:noFill/>
                </a:ln>
                <a:solidFill>
                  <a:srgbClr val="2F2F2F"/>
                </a:solidFill>
                <a:effectLst/>
                <a:uLnTx/>
                <a:uFillTx/>
                <a:latin typeface="Arial"/>
                <a:ea typeface="+mn-ea"/>
                <a:cs typeface="+mn-cs"/>
              </a:rPr>
              <a:t>(KEK), </a:t>
            </a:r>
            <a:r>
              <a:rPr kumimoji="0" lang="en-US" sz="1800" b="0" i="0" u="none" strike="noStrike" kern="1200" cap="none" spc="0" normalizeH="0" baseline="0" noProof="0" dirty="0">
                <a:ln>
                  <a:noFill/>
                </a:ln>
                <a:solidFill>
                  <a:srgbClr val="0432FF"/>
                </a:solidFill>
                <a:effectLst/>
                <a:uLnTx/>
                <a:uFillTx/>
                <a:latin typeface="Arial"/>
                <a:ea typeface="+mn-ea"/>
                <a:cs typeface="+mn-cs"/>
              </a:rPr>
              <a:t>Roberto </a:t>
            </a:r>
            <a:r>
              <a:rPr kumimoji="0" lang="en-US" sz="1800" b="0" i="0" u="none" strike="noStrike" kern="1200" cap="none" spc="0" normalizeH="0" baseline="0" noProof="0" dirty="0" err="1">
                <a:ln>
                  <a:noFill/>
                </a:ln>
                <a:solidFill>
                  <a:srgbClr val="0432FF"/>
                </a:solidFill>
                <a:effectLst/>
                <a:uLnTx/>
                <a:uFillTx/>
                <a:latin typeface="Arial"/>
                <a:ea typeface="+mn-ea"/>
                <a:cs typeface="+mn-cs"/>
              </a:rPr>
              <a:t>Tenchini</a:t>
            </a:r>
            <a:r>
              <a:rPr kumimoji="0" lang="en-US" sz="1800" b="0" i="0" u="none" strike="noStrike" kern="1200" cap="none" spc="0" normalizeH="0" baseline="0" noProof="0" dirty="0">
                <a:ln>
                  <a:noFill/>
                </a:ln>
                <a:solidFill>
                  <a:srgbClr val="0432FF"/>
                </a:solidFill>
                <a:effectLst/>
                <a:uLnTx/>
                <a:uFillTx/>
                <a:latin typeface="Arial"/>
                <a:ea typeface="+mn-ea"/>
                <a:cs typeface="+mn-cs"/>
              </a:rPr>
              <a:t> </a:t>
            </a:r>
            <a:r>
              <a:rPr kumimoji="0" lang="en-US" sz="1800" b="0" i="0" u="none" strike="noStrike" kern="1200" cap="none" spc="0" normalizeH="0" baseline="0" noProof="0" dirty="0">
                <a:ln>
                  <a:noFill/>
                </a:ln>
                <a:solidFill>
                  <a:srgbClr val="2F2F2F"/>
                </a:solidFill>
                <a:effectLst/>
                <a:uLnTx/>
                <a:uFillTx/>
                <a:latin typeface="Arial"/>
                <a:ea typeface="+mn-ea"/>
                <a:cs typeface="+mn-cs"/>
              </a:rPr>
              <a:t>(Pisa)</a:t>
            </a:r>
            <a:endParaRPr kumimoji="0" lang="en-GB" sz="1800" b="0" i="1" u="none" strike="noStrike" kern="1200" cap="none" spc="0" normalizeH="0" baseline="0" noProof="0" dirty="0">
              <a:ln>
                <a:noFill/>
              </a:ln>
              <a:solidFill>
                <a:srgbClr val="2F2F2F"/>
              </a:solidFill>
              <a:effectLst/>
              <a:uLnTx/>
              <a:uFillTx/>
              <a:latin typeface="Arial"/>
              <a:ea typeface="+mn-ea"/>
              <a:cs typeface="+mn-cs"/>
            </a:endParaRPr>
          </a:p>
        </p:txBody>
      </p:sp>
      <p:sp>
        <p:nvSpPr>
          <p:cNvPr id="10" name="TextBox 9">
            <a:extLst>
              <a:ext uri="{FF2B5EF4-FFF2-40B4-BE49-F238E27FC236}">
                <a16:creationId xmlns:a16="http://schemas.microsoft.com/office/drawing/2014/main" id="{F30B12A3-3CC3-F4E1-B500-A4CE782B5B8A}"/>
              </a:ext>
            </a:extLst>
          </p:cNvPr>
          <p:cNvSpPr txBox="1"/>
          <p:nvPr/>
        </p:nvSpPr>
        <p:spPr>
          <a:xfrm>
            <a:off x="340821" y="5494132"/>
            <a:ext cx="11563004" cy="123110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FCC Cost Review Panel</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Carlos Alejaldre </a:t>
            </a:r>
            <a:r>
              <a:rPr kumimoji="0" lang="en-US" sz="1800" b="0"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rPr>
              <a:t>(Fusion for Energy), </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Austin Ball </a:t>
            </a:r>
            <a:r>
              <a:rPr kumimoji="0" lang="en-US" sz="1800" b="0"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rPr>
              <a:t>(CERN, retired), </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Umberto Dosselli </a:t>
            </a:r>
            <a:r>
              <a:rPr kumimoji="0" lang="en-US" sz="1800" b="0"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rPr>
              <a:t>(INFN), </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Heinz Ehrbar </a:t>
            </a:r>
            <a:r>
              <a:rPr kumimoji="0" lang="en-US" sz="1800" b="0"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rPr>
              <a:t>(HEP)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Vincent </a:t>
            </a:r>
            <a:r>
              <a:rPr kumimoji="0" lang="en-US" sz="1800" b="0" i="0" u="none" strike="noStrike" kern="1200" cap="none" spc="0" normalizeH="0" baseline="0" noProof="0" dirty="0" err="1">
                <a:ln>
                  <a:noFill/>
                </a:ln>
                <a:solidFill>
                  <a:srgbClr val="0432FF"/>
                </a:solidFill>
                <a:effectLst/>
                <a:uLnTx/>
                <a:uFillTx/>
                <a:latin typeface="Arial" panose="020B0604020202020204" pitchFamily="34" charset="0"/>
                <a:ea typeface="+mn-ea"/>
                <a:cs typeface="Arial" panose="020B0604020202020204" pitchFamily="34" charset="0"/>
              </a:rPr>
              <a:t>Gorgues</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rPr>
              <a:t>(CEA), </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Norbert Holtkamp </a:t>
            </a:r>
            <a:r>
              <a:rPr kumimoji="0" lang="en-US" sz="1800" b="0"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rPr>
              <a:t>Chair</a:t>
            </a:r>
            <a:r>
              <a:rPr kumimoji="0" lang="en-US" sz="1800" b="0"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rPr>
              <a:t>, Stanford), </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Christa </a:t>
            </a:r>
            <a:r>
              <a:rPr kumimoji="0" lang="en-US" sz="1800" b="0" i="0" u="none" strike="noStrike" kern="1200" cap="none" spc="0" normalizeH="0" baseline="0" noProof="0" dirty="0" err="1">
                <a:ln>
                  <a:noFill/>
                </a:ln>
                <a:solidFill>
                  <a:srgbClr val="0432FF"/>
                </a:solidFill>
                <a:effectLst/>
                <a:uLnTx/>
                <a:uFillTx/>
                <a:latin typeface="Arial" panose="020B0604020202020204" pitchFamily="34" charset="0"/>
                <a:ea typeface="+mn-ea"/>
                <a:cs typeface="Arial" panose="020B0604020202020204" pitchFamily="34" charset="0"/>
              </a:rPr>
              <a:t>Laurila</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rPr>
              <a:t>(National Audit Office, Finland), </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Ursula Weyrich </a:t>
            </a:r>
            <a:r>
              <a:rPr kumimoji="0" lang="en-US" sz="1800" b="0"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rPr>
              <a:t>(German Cancer Research Centre), </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Jim Yeck </a:t>
            </a:r>
            <a:r>
              <a:rPr kumimoji="0" lang="en-US" sz="1800" b="0"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rPr>
              <a:t>(BNL), </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Thomas Zurbuchen </a:t>
            </a:r>
            <a:r>
              <a:rPr kumimoji="0" lang="en-US" sz="1800" b="0"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rPr>
              <a:t>(ETH Zürich) </a:t>
            </a:r>
            <a:endParaRPr kumimoji="0" lang="en-GB" sz="1800" b="0" i="1"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8935020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Feasibility Study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Mid-Term Review passed !</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 name="TextBox 1">
            <a:extLst>
              <a:ext uri="{FF2B5EF4-FFF2-40B4-BE49-F238E27FC236}">
                <a16:creationId xmlns:a16="http://schemas.microsoft.com/office/drawing/2014/main" id="{CA43132E-8C5D-AA93-33FE-8F498AA20830}"/>
              </a:ext>
            </a:extLst>
          </p:cNvPr>
          <p:cNvSpPr txBox="1"/>
          <p:nvPr/>
        </p:nvSpPr>
        <p:spPr>
          <a:xfrm>
            <a:off x="263352" y="914336"/>
            <a:ext cx="9428863"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0432FF"/>
                </a:solidFill>
                <a:effectLst/>
                <a:uLnTx/>
                <a:uFillTx/>
                <a:latin typeface="Arial"/>
                <a:ea typeface="+mn-ea"/>
                <a:cs typeface="+mn-cs"/>
              </a:rPr>
              <a:t>The goal of the FCC FS mid-term review is to assess the progress of the Study towards the final report.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Deliverables approved by the Council in September 2022:</a:t>
            </a:r>
          </a:p>
        </p:txBody>
      </p:sp>
      <p:sp>
        <p:nvSpPr>
          <p:cNvPr id="4" name="TextBox 3">
            <a:extLst>
              <a:ext uri="{FF2B5EF4-FFF2-40B4-BE49-F238E27FC236}">
                <a16:creationId xmlns:a16="http://schemas.microsoft.com/office/drawing/2014/main" id="{B30818B2-D8E1-6413-CFB9-1FA37502213F}"/>
              </a:ext>
            </a:extLst>
          </p:cNvPr>
          <p:cNvSpPr txBox="1"/>
          <p:nvPr/>
        </p:nvSpPr>
        <p:spPr>
          <a:xfrm>
            <a:off x="47328" y="1430908"/>
            <a:ext cx="12164869"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F2F2F"/>
                </a:solidFill>
                <a:effectLst/>
                <a:uLnTx/>
                <a:uFillTx/>
                <a:latin typeface="Arial"/>
                <a:ea typeface="+mn-ea"/>
                <a:cs typeface="+mn-cs"/>
                <a:hlinkClick r:id="rId3"/>
              </a:rPr>
              <a:t>https://indico.cern.ch/event/1197445/contributions/5034859/attachments/2510649/4315140/spc-e-1183-Rev2-c-e-3654-Rev2_FCC_Mid_Term_Review.pdf</a:t>
            </a:r>
            <a:endParaRPr kumimoji="0" lang="en-GB" sz="1400" b="0" i="0" u="none" strike="noStrike" kern="1200" cap="none" spc="0" normalizeH="0" baseline="0" noProof="0" dirty="0">
              <a:ln>
                <a:noFill/>
              </a:ln>
              <a:solidFill>
                <a:srgbClr val="2F2F2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2D84335A-3756-61ED-052F-4D3F794F018A}"/>
              </a:ext>
            </a:extLst>
          </p:cNvPr>
          <p:cNvGrpSpPr/>
          <p:nvPr/>
        </p:nvGrpSpPr>
        <p:grpSpPr>
          <a:xfrm>
            <a:off x="197654" y="4589742"/>
            <a:ext cx="4511824" cy="1512168"/>
            <a:chOff x="0" y="4653136"/>
            <a:chExt cx="4511824" cy="1512168"/>
          </a:xfrm>
        </p:grpSpPr>
        <p:sp>
          <p:nvSpPr>
            <p:cNvPr id="8" name="Rectangle 7">
              <a:extLst>
                <a:ext uri="{FF2B5EF4-FFF2-40B4-BE49-F238E27FC236}">
                  <a16:creationId xmlns:a16="http://schemas.microsoft.com/office/drawing/2014/main" id="{04B9F54A-F27A-BD1A-5F6E-1D98EBF7C518}"/>
                </a:ext>
              </a:extLst>
            </p:cNvPr>
            <p:cNvSpPr/>
            <p:nvPr/>
          </p:nvSpPr>
          <p:spPr>
            <a:xfrm>
              <a:off x="0" y="4653136"/>
              <a:ext cx="4511824" cy="1512168"/>
            </a:xfrm>
            <a:prstGeom prst="rect">
              <a:avLst/>
            </a:prstGeom>
            <a:solidFill>
              <a:srgbClr val="929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E46792BC-4F92-67EC-9CA8-A416B790C885}"/>
                </a:ext>
              </a:extLst>
            </p:cNvPr>
            <p:cNvSpPr txBox="1"/>
            <p:nvPr/>
          </p:nvSpPr>
          <p:spPr>
            <a:xfrm>
              <a:off x="166337" y="4790182"/>
              <a:ext cx="4281621" cy="1231106"/>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2F2F2F"/>
                  </a:solidFill>
                  <a:effectLst/>
                  <a:uLnTx/>
                  <a:uFillTx/>
                  <a:latin typeface="Arial"/>
                  <a:ea typeface="+mn-ea"/>
                  <a:cs typeface="+mn-cs"/>
                </a:rPr>
                <a:t> Documents</a:t>
              </a:r>
              <a:r>
                <a:rPr kumimoji="0" lang="en-CH" sz="1600" b="0" i="0" u="none" strike="noStrike" kern="1200" cap="none" spc="0" normalizeH="0" baseline="0" noProof="0" dirty="0">
                  <a:ln>
                    <a:noFill/>
                  </a:ln>
                  <a:solidFill>
                    <a:srgbClr val="2F2F2F"/>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Mid-term report </a:t>
              </a:r>
              <a:r>
                <a:rPr kumimoji="0" lang="en-CH" sz="1500" b="0" i="0" u="none" strike="noStrike" kern="1200" cap="none" spc="0" normalizeH="0" baseline="0" noProof="0" dirty="0">
                  <a:ln>
                    <a:noFill/>
                  </a:ln>
                  <a:solidFill>
                    <a:srgbClr val="2F2F2F"/>
                  </a:solidFill>
                  <a:effectLst/>
                  <a:uLnTx/>
                  <a:uFillTx/>
                  <a:latin typeface="Arial"/>
                  <a:ea typeface="+mn-ea"/>
                  <a:cs typeface="+mn-cs"/>
                </a:rPr>
                <a:t>(all deliverables except D7)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Executive Summary of mid-term report</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Updated cost assessment </a:t>
              </a:r>
              <a:r>
                <a:rPr kumimoji="0" lang="en-CH" sz="1500" b="0" i="0" u="none" strike="noStrike" kern="1200" cap="none" spc="0" normalizeH="0" baseline="0" noProof="0" dirty="0">
                  <a:ln>
                    <a:noFill/>
                  </a:ln>
                  <a:solidFill>
                    <a:srgbClr val="2F2F2F"/>
                  </a:solidFill>
                  <a:effectLst/>
                  <a:uLnTx/>
                  <a:uFillTx/>
                  <a:latin typeface="Arial"/>
                  <a:ea typeface="+mn-ea"/>
                  <a:cs typeface="+mn-cs"/>
                </a:rPr>
                <a:t>(D7)</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Funding model </a:t>
              </a:r>
              <a:r>
                <a:rPr kumimoji="0" lang="en-CH" sz="1500" b="0" i="0" u="none" strike="noStrike" kern="1200" cap="none" spc="0" normalizeH="0" baseline="0" noProof="0" dirty="0">
                  <a:ln>
                    <a:noFill/>
                  </a:ln>
                  <a:solidFill>
                    <a:srgbClr val="2F2F2F"/>
                  </a:solidFill>
                  <a:effectLst/>
                  <a:uLnTx/>
                  <a:uFillTx/>
                  <a:latin typeface="Arial"/>
                  <a:ea typeface="+mn-ea"/>
                  <a:cs typeface="+mn-cs"/>
                </a:rPr>
                <a:t>(D7)</a:t>
              </a:r>
            </a:p>
          </p:txBody>
        </p:sp>
      </p:grpSp>
      <p:grpSp>
        <p:nvGrpSpPr>
          <p:cNvPr id="10" name="Group 9">
            <a:extLst>
              <a:ext uri="{FF2B5EF4-FFF2-40B4-BE49-F238E27FC236}">
                <a16:creationId xmlns:a16="http://schemas.microsoft.com/office/drawing/2014/main" id="{04701C7F-40B6-29FC-DB44-F719CD981D2A}"/>
              </a:ext>
            </a:extLst>
          </p:cNvPr>
          <p:cNvGrpSpPr/>
          <p:nvPr/>
        </p:nvGrpSpPr>
        <p:grpSpPr>
          <a:xfrm>
            <a:off x="4878174" y="4589742"/>
            <a:ext cx="7272808" cy="1530751"/>
            <a:chOff x="4799856" y="4737630"/>
            <a:chExt cx="7272808" cy="1530751"/>
          </a:xfrm>
        </p:grpSpPr>
        <p:sp>
          <p:nvSpPr>
            <p:cNvPr id="11" name="Rectangle 10">
              <a:extLst>
                <a:ext uri="{FF2B5EF4-FFF2-40B4-BE49-F238E27FC236}">
                  <a16:creationId xmlns:a16="http://schemas.microsoft.com/office/drawing/2014/main" id="{CD80BA4B-107A-8BB8-401E-E0E1244E6078}"/>
                </a:ext>
              </a:extLst>
            </p:cNvPr>
            <p:cNvSpPr/>
            <p:nvPr/>
          </p:nvSpPr>
          <p:spPr>
            <a:xfrm>
              <a:off x="4799856" y="4737630"/>
              <a:ext cx="7272808" cy="1530751"/>
            </a:xfrm>
            <a:prstGeom prst="rect">
              <a:avLst/>
            </a:prstGeom>
            <a:solidFill>
              <a:srgbClr val="9411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1EEC57D5-F2C7-2C9C-B833-5A40B829FB10}"/>
                </a:ext>
              </a:extLst>
            </p:cNvPr>
            <p:cNvSpPr txBox="1"/>
            <p:nvPr/>
          </p:nvSpPr>
          <p:spPr>
            <a:xfrm>
              <a:off x="4984694" y="4869160"/>
              <a:ext cx="6871946" cy="1231106"/>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2F2F2F"/>
                  </a:solidFill>
                  <a:effectLst/>
                  <a:uLnTx/>
                  <a:uFillTx/>
                  <a:latin typeface="Arial"/>
                  <a:ea typeface="+mn-ea"/>
                  <a:cs typeface="+mn-cs"/>
                </a:rPr>
                <a:t> Review</a:t>
              </a:r>
              <a:r>
                <a:rPr kumimoji="0" lang="en-CH" sz="1600" b="0" i="0" u="none" strike="noStrike" kern="1200" cap="none" spc="0" normalizeH="0" baseline="0" noProof="0" dirty="0">
                  <a:ln>
                    <a:noFill/>
                  </a:ln>
                  <a:solidFill>
                    <a:srgbClr val="2F2F2F"/>
                  </a:solidFill>
                  <a:effectLst/>
                  <a:uLnTx/>
                  <a:uFillTx/>
                  <a:latin typeface="Arial"/>
                  <a:ea typeface="+mn-ea"/>
                  <a:cs typeface="+mn-cs"/>
                </a:rPr>
                <a:t> process: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Oct 2023: Scientific Advisory Committee </a:t>
              </a:r>
              <a:r>
                <a:rPr kumimoji="0" lang="en-CH" sz="1500" b="0" i="0" u="none" strike="noStrike" kern="1200" cap="none" spc="0" normalizeH="0" baseline="0" noProof="0" dirty="0">
                  <a:ln>
                    <a:noFill/>
                  </a:ln>
                  <a:solidFill>
                    <a:srgbClr val="2F2F2F"/>
                  </a:solidFill>
                  <a:effectLst/>
                  <a:uLnTx/>
                  <a:uFillTx/>
                  <a:latin typeface="Arial"/>
                  <a:ea typeface="+mn-ea"/>
                  <a:cs typeface="+mn-cs"/>
                </a:rPr>
                <a:t>(scientific and technical aspects)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     and Cost Review Panel </a:t>
              </a:r>
              <a:r>
                <a:rPr kumimoji="0" lang="en-CH" sz="1500" b="0" i="0" u="none" strike="noStrike" kern="1200" cap="none" spc="0" normalizeH="0" baseline="0" noProof="0" dirty="0">
                  <a:ln>
                    <a:noFill/>
                  </a:ln>
                  <a:solidFill>
                    <a:srgbClr val="2F2F2F"/>
                  </a:solidFill>
                  <a:effectLst/>
                  <a:uLnTx/>
                  <a:uFillTx/>
                  <a:latin typeface="Arial"/>
                  <a:ea typeface="+mn-ea"/>
                  <a:cs typeface="+mn-cs"/>
                </a:rPr>
                <a:t>(ad hoc committee; cost and financial aspects)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Nov 2023: SPC and FC</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2 Feb 2024: Council</a:t>
              </a:r>
            </a:p>
          </p:txBody>
        </p:sp>
      </p:grpSp>
      <p:sp>
        <p:nvSpPr>
          <p:cNvPr id="13" name="TextBox 12">
            <a:extLst>
              <a:ext uri="{FF2B5EF4-FFF2-40B4-BE49-F238E27FC236}">
                <a16:creationId xmlns:a16="http://schemas.microsoft.com/office/drawing/2014/main" id="{CA939E56-A3F9-69A6-712C-3DEC55F737D3}"/>
              </a:ext>
            </a:extLst>
          </p:cNvPr>
          <p:cNvSpPr txBox="1"/>
          <p:nvPr/>
        </p:nvSpPr>
        <p:spPr>
          <a:xfrm>
            <a:off x="9376690" y="3436742"/>
            <a:ext cx="2607496"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941100"/>
                </a:solidFill>
                <a:effectLst/>
                <a:uLnTx/>
                <a:uFillTx/>
                <a:latin typeface="Arial"/>
                <a:ea typeface="+mn-ea"/>
                <a:cs typeface="+mn-cs"/>
              </a:rPr>
              <a:t>Many thanks to the SAC</a:t>
            </a:r>
            <a:r>
              <a:rPr kumimoji="0" lang="en-US" sz="1600" b="0" i="0" u="none" strike="noStrike" kern="1200" cap="none" spc="0" normalizeH="0" baseline="0" noProof="0" dirty="0">
                <a:ln>
                  <a:noFill/>
                </a:ln>
                <a:solidFill>
                  <a:srgbClr val="941100"/>
                </a:solidFill>
                <a:effectLst/>
                <a:uLnTx/>
                <a:uFillTx/>
                <a:latin typeface="Arial"/>
                <a:ea typeface="+mn-ea"/>
                <a:cs typeface="+mn-cs"/>
              </a:rPr>
              <a:t>,</a:t>
            </a:r>
            <a:r>
              <a:rPr kumimoji="0" lang="en-CH" sz="1600" b="0" i="0" u="none" strike="noStrike" kern="1200" cap="none" spc="0" normalizeH="0" baseline="0" noProof="0" dirty="0">
                <a:ln>
                  <a:noFill/>
                </a:ln>
                <a:solidFill>
                  <a:srgbClr val="941100"/>
                </a:solidFill>
                <a:effectLst/>
                <a:uLnTx/>
                <a:uFillTx/>
                <a:latin typeface="Arial"/>
                <a:ea typeface="+mn-ea"/>
                <a:cs typeface="+mn-cs"/>
              </a:rPr>
              <a:t> CRP</a:t>
            </a:r>
            <a:r>
              <a:rPr kumimoji="0" lang="en-US" sz="1600" b="0" i="0" u="none" strike="noStrike" kern="1200" cap="none" spc="0" normalizeH="0" baseline="0" noProof="0" dirty="0">
                <a:ln>
                  <a:noFill/>
                </a:ln>
                <a:solidFill>
                  <a:srgbClr val="941100"/>
                </a:solidFill>
                <a:effectLst/>
                <a:uLnTx/>
                <a:uFillTx/>
                <a:latin typeface="Arial"/>
                <a:ea typeface="+mn-ea"/>
                <a:cs typeface="+mn-cs"/>
              </a:rPr>
              <a:t>, SPC, FC and the Council </a:t>
            </a:r>
            <a:r>
              <a:rPr kumimoji="0" lang="en-CH" sz="1600" b="0" i="0" u="none" strike="noStrike" kern="1200" cap="none" spc="0" normalizeH="0" baseline="0" noProof="0" dirty="0">
                <a:ln>
                  <a:noFill/>
                </a:ln>
                <a:solidFill>
                  <a:srgbClr val="941100"/>
                </a:solidFill>
                <a:effectLst/>
                <a:uLnTx/>
                <a:uFillTx/>
                <a:latin typeface="Arial"/>
                <a:ea typeface="+mn-ea"/>
                <a:cs typeface="+mn-cs"/>
              </a:rPr>
              <a:t>for the very useful </a:t>
            </a:r>
            <a:r>
              <a:rPr kumimoji="0" lang="en-GB" sz="1600" b="0" i="0" u="none" strike="noStrike" kern="1200" cap="none" spc="0" normalizeH="0" baseline="0" noProof="0" dirty="0">
                <a:ln>
                  <a:noFill/>
                </a:ln>
                <a:solidFill>
                  <a:srgbClr val="941100"/>
                </a:solidFill>
                <a:effectLst/>
                <a:uLnTx/>
                <a:uFillTx/>
                <a:latin typeface="Arial"/>
                <a:ea typeface="+mn-ea"/>
                <a:cs typeface="+mn-cs"/>
              </a:rPr>
              <a:t>r</a:t>
            </a:r>
            <a:r>
              <a:rPr kumimoji="0" lang="en-CH" sz="1600" b="0" i="0" u="none" strike="noStrike" kern="1200" cap="none" spc="0" normalizeH="0" baseline="0" noProof="0" dirty="0">
                <a:ln>
                  <a:noFill/>
                </a:ln>
                <a:solidFill>
                  <a:srgbClr val="941100"/>
                </a:solidFill>
                <a:effectLst/>
                <a:uLnTx/>
                <a:uFillTx/>
                <a:latin typeface="Arial"/>
                <a:ea typeface="+mn-ea"/>
                <a:cs typeface="+mn-cs"/>
              </a:rPr>
              <a:t>eviews!</a:t>
            </a:r>
          </a:p>
        </p:txBody>
      </p:sp>
      <p:grpSp>
        <p:nvGrpSpPr>
          <p:cNvPr id="14" name="Group 13">
            <a:extLst>
              <a:ext uri="{FF2B5EF4-FFF2-40B4-BE49-F238E27FC236}">
                <a16:creationId xmlns:a16="http://schemas.microsoft.com/office/drawing/2014/main" id="{240CD064-67E8-6A0D-1AE8-F1617D62FDD2}"/>
              </a:ext>
            </a:extLst>
          </p:cNvPr>
          <p:cNvGrpSpPr/>
          <p:nvPr/>
        </p:nvGrpSpPr>
        <p:grpSpPr>
          <a:xfrm>
            <a:off x="207814" y="1775331"/>
            <a:ext cx="6336704" cy="2570222"/>
            <a:chOff x="1343473" y="1899995"/>
            <a:chExt cx="6336704" cy="2570222"/>
          </a:xfrm>
        </p:grpSpPr>
        <p:sp>
          <p:nvSpPr>
            <p:cNvPr id="15" name="Rectangle 14">
              <a:extLst>
                <a:ext uri="{FF2B5EF4-FFF2-40B4-BE49-F238E27FC236}">
                  <a16:creationId xmlns:a16="http://schemas.microsoft.com/office/drawing/2014/main" id="{2E41E08E-35F7-5414-009C-FA744E822E81}"/>
                </a:ext>
              </a:extLst>
            </p:cNvPr>
            <p:cNvSpPr/>
            <p:nvPr/>
          </p:nvSpPr>
          <p:spPr>
            <a:xfrm>
              <a:off x="1343473" y="1899995"/>
              <a:ext cx="6336704" cy="2570222"/>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6598191F-265C-D13D-48E6-5116BD0F38EE}"/>
                </a:ext>
              </a:extLst>
            </p:cNvPr>
            <p:cNvSpPr txBox="1"/>
            <p:nvPr/>
          </p:nvSpPr>
          <p:spPr>
            <a:xfrm>
              <a:off x="1559496" y="2047780"/>
              <a:ext cx="5943935" cy="2215991"/>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2F2F2F"/>
                  </a:solidFill>
                  <a:effectLst/>
                  <a:uLnTx/>
                  <a:uFillTx/>
                  <a:latin typeface="Arial"/>
                  <a:ea typeface="+mn-ea"/>
                  <a:cs typeface="+mn-cs"/>
                </a:rPr>
                <a:t> Deliverables</a:t>
              </a:r>
              <a:r>
                <a:rPr kumimoji="0" lang="en-CH" sz="1600" b="0" i="0" u="none" strike="noStrike" kern="1200" cap="none" spc="0" normalizeH="0" baseline="0" noProof="0" dirty="0">
                  <a:ln>
                    <a:noFill/>
                  </a:ln>
                  <a:solidFill>
                    <a:srgbClr val="2F2F2F"/>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 D1 : Definition of the baseline scenario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 D2 : Civil engineering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2F2F2F"/>
                  </a:solidFill>
                  <a:effectLst/>
                  <a:uLnTx/>
                  <a:uFillTx/>
                  <a:latin typeface="Arial"/>
                  <a:ea typeface="+mn-ea"/>
                  <a:cs typeface="+mn-cs"/>
                </a:rPr>
                <a:t> D3 : </a:t>
              </a:r>
              <a:r>
                <a:rPr kumimoji="0" lang="en-GB" sz="1600" b="0" i="0" u="none" strike="noStrike" kern="1200" cap="none" spc="0" normalizeH="0" baseline="0" noProof="0" dirty="0">
                  <a:ln>
                    <a:noFill/>
                  </a:ln>
                  <a:solidFill>
                    <a:srgbClr val="2F2F2F"/>
                  </a:solidFill>
                  <a:effectLst/>
                  <a:uLnTx/>
                  <a:uFillTx/>
                  <a:latin typeface="Arial"/>
                  <a:ea typeface="+mn-ea"/>
                  <a:cs typeface="+mn-cs"/>
                </a:rPr>
                <a:t>Processes and implementation studies with the Host States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F2F2F"/>
                  </a:solidFill>
                  <a:effectLst/>
                  <a:uLnTx/>
                  <a:uFillTx/>
                  <a:latin typeface="Arial"/>
                  <a:ea typeface="+mn-ea"/>
                  <a:cs typeface="+mn-cs"/>
                </a:rPr>
                <a:t> D4 : Technical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F2F2F"/>
                  </a:solidFill>
                  <a:effectLst/>
                  <a:uLnTx/>
                  <a:uFillTx/>
                  <a:latin typeface="Arial"/>
                  <a:ea typeface="+mn-ea"/>
                  <a:cs typeface="+mn-cs"/>
                </a:rPr>
                <a:t> D5 : FCC-</a:t>
              </a:r>
              <a:r>
                <a:rPr kumimoji="0" lang="en-GB" sz="1600" b="0" i="0" u="none" strike="noStrike" kern="1200" cap="none" spc="0" normalizeH="0" baseline="0" noProof="0" dirty="0" err="1">
                  <a:ln>
                    <a:noFill/>
                  </a:ln>
                  <a:solidFill>
                    <a:srgbClr val="2F2F2F"/>
                  </a:solidFill>
                  <a:effectLst/>
                  <a:uLnTx/>
                  <a:uFillTx/>
                  <a:latin typeface="Arial"/>
                  <a:ea typeface="+mn-ea"/>
                  <a:cs typeface="+mn-cs"/>
                </a:rPr>
                <a:t>ee</a:t>
              </a:r>
              <a:r>
                <a:rPr kumimoji="0" lang="en-GB" sz="1600" b="0" i="0" u="none" strike="noStrike" kern="1200" cap="none" spc="0" normalizeH="0" baseline="0" noProof="0" dirty="0">
                  <a:ln>
                    <a:noFill/>
                  </a:ln>
                  <a:solidFill>
                    <a:srgbClr val="2F2F2F"/>
                  </a:solidFill>
                  <a:effectLst/>
                  <a:uLnTx/>
                  <a:uFillTx/>
                  <a:latin typeface="Arial"/>
                  <a:ea typeface="+mn-ea"/>
                  <a:cs typeface="+mn-cs"/>
                </a:rPr>
                <a:t> accelerator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F2F2F"/>
                  </a:solidFill>
                  <a:effectLst/>
                  <a:uLnTx/>
                  <a:uFillTx/>
                  <a:latin typeface="Arial"/>
                  <a:ea typeface="+mn-ea"/>
                  <a:cs typeface="+mn-cs"/>
                </a:rPr>
                <a:t> D6:  FCC-</a:t>
              </a:r>
              <a:r>
                <a:rPr kumimoji="0" lang="en-GB" sz="1600" b="0" i="0" u="none" strike="noStrike" kern="1200" cap="none" spc="0" normalizeH="0" baseline="0" noProof="0" dirty="0" err="1">
                  <a:ln>
                    <a:noFill/>
                  </a:ln>
                  <a:solidFill>
                    <a:srgbClr val="2F2F2F"/>
                  </a:solidFill>
                  <a:effectLst/>
                  <a:uLnTx/>
                  <a:uFillTx/>
                  <a:latin typeface="Arial"/>
                  <a:ea typeface="+mn-ea"/>
                  <a:cs typeface="+mn-cs"/>
                </a:rPr>
                <a:t>hh</a:t>
              </a:r>
              <a:r>
                <a:rPr kumimoji="0" lang="en-GB" sz="1600" b="0" i="0" u="none" strike="noStrike" kern="1200" cap="none" spc="0" normalizeH="0" baseline="0" noProof="0" dirty="0">
                  <a:ln>
                    <a:noFill/>
                  </a:ln>
                  <a:solidFill>
                    <a:srgbClr val="2F2F2F"/>
                  </a:solidFill>
                  <a:effectLst/>
                  <a:uLnTx/>
                  <a:uFillTx/>
                  <a:latin typeface="Arial"/>
                  <a:ea typeface="+mn-ea"/>
                  <a:cs typeface="+mn-cs"/>
                </a:rPr>
                <a:t> accelerator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F2F2F"/>
                  </a:solidFill>
                  <a:effectLst/>
                  <a:uLnTx/>
                  <a:uFillTx/>
                  <a:latin typeface="Arial"/>
                  <a:ea typeface="+mn-ea"/>
                  <a:cs typeface="+mn-cs"/>
                </a:rPr>
                <a:t> D7:  Project cost and financial feasibility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F2F2F"/>
                  </a:solidFill>
                  <a:effectLst/>
                  <a:uLnTx/>
                  <a:uFillTx/>
                  <a:latin typeface="Arial"/>
                  <a:ea typeface="+mn-ea"/>
                  <a:cs typeface="+mn-cs"/>
                </a:rPr>
                <a:t> D8:  Physics, experiments and detectors</a:t>
              </a:r>
            </a:p>
          </p:txBody>
        </p:sp>
      </p:grpSp>
      <p:pic>
        <p:nvPicPr>
          <p:cNvPr id="17" name="Google Shape;148;p25">
            <a:extLst>
              <a:ext uri="{FF2B5EF4-FFF2-40B4-BE49-F238E27FC236}">
                <a16:creationId xmlns:a16="http://schemas.microsoft.com/office/drawing/2014/main" id="{6D1D8DD8-CC81-9CB5-43DD-98B9A87D1C0E}"/>
              </a:ext>
            </a:extLst>
          </p:cNvPr>
          <p:cNvPicPr preferRelativeResize="0">
            <a:picLocks noChangeAspect="1"/>
          </p:cNvPicPr>
          <p:nvPr/>
        </p:nvPicPr>
        <p:blipFill rotWithShape="1">
          <a:blip r:embed="rId4">
            <a:alphaModFix/>
          </a:blip>
          <a:srcRect l="8986" t="2087" r="10391" b="6142"/>
          <a:stretch/>
        </p:blipFill>
        <p:spPr>
          <a:xfrm>
            <a:off x="6778198" y="1663366"/>
            <a:ext cx="2252438" cy="2839624"/>
          </a:xfrm>
          <a:prstGeom prst="rect">
            <a:avLst/>
          </a:prstGeom>
          <a:noFill/>
          <a:ln w="12700">
            <a:solidFill>
              <a:schemeClr val="tx1"/>
            </a:solidFill>
          </a:ln>
        </p:spPr>
      </p:pic>
      <p:sp>
        <p:nvSpPr>
          <p:cNvPr id="18" name="Google Shape;141;p25">
            <a:extLst>
              <a:ext uri="{FF2B5EF4-FFF2-40B4-BE49-F238E27FC236}">
                <a16:creationId xmlns:a16="http://schemas.microsoft.com/office/drawing/2014/main" id="{07B1E7B0-C7E4-6730-17D2-ADF506BC1853}"/>
              </a:ext>
            </a:extLst>
          </p:cNvPr>
          <p:cNvSpPr txBox="1"/>
          <p:nvPr/>
        </p:nvSpPr>
        <p:spPr>
          <a:xfrm>
            <a:off x="9264316" y="1607811"/>
            <a:ext cx="2594800" cy="129589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0F124A"/>
                </a:solidFill>
                <a:effectLst/>
                <a:uLnTx/>
                <a:uFillTx/>
                <a:latin typeface="Arial"/>
                <a:ea typeface="+mn-ea"/>
                <a:cs typeface="+mn-cs"/>
              </a:rPr>
              <a:t>Full Report </a:t>
            </a:r>
            <a:endParaRPr kumimoji="0" sz="1800" b="1"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500" b="0" i="0" u="none" strike="noStrike" kern="1200" cap="none" spc="0" normalizeH="0" baseline="0" noProof="0" dirty="0">
                <a:ln>
                  <a:noFill/>
                </a:ln>
                <a:solidFill>
                  <a:srgbClr val="202124"/>
                </a:solidFill>
                <a:effectLst/>
                <a:highlight>
                  <a:srgbClr val="FFFFFF"/>
                </a:highlight>
                <a:uLnTx/>
                <a:uFillTx/>
                <a:latin typeface="Arial"/>
                <a:ea typeface="+mn-ea"/>
                <a:cs typeface="+mn-cs"/>
              </a:rPr>
              <a:t>8 Chapters/Deliverables </a:t>
            </a:r>
            <a:endParaRPr kumimoji="0" sz="1500" b="0" i="0" u="none" strike="noStrike" kern="1200" cap="none" spc="0" normalizeH="0" baseline="0" noProof="0" dirty="0">
              <a:ln>
                <a:noFill/>
              </a:ln>
              <a:solidFill>
                <a:srgbClr val="202124"/>
              </a:solidFill>
              <a:effectLst/>
              <a:highlight>
                <a:srgbClr val="FFFFFF"/>
              </a:highligh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500" b="0" i="0" u="none" strike="noStrike" kern="1200" cap="none" spc="0" normalizeH="0" baseline="0" noProof="0" dirty="0">
                <a:ln>
                  <a:noFill/>
                </a:ln>
                <a:solidFill>
                  <a:srgbClr val="202124"/>
                </a:solidFill>
                <a:effectLst/>
                <a:highlight>
                  <a:srgbClr val="FFFFFF"/>
                </a:highlight>
                <a:uLnTx/>
                <a:uFillTx/>
                <a:latin typeface="Arial"/>
                <a:ea typeface="+mn-ea"/>
                <a:cs typeface="+mn-cs"/>
              </a:rPr>
              <a:t>~ 700pp document</a:t>
            </a:r>
            <a:endParaRPr kumimoji="0" sz="1500" b="0" i="0" u="none" strike="noStrike" kern="1200" cap="none" spc="0" normalizeH="0" baseline="0" noProof="0" dirty="0">
              <a:ln>
                <a:noFill/>
              </a:ln>
              <a:solidFill>
                <a:srgbClr val="202124"/>
              </a:solidFill>
              <a:effectLst/>
              <a:highlight>
                <a:srgbClr val="FFFFFF"/>
              </a:highligh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500" b="0" i="0" u="none" strike="noStrike" kern="1200" cap="none" spc="0" normalizeH="0" baseline="0" noProof="0" dirty="0">
                <a:ln>
                  <a:noFill/>
                </a:ln>
                <a:solidFill>
                  <a:srgbClr val="202124"/>
                </a:solidFill>
                <a:effectLst/>
                <a:highlight>
                  <a:srgbClr val="FFFFFF"/>
                </a:highlight>
                <a:uLnTx/>
                <a:uFillTx/>
                <a:latin typeface="Arial"/>
                <a:ea typeface="+mn-ea"/>
                <a:cs typeface="+mn-cs"/>
              </a:rPr>
              <a:t>~ 16 editors</a:t>
            </a:r>
            <a:endParaRPr kumimoji="0" sz="1500" b="0" i="0" u="none" strike="noStrike" kern="1200" cap="none" spc="0" normalizeH="0" baseline="0" noProof="0" dirty="0">
              <a:ln>
                <a:noFill/>
              </a:ln>
              <a:solidFill>
                <a:srgbClr val="202124"/>
              </a:solidFill>
              <a:effectLst/>
              <a:highlight>
                <a:srgbClr val="FFFFFF"/>
              </a:highligh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500" b="0" i="0" u="none" strike="noStrike" kern="1200" cap="none" spc="0" normalizeH="0" baseline="0" noProof="0" dirty="0">
                <a:ln>
                  <a:noFill/>
                </a:ln>
                <a:solidFill>
                  <a:srgbClr val="202124"/>
                </a:solidFill>
                <a:effectLst/>
                <a:highlight>
                  <a:srgbClr val="FFFFFF"/>
                </a:highlight>
                <a:uLnTx/>
                <a:uFillTx/>
                <a:latin typeface="Arial"/>
                <a:ea typeface="+mn-ea"/>
                <a:cs typeface="+mn-cs"/>
              </a:rPr>
              <a:t>~ 500 contributors</a:t>
            </a:r>
            <a:endParaRPr kumimoji="0" sz="1500" b="0" i="0" u="none" strike="noStrike" kern="1200" cap="none" spc="0" normalizeH="0" baseline="0" noProof="0" dirty="0">
              <a:ln>
                <a:noFill/>
              </a:ln>
              <a:solidFill>
                <a:srgbClr val="202124"/>
              </a:solidFill>
              <a:effectLst/>
              <a:highlight>
                <a:srgbClr val="FFFFFF"/>
              </a:highligh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02124"/>
              </a:solidFill>
              <a:effectLst/>
              <a:highlight>
                <a:srgbClr val="FFFFFF"/>
              </a:highlight>
              <a:uLnTx/>
              <a:uFillTx/>
              <a:latin typeface="Arial"/>
              <a:ea typeface="+mn-ea"/>
              <a:cs typeface="+mn-cs"/>
            </a:endParaRPr>
          </a:p>
        </p:txBody>
      </p:sp>
      <p:sp>
        <p:nvSpPr>
          <p:cNvPr id="3" name="TextBox 2">
            <a:extLst>
              <a:ext uri="{FF2B5EF4-FFF2-40B4-BE49-F238E27FC236}">
                <a16:creationId xmlns:a16="http://schemas.microsoft.com/office/drawing/2014/main" id="{71B4ADDA-1CA5-0F63-18FC-491EAC0CF55D}"/>
              </a:ext>
            </a:extLst>
          </p:cNvPr>
          <p:cNvSpPr txBox="1"/>
          <p:nvPr/>
        </p:nvSpPr>
        <p:spPr>
          <a:xfrm>
            <a:off x="7936714" y="6245486"/>
            <a:ext cx="4176143" cy="527067"/>
          </a:xfrm>
          <a:prstGeom prst="rect">
            <a:avLst/>
          </a:prstGeom>
          <a:solidFill>
            <a:srgbClr val="0000CC"/>
          </a:solidFill>
        </p:spPr>
        <p:txBody>
          <a:bodyPr wrap="none" rtlCol="0">
            <a:spAutoFit/>
          </a:bodyPr>
          <a:lstStyle/>
          <a:p>
            <a:pPr marL="0" marR="0" lvl="0" indent="0" algn="ctr" defTabSz="914400" rtl="0" eaLnBrk="1" fontAlgn="auto" latinLnBrk="0" hangingPunct="1">
              <a:lnSpc>
                <a:spcPts val="37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400" b="1" i="0" u="none" strike="noStrike" kern="1200" cap="none" spc="0" normalizeH="0" baseline="0" noProof="0" dirty="0">
                <a:ln>
                  <a:noFill/>
                </a:ln>
                <a:solidFill>
                  <a:srgbClr val="FFFF00"/>
                </a:solidFill>
                <a:effectLst/>
                <a:uLnTx/>
                <a:uFillTx/>
                <a:latin typeface="Arial"/>
                <a:ea typeface="+mn-ea"/>
                <a:cs typeface="+mn-cs"/>
              </a:rPr>
              <a:t>70-80 recommendations </a:t>
            </a:r>
            <a:endParaRPr kumimoji="0" lang="en-GB" sz="2400" b="1" i="0" u="none" strike="noStrike" kern="1200" cap="none" spc="0" normalizeH="0" baseline="0" noProof="0" dirty="0">
              <a:ln>
                <a:noFill/>
              </a:ln>
              <a:solidFill>
                <a:srgbClr val="FFFF00"/>
              </a:solidFill>
              <a:effectLst/>
              <a:uLnTx/>
              <a:uFillTx/>
              <a:latin typeface="Arial"/>
              <a:ea typeface="+mn-ea"/>
              <a:cs typeface="+mn-cs"/>
            </a:endParaRPr>
          </a:p>
        </p:txBody>
      </p:sp>
      <p:sp>
        <p:nvSpPr>
          <p:cNvPr id="19" name="TextBox 18">
            <a:extLst>
              <a:ext uri="{FF2B5EF4-FFF2-40B4-BE49-F238E27FC236}">
                <a16:creationId xmlns:a16="http://schemas.microsoft.com/office/drawing/2014/main" id="{0AFB7286-78E6-A1DA-B597-81BDAE9360BF}"/>
              </a:ext>
            </a:extLst>
          </p:cNvPr>
          <p:cNvSpPr txBox="1"/>
          <p:nvPr/>
        </p:nvSpPr>
        <p:spPr>
          <a:xfrm>
            <a:off x="587758" y="6256656"/>
            <a:ext cx="6657592" cy="518219"/>
          </a:xfrm>
          <a:prstGeom prst="rect">
            <a:avLst/>
          </a:prstGeom>
          <a:noFill/>
          <a:ln w="60325">
            <a:solidFill>
              <a:srgbClr val="FF0000"/>
            </a:solidFill>
          </a:ln>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All deliverables met, no technical showstoppers</a:t>
            </a:r>
            <a:endParaRPr kumimoji="0" lang="en-GB" sz="2400" b="0"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64736514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
          <p:cNvSpPr txBox="1"/>
          <p:nvPr/>
        </p:nvSpPr>
        <p:spPr>
          <a:xfrm>
            <a:off x="235700" y="955575"/>
            <a:ext cx="11720700" cy="6218400"/>
          </a:xfrm>
          <a:prstGeom prst="rect">
            <a:avLst/>
          </a:prstGeom>
          <a:noFill/>
          <a:ln>
            <a:noFill/>
          </a:ln>
        </p:spPr>
        <p:txBody>
          <a:bodyPr spcFirstLastPara="1" wrap="square" lIns="91425" tIns="45700" rIns="91425" bIns="45700" anchor="t" anchorCtr="0">
            <a:spAutoFit/>
          </a:bodyPr>
          <a:lstStyle/>
          <a:p>
            <a:pPr marL="141317" marR="0" lvl="0" indent="0" algn="l" rtl="0">
              <a:lnSpc>
                <a:spcPct val="100000"/>
              </a:lnSpc>
              <a:spcBef>
                <a:spcPts val="0"/>
              </a:spcBef>
              <a:spcAft>
                <a:spcPts val="0"/>
              </a:spcAft>
              <a:buClr>
                <a:srgbClr val="0F124A"/>
              </a:buClr>
              <a:buSzPts val="1100"/>
              <a:buFont typeface="Arial"/>
              <a:buNone/>
            </a:pPr>
            <a:r>
              <a:rPr lang="en-US" sz="2400" b="1" i="0" u="sng" strike="noStrike" cap="none" dirty="0" err="1">
                <a:solidFill>
                  <a:srgbClr val="0F124A"/>
                </a:solidFill>
                <a:latin typeface="Arial"/>
                <a:ea typeface="Arial"/>
                <a:cs typeface="Arial"/>
                <a:sym typeface="Arial"/>
              </a:rPr>
              <a:t>Structure:</a:t>
            </a:r>
            <a:r>
              <a:rPr lang="en-US" sz="2400" b="1" u="sng" dirty="0" err="1">
                <a:solidFill>
                  <a:srgbClr val="0F124A"/>
                </a:solidFill>
              </a:rPr>
              <a:t>Three</a:t>
            </a:r>
            <a:r>
              <a:rPr lang="en-US" sz="2400" b="1" i="0" u="sng" strike="noStrike" cap="none" dirty="0">
                <a:solidFill>
                  <a:srgbClr val="0F124A"/>
                </a:solidFill>
                <a:latin typeface="Arial"/>
                <a:ea typeface="Arial"/>
                <a:cs typeface="Arial"/>
                <a:sym typeface="Arial"/>
              </a:rPr>
              <a:t> Volumes</a:t>
            </a:r>
            <a:endParaRPr dirty="0"/>
          </a:p>
          <a:p>
            <a:pPr marL="438911" marR="0" lvl="0" indent="0" algn="l" rtl="0">
              <a:lnSpc>
                <a:spcPct val="100000"/>
              </a:lnSpc>
              <a:spcBef>
                <a:spcPts val="0"/>
              </a:spcBef>
              <a:spcAft>
                <a:spcPts val="0"/>
              </a:spcAft>
              <a:buClr>
                <a:srgbClr val="0F124A"/>
              </a:buClr>
              <a:buSzPts val="1300"/>
              <a:buFont typeface="Arial"/>
              <a:buNone/>
            </a:pPr>
            <a:endParaRPr sz="1400" b="0" i="1" u="none" strike="noStrike" cap="none" dirty="0">
              <a:solidFill>
                <a:srgbClr val="0F124A"/>
              </a:solidFill>
              <a:latin typeface="Arial"/>
              <a:ea typeface="Arial"/>
              <a:cs typeface="Arial"/>
              <a:sym typeface="Arial"/>
            </a:endParaRPr>
          </a:p>
          <a:p>
            <a:pPr marL="713230" marR="0" lvl="0" indent="-274319" algn="l" rtl="0">
              <a:lnSpc>
                <a:spcPct val="100000"/>
              </a:lnSpc>
              <a:spcBef>
                <a:spcPts val="0"/>
              </a:spcBef>
              <a:spcAft>
                <a:spcPts val="0"/>
              </a:spcAft>
              <a:buClr>
                <a:srgbClr val="0F124A"/>
              </a:buClr>
              <a:buSzPts val="1300"/>
              <a:buFont typeface="Arial"/>
              <a:buChar char="-"/>
            </a:pPr>
            <a:r>
              <a:rPr lang="en-US" sz="2000" b="1" i="1" u="none" strike="noStrike" cap="none" dirty="0">
                <a:solidFill>
                  <a:srgbClr val="FF0000"/>
                </a:solidFill>
                <a:latin typeface="Arial"/>
                <a:ea typeface="Arial"/>
                <a:cs typeface="Arial"/>
                <a:sym typeface="Arial"/>
              </a:rPr>
              <a:t>Vol. 1: </a:t>
            </a:r>
            <a:r>
              <a:rPr lang="en-US" sz="2000" b="0" i="1" u="none" strike="noStrike" cap="none" dirty="0">
                <a:solidFill>
                  <a:srgbClr val="FF0000"/>
                </a:solidFill>
                <a:latin typeface="Arial"/>
                <a:ea typeface="Arial"/>
                <a:cs typeface="Arial"/>
                <a:sym typeface="Arial"/>
              </a:rPr>
              <a:t>Physics, Experiments and </a:t>
            </a:r>
            <a:r>
              <a:rPr lang="en-US" sz="2000" b="0" i="1" u="none" strike="noStrike" cap="none" dirty="0">
                <a:solidFill>
                  <a:srgbClr val="FF0000"/>
                </a:solidFill>
                <a:latin typeface="Arial" panose="020B0604020202020204" pitchFamily="34" charset="0"/>
                <a:ea typeface="Arial"/>
                <a:cs typeface="Arial" panose="020B0604020202020204" pitchFamily="34" charset="0"/>
                <a:sym typeface="Arial"/>
              </a:rPr>
              <a:t>Detectors (~200 pages)</a:t>
            </a:r>
            <a:endParaRPr dirty="0">
              <a:latin typeface="Arial" panose="020B0604020202020204" pitchFamily="34" charset="0"/>
              <a:cs typeface="Arial" panose="020B0604020202020204" pitchFamily="34" charset="0"/>
            </a:endParaRPr>
          </a:p>
          <a:p>
            <a:pPr marL="713230" marR="0" lvl="0" indent="-191769" algn="l" rtl="0">
              <a:lnSpc>
                <a:spcPct val="100000"/>
              </a:lnSpc>
              <a:spcBef>
                <a:spcPts val="0"/>
              </a:spcBef>
              <a:spcAft>
                <a:spcPts val="0"/>
              </a:spcAft>
              <a:buClr>
                <a:srgbClr val="0F124A"/>
              </a:buClr>
              <a:buSzPts val="1300"/>
              <a:buFont typeface="Arial"/>
              <a:buNone/>
            </a:pPr>
            <a:endParaRPr sz="2000" b="0" i="1" u="none" strike="noStrike" cap="none" dirty="0">
              <a:solidFill>
                <a:srgbClr val="0F124A"/>
              </a:solidFill>
              <a:latin typeface="Arial" panose="020B0604020202020204" pitchFamily="34" charset="0"/>
              <a:ea typeface="Arial"/>
              <a:cs typeface="Arial" panose="020B0604020202020204" pitchFamily="34" charset="0"/>
              <a:sym typeface="Arial"/>
            </a:endParaRPr>
          </a:p>
          <a:p>
            <a:pPr marL="713230" marR="0" lvl="0" indent="-274319" algn="l" rtl="0">
              <a:lnSpc>
                <a:spcPct val="100000"/>
              </a:lnSpc>
              <a:spcBef>
                <a:spcPts val="0"/>
              </a:spcBef>
              <a:spcAft>
                <a:spcPts val="0"/>
              </a:spcAft>
              <a:buClr>
                <a:srgbClr val="0F124A"/>
              </a:buClr>
              <a:buSzPts val="1300"/>
              <a:buFont typeface="Arial"/>
              <a:buChar char="-"/>
            </a:pPr>
            <a:r>
              <a:rPr lang="en-US" sz="2000" b="1" i="1" u="none" strike="noStrike" cap="none" dirty="0">
                <a:solidFill>
                  <a:srgbClr val="00B050"/>
                </a:solidFill>
                <a:latin typeface="Arial" panose="020B0604020202020204" pitchFamily="34" charset="0"/>
                <a:ea typeface="Arial"/>
                <a:cs typeface="Arial" panose="020B0604020202020204" pitchFamily="34" charset="0"/>
                <a:sym typeface="Arial"/>
              </a:rPr>
              <a:t>Vol. 2: </a:t>
            </a:r>
            <a:r>
              <a:rPr lang="en-US" sz="2000" b="0" i="1" u="none" strike="noStrike" cap="none" dirty="0">
                <a:solidFill>
                  <a:srgbClr val="00B050"/>
                </a:solidFill>
                <a:latin typeface="Arial" panose="020B0604020202020204" pitchFamily="34" charset="0"/>
                <a:ea typeface="Arial"/>
                <a:cs typeface="Arial" panose="020B0604020202020204" pitchFamily="34" charset="0"/>
                <a:sym typeface="Arial"/>
              </a:rPr>
              <a:t>Accelerators, Technical Infrastructures, Safety Concepts (~</a:t>
            </a:r>
            <a:r>
              <a:rPr lang="en-US" sz="2000" i="1" dirty="0">
                <a:solidFill>
                  <a:srgbClr val="00B050"/>
                </a:solidFill>
                <a:latin typeface="Arial" panose="020B0604020202020204" pitchFamily="34" charset="0"/>
                <a:cs typeface="Arial" panose="020B0604020202020204" pitchFamily="34" charset="0"/>
              </a:rPr>
              <a:t>40</a:t>
            </a:r>
            <a:r>
              <a:rPr lang="en-US" sz="2000" b="0" i="1" u="none" strike="noStrike" cap="none" dirty="0">
                <a:solidFill>
                  <a:srgbClr val="00B050"/>
                </a:solidFill>
                <a:latin typeface="Arial" panose="020B0604020202020204" pitchFamily="34" charset="0"/>
                <a:ea typeface="Arial"/>
                <a:cs typeface="Arial" panose="020B0604020202020204" pitchFamily="34" charset="0"/>
                <a:sym typeface="Arial"/>
              </a:rPr>
              <a:t>0 pages)</a:t>
            </a:r>
            <a:endParaRPr dirty="0">
              <a:latin typeface="Arial" panose="020B0604020202020204" pitchFamily="34" charset="0"/>
              <a:cs typeface="Arial" panose="020B0604020202020204" pitchFamily="34" charset="0"/>
            </a:endParaRPr>
          </a:p>
          <a:p>
            <a:pPr marL="713230" marR="0" lvl="0" indent="-191769" algn="l" rtl="0">
              <a:lnSpc>
                <a:spcPct val="100000"/>
              </a:lnSpc>
              <a:spcBef>
                <a:spcPts val="0"/>
              </a:spcBef>
              <a:spcAft>
                <a:spcPts val="0"/>
              </a:spcAft>
              <a:buClr>
                <a:srgbClr val="0F124A"/>
              </a:buClr>
              <a:buSzPts val="1300"/>
              <a:buFont typeface="Arial"/>
              <a:buNone/>
            </a:pPr>
            <a:endParaRPr sz="2000" b="0" i="1" u="none" strike="noStrike" cap="none" dirty="0">
              <a:solidFill>
                <a:srgbClr val="0F124A"/>
              </a:solidFill>
              <a:latin typeface="Arial" panose="020B0604020202020204" pitchFamily="34" charset="0"/>
              <a:ea typeface="Arial"/>
              <a:cs typeface="Arial" panose="020B0604020202020204" pitchFamily="34" charset="0"/>
              <a:sym typeface="Arial"/>
            </a:endParaRPr>
          </a:p>
          <a:p>
            <a:pPr marL="713230" marR="0" lvl="0" indent="-274319" algn="l" rtl="0">
              <a:lnSpc>
                <a:spcPct val="100000"/>
              </a:lnSpc>
              <a:spcBef>
                <a:spcPts val="0"/>
              </a:spcBef>
              <a:spcAft>
                <a:spcPts val="0"/>
              </a:spcAft>
              <a:buClr>
                <a:srgbClr val="0F124A"/>
              </a:buClr>
              <a:buSzPts val="1300"/>
              <a:buFont typeface="Arial"/>
              <a:buChar char="-"/>
            </a:pPr>
            <a:r>
              <a:rPr lang="en-US" sz="2000" b="1" i="1" u="none" strike="noStrike" cap="none" dirty="0">
                <a:solidFill>
                  <a:srgbClr val="0000CC"/>
                </a:solidFill>
                <a:latin typeface="Arial" panose="020B0604020202020204" pitchFamily="34" charset="0"/>
                <a:ea typeface="Arial"/>
                <a:cs typeface="Arial" panose="020B0604020202020204" pitchFamily="34" charset="0"/>
                <a:sym typeface="Arial"/>
              </a:rPr>
              <a:t>Vol. 3: </a:t>
            </a:r>
            <a:r>
              <a:rPr lang="en-US" sz="2000" b="0" i="1" u="none" strike="noStrike" cap="none" dirty="0">
                <a:solidFill>
                  <a:srgbClr val="0000CC"/>
                </a:solidFill>
                <a:latin typeface="Arial" panose="020B0604020202020204" pitchFamily="34" charset="0"/>
                <a:ea typeface="Arial"/>
                <a:cs typeface="Arial" panose="020B0604020202020204" pitchFamily="34" charset="0"/>
                <a:sym typeface="Arial"/>
              </a:rPr>
              <a:t>Civil Engineering, Implementation &amp; Sustainability (~</a:t>
            </a:r>
            <a:r>
              <a:rPr lang="en-US" sz="2000" i="1" dirty="0">
                <a:solidFill>
                  <a:srgbClr val="0000CC"/>
                </a:solidFill>
                <a:latin typeface="Arial" panose="020B0604020202020204" pitchFamily="34" charset="0"/>
                <a:cs typeface="Arial" panose="020B0604020202020204" pitchFamily="34" charset="0"/>
              </a:rPr>
              <a:t>2</a:t>
            </a:r>
            <a:r>
              <a:rPr lang="en-US" sz="2000" b="0" i="1" u="none" strike="noStrike" cap="none" dirty="0">
                <a:solidFill>
                  <a:srgbClr val="0000CC"/>
                </a:solidFill>
                <a:latin typeface="Arial" panose="020B0604020202020204" pitchFamily="34" charset="0"/>
                <a:ea typeface="Arial"/>
                <a:cs typeface="Arial" panose="020B0604020202020204" pitchFamily="34" charset="0"/>
                <a:sym typeface="Arial"/>
              </a:rPr>
              <a:t>00 pages) </a:t>
            </a:r>
            <a:endParaRPr dirty="0">
              <a:latin typeface="Arial" panose="020B0604020202020204" pitchFamily="34" charset="0"/>
              <a:cs typeface="Arial" panose="020B0604020202020204" pitchFamily="34" charset="0"/>
            </a:endParaRPr>
          </a:p>
          <a:p>
            <a:pPr marL="713230" marR="0" lvl="0" indent="-191769" algn="l" rtl="0">
              <a:lnSpc>
                <a:spcPct val="100000"/>
              </a:lnSpc>
              <a:spcBef>
                <a:spcPts val="0"/>
              </a:spcBef>
              <a:spcAft>
                <a:spcPts val="0"/>
              </a:spcAft>
              <a:buClr>
                <a:srgbClr val="0F124A"/>
              </a:buClr>
              <a:buSzPts val="1300"/>
              <a:buFont typeface="Arial"/>
              <a:buNone/>
            </a:pPr>
            <a:endParaRPr sz="2000" b="0" i="1" u="none" strike="noStrike" cap="none" dirty="0">
              <a:solidFill>
                <a:srgbClr val="0F124A"/>
              </a:solidFill>
              <a:latin typeface="Arial"/>
              <a:ea typeface="Arial"/>
              <a:cs typeface="Arial"/>
              <a:sym typeface="Arial"/>
            </a:endParaRPr>
          </a:p>
          <a:p>
            <a:pPr marL="457200" marR="0" lvl="0" indent="-317500" algn="l" rtl="0">
              <a:lnSpc>
                <a:spcPct val="100000"/>
              </a:lnSpc>
              <a:spcBef>
                <a:spcPts val="0"/>
              </a:spcBef>
              <a:spcAft>
                <a:spcPts val="0"/>
              </a:spcAft>
              <a:buSzPts val="1400"/>
              <a:buChar char="-"/>
            </a:pPr>
            <a:r>
              <a:rPr lang="en-US" sz="2000" i="1" dirty="0">
                <a:solidFill>
                  <a:srgbClr val="0F124A"/>
                </a:solidFill>
                <a:latin typeface="Arial" panose="020B0604020202020204" pitchFamily="34" charset="0"/>
                <a:cs typeface="Arial" panose="020B0604020202020204" pitchFamily="34" charset="0"/>
              </a:rPr>
              <a:t>-   </a:t>
            </a:r>
            <a:r>
              <a:rPr lang="en-US" sz="2000" b="1" dirty="0">
                <a:solidFill>
                  <a:srgbClr val="0F124A"/>
                </a:solidFill>
                <a:latin typeface="Arial" panose="020B0604020202020204" pitchFamily="34" charset="0"/>
                <a:cs typeface="Arial" panose="020B0604020202020204" pitchFamily="34" charset="0"/>
              </a:rPr>
              <a:t>Executive Summary of the FCC Feasibility Study: </a:t>
            </a:r>
            <a:r>
              <a:rPr lang="en-US" sz="2000" i="1" dirty="0">
                <a:solidFill>
                  <a:srgbClr val="0000CC"/>
                </a:solidFill>
                <a:latin typeface="Arial" panose="020B0604020202020204" pitchFamily="34" charset="0"/>
                <a:cs typeface="Arial" panose="020B0604020202020204" pitchFamily="34" charset="0"/>
              </a:rPr>
              <a:t>~</a:t>
            </a:r>
            <a:r>
              <a:rPr lang="en-US" sz="2000" b="1" dirty="0">
                <a:solidFill>
                  <a:srgbClr val="0F124A"/>
                </a:solidFill>
                <a:latin typeface="Arial" panose="020B0604020202020204" pitchFamily="34" charset="0"/>
                <a:cs typeface="Arial" panose="020B0604020202020204" pitchFamily="34" charset="0"/>
              </a:rPr>
              <a:t>40 pages</a:t>
            </a:r>
            <a:endParaRPr b="1" dirty="0">
              <a:latin typeface="Arial" panose="020B0604020202020204" pitchFamily="34" charset="0"/>
              <a:cs typeface="Arial" panose="020B0604020202020204" pitchFamily="34" charset="0"/>
            </a:endParaRPr>
          </a:p>
          <a:p>
            <a:pPr marL="713230" marR="0" lvl="0" indent="-191769" algn="l" rtl="0">
              <a:lnSpc>
                <a:spcPct val="100000"/>
              </a:lnSpc>
              <a:spcBef>
                <a:spcPts val="0"/>
              </a:spcBef>
              <a:spcAft>
                <a:spcPts val="0"/>
              </a:spcAft>
              <a:buClr>
                <a:srgbClr val="0F124A"/>
              </a:buClr>
              <a:buSzPts val="1300"/>
              <a:buFont typeface="Arial"/>
              <a:buNone/>
            </a:pPr>
            <a:endParaRPr sz="2000" b="0" i="1" u="none" strike="noStrike" cap="none" dirty="0">
              <a:solidFill>
                <a:srgbClr val="0F124A"/>
              </a:solidFill>
              <a:latin typeface="Arial"/>
              <a:ea typeface="Arial"/>
              <a:cs typeface="Arial"/>
              <a:sym typeface="Arial"/>
            </a:endParaRPr>
          </a:p>
          <a:p>
            <a:pPr marL="438911" marR="0" lvl="0" indent="0" algn="l" rtl="0">
              <a:lnSpc>
                <a:spcPct val="100000"/>
              </a:lnSpc>
              <a:spcBef>
                <a:spcPts val="0"/>
              </a:spcBef>
              <a:spcAft>
                <a:spcPts val="0"/>
              </a:spcAft>
              <a:buClr>
                <a:srgbClr val="0F124A"/>
              </a:buClr>
              <a:buSzPts val="1300"/>
              <a:buFont typeface="Arial"/>
              <a:buNone/>
            </a:pPr>
            <a:endParaRPr sz="2000" b="0" i="1" u="none" strike="noStrike" cap="none" dirty="0">
              <a:solidFill>
                <a:srgbClr val="0F124A"/>
              </a:solidFill>
              <a:latin typeface="Arial"/>
              <a:ea typeface="Arial"/>
              <a:cs typeface="Arial"/>
              <a:sym typeface="Arial"/>
            </a:endParaRPr>
          </a:p>
          <a:p>
            <a:pPr marL="438911" marR="0" lvl="0" indent="0" algn="l" rtl="0">
              <a:lnSpc>
                <a:spcPct val="100000"/>
              </a:lnSpc>
              <a:spcBef>
                <a:spcPts val="0"/>
              </a:spcBef>
              <a:spcAft>
                <a:spcPts val="0"/>
              </a:spcAft>
              <a:buClr>
                <a:srgbClr val="0F124A"/>
              </a:buClr>
              <a:buSzPts val="1300"/>
              <a:buFont typeface="Arial"/>
              <a:buNone/>
            </a:pPr>
            <a:endParaRPr sz="2000" b="0" i="1" u="none" strike="noStrike" cap="none" dirty="0">
              <a:solidFill>
                <a:srgbClr val="0F124A"/>
              </a:solidFill>
              <a:latin typeface="Arial"/>
              <a:ea typeface="Arial"/>
              <a:cs typeface="Arial"/>
              <a:sym typeface="Arial"/>
            </a:endParaRPr>
          </a:p>
          <a:p>
            <a:pPr marL="438911" marR="0" lvl="0" indent="0" algn="l" rtl="0">
              <a:lnSpc>
                <a:spcPct val="100000"/>
              </a:lnSpc>
              <a:spcBef>
                <a:spcPts val="0"/>
              </a:spcBef>
              <a:spcAft>
                <a:spcPts val="0"/>
              </a:spcAft>
              <a:buClr>
                <a:srgbClr val="0F124A"/>
              </a:buClr>
              <a:buSzPts val="1300"/>
              <a:buFont typeface="Arial"/>
              <a:buNone/>
            </a:pPr>
            <a:endParaRPr sz="2000" b="0" i="1" u="none" strike="noStrike" cap="none" dirty="0">
              <a:solidFill>
                <a:srgbClr val="0F124A"/>
              </a:solidFill>
              <a:latin typeface="Arial"/>
              <a:ea typeface="Arial"/>
              <a:cs typeface="Arial"/>
              <a:sym typeface="Arial"/>
            </a:endParaRPr>
          </a:p>
          <a:p>
            <a:pPr marL="438911" marR="0" lvl="0" indent="0" algn="l" rtl="0">
              <a:lnSpc>
                <a:spcPct val="100000"/>
              </a:lnSpc>
              <a:spcBef>
                <a:spcPts val="0"/>
              </a:spcBef>
              <a:spcAft>
                <a:spcPts val="0"/>
              </a:spcAft>
              <a:buClr>
                <a:srgbClr val="0F124A"/>
              </a:buClr>
              <a:buSzPts val="1300"/>
              <a:buFont typeface="Arial"/>
              <a:buNone/>
            </a:pPr>
            <a:endParaRPr sz="2000" b="0" i="1" u="none" strike="noStrike" cap="none" dirty="0">
              <a:solidFill>
                <a:srgbClr val="0F124A"/>
              </a:solidFill>
              <a:latin typeface="Arial"/>
              <a:ea typeface="Arial"/>
              <a:cs typeface="Arial"/>
              <a:sym typeface="Arial"/>
            </a:endParaRPr>
          </a:p>
          <a:p>
            <a:pPr marL="438911" marR="0" lvl="0" indent="0" algn="l" rtl="0">
              <a:lnSpc>
                <a:spcPct val="100000"/>
              </a:lnSpc>
              <a:spcBef>
                <a:spcPts val="0"/>
              </a:spcBef>
              <a:spcAft>
                <a:spcPts val="0"/>
              </a:spcAft>
              <a:buClr>
                <a:srgbClr val="0F124A"/>
              </a:buClr>
              <a:buSzPts val="1300"/>
              <a:buFont typeface="Arial"/>
              <a:buNone/>
            </a:pPr>
            <a:endParaRPr sz="2000" b="0" i="1" u="none" strike="noStrike" cap="none" dirty="0">
              <a:solidFill>
                <a:srgbClr val="0F124A"/>
              </a:solidFill>
              <a:latin typeface="Arial"/>
              <a:ea typeface="Arial"/>
              <a:cs typeface="Arial"/>
              <a:sym typeface="Arial"/>
            </a:endParaRPr>
          </a:p>
          <a:p>
            <a:pPr marL="438911" marR="0" lvl="0" indent="0" algn="l" rtl="0">
              <a:lnSpc>
                <a:spcPct val="100000"/>
              </a:lnSpc>
              <a:spcBef>
                <a:spcPts val="0"/>
              </a:spcBef>
              <a:spcAft>
                <a:spcPts val="0"/>
              </a:spcAft>
              <a:buClr>
                <a:srgbClr val="0F124A"/>
              </a:buClr>
              <a:buSzPts val="1300"/>
              <a:buFont typeface="Arial"/>
              <a:buNone/>
            </a:pPr>
            <a:endParaRPr sz="2000" b="0" i="1" u="none" strike="noStrike" cap="none" dirty="0">
              <a:solidFill>
                <a:srgbClr val="0F124A"/>
              </a:solidFill>
              <a:latin typeface="Arial"/>
              <a:ea typeface="Arial"/>
              <a:cs typeface="Arial"/>
              <a:sym typeface="Arial"/>
            </a:endParaRPr>
          </a:p>
          <a:p>
            <a:pPr marL="438910" marR="0" lvl="0" indent="0" algn="l" rtl="0">
              <a:lnSpc>
                <a:spcPct val="100000"/>
              </a:lnSpc>
              <a:spcBef>
                <a:spcPts val="0"/>
              </a:spcBef>
              <a:spcAft>
                <a:spcPts val="0"/>
              </a:spcAft>
              <a:buClr>
                <a:srgbClr val="0F124A"/>
              </a:buClr>
              <a:buSzPts val="1300"/>
              <a:buFont typeface="Arial"/>
              <a:buNone/>
            </a:pPr>
            <a:r>
              <a:rPr lang="en-US" sz="2000" b="1" u="sng" strike="noStrike" cap="none" dirty="0">
                <a:solidFill>
                  <a:srgbClr val="0F124A"/>
                </a:solidFill>
                <a:latin typeface="Arial"/>
                <a:ea typeface="Arial"/>
                <a:cs typeface="Arial"/>
                <a:sym typeface="Arial"/>
              </a:rPr>
              <a:t>In </a:t>
            </a:r>
            <a:r>
              <a:rPr lang="en-US" sz="2000" b="1" u="sng" dirty="0">
                <a:solidFill>
                  <a:srgbClr val="0F124A"/>
                </a:solidFill>
              </a:rPr>
              <a:t>addition:</a:t>
            </a:r>
            <a:br>
              <a:rPr lang="en-US" sz="2000" b="1" dirty="0">
                <a:solidFill>
                  <a:srgbClr val="0F124A"/>
                </a:solidFill>
              </a:rPr>
            </a:br>
            <a:r>
              <a:rPr lang="en-US" sz="2000" b="1" dirty="0">
                <a:solidFill>
                  <a:srgbClr val="0F124A"/>
                </a:solidFill>
              </a:rPr>
              <a:t>a.  D</a:t>
            </a:r>
            <a:r>
              <a:rPr lang="en-US" sz="2000" b="1" u="none" strike="noStrike" cap="none" dirty="0">
                <a:solidFill>
                  <a:srgbClr val="0F124A"/>
                </a:solidFill>
                <a:latin typeface="Arial"/>
                <a:ea typeface="Arial"/>
                <a:cs typeface="Arial"/>
                <a:sym typeface="Arial"/>
              </a:rPr>
              <a:t>ocumentation on Cost Estimate – Funding Models </a:t>
            </a:r>
            <a:endParaRPr sz="2000" b="1" u="none" strike="noStrike" cap="none" dirty="0">
              <a:solidFill>
                <a:srgbClr val="0F124A"/>
              </a:solidFill>
              <a:latin typeface="Arial"/>
              <a:ea typeface="Arial"/>
              <a:cs typeface="Arial"/>
              <a:sym typeface="Arial"/>
            </a:endParaRPr>
          </a:p>
          <a:p>
            <a:pPr marL="438910" marR="0" lvl="0" indent="0" algn="l" rtl="0">
              <a:lnSpc>
                <a:spcPct val="100000"/>
              </a:lnSpc>
              <a:spcBef>
                <a:spcPts val="0"/>
              </a:spcBef>
              <a:spcAft>
                <a:spcPts val="0"/>
              </a:spcAft>
              <a:buClr>
                <a:srgbClr val="0F124A"/>
              </a:buClr>
              <a:buSzPts val="1300"/>
              <a:buFont typeface="Arial"/>
              <a:buNone/>
            </a:pPr>
            <a:r>
              <a:rPr lang="en-US" sz="2000" b="1" dirty="0">
                <a:solidFill>
                  <a:srgbClr val="0F124A"/>
                </a:solidFill>
                <a:latin typeface="Arial" panose="020B0604020202020204" pitchFamily="34" charset="0"/>
                <a:cs typeface="Arial" panose="020B0604020202020204" pitchFamily="34" charset="0"/>
              </a:rPr>
              <a:t>b. Environmental Report</a:t>
            </a:r>
            <a:endParaRPr sz="2000" b="1" dirty="0">
              <a:solidFill>
                <a:srgbClr val="0F124A"/>
              </a:solidFill>
              <a:latin typeface="Arial" panose="020B0604020202020204" pitchFamily="34" charset="0"/>
              <a:cs typeface="Arial" panose="020B0604020202020204" pitchFamily="34" charset="0"/>
            </a:endParaRPr>
          </a:p>
          <a:p>
            <a:pPr marL="438911" marR="0" lvl="0" indent="0" algn="l" rtl="0">
              <a:lnSpc>
                <a:spcPct val="100000"/>
              </a:lnSpc>
              <a:spcBef>
                <a:spcPts val="0"/>
              </a:spcBef>
              <a:spcAft>
                <a:spcPts val="0"/>
              </a:spcAft>
              <a:buClr>
                <a:srgbClr val="0F124A"/>
              </a:buClr>
              <a:buSzPts val="1300"/>
              <a:buFont typeface="Arial"/>
              <a:buNone/>
            </a:pPr>
            <a:endParaRPr sz="2000" b="1" dirty="0">
              <a:solidFill>
                <a:srgbClr val="0F124A"/>
              </a:solidFill>
            </a:endParaRPr>
          </a:p>
        </p:txBody>
      </p:sp>
      <p:sp>
        <p:nvSpPr>
          <p:cNvPr id="103" name="Google Shape;103;p1"/>
          <p:cNvSpPr txBox="1">
            <a:spLocks noGrp="1"/>
          </p:cNvSpPr>
          <p:nvPr>
            <p:ph type="sldNum" idx="12"/>
          </p:nvPr>
        </p:nvSpPr>
        <p:spPr>
          <a:xfrm>
            <a:off x="8610600" y="6356350"/>
            <a:ext cx="2743200"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rtl="0">
              <a:lnSpc>
                <a:spcPct val="154732"/>
              </a:lnSpc>
              <a:spcBef>
                <a:spcPts val="0"/>
              </a:spcBef>
              <a:spcAft>
                <a:spcPts val="0"/>
              </a:spcAft>
              <a:buClr>
                <a:srgbClr val="FFFFFF"/>
              </a:buClr>
              <a:buSzPts val="1067"/>
              <a:buFont typeface="Arial"/>
              <a:buNone/>
            </a:pPr>
            <a:fld id="{E207C504-4994-4096-9AB6-110CBCAA4D59}" type="slidenum">
              <a:rPr lang="en-GB" smtClean="0"/>
              <a:pPr marL="0" marR="0" lvl="0" indent="0" algn="r" rtl="0">
                <a:lnSpc>
                  <a:spcPct val="154732"/>
                </a:lnSpc>
                <a:spcBef>
                  <a:spcPts val="0"/>
                </a:spcBef>
                <a:spcAft>
                  <a:spcPts val="0"/>
                </a:spcAft>
                <a:buClr>
                  <a:srgbClr val="FFFFFF"/>
                </a:buClr>
                <a:buSzPts val="1067"/>
                <a:buFont typeface="Arial"/>
                <a:buNone/>
              </a:pPr>
              <a:t>9</a:t>
            </a:fld>
            <a:endParaRPr sz="1067" b="0" i="0" u="none" strike="noStrike" cap="none">
              <a:solidFill>
                <a:srgbClr val="FFFFFF"/>
              </a:solidFill>
              <a:latin typeface="Arial"/>
              <a:ea typeface="Arial"/>
              <a:cs typeface="Arial"/>
              <a:sym typeface="Arial"/>
            </a:endParaRPr>
          </a:p>
        </p:txBody>
      </p:sp>
      <p:sp>
        <p:nvSpPr>
          <p:cNvPr id="104" name="Google Shape;104;p1"/>
          <p:cNvSpPr txBox="1"/>
          <p:nvPr/>
        </p:nvSpPr>
        <p:spPr>
          <a:xfrm>
            <a:off x="0" y="0"/>
            <a:ext cx="12192000" cy="770698"/>
          </a:xfrm>
          <a:prstGeom prst="rect">
            <a:avLst/>
          </a:prstGeom>
          <a:solidFill>
            <a:srgbClr val="0C377B"/>
          </a:solidFill>
          <a:ln>
            <a:noFill/>
          </a:ln>
        </p:spPr>
        <p:txBody>
          <a:bodyPr spcFirstLastPara="1" wrap="square" lIns="91425" tIns="0" rIns="91425" bIns="0" anchor="ctr" anchorCtr="0">
            <a:noAutofit/>
          </a:bodyPr>
          <a:lstStyle/>
          <a:p>
            <a:pPr marL="0" marR="0" lvl="0" indent="0" algn="l" rtl="0">
              <a:lnSpc>
                <a:spcPct val="100000"/>
              </a:lnSpc>
              <a:spcBef>
                <a:spcPts val="0"/>
              </a:spcBef>
              <a:spcAft>
                <a:spcPts val="0"/>
              </a:spcAft>
              <a:buClr>
                <a:srgbClr val="FFFF00"/>
              </a:buClr>
              <a:buSzPts val="3600"/>
              <a:buFont typeface="Calibri"/>
              <a:buNone/>
            </a:pPr>
            <a:r>
              <a:rPr lang="en-US" sz="3600" b="1" i="0" u="none" strike="noStrike" cap="none">
                <a:solidFill>
                  <a:srgbClr val="FFFF00"/>
                </a:solidFill>
                <a:latin typeface="Calibri"/>
                <a:ea typeface="Calibri"/>
                <a:cs typeface="Calibri"/>
                <a:sym typeface="Calibri"/>
              </a:rPr>
              <a:t>                            Feasibility Study Report for March 2025 </a:t>
            </a:r>
            <a:endParaRPr/>
          </a:p>
        </p:txBody>
      </p:sp>
      <p:pic>
        <p:nvPicPr>
          <p:cNvPr id="105" name="Google Shape;105;p1" descr="A picture containing icon&#10;&#10;Description automatically generated"/>
          <p:cNvPicPr preferRelativeResize="0"/>
          <p:nvPr/>
        </p:nvPicPr>
        <p:blipFill rotWithShape="1">
          <a:blip r:embed="rId3">
            <a:alphaModFix/>
          </a:blip>
          <a:srcRect/>
          <a:stretch/>
        </p:blipFill>
        <p:spPr>
          <a:xfrm>
            <a:off x="11929" y="58203"/>
            <a:ext cx="1935386" cy="654292"/>
          </a:xfrm>
          <a:prstGeom prst="rect">
            <a:avLst/>
          </a:prstGeom>
          <a:noFill/>
          <a:ln>
            <a:noFill/>
          </a:ln>
        </p:spPr>
      </p:pic>
      <p:sp>
        <p:nvSpPr>
          <p:cNvPr id="106" name="Google Shape;106;p1"/>
          <p:cNvSpPr txBox="1"/>
          <p:nvPr/>
        </p:nvSpPr>
        <p:spPr>
          <a:xfrm>
            <a:off x="796446" y="4263871"/>
            <a:ext cx="99693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85000"/>
              </a:lnSpc>
              <a:spcBef>
                <a:spcPts val="0"/>
              </a:spcBef>
              <a:spcAft>
                <a:spcPts val="0"/>
              </a:spcAft>
              <a:buClr>
                <a:srgbClr val="0F124A"/>
              </a:buClr>
              <a:buSzPts val="2000"/>
              <a:buFont typeface="Arial"/>
              <a:buNone/>
            </a:pPr>
            <a:r>
              <a:rPr lang="en-US" sz="2000" b="0" i="0" u="none" strike="noStrike" cap="none" dirty="0">
                <a:solidFill>
                  <a:srgbClr val="0F124A"/>
                </a:solidFill>
                <a:latin typeface="Arial"/>
                <a:ea typeface="Arial"/>
                <a:cs typeface="Arial"/>
                <a:sym typeface="Arial"/>
              </a:rPr>
              <a:t>to be prepared with Overleaf &amp; published by EPJ (Springer-Nature) – FCCIS members</a:t>
            </a:r>
            <a:endParaRPr sz="2000" b="0" i="0" u="none" strike="noStrike" cap="none" dirty="0">
              <a:solidFill>
                <a:srgbClr val="0F124A"/>
              </a:solidFill>
              <a:latin typeface="Arial"/>
              <a:ea typeface="Arial"/>
              <a:cs typeface="Arial"/>
              <a:sym typeface="Arial"/>
            </a:endParaRPr>
          </a:p>
        </p:txBody>
      </p:sp>
      <p:sp>
        <p:nvSpPr>
          <p:cNvPr id="107" name="Google Shape;107;p1"/>
          <p:cNvSpPr txBox="1"/>
          <p:nvPr/>
        </p:nvSpPr>
        <p:spPr>
          <a:xfrm>
            <a:off x="796446" y="3895483"/>
            <a:ext cx="10091100" cy="523200"/>
          </a:xfrm>
          <a:prstGeom prst="rect">
            <a:avLst/>
          </a:prstGeom>
          <a:solidFill>
            <a:srgbClr val="2026A1"/>
          </a:solidFill>
          <a:ln>
            <a:noFill/>
          </a:ln>
        </p:spPr>
        <p:txBody>
          <a:bodyPr spcFirstLastPara="1" wrap="square" lIns="91425" tIns="45700" rIns="91425" bIns="45700" anchor="t" anchorCtr="0">
            <a:spAutoFit/>
          </a:bodyPr>
          <a:lstStyle/>
          <a:p>
            <a:pPr marL="0" marR="0" lvl="0" indent="0" algn="l" rtl="0">
              <a:lnSpc>
                <a:spcPct val="132142"/>
              </a:lnSpc>
              <a:spcBef>
                <a:spcPts val="0"/>
              </a:spcBef>
              <a:spcAft>
                <a:spcPts val="0"/>
              </a:spcAft>
              <a:buClr>
                <a:srgbClr val="FFFF00"/>
              </a:buClr>
              <a:buSzPts val="2800"/>
              <a:buFont typeface="Arial"/>
              <a:buNone/>
            </a:pPr>
            <a:r>
              <a:rPr lang="en-US" sz="2800" b="1" i="0" u="none" strike="noStrike" cap="none" dirty="0">
                <a:solidFill>
                  <a:srgbClr val="FFFF00"/>
                </a:solidFill>
                <a:latin typeface="Arial"/>
                <a:ea typeface="Arial"/>
                <a:cs typeface="Arial"/>
                <a:sym typeface="Arial"/>
              </a:rPr>
              <a:t>Input for Update of European Strategy for Particle Physics</a:t>
            </a:r>
            <a:endParaRPr sz="2800" b="1" i="0" u="none" strike="noStrike" cap="none" dirty="0">
              <a:solidFill>
                <a:srgbClr val="FFFF00"/>
              </a:solidFill>
              <a:latin typeface="Arial"/>
              <a:ea typeface="Arial"/>
              <a:cs typeface="Arial"/>
              <a:sym typeface="Arial"/>
            </a:endParaRPr>
          </a:p>
        </p:txBody>
      </p:sp>
      <p:pic>
        <p:nvPicPr>
          <p:cNvPr id="108" name="Google Shape;108;p1"/>
          <p:cNvPicPr preferRelativeResize="0"/>
          <p:nvPr/>
        </p:nvPicPr>
        <p:blipFill rotWithShape="1">
          <a:blip r:embed="rId4">
            <a:alphaModFix/>
          </a:blip>
          <a:srcRect/>
          <a:stretch/>
        </p:blipFill>
        <p:spPr>
          <a:xfrm>
            <a:off x="853572" y="4879370"/>
            <a:ext cx="2329988" cy="770700"/>
          </a:xfrm>
          <a:prstGeom prst="rect">
            <a:avLst/>
          </a:prstGeom>
          <a:noFill/>
          <a:ln>
            <a:noFill/>
          </a:ln>
        </p:spPr>
      </p:pic>
      <p:pic>
        <p:nvPicPr>
          <p:cNvPr id="109" name="Google Shape;109;p1" descr="Publish agreement with Springer Nature ..."/>
          <p:cNvPicPr preferRelativeResize="0"/>
          <p:nvPr/>
        </p:nvPicPr>
        <p:blipFill rotWithShape="1">
          <a:blip r:embed="rId5">
            <a:alphaModFix/>
          </a:blip>
          <a:srcRect/>
          <a:stretch/>
        </p:blipFill>
        <p:spPr>
          <a:xfrm>
            <a:off x="9041375" y="4892299"/>
            <a:ext cx="1724375" cy="856750"/>
          </a:xfrm>
          <a:prstGeom prst="rect">
            <a:avLst/>
          </a:prstGeom>
          <a:noFill/>
          <a:ln>
            <a:noFill/>
          </a:ln>
        </p:spPr>
      </p:pic>
      <p:pic>
        <p:nvPicPr>
          <p:cNvPr id="110" name="Google Shape;110;p1" descr="European Physical Journal - Wikipedia"/>
          <p:cNvPicPr preferRelativeResize="0"/>
          <p:nvPr/>
        </p:nvPicPr>
        <p:blipFill rotWithShape="1">
          <a:blip r:embed="rId6">
            <a:alphaModFix/>
          </a:blip>
          <a:srcRect/>
          <a:stretch/>
        </p:blipFill>
        <p:spPr>
          <a:xfrm>
            <a:off x="6540334" y="4905231"/>
            <a:ext cx="1410017" cy="856750"/>
          </a:xfrm>
          <a:prstGeom prst="rect">
            <a:avLst/>
          </a:prstGeom>
          <a:noFill/>
          <a:ln>
            <a:noFill/>
          </a:ln>
        </p:spPr>
      </p:pic>
      <p:pic>
        <p:nvPicPr>
          <p:cNvPr id="111" name="Google Shape;111;p1" descr="A black background with a black square&#10;&#10;Description automatically generated with medium confidence"/>
          <p:cNvPicPr preferRelativeResize="0"/>
          <p:nvPr/>
        </p:nvPicPr>
        <p:blipFill rotWithShape="1">
          <a:blip r:embed="rId7">
            <a:alphaModFix/>
          </a:blip>
          <a:srcRect/>
          <a:stretch/>
        </p:blipFill>
        <p:spPr>
          <a:xfrm>
            <a:off x="3810014" y="4892300"/>
            <a:ext cx="2103837" cy="7448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itleslides, Conclusion">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FCC-Exempel.potx" id="{5A6DE731-F62F-4393-846B-6DB5958E2F3F}" vid="{17B14D3C-37D6-41F8-B27B-D435D8075930}"/>
    </a:ext>
  </a:extLst>
</a:theme>
</file>

<file path=ppt/theme/theme13.xml><?xml version="1.0" encoding="utf-8"?>
<a:theme xmlns:a="http://schemas.openxmlformats.org/drawingml/2006/main" name="6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14.xml><?xml version="1.0" encoding="utf-8"?>
<a:theme xmlns:a="http://schemas.openxmlformats.org/drawingml/2006/main" name="7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15.xml><?xml version="1.0" encoding="utf-8"?>
<a:theme xmlns:a="http://schemas.openxmlformats.org/drawingml/2006/main" name="8_Content Slides - Deep Blue">
  <a:themeElements>
    <a:clrScheme name="Custom 1">
      <a:dk1>
        <a:srgbClr val="0F124A"/>
      </a:dk1>
      <a:lt1>
        <a:srgbClr val="FFFFFF"/>
      </a:lt1>
      <a:dk2>
        <a:srgbClr val="0000FF"/>
      </a:dk2>
      <a:lt2>
        <a:srgbClr val="FFFFFF"/>
      </a:lt2>
      <a:accent1>
        <a:srgbClr val="002060"/>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16.xml><?xml version="1.0" encoding="utf-8"?>
<a:theme xmlns:a="http://schemas.openxmlformats.org/drawingml/2006/main" name="9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FCC-2011110001-BLEED_FCC_PresentationTemplate_16x9_onscreen" id="{793AB792-361D-0145-88B4-1694BCC907D6}" vid="{DD2D8671-E3F2-8B4E-BCFC-6E9DC91A47EB}"/>
    </a:ext>
  </a:extLst>
</a:theme>
</file>

<file path=ppt/theme/theme17.xml><?xml version="1.0" encoding="utf-8"?>
<a:theme xmlns:a="http://schemas.openxmlformats.org/drawingml/2006/main" name="7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0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19.xml><?xml version="1.0" encoding="utf-8"?>
<a:theme xmlns:a="http://schemas.openxmlformats.org/drawingml/2006/main" name="5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2.xml><?xml version="1.0" encoding="utf-8"?>
<a:theme xmlns:a="http://schemas.openxmlformats.org/drawingml/2006/main" name="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20.xml><?xml version="1.0" encoding="utf-8"?>
<a:theme xmlns:a="http://schemas.openxmlformats.org/drawingml/2006/main" name="8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1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22.xml><?xml version="1.0" encoding="utf-8"?>
<a:theme xmlns:a="http://schemas.openxmlformats.org/drawingml/2006/main" name="1_Titleslides, Conclusion">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FCC-template.potx" id="{61BC17D5-F2D1-4022-BE42-46346C78B90B}" vid="{D39DB606-C1EC-4187-964F-4A57669AE4E6}"/>
    </a:ext>
  </a:extLst>
</a:theme>
</file>

<file path=ppt/theme/theme23.xml><?xml version="1.0" encoding="utf-8"?>
<a:theme xmlns:a="http://schemas.openxmlformats.org/drawingml/2006/main" name="Benutzerdefiniertes Design">
  <a:themeElements>
    <a:clrScheme name="PSI">
      <a:dk1>
        <a:sysClr val="windowText" lastClr="000000"/>
      </a:dk1>
      <a:lt1>
        <a:sysClr val="window" lastClr="FFFFFF"/>
      </a:lt1>
      <a:dk2>
        <a:srgbClr val="4B4B4B"/>
      </a:dk2>
      <a:lt2>
        <a:srgbClr val="B9B9B9"/>
      </a:lt2>
      <a:accent1>
        <a:srgbClr val="0014E6"/>
      </a:accent1>
      <a:accent2>
        <a:srgbClr val="00F0A0"/>
      </a:accent2>
      <a:accent3>
        <a:srgbClr val="DC005A"/>
      </a:accent3>
      <a:accent4>
        <a:srgbClr val="6E14DC"/>
      </a:accent4>
      <a:accent5>
        <a:srgbClr val="F0F500"/>
      </a:accent5>
      <a:accent6>
        <a:srgbClr val="F050FA"/>
      </a:accent6>
      <a:hlink>
        <a:srgbClr val="000000"/>
      </a:hlink>
      <a:folHlink>
        <a:srgbClr val="000000"/>
      </a:folHlink>
    </a:clrScheme>
    <a:fontScheme name="PSI">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Presentation PSI CAS V8" id="{064E1F69-F7DB-4A09-94E4-8C427170E7EA}" vid="{7643CE5B-6D02-48B3-BE19-E2325451F8F3}"/>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accent5">
              <a:lumMod val="75000"/>
            </a:schemeClr>
          </a:solid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flat" cmpd="sng" algn="ctr">
          <a:solidFill>
            <a:schemeClr val="dk1"/>
          </a:solidFill>
          <a:prstDash val="dash"/>
          <a:round/>
          <a:headEnd type="none" w="med" len="med"/>
          <a:tailEnd type="none" w="med" len="med"/>
        </a:ln>
      </a:spPr>
      <a:bodyPr/>
      <a:lstStyle/>
      <a:style>
        <a:lnRef idx="0">
          <a:scrgbClr r="0" g="0" b="0"/>
        </a:lnRef>
        <a:fillRef idx="0">
          <a:scrgbClr r="0" g="0" b="0"/>
        </a:fillRef>
        <a:effectRef idx="0">
          <a:scrgbClr r="0" g="0" b="0"/>
        </a:effectRef>
        <a:fontRef idx="minor">
          <a:schemeClr val="tx1"/>
        </a:fontRef>
      </a:style>
    </a:lnDef>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6.xml><?xml version="1.0" encoding="utf-8"?>
<a:theme xmlns:a="http://schemas.openxmlformats.org/drawingml/2006/main" name="3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Exempel.potx" id="{5A6DE731-F62F-4393-846B-6DB5958E2F3F}" vid="{6C6AD931-A751-4127-A0E9-78885972E943}"/>
    </a:ext>
  </a:extLst>
</a:theme>
</file>

<file path=ppt/theme/theme7.xml><?xml version="1.0" encoding="utf-8"?>
<a:theme xmlns:a="http://schemas.openxmlformats.org/drawingml/2006/main" name="4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8.xml><?xml version="1.0" encoding="utf-8"?>
<a:theme xmlns:a="http://schemas.openxmlformats.org/drawingml/2006/main" name="1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9.xml><?xml version="1.0" encoding="utf-8"?>
<a:theme xmlns:a="http://schemas.openxmlformats.org/drawingml/2006/main" name="9_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rporate16-9.pptx" id="{86E68773-CEFA-BA4D-AD6B-7D2DD58A86F6}" vid="{4DAB3E11-99D4-334F-AE04-8386311CDC2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AF11560A9A3D42A6D720F5CE9EB9B4" ma:contentTypeVersion="16" ma:contentTypeDescription="Create a new document." ma:contentTypeScope="" ma:versionID="2cc93cf89b48cfff50e9386b7585d7c4">
  <xsd:schema xmlns:xsd="http://www.w3.org/2001/XMLSchema" xmlns:xs="http://www.w3.org/2001/XMLSchema" xmlns:p="http://schemas.microsoft.com/office/2006/metadata/properties" xmlns:ns3="cfa4c34f-4b31-43aa-aa45-0eba64f30d0d" xmlns:ns4="efb3f601-682b-4b24-a3a0-e0b0d0b660f8" targetNamespace="http://schemas.microsoft.com/office/2006/metadata/properties" ma:root="true" ma:fieldsID="acb2d64f67531c00cc6f00f9e7779acf" ns3:_="" ns4:_="">
    <xsd:import namespace="cfa4c34f-4b31-43aa-aa45-0eba64f30d0d"/>
    <xsd:import namespace="efb3f601-682b-4b24-a3a0-e0b0d0b660f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a4c34f-4b31-43aa-aa45-0eba64f30d0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b3f601-682b-4b24-a3a0-e0b0d0b660f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fb3f601-682b-4b24-a3a0-e0b0d0b660f8" xsi:nil="true"/>
  </documentManagement>
</p:properties>
</file>

<file path=customXml/itemProps1.xml><?xml version="1.0" encoding="utf-8"?>
<ds:datastoreItem xmlns:ds="http://schemas.openxmlformats.org/officeDocument/2006/customXml" ds:itemID="{B30FADA2-07AC-4619-AB24-7D98CFFC6B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a4c34f-4b31-43aa-aa45-0eba64f30d0d"/>
    <ds:schemaRef ds:uri="efb3f601-682b-4b24-a3a0-e0b0d0b660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0ADCE5-3AB5-4F40-BF2A-E41581E4E5A2}">
  <ds:schemaRefs>
    <ds:schemaRef ds:uri="http://schemas.microsoft.com/sharepoint/v3/contenttype/forms"/>
  </ds:schemaRefs>
</ds:datastoreItem>
</file>

<file path=customXml/itemProps3.xml><?xml version="1.0" encoding="utf-8"?>
<ds:datastoreItem xmlns:ds="http://schemas.openxmlformats.org/officeDocument/2006/customXml" ds:itemID="{5B1C4AA4-9C4B-4085-B704-105150D0A1F2}">
  <ds:schemaRefs>
    <ds:schemaRef ds:uri="http://schemas.microsoft.com/office/infopath/2007/PartnerControls"/>
    <ds:schemaRef ds:uri="http://schemas.microsoft.com/office/2006/documentManagement/types"/>
    <ds:schemaRef ds:uri="http://purl.org/dc/dcmitype/"/>
    <ds:schemaRef ds:uri="http://schemas.microsoft.com/office/2006/metadata/properties"/>
    <ds:schemaRef ds:uri="http://purl.org/dc/elements/1.1/"/>
    <ds:schemaRef ds:uri="efb3f601-682b-4b24-a3a0-e0b0d0b660f8"/>
    <ds:schemaRef ds:uri="http://schemas.openxmlformats.org/package/2006/metadata/core-properties"/>
    <ds:schemaRef ds:uri="http://purl.org/dc/terms/"/>
    <ds:schemaRef ds:uri="cfa4c34f-4b31-43aa-aa45-0eba64f30d0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53521</TotalTime>
  <Words>5052</Words>
  <Application>Microsoft Office PowerPoint</Application>
  <PresentationFormat>Widescreen</PresentationFormat>
  <Paragraphs>798</Paragraphs>
  <Slides>43</Slides>
  <Notes>12</Notes>
  <HiddenSlides>0</HiddenSlides>
  <MMClips>0</MMClips>
  <ScaleCrop>false</ScaleCrop>
  <HeadingPairs>
    <vt:vector size="6" baseType="variant">
      <vt:variant>
        <vt:lpstr>Fonts Used</vt:lpstr>
      </vt:variant>
      <vt:variant>
        <vt:i4>15</vt:i4>
      </vt:variant>
      <vt:variant>
        <vt:lpstr>Theme</vt:lpstr>
      </vt:variant>
      <vt:variant>
        <vt:i4>23</vt:i4>
      </vt:variant>
      <vt:variant>
        <vt:lpstr>Slide Titles</vt:lpstr>
      </vt:variant>
      <vt:variant>
        <vt:i4>43</vt:i4>
      </vt:variant>
    </vt:vector>
  </HeadingPairs>
  <TitlesOfParts>
    <vt:vector size="81" baseType="lpstr">
      <vt:lpstr>MS Mincho</vt:lpstr>
      <vt:lpstr>Aptos</vt:lpstr>
      <vt:lpstr>Arial</vt:lpstr>
      <vt:lpstr>Calibri</vt:lpstr>
      <vt:lpstr>Calibri Light</vt:lpstr>
      <vt:lpstr>Cambria Math</vt:lpstr>
      <vt:lpstr>Century Gothic</vt:lpstr>
      <vt:lpstr>DejaVu Sans</vt:lpstr>
      <vt:lpstr>Helvetica</vt:lpstr>
      <vt:lpstr>Symbol</vt:lpstr>
      <vt:lpstr>Tahoma</vt:lpstr>
      <vt:lpstr>Times New Roman</vt:lpstr>
      <vt:lpstr>Verdana</vt:lpstr>
      <vt:lpstr>-webkit-standard</vt:lpstr>
      <vt:lpstr>Wingdings</vt:lpstr>
      <vt:lpstr>3_Office Theme</vt:lpstr>
      <vt:lpstr>Content Slides - Deep Blue</vt:lpstr>
      <vt:lpstr>6_FC5643-CERN3027 - Scale of contributions</vt:lpstr>
      <vt:lpstr>Custom Design</vt:lpstr>
      <vt:lpstr>2_Content Slides - Deep Blue</vt:lpstr>
      <vt:lpstr>3_Content Slides - Deep Blue</vt:lpstr>
      <vt:lpstr>4_Content Slides - Deep Blue</vt:lpstr>
      <vt:lpstr>1_Content Slides - Deep Blue</vt:lpstr>
      <vt:lpstr>9_Office Theme</vt:lpstr>
      <vt:lpstr>4_Office Theme</vt:lpstr>
      <vt:lpstr>Office Theme</vt:lpstr>
      <vt:lpstr>Titleslides, Conclusion</vt:lpstr>
      <vt:lpstr>6_Content Slides - Deep Blue</vt:lpstr>
      <vt:lpstr>7_Content Slides - Deep Blue</vt:lpstr>
      <vt:lpstr>8_Content Slides - Deep Blue</vt:lpstr>
      <vt:lpstr>9_Content Slides - Deep Blue</vt:lpstr>
      <vt:lpstr>7_FC5643-CERN3027 - Scale of contributions</vt:lpstr>
      <vt:lpstr>10_Content Slides - Deep Blue</vt:lpstr>
      <vt:lpstr>5_Content Slides - Deep Blue</vt:lpstr>
      <vt:lpstr>8_FC5643-CERN3027 - Scale of contributions</vt:lpstr>
      <vt:lpstr>11_Content Slides - Deep Blue</vt:lpstr>
      <vt:lpstr>1_Titleslides, Conclusion</vt:lpstr>
      <vt:lpstr>Benutzerdefiniertes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Zimmermann</dc:creator>
  <cp:lastModifiedBy>Junk, Suzanne</cp:lastModifiedBy>
  <cp:revision>443</cp:revision>
  <cp:lastPrinted>2024-11-08T11:55:25Z</cp:lastPrinted>
  <dcterms:created xsi:type="dcterms:W3CDTF">2022-11-04T23:51:03Z</dcterms:created>
  <dcterms:modified xsi:type="dcterms:W3CDTF">2024-11-08T14:59:28Z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0x01010009AF11560A9A3D42A6D720F5CE9EB9B4</vt:lpwstr>
  </property>
</Properties>
</file>