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99" r:id="rId4"/>
  </p:sldMasterIdLst>
  <p:notesMasterIdLst>
    <p:notesMasterId r:id="rId11"/>
  </p:notesMasterIdLst>
  <p:handoutMasterIdLst>
    <p:handoutMasterId r:id="rId12"/>
  </p:handoutMasterIdLst>
  <p:sldIdLst>
    <p:sldId id="864" r:id="rId5"/>
    <p:sldId id="1835" r:id="rId6"/>
    <p:sldId id="1839" r:id="rId7"/>
    <p:sldId id="1837" r:id="rId8"/>
    <p:sldId id="1840" r:id="rId9"/>
    <p:sldId id="1825" r:id="rId10"/>
  </p:sldIdLst>
  <p:sldSz cx="12192000" cy="6858000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11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11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11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11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-11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-11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-11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-11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FF"/>
    <a:srgbClr val="0033CC"/>
    <a:srgbClr val="586D78"/>
    <a:srgbClr val="53677D"/>
    <a:srgbClr val="4D5E83"/>
    <a:srgbClr val="FF9900"/>
    <a:srgbClr val="CC3300"/>
    <a:srgbClr val="C0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13" autoAdjust="0"/>
    <p:restoredTop sz="97561" autoAdjust="0"/>
  </p:normalViewPr>
  <p:slideViewPr>
    <p:cSldViewPr snapToGrid="0">
      <p:cViewPr varScale="1">
        <p:scale>
          <a:sx n="107" d="100"/>
          <a:sy n="107" d="100"/>
        </p:scale>
        <p:origin x="444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4" d="100"/>
        <a:sy n="74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-3288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9" tIns="45594" rIns="91189" bIns="455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5953" y="0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9" tIns="45594" rIns="91189" bIns="455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17612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9" tIns="45594" rIns="91189" bIns="455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5953" y="8817612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9" tIns="45594" rIns="91189" bIns="455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8226311-62EA-456F-8B76-9220A4C1A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07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7466" cy="46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6" tIns="46458" rIns="92916" bIns="46458" numCol="1" anchor="t" anchorCtr="0" compatLnSpc="1">
            <a:prstTxWarp prst="textNoShape">
              <a:avLst/>
            </a:prstTxWarp>
          </a:bodyPr>
          <a:lstStyle>
            <a:lvl1pPr defTabSz="929627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5953" y="0"/>
            <a:ext cx="3027466" cy="46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6" tIns="46458" rIns="92916" bIns="46458" numCol="1" anchor="t" anchorCtr="0" compatLnSpc="1">
            <a:prstTxWarp prst="textNoShape">
              <a:avLst/>
            </a:prstTxWarp>
          </a:bodyPr>
          <a:lstStyle>
            <a:lvl1pPr algn="r" defTabSz="929627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8463" y="696913"/>
            <a:ext cx="6188075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133" y="4410392"/>
            <a:ext cx="5586735" cy="417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6" tIns="46458" rIns="92916" bIns="464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19198"/>
            <a:ext cx="3027466" cy="46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6" tIns="46458" rIns="92916" bIns="46458" numCol="1" anchor="b" anchorCtr="0" compatLnSpc="1">
            <a:prstTxWarp prst="textNoShape">
              <a:avLst/>
            </a:prstTxWarp>
          </a:bodyPr>
          <a:lstStyle>
            <a:lvl1pPr defTabSz="929627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5953" y="8819198"/>
            <a:ext cx="3027466" cy="46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6" tIns="46458" rIns="92916" bIns="46458" numCol="1" anchor="b" anchorCtr="0" compatLnSpc="1">
            <a:prstTxWarp prst="textNoShape">
              <a:avLst/>
            </a:prstTxWarp>
          </a:bodyPr>
          <a:lstStyle>
            <a:lvl1pPr algn="r" defTabSz="929627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8C1C09D7-2034-4A7F-959F-75165A7C71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17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1C09D7-2034-4A7F-959F-75165A7C71A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81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stanford.edu/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mple Title 01"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ronwynb\Desktop\Branding\divider_template_backg#5330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2192001" cy="6858000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6196866"/>
            <a:ext cx="4196387" cy="914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1" y="536576"/>
            <a:ext cx="10678583" cy="2246313"/>
          </a:xfrm>
        </p:spPr>
        <p:txBody>
          <a:bodyPr anchor="b" anchorCtr="0">
            <a:noAutofit/>
          </a:bodyPr>
          <a:lstStyle>
            <a:lvl1pPr>
              <a:defRPr sz="43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89400" y="3646170"/>
            <a:ext cx="7306733" cy="2187702"/>
          </a:xfrm>
        </p:spPr>
        <p:txBody>
          <a:bodyPr>
            <a:noAutofit/>
          </a:bodyPr>
          <a:lstStyle>
            <a:lvl1pPr marL="0" indent="0" algn="l">
              <a:lnSpc>
                <a:spcPct val="110000"/>
              </a:lnSpc>
              <a:buNone/>
              <a:defRPr sz="1600" b="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742951" y="2755012"/>
            <a:ext cx="10678583" cy="63588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600" b="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CA" dirty="0"/>
              <a:t>Click to edit Master subtitle style</a:t>
            </a:r>
          </a:p>
        </p:txBody>
      </p:sp>
      <p:pic>
        <p:nvPicPr>
          <p:cNvPr id="10" name="Picture 2" descr="Stanford University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647" y="6187565"/>
            <a:ext cx="3270885" cy="5772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9875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" y="934934"/>
            <a:ext cx="11580335" cy="202691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1421533" y="6318251"/>
            <a:ext cx="770467" cy="539750"/>
          </a:xfrm>
        </p:spPr>
        <p:txBody>
          <a:bodyPr/>
          <a:lstStyle>
            <a:lvl1pPr>
              <a:defRPr sz="1200"/>
            </a:lvl1pPr>
          </a:lstStyle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594784" y="1670050"/>
            <a:ext cx="10811933" cy="4648200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3963" y="6543674"/>
            <a:ext cx="5502037" cy="31432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HFCC Strategy Meeting, Nov. 8, 2024</a:t>
            </a:r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" y="934934"/>
            <a:ext cx="11580335" cy="202691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3963" y="6543674"/>
            <a:ext cx="5502037" cy="31432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PAC-OC Meeting, May 21,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" y="934934"/>
            <a:ext cx="11580335" cy="20269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4861984" y="1723840"/>
            <a:ext cx="3256453" cy="222421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CA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4861984" y="4094034"/>
            <a:ext cx="3256453" cy="222421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CA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323939" y="1723840"/>
            <a:ext cx="3256453" cy="459441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594785" y="1670050"/>
            <a:ext cx="4017433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3963" y="6543674"/>
            <a:ext cx="5502037" cy="31432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PAC-OC Meeting, May 21, 2024</a:t>
            </a:r>
            <a:endParaRPr lang="en-US" dirty="0"/>
          </a:p>
        </p:txBody>
      </p:sp>
      <p:sp>
        <p:nvSpPr>
          <p:cNvPr id="15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7996767" y="6386514"/>
            <a:ext cx="3879851" cy="365125"/>
          </a:xfrm>
        </p:spPr>
        <p:txBody>
          <a:bodyPr/>
          <a:lstStyle>
            <a:lvl1pPr algn="r"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4088FA65-2D4C-47CC-B16A-ED326C46E3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64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har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" y="934934"/>
            <a:ext cx="11580335" cy="20269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8009467" y="1670050"/>
            <a:ext cx="3556000" cy="46482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6"/>
          </p:nvPr>
        </p:nvSpPr>
        <p:spPr>
          <a:xfrm>
            <a:off x="594784" y="1670050"/>
            <a:ext cx="7313083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3963" y="6543674"/>
            <a:ext cx="5502037" cy="31432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PAC-OC Meeting, May 21, 2024</a:t>
            </a:r>
            <a:endParaRPr lang="en-US" dirty="0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7996767" y="6386514"/>
            <a:ext cx="3879851" cy="365125"/>
          </a:xfrm>
        </p:spPr>
        <p:txBody>
          <a:bodyPr/>
          <a:lstStyle>
            <a:lvl1pPr algn="r"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4088FA65-2D4C-47CC-B16A-ED326C46E3E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72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93963" y="6543674"/>
            <a:ext cx="5502037" cy="31432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PAC-OC Meeting, May 21, 2024</a:t>
            </a:r>
            <a:endParaRPr 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7996767" y="6386514"/>
            <a:ext cx="3879851" cy="365125"/>
          </a:xfrm>
        </p:spPr>
        <p:txBody>
          <a:bodyPr/>
          <a:lstStyle>
            <a:lvl1pPr algn="r"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4088FA65-2D4C-47CC-B16A-ED326C46E3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52400"/>
            <a:ext cx="11480800" cy="762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9467" y="1080655"/>
            <a:ext cx="5638800" cy="52251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levelz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1467" y="1104405"/>
            <a:ext cx="5638800" cy="52123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7996767" y="6386514"/>
            <a:ext cx="3879851" cy="365125"/>
          </a:xfrm>
        </p:spPr>
        <p:txBody>
          <a:bodyPr/>
          <a:lstStyle>
            <a:lvl1pPr algn="r"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4088FA65-2D4C-47CC-B16A-ED326C46E3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3963" y="6543674"/>
            <a:ext cx="5502037" cy="31432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PAC-OC Meeting, May 21,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53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7092951" y="6386514"/>
            <a:ext cx="4783667" cy="365125"/>
          </a:xfrm>
        </p:spPr>
        <p:txBody>
          <a:bodyPr/>
          <a:lstStyle>
            <a:lvl1pPr algn="r"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Slide </a:t>
            </a:r>
            <a:fld id="{937ABE18-3389-401F-8A3D-FB11D2A9A3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10"/>
          <p:cNvSpPr txBox="1">
            <a:spLocks/>
          </p:cNvSpPr>
          <p:nvPr userDrawn="1"/>
        </p:nvSpPr>
        <p:spPr>
          <a:xfrm>
            <a:off x="380999" y="6386514"/>
            <a:ext cx="7353300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z="1200" dirty="0"/>
              <a:t>LCLS-II FAC Review, February 27-28, 2013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2429" y="129091"/>
            <a:ext cx="10804760" cy="75303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3965" y="1667866"/>
            <a:ext cx="10813225" cy="46503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3963" y="6543674"/>
            <a:ext cx="9968747" cy="31432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PAC-OC Meeting, May 21,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21533" y="6318251"/>
            <a:ext cx="770467" cy="539750"/>
          </a:xfrm>
          <a:prstGeom prst="rect">
            <a:avLst/>
          </a:prstGeom>
        </p:spPr>
        <p:txBody>
          <a:bodyPr vert="horz" lIns="72000" tIns="57600" rIns="72000" bIns="45720" rtlCol="0" anchor="ctr"/>
          <a:lstStyle>
            <a:lvl1pPr algn="l">
              <a:defRPr sz="1200" b="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53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1" r:id="rId2"/>
    <p:sldLayoutId id="2147484002" r:id="rId3"/>
    <p:sldLayoutId id="2147484003" r:id="rId4"/>
    <p:sldLayoutId id="2147484004" r:id="rId5"/>
    <p:sldLayoutId id="2147484009" r:id="rId6"/>
    <p:sldLayoutId id="2147484011" r:id="rId7"/>
    <p:sldLayoutId id="2147484013" r:id="rId8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300"/>
        </a:spcAft>
        <a:buClr>
          <a:schemeClr val="tx1"/>
        </a:buClr>
        <a:buFont typeface="Arial" pitchFamily="34" charset="0"/>
        <a:buNone/>
        <a:defRPr sz="2000" b="0" kern="1200" baseline="0">
          <a:solidFill>
            <a:schemeClr val="bg2"/>
          </a:solidFill>
          <a:latin typeface="Arial" pitchFamily="34" charset="0"/>
          <a:ea typeface="+mn-ea"/>
          <a:cs typeface="Arial" pitchFamily="34" charset="0"/>
        </a:defRPr>
      </a:lvl1pPr>
      <a:lvl2pPr marL="180000" indent="-180000" algn="l" defTabSz="914400" rtl="0" eaLnBrk="1" latinLnBrk="0" hangingPunct="1">
        <a:lnSpc>
          <a:spcPct val="120000"/>
        </a:lnSpc>
        <a:spcBef>
          <a:spcPts val="800"/>
        </a:spcBef>
        <a:spcAft>
          <a:spcPts val="0"/>
        </a:spcAft>
        <a:buClr>
          <a:schemeClr val="tx1"/>
        </a:buClr>
        <a:buSzPct val="100000"/>
        <a:buFont typeface="Arial" pitchFamily="34" charset="0"/>
        <a:buChar char="•"/>
        <a:defRPr sz="1800" kern="1200">
          <a:solidFill>
            <a:schemeClr val="bg2"/>
          </a:solidFill>
          <a:latin typeface="Arial" pitchFamily="34" charset="0"/>
          <a:ea typeface="+mn-ea"/>
          <a:cs typeface="Arial" pitchFamily="34" charset="0"/>
        </a:defRPr>
      </a:lvl2pPr>
      <a:lvl3pPr marL="504000" indent="-180000" algn="l" defTabSz="914400" rtl="0" eaLnBrk="1" latinLnBrk="0" hangingPunct="1">
        <a:lnSpc>
          <a:spcPct val="120000"/>
        </a:lnSpc>
        <a:spcBef>
          <a:spcPts val="0"/>
        </a:spcBef>
        <a:buClr>
          <a:schemeClr val="tx1"/>
        </a:buClr>
        <a:buSzPct val="100000"/>
        <a:buFont typeface="Arial" pitchFamily="34" charset="0"/>
        <a:buChar char="-"/>
        <a:defRPr sz="1800" kern="1200">
          <a:solidFill>
            <a:schemeClr val="bg2"/>
          </a:solidFill>
          <a:latin typeface="Arial" pitchFamily="34" charset="0"/>
          <a:ea typeface="+mn-ea"/>
          <a:cs typeface="Arial" pitchFamily="34" charset="0"/>
        </a:defRPr>
      </a:lvl3pPr>
      <a:lvl4pPr marL="828000" indent="-180000" algn="l" defTabSz="914400" rtl="0" eaLnBrk="1" latinLnBrk="0" hangingPunct="1">
        <a:lnSpc>
          <a:spcPct val="120000"/>
        </a:lnSpc>
        <a:spcBef>
          <a:spcPts val="0"/>
        </a:spcBef>
        <a:buClr>
          <a:schemeClr val="tx1"/>
        </a:buClr>
        <a:buSzPct val="100000"/>
        <a:buFont typeface="Arial" pitchFamily="34" charset="0"/>
        <a:buChar char="•"/>
        <a:defRPr sz="1800" kern="1200">
          <a:solidFill>
            <a:schemeClr val="bg2"/>
          </a:solidFill>
          <a:latin typeface="Arial" pitchFamily="34" charset="0"/>
          <a:ea typeface="+mn-ea"/>
          <a:cs typeface="Arial" pitchFamily="34" charset="0"/>
        </a:defRPr>
      </a:lvl4pPr>
      <a:lvl5pPr marL="1152000" indent="-180000" algn="l" defTabSz="914400" rtl="0" eaLnBrk="1" latinLnBrk="0" hangingPunct="1">
        <a:lnSpc>
          <a:spcPct val="120000"/>
        </a:lnSpc>
        <a:spcBef>
          <a:spcPts val="0"/>
        </a:spcBef>
        <a:buClr>
          <a:schemeClr val="tx1"/>
        </a:buClr>
        <a:buSzPct val="100000"/>
        <a:buFont typeface="Arial" pitchFamily="34" charset="0"/>
        <a:buChar char="-"/>
        <a:defRPr sz="18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18174" y="-194944"/>
            <a:ext cx="8008937" cy="1836511"/>
          </a:xfrm>
        </p:spPr>
        <p:txBody>
          <a:bodyPr/>
          <a:lstStyle/>
          <a:p>
            <a:r>
              <a:rPr lang="en-US" b="1" i="0" dirty="0">
                <a:effectLst/>
                <a:latin typeface="Roboto" panose="02000000000000000000" pitchFamily="2" charset="0"/>
              </a:rPr>
              <a:t>Potential U.S. scope in a future collider program (Accelerator)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618174" y="1958176"/>
            <a:ext cx="9891488" cy="635889"/>
          </a:xfrm>
        </p:spPr>
        <p:txBody>
          <a:bodyPr/>
          <a:lstStyle/>
          <a:p>
            <a:pPr algn="l" latinLnBrk="1"/>
            <a:r>
              <a:rPr lang="en-US" sz="2800" b="0" i="0" dirty="0">
                <a:effectLst/>
                <a:latin typeface="+mj-lt"/>
              </a:rPr>
              <a:t>Tor Raubenheimer &amp; Vladimir Shiltsev</a:t>
            </a:r>
          </a:p>
          <a:p>
            <a:pPr algn="l" latinLnBrk="1"/>
            <a:r>
              <a:rPr lang="en-US" sz="2800" dirty="0">
                <a:latin typeface="+mj-lt"/>
              </a:rPr>
              <a:t>SLAC &amp; NIU</a:t>
            </a:r>
            <a:endParaRPr lang="en-US" sz="2800" b="0" i="0" dirty="0">
              <a:effectLst/>
              <a:latin typeface="+mj-lt"/>
            </a:endParaRPr>
          </a:p>
          <a:p>
            <a:pPr algn="l" latinLnBrk="1"/>
            <a:r>
              <a:rPr lang="en-US" sz="2800" b="0" i="0" dirty="0">
                <a:effectLst/>
                <a:latin typeface="+mj-lt"/>
              </a:rPr>
              <a:t>Nov. 8, 2024</a:t>
            </a:r>
          </a:p>
        </p:txBody>
      </p:sp>
    </p:spTree>
    <p:extLst>
      <p:ext uri="{BB962C8B-B14F-4D97-AF65-F5344CB8AC3E}">
        <p14:creationId xmlns:p14="http://schemas.microsoft.com/office/powerpoint/2010/main" val="391725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64FB08-8C4E-E2DC-492B-36EBCF8652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1C1E681-7AD2-56F9-03AF-80EAC3AB6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Higgs Factory Steering Committee – Accelerator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A65FB-6A2C-ADFC-26DE-102144174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HFCC Strategy Meeting, Nov. 8, 2024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AD1DCC-A40C-0BA1-0562-68EED607AE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993" y="1499337"/>
            <a:ext cx="11565705" cy="425373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F3C8DC05-E6F7-23E4-398F-C64E973D10CE}"/>
              </a:ext>
            </a:extLst>
          </p:cNvPr>
          <p:cNvGrpSpPr/>
          <p:nvPr/>
        </p:nvGrpSpPr>
        <p:grpSpPr>
          <a:xfrm>
            <a:off x="6701240" y="5219115"/>
            <a:ext cx="1035506" cy="1534575"/>
            <a:chOff x="4173681" y="5269088"/>
            <a:chExt cx="1840898" cy="2728133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46537AD-6A82-37FA-2CB2-8858A657D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4466" y="5269088"/>
              <a:ext cx="1719296" cy="2113280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76D7F8B-8095-B0D7-7ACD-03C937117B09}"/>
                </a:ext>
              </a:extLst>
            </p:cNvPr>
            <p:cNvSpPr txBox="1"/>
            <p:nvPr/>
          </p:nvSpPr>
          <p:spPr>
            <a:xfrm>
              <a:off x="4173681" y="7401959"/>
              <a:ext cx="1840898" cy="59526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 defTabSz="3429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788" dirty="0">
                  <a:solidFill>
                    <a:srgbClr val="800080"/>
                  </a:solidFill>
                  <a:latin typeface="Calibri" panose="020F0502020204030204" pitchFamily="34" charset="0"/>
                  <a:ea typeface="Geneva" pitchFamily="121" charset="-128"/>
                </a:rPr>
                <a:t>Tor </a:t>
              </a:r>
              <a:r>
                <a:rPr lang="en-US" sz="788" dirty="0" err="1">
                  <a:solidFill>
                    <a:srgbClr val="800080"/>
                  </a:solidFill>
                  <a:latin typeface="Calibri" panose="020F0502020204030204" pitchFamily="34" charset="0"/>
                  <a:ea typeface="Geneva" pitchFamily="121" charset="-128"/>
                </a:rPr>
                <a:t>Raubenheimer</a:t>
              </a:r>
              <a:r>
                <a:rPr lang="en-US" sz="788" dirty="0">
                  <a:solidFill>
                    <a:srgbClr val="800080"/>
                  </a:solidFill>
                  <a:latin typeface="Calibri" panose="020F0502020204030204" pitchFamily="34" charset="0"/>
                  <a:ea typeface="Geneva" pitchFamily="121" charset="-128"/>
                </a:rPr>
                <a:t> (SLAC)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2771E93-0BA1-7980-4FC1-919CDC27E52F}"/>
              </a:ext>
            </a:extLst>
          </p:cNvPr>
          <p:cNvGrpSpPr/>
          <p:nvPr/>
        </p:nvGrpSpPr>
        <p:grpSpPr>
          <a:xfrm>
            <a:off x="7904478" y="5251964"/>
            <a:ext cx="1079423" cy="1536568"/>
            <a:chOff x="10554349" y="5197544"/>
            <a:chExt cx="1918975" cy="273168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347D8EF-4318-2AC3-6CB8-5B6454056F5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554349" y="5197544"/>
              <a:ext cx="1918975" cy="2113281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8A4B531-739D-AF44-F09E-9664FF88F820}"/>
                </a:ext>
              </a:extLst>
            </p:cNvPr>
            <p:cNvSpPr txBox="1"/>
            <p:nvPr/>
          </p:nvSpPr>
          <p:spPr>
            <a:xfrm>
              <a:off x="10720149" y="7333961"/>
              <a:ext cx="1587375" cy="59526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 defTabSz="3429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788" dirty="0">
                  <a:solidFill>
                    <a:srgbClr val="800080"/>
                  </a:solidFill>
                  <a:latin typeface="Calibri" panose="020F0502020204030204" pitchFamily="34" charset="0"/>
                  <a:ea typeface="Geneva" pitchFamily="121" charset="-128"/>
                </a:rPr>
                <a:t>Steve Gourlay (FNAL)</a:t>
              </a:r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C5DA0EBC-C58A-E2A3-7CD6-E7B96775D6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74661" y="5223852"/>
            <a:ext cx="1093124" cy="118872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68596A8-0B68-DB47-774D-BE48052138D0}"/>
              </a:ext>
            </a:extLst>
          </p:cNvPr>
          <p:cNvSpPr txBox="1"/>
          <p:nvPr/>
        </p:nvSpPr>
        <p:spPr>
          <a:xfrm>
            <a:off x="9267307" y="6428682"/>
            <a:ext cx="892898" cy="3348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342900" fontAlgn="base">
              <a:spcBef>
                <a:spcPct val="0"/>
              </a:spcBef>
              <a:spcAft>
                <a:spcPct val="0"/>
              </a:spcAft>
            </a:pPr>
            <a:r>
              <a:rPr lang="en-US" sz="788" dirty="0">
                <a:solidFill>
                  <a:srgbClr val="800080"/>
                </a:solidFill>
                <a:latin typeface="Calibri" panose="020F0502020204030204" pitchFamily="34" charset="0"/>
                <a:ea typeface="Geneva" pitchFamily="121" charset="-128"/>
              </a:rPr>
              <a:t>Matthias Liepe (Cornell)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D65550-AE76-ECEE-77D9-7DB42E28CD3D}"/>
              </a:ext>
            </a:extLst>
          </p:cNvPr>
          <p:cNvSpPr txBox="1"/>
          <p:nvPr/>
        </p:nvSpPr>
        <p:spPr>
          <a:xfrm>
            <a:off x="10597971" y="6428683"/>
            <a:ext cx="892898" cy="3348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342900" fontAlgn="base">
              <a:spcBef>
                <a:spcPct val="0"/>
              </a:spcBef>
              <a:spcAft>
                <a:spcPct val="0"/>
              </a:spcAft>
            </a:pPr>
            <a:r>
              <a:rPr lang="en-US" sz="788" dirty="0">
                <a:solidFill>
                  <a:srgbClr val="800080"/>
                </a:solidFill>
                <a:latin typeface="Calibri" panose="020F0502020204030204" pitchFamily="34" charset="0"/>
                <a:ea typeface="Geneva" pitchFamily="121" charset="-128"/>
              </a:rPr>
              <a:t>Jean-Luc Vay (LBNL)</a:t>
            </a:r>
          </a:p>
        </p:txBody>
      </p:sp>
      <p:pic>
        <p:nvPicPr>
          <p:cNvPr id="1026" name="Picture 2" descr="Jean-Luc Vay - AD Scientific Index 2024">
            <a:extLst>
              <a:ext uri="{FF2B5EF4-FFF2-40B4-BE49-F238E27FC236}">
                <a16:creationId xmlns:a16="http://schemas.microsoft.com/office/drawing/2014/main" id="{DCCC61F6-57EE-7FD3-9CB8-4D94E9F47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087" y="5223852"/>
            <a:ext cx="1170146" cy="118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87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FB93AA-B8A9-FCDB-61C0-73A1081C0B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602F75-AEBD-AFD4-148F-901870FCB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HFSC – Acc Status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C128A6-6BF9-180F-A737-C8C3156ACBA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Charged by DOE at end of August</a:t>
            </a:r>
          </a:p>
          <a:p>
            <a:r>
              <a:rPr lang="en-US" dirty="0"/>
              <a:t>Created the Laboratory Coordination Group</a:t>
            </a:r>
          </a:p>
          <a:p>
            <a:pPr marL="846900" lvl="2" indent="-342900"/>
            <a:r>
              <a:rPr lang="en-US" dirty="0"/>
              <a:t>ANL	Philippe Piot</a:t>
            </a:r>
          </a:p>
          <a:p>
            <a:pPr marL="846900" lvl="2" indent="-342900"/>
            <a:r>
              <a:rPr lang="en-US" dirty="0"/>
              <a:t>BNL	Wolfram Fischer</a:t>
            </a:r>
          </a:p>
          <a:p>
            <a:pPr marL="846900" lvl="2" indent="-342900"/>
            <a:r>
              <a:rPr lang="en-US" dirty="0"/>
              <a:t>FNAL	Sam Posen</a:t>
            </a:r>
          </a:p>
          <a:p>
            <a:pPr marL="846900" lvl="2" indent="-342900"/>
            <a:r>
              <a:rPr lang="en-US" dirty="0"/>
              <a:t>JLAB	Andrei Seryi</a:t>
            </a:r>
          </a:p>
          <a:p>
            <a:pPr marL="846900" lvl="2" indent="-342900"/>
            <a:r>
              <a:rPr lang="en-US" dirty="0"/>
              <a:t>LANL	Steve Russell</a:t>
            </a:r>
          </a:p>
          <a:p>
            <a:pPr marL="846900" lvl="2" indent="-342900"/>
            <a:r>
              <a:rPr lang="en-US" dirty="0"/>
              <a:t>LBNL	Cameron Geddes</a:t>
            </a:r>
          </a:p>
          <a:p>
            <a:pPr marL="846900" lvl="2" indent="-342900"/>
            <a:r>
              <a:rPr lang="en-US" dirty="0"/>
              <a:t>ORNL	Fulvia Pilat</a:t>
            </a:r>
          </a:p>
          <a:p>
            <a:pPr marL="846900" lvl="2" indent="-342900"/>
            <a:r>
              <a:rPr lang="en-US" dirty="0"/>
              <a:t>SLAC	Mei Bai</a:t>
            </a:r>
          </a:p>
          <a:p>
            <a:pPr marL="846900" lvl="2" indent="-342900"/>
            <a:endParaRPr lang="en-US" dirty="0"/>
          </a:p>
          <a:p>
            <a:pPr marL="342900" indent="-342900"/>
            <a:r>
              <a:rPr lang="en-US" dirty="0"/>
              <a:t>Ready to start inviting L2 leaders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A9099-7096-F588-5975-65A286155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HFCC Strategy Meeting, Nov. 8,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089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797264-04DC-2C46-19BE-99FCD880F7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112E9D-B9A1-20E8-6470-EBB7AFE1C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Higgs Factory Consortium Committee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21B3AE-6D2C-DA22-56BD-5D295069115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/>
              <a:t>HFCC should coordinate efforts in the following areas: </a:t>
            </a:r>
          </a:p>
          <a:p>
            <a:pPr marL="522900" lvl="1" indent="-342900"/>
            <a:r>
              <a:rPr lang="en-US" dirty="0"/>
              <a:t>Physics and technical feasibility studies, including any associated design and R&amp;D efforts, to advance detector concepts and accelerator designs for a future e+/e- Higgs factory; </a:t>
            </a:r>
          </a:p>
          <a:p>
            <a:pPr marL="522900" lvl="1" indent="-342900"/>
            <a:r>
              <a:rPr lang="en-US" dirty="0"/>
              <a:t>Prioritization and stewardship of the national R&amp;D efforts;  </a:t>
            </a:r>
          </a:p>
          <a:p>
            <a:pPr marL="522900" lvl="1" indent="-342900"/>
            <a:r>
              <a:rPr lang="en-US" dirty="0"/>
              <a:t>Development of the pre-project R&amp;D scope that will be required to initiate a project; </a:t>
            </a:r>
          </a:p>
          <a:p>
            <a:pPr marL="522900" lvl="1" indent="-342900"/>
            <a:r>
              <a:rPr lang="en-US" dirty="0"/>
              <a:t>Conceptualization of the software and computing for the experiments and accelerator; </a:t>
            </a:r>
          </a:p>
          <a:p>
            <a:pPr marL="522900" lvl="1" indent="-342900"/>
            <a:r>
              <a:rPr lang="en-US" dirty="0"/>
              <a:t>Develop various funding models that will be required to support the R&amp;D efforts</a:t>
            </a:r>
          </a:p>
          <a:p>
            <a:pPr marL="522900" lvl="1" indent="-342900"/>
            <a:r>
              <a:rPr lang="en-US" dirty="0"/>
              <a:t>Ensure collaborations by the U.S. with our partners are cost-effectively carried out to advance the future Higgs factory initiatives.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322C3-094C-1D37-95E2-49315DBACE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HFCC Strategy Meeting, Nov. 8,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732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63C5FE-E82C-8220-FAC0-5BE183D8AE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5D4EE4-C6D4-9A35-6F44-454CAE96A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Thoughts on the HF-Acc program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E1A223-B1A9-7892-C99E-4FA6CBC8BCF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602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F124A"/>
              </a:buClr>
              <a:buSzPts val="2400"/>
            </a:pP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The US national labs and universities have substantial expertise to contribute to an off-shore Higgs Factory</a:t>
            </a:r>
          </a:p>
          <a:p>
            <a:pPr marL="1602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F124A"/>
              </a:buClr>
              <a:buSzPts val="2400"/>
            </a:pPr>
            <a:endParaRPr lang="en-US" sz="2400" dirty="0">
              <a:latin typeface="Calibri"/>
              <a:ea typeface="Calibri"/>
              <a:cs typeface="Calibri"/>
              <a:sym typeface="Calibri"/>
            </a:endParaRPr>
          </a:p>
          <a:p>
            <a:pPr marL="683100" lvl="1" indent="-342900">
              <a:lnSpc>
                <a:spcPct val="100000"/>
              </a:lnSpc>
              <a:spcBef>
                <a:spcPts val="300"/>
              </a:spcBef>
              <a:buClr>
                <a:srgbClr val="0F124A"/>
              </a:buClr>
              <a:buSzPts val="2400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Work with collaborations to identify high profile topics on which US can take leadership</a:t>
            </a:r>
          </a:p>
          <a:p>
            <a:pPr marL="683100" lvl="1" indent="-342900">
              <a:lnSpc>
                <a:spcPct val="100000"/>
              </a:lnSpc>
              <a:spcBef>
                <a:spcPts val="300"/>
              </a:spcBef>
              <a:buClr>
                <a:srgbClr val="0F124A"/>
              </a:buClr>
              <a:buSzPts val="2400"/>
            </a:pPr>
            <a:r>
              <a:rPr lang="en-US" sz="22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Find efforts that build US R&amp;D 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capability while delivering for the collaboration</a:t>
            </a:r>
          </a:p>
          <a:p>
            <a:pPr marL="683100" lvl="1" indent="-342900">
              <a:lnSpc>
                <a:spcPct val="100000"/>
              </a:lnSpc>
              <a:spcBef>
                <a:spcPts val="300"/>
              </a:spcBef>
              <a:buClr>
                <a:srgbClr val="0F124A"/>
              </a:buClr>
              <a:buSzPts val="2400"/>
            </a:pPr>
            <a:r>
              <a:rPr lang="en-US" sz="22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Scale of Higgs Factory contribution will require 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major industrial engagement</a:t>
            </a:r>
            <a:endParaRPr lang="en-US" sz="22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683100" lvl="1" indent="-342900">
              <a:lnSpc>
                <a:spcPct val="100000"/>
              </a:lnSpc>
              <a:spcBef>
                <a:spcPts val="300"/>
              </a:spcBef>
              <a:buClr>
                <a:srgbClr val="0F124A"/>
              </a:buClr>
              <a:buSzPts val="2400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Engage the US laboratory community broadly</a:t>
            </a:r>
            <a:endParaRPr lang="en-US" sz="22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683100" lvl="1" indent="-342900">
              <a:lnSpc>
                <a:spcPct val="100000"/>
              </a:lnSpc>
              <a:spcBef>
                <a:spcPts val="300"/>
              </a:spcBef>
              <a:buClr>
                <a:srgbClr val="0F124A"/>
              </a:buClr>
              <a:buSzPts val="2400"/>
            </a:pPr>
            <a:r>
              <a:rPr lang="en-US" sz="22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Scale should be a significant fraction of the total project cost</a:t>
            </a:r>
          </a:p>
          <a:p>
            <a:pPr marL="683100" lvl="1" indent="-342900">
              <a:lnSpc>
                <a:spcPct val="100000"/>
              </a:lnSpc>
              <a:spcBef>
                <a:spcPts val="300"/>
              </a:spcBef>
              <a:buClr>
                <a:srgbClr val="0F124A"/>
              </a:buClr>
              <a:buSzPts val="2400"/>
            </a:pP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503100" indent="-342900">
              <a:lnSpc>
                <a:spcPct val="100000"/>
              </a:lnSpc>
              <a:spcBef>
                <a:spcPts val="300"/>
              </a:spcBef>
              <a:buClr>
                <a:srgbClr val="0F124A"/>
              </a:buClr>
              <a:buSzPts val="2400"/>
            </a:pPr>
            <a:r>
              <a:rPr lang="en-US" sz="24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Vladimir will describe some options of technical contributions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CD681-B063-45E2-951E-665426212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HFCC Strategy Meeting, Nov. 8,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521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9D5A39-FE8A-DAA1-30F2-B8BAF26ADA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2E9AAD-B716-58AC-6399-7F2243477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9C2EF-F742-E194-D6F2-7F1B680F827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Develop the organization in the US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Work with FCC and ILC managements to understand R&amp;D opportunities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Work with DOE HEP on future funding support for accelerator activities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Immediate goal is to complete the FCC Feasibility Study and ILC Cost update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Longer-term goal is to develop R&amp;D program, including undertaking pre-project R&amp;D, leveraging unique capabilities that support and advance FCC while also developing industry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First meeting will be January 15/16, 2025 at Fermilab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Further announcements will be made as the organization is put together!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BD5B9-4555-BA92-35DD-8F6C5ED7D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3963" y="6543674"/>
            <a:ext cx="7082481" cy="314326"/>
          </a:xfrm>
        </p:spPr>
        <p:txBody>
          <a:bodyPr/>
          <a:lstStyle/>
          <a:p>
            <a:r>
              <a:rPr lang="en-US" dirty="0"/>
              <a:t>Tor Raubenheimer, SLAC - On Leave                                               FCC Week, June 10 2024</a:t>
            </a:r>
          </a:p>
        </p:txBody>
      </p:sp>
    </p:spTree>
    <p:extLst>
      <p:ext uri="{BB962C8B-B14F-4D97-AF65-F5344CB8AC3E}">
        <p14:creationId xmlns:p14="http://schemas.microsoft.com/office/powerpoint/2010/main" val="394883701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4">
      <a:dk1>
        <a:srgbClr val="A4001D"/>
      </a:dk1>
      <a:lt1>
        <a:sysClr val="window" lastClr="FFFFFF"/>
      </a:lt1>
      <a:dk2>
        <a:srgbClr val="E17000"/>
      </a:dk2>
      <a:lt2>
        <a:srgbClr val="000000"/>
      </a:lt2>
      <a:accent1>
        <a:srgbClr val="A4001D"/>
      </a:accent1>
      <a:accent2>
        <a:srgbClr val="E17000"/>
      </a:accent2>
      <a:accent3>
        <a:srgbClr val="4D4F53"/>
      </a:accent3>
      <a:accent4>
        <a:srgbClr val="545455"/>
      </a:accent4>
      <a:accent5>
        <a:srgbClr val="0099CC"/>
      </a:accent5>
      <a:accent6>
        <a:srgbClr val="69BE28"/>
      </a:accent6>
      <a:hlink>
        <a:srgbClr val="A4001D"/>
      </a:hlink>
      <a:folHlink>
        <a:srgbClr val="A4001D"/>
      </a:folHlink>
    </a:clrScheme>
    <a:fontScheme name="TH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lenary_x0020_Agenda_x0020_Session xmlns="f5d975f2-272d-43b7-a43d-337ed3c571bd">3</Plenary_x0020_Agenda_x0020_Session>
    <Breakout_x0020_Session xmlns="232b09ad-db8c-4d33-a354-0180d5ce344b" xsi:nil="true"/>
    <Session xmlns="232b09ad-db8c-4d33-a354-0180d5ce344b" xsi:nil="true"/>
    <FormatUpdated xmlns="232b09ad-db8c-4d33-a354-0180d5ce344b">false</FormatUpda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5C269630DD3248BE77EE4960CC8DCA" ma:contentTypeVersion="12" ma:contentTypeDescription="Create a new document." ma:contentTypeScope="" ma:versionID="6886c7f647574da3395257c9c3adfc8b">
  <xsd:schema xmlns:xsd="http://www.w3.org/2001/XMLSchema" xmlns:p="http://schemas.microsoft.com/office/2006/metadata/properties" xmlns:ns2="f5d975f2-272d-43b7-a43d-337ed3c571bd" xmlns:ns3="232b09ad-db8c-4d33-a354-0180d5ce344b" targetNamespace="http://schemas.microsoft.com/office/2006/metadata/properties" ma:root="true" ma:fieldsID="86e2362bee0e52dfcf43d7580deb9f0f" ns2:_="" ns3:_="">
    <xsd:import namespace="f5d975f2-272d-43b7-a43d-337ed3c571bd"/>
    <xsd:import namespace="232b09ad-db8c-4d33-a354-0180d5ce344b"/>
    <xsd:element name="properties">
      <xsd:complexType>
        <xsd:sequence>
          <xsd:element name="documentManagement">
            <xsd:complexType>
              <xsd:all>
                <xsd:element ref="ns2:Plenary_x0020_Agenda_x0020_Session" minOccurs="0"/>
                <xsd:element ref="ns3:Breakout_x0020_Session" minOccurs="0"/>
                <xsd:element ref="ns3:Session" minOccurs="0"/>
                <xsd:element ref="ns3:FormatUpdate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5d975f2-272d-43b7-a43d-337ed3c571bd" elementFormDefault="qualified">
    <xsd:import namespace="http://schemas.microsoft.com/office/2006/documentManagement/types"/>
    <xsd:element name="Plenary_x0020_Agenda_x0020_Session" ma:index="8" nillable="true" ma:displayName="Plenary Agenda Session" ma:description="Select the agenda session where this talk will be presented." ma:list="{510AEE48-8530-45BE-8CF8-2523E644A9D6}" ma:internalName="Plenary_x0020_Agenda_x0020_Session" ma:showField="Lookup">
      <xsd:simpleType>
        <xsd:restriction base="dms:Lookup"/>
      </xsd:simpleType>
    </xsd:element>
  </xsd:schema>
  <xsd:schema xmlns:xsd="http://www.w3.org/2001/XMLSchema" xmlns:dms="http://schemas.microsoft.com/office/2006/documentManagement/types" targetNamespace="232b09ad-db8c-4d33-a354-0180d5ce344b" elementFormDefault="qualified">
    <xsd:import namespace="http://schemas.microsoft.com/office/2006/documentManagement/types"/>
    <xsd:element name="Breakout_x0020_Session" ma:index="9" nillable="true" ma:displayName="Breakout Agenda Session" ma:description="Select the breakout session where this talk will be presented." ma:list="{6e4f4a5b-cfc7-429f-86b6-69da6c46f900}" ma:internalName="Breakout_x0020_Session" ma:showField="BreakoutLookup">
      <xsd:simpleType>
        <xsd:restriction base="dms:Lookup"/>
      </xsd:simpleType>
    </xsd:element>
    <xsd:element name="Session" ma:index="10" nillable="true" ma:displayName="Session" ma:internalName="Session">
      <xsd:simpleType>
        <xsd:restriction base="dms:Text">
          <xsd:maxLength value="5"/>
        </xsd:restriction>
      </xsd:simpleType>
    </xsd:element>
    <xsd:element name="FormatUpdated" ma:index="11" nillable="true" ma:displayName="FormatUpdated" ma:default="0" ma:internalName="FormatUpdated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C1B16AA-9221-46AE-B700-523442ABDABD}">
  <ds:schemaRefs>
    <ds:schemaRef ds:uri="http://purl.org/dc/elements/1.1/"/>
    <ds:schemaRef ds:uri="http://purl.org/dc/terms/"/>
    <ds:schemaRef ds:uri="232b09ad-db8c-4d33-a354-0180d5ce344b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f5d975f2-272d-43b7-a43d-337ed3c571bd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DE3F1C6-E643-4597-BD68-C599B5629A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2F3200-450A-4E9E-AE5E-109933DDB0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d975f2-272d-43b7-a43d-337ed3c571bd"/>
    <ds:schemaRef ds:uri="232b09ad-db8c-4d33-a354-0180d5ce344b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117301</TotalTime>
  <Words>464</Words>
  <Application>Microsoft Office PowerPoint</Application>
  <PresentationFormat>Widescreen</PresentationFormat>
  <Paragraphs>61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Roboto</vt:lpstr>
      <vt:lpstr>blank</vt:lpstr>
      <vt:lpstr>Potential U.S. scope in a future collider program (Accelerator)</vt:lpstr>
      <vt:lpstr>Higgs Factory Steering Committee – Accelerator</vt:lpstr>
      <vt:lpstr>HFSC – Acc Status</vt:lpstr>
      <vt:lpstr>Higgs Factory Consortium Committee</vt:lpstr>
      <vt:lpstr>Thoughts on the HF-Acc program</vt:lpstr>
      <vt:lpstr>Next Steps</vt:lpstr>
    </vt:vector>
  </TitlesOfParts>
  <Company>SLAC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CD2 review</dc:title>
  <dc:creator>FACET</dc:creator>
  <cp:lastModifiedBy>Junk, Suzanne</cp:lastModifiedBy>
  <cp:revision>3915</cp:revision>
  <cp:lastPrinted>2009-07-27T17:31:51Z</cp:lastPrinted>
  <dcterms:created xsi:type="dcterms:W3CDTF">2009-11-23T23:38:17Z</dcterms:created>
  <dcterms:modified xsi:type="dcterms:W3CDTF">2024-11-07T21:43:21Z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0x010100D55C269630DD3248BE77EE4960CC8DCA</vt:lpwstr>
  </property>
  <property fmtid="{D5CDD505-2E9C-101B-9397-08002B2CF9AE}" pid="3" name="DocType">
    <vt:lpwstr>Presentation</vt:lpwstr>
  </property>
  <property fmtid="{D5CDD505-2E9C-101B-9397-08002B2CF9AE}" pid="4" name="Formatting Updated">
    <vt:lpwstr>false</vt:lpwstr>
  </property>
  <property fmtid="{D5CDD505-2E9C-101B-9397-08002B2CF9AE}" pid="5" name="Order">
    <vt:r8>1300</vt:r8>
  </property>
</Properties>
</file>