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0" r:id="rId1"/>
  </p:sldMasterIdLst>
  <p:notesMasterIdLst>
    <p:notesMasterId r:id="rId11"/>
  </p:notesMasterIdLst>
  <p:sldIdLst>
    <p:sldId id="358" r:id="rId2"/>
    <p:sldId id="398" r:id="rId3"/>
    <p:sldId id="396" r:id="rId4"/>
    <p:sldId id="402" r:id="rId5"/>
    <p:sldId id="401" r:id="rId6"/>
    <p:sldId id="403" r:id="rId7"/>
    <p:sldId id="404" r:id="rId8"/>
    <p:sldId id="397" r:id="rId9"/>
    <p:sldId id="399" r:id="rId10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30B"/>
    <a:srgbClr val="8B0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7"/>
    <p:restoredTop sz="97840"/>
  </p:normalViewPr>
  <p:slideViewPr>
    <p:cSldViewPr snapToGrid="0" snapToObjects="1">
      <p:cViewPr>
        <p:scale>
          <a:sx n="44" d="100"/>
          <a:sy n="44" d="100"/>
        </p:scale>
        <p:origin x="2384" y="928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81EB6-F918-FB40-A004-520C14789539}" type="datetimeFigureOut">
              <a:rPr kumimoji="1" lang="ko-Kore-KR" altLang="en-US" smtClean="0"/>
              <a:t>9/24/24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DC68F-E4E4-E541-BCCD-18317E127FF2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7073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US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C68F-E4E4-E541-BCCD-18317E127FF2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5981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dirty="0">
              <a:latin typeface="나눔스퀘어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C68F-E4E4-E541-BCCD-18317E127FF2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9708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dirty="0">
              <a:latin typeface="나눔스퀘어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C68F-E4E4-E541-BCCD-18317E127FF2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2483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dirty="0">
              <a:latin typeface="나눔스퀘어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DC68F-E4E4-E541-BCCD-18317E127FF2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8347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C335D8-86E4-AE44-AC6D-C281BFBDA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BF6DF7-1F7A-D340-A978-840CA9D32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23362B-89E3-A842-9803-18C0D5FD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D7A1-F6AF-C84A-8AFF-C10A0ACCBA4B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D45B11-3A57-944D-8377-E8A0B938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INTT Weekly meeting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2CA423-70C5-9D4D-8A55-4492DF34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453-9C20-BC4F-9668-84AE3661B4B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9667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0BC7AD-5DD6-AC43-87AF-98EB7863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1F34599-0B1C-4848-BE9F-B46BCADE1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093BD5-4147-4248-A217-1ECA5DF9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374D-5FE6-7E48-A9CB-37C561CC7FA1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DD42AE-DCB1-894E-8C8C-981954DB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INTT Weekly meeting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682B2D-9A6E-CB46-9537-84C0F0B8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453-9C20-BC4F-9668-84AE3661B4B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4142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8200064-7C68-244D-B83E-4DAA5E9DC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4B2A67-0C74-7A49-BA48-F1EEDF14E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67ADFE-908A-BE44-997D-8BFD1576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C54-95CA-D84C-836D-4CF950D8D88F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05DCA4-5951-AF49-8F0A-D7EFB56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INTT Weekly meeting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DE6CE0-88CD-CE4B-AF8D-6A7D22D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453-9C20-BC4F-9668-84AE3661B4B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2946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292D33-9028-CF4A-8442-AF980941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74F468-E972-C644-BA3B-80C41035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504E1F-8FD6-BD45-B45F-D9DA8ACA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A1FD-999B-4B4B-BE90-38BB6328D6D0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4AEC53-5157-C64D-828A-A7AB9A4C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INTT Weekly meeting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4F9F0-3CC0-F841-8C4A-91B25FBD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453-9C20-BC4F-9668-84AE3661B4B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1330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8F3741-7A62-CE4E-BC7E-E9D01943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4EE3BE-2A6E-B34F-AD69-88966FDA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928032-E8CA-FF4A-B10C-4E3A369F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70F5-A09D-D942-ACC0-071A9635508E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A158E6-1ECE-624C-BBDF-35D0B317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INTT Weekly meeting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5FFE02-21E8-1C40-80C6-EB872684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453-9C20-BC4F-9668-84AE3661B4B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0954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3A590F-5CDA-AA43-8180-66692343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4D8924-554F-6642-8460-4184C1E8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C682E8-C151-4046-8A8F-BAC9D0D95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B07B7B2-AE25-0B4E-8D79-7B0DDD3D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0826-FC3D-134F-A3BA-32649B26DCD8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9E6A4D-BA3E-4E46-89A1-8D63DA5C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INTT Weekly meeting</a:t>
            </a:r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E27E158-3FA3-1742-93C1-E6A6F9FA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453-9C20-BC4F-9668-84AE3661B4B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7360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A5C2F4-0781-D541-B30C-58BF9911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8BD70C-01EE-984F-AEA7-BBCA9FFB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7D6227-AB5C-5740-8513-D56D31A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F318442-7CC2-E242-9F85-6BF7C0395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4FE711B-D1DF-1B49-82CA-4441CEB21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6A1A1B-63A4-A54A-9FC9-205EE23D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9D73-8E6D-9245-A1AA-1D396C7FE2DA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BA039B4-0A5C-5242-8A2D-AAB0C6C5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INTT Weekly meeting</a:t>
            </a:r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4CA62D9-2862-2441-B9F8-7866860C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453-9C20-BC4F-9668-84AE3661B4B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3704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5E6FB8-2169-D44D-84EF-F4D7F0F1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0F7CE40-E05F-DA48-8FAF-D42D8E40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8839-C28D-FD4C-84BF-2EDCABD20C3D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C2BFC37-A702-7349-AFA9-F4F6C669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INTT Weekly meeting</a:t>
            </a:r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F6C6EA-7473-5E4C-AA80-197A1A8A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453-9C20-BC4F-9668-84AE3661B4B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8884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1DB3430-C3C7-D84B-86A4-6BFEBA40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BA7F-DA45-5447-B425-EEC769C15745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91EB4B-F360-954F-8D02-3410611F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INTT Weekly meeting</a:t>
            </a:r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A9F0DC-BC3F-AE40-AE47-CF6FC127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453-9C20-BC4F-9668-84AE3661B4B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553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9C6E78-9FCF-EB44-A104-12C75BE1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6EA01D-C55E-954C-AB45-A4B428A3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ED1240-6D10-5A46-828B-F0B0CEA96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52095F2-CB58-A946-9F76-60813944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2FF1-13EB-574E-A61F-4559E12CEBBD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E15B49-0B94-0643-8150-70614E58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INTT Weekly meeting</a:t>
            </a:r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190824-1B3E-E440-A58E-A1A3D67E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453-9C20-BC4F-9668-84AE3661B4B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1900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D4A49-DCA0-9B45-95CF-4C7FA97E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7AB340-9949-924D-94D2-984F333AA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D7C1C16-D435-F64A-B864-676B5090A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A6B6C45-6A0A-1F41-A4B2-0E7174E7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0C02-1263-BE43-82AF-CF591976C27D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AE3C4E-D922-5546-BB51-0A7B1D84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INTT Weekly meeting</a:t>
            </a:r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6DCAEF-99BF-E644-AFEE-706A72F9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453-9C20-BC4F-9668-84AE3661B4B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6978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C88B0ED-4B1F-D940-8AC0-669B0B12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E23765-B78A-2543-A346-86445B7FB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6A8511-1FCF-1344-80C0-0ACDD2051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AEB41-C2F3-1F4B-A264-383C6E3B36C7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A1E27C-5923-5E4F-A5B0-CB6865847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ko-Kore-KR"/>
              <a:t>INTT Weekly meeting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35389E-A0DE-AD49-9BE9-6AF446EF5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62453-9C20-BC4F-9668-84AE3661B4B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7279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B7D56F-2ED5-6C30-AB3C-F6DEC3A60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922" y="852677"/>
            <a:ext cx="9144000" cy="1655763"/>
          </a:xfrm>
        </p:spPr>
        <p:txBody>
          <a:bodyPr>
            <a:normAutofit/>
          </a:bodyPr>
          <a:lstStyle/>
          <a:p>
            <a:r>
              <a:rPr kumimoji="1" lang="en-US" altLang="ko-US" sz="5000" dirty="0"/>
              <a:t>INTT analysis workshop update</a:t>
            </a:r>
            <a:endParaRPr kumimoji="1" lang="ko-US" altLang="en-US" sz="5000" dirty="0"/>
          </a:p>
        </p:txBody>
      </p:sp>
      <p:sp>
        <p:nvSpPr>
          <p:cNvPr id="4" name="Jaein Hwang, JongWon Lee(KU)…">
            <a:extLst>
              <a:ext uri="{FF2B5EF4-FFF2-40B4-BE49-F238E27FC236}">
                <a16:creationId xmlns:a16="http://schemas.microsoft.com/office/drawing/2014/main" id="{8948AEDF-ED53-7316-627D-8428D2DF90F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3999" y="2995322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" sz="3000" dirty="0" err="1"/>
              <a:t>Jaein</a:t>
            </a:r>
            <a:r>
              <a:rPr lang="en" sz="3000" dirty="0"/>
              <a:t> Hwang</a:t>
            </a:r>
            <a:br>
              <a:rPr lang="en" sz="3000" dirty="0"/>
            </a:br>
            <a:r>
              <a:rPr lang="en" sz="3000" dirty="0"/>
              <a:t>on behalf of INTT students</a:t>
            </a:r>
            <a:br>
              <a:rPr lang="en" sz="3000" dirty="0"/>
            </a:br>
            <a:r>
              <a:rPr lang="en" sz="3000" dirty="0"/>
              <a:t>2024/09/25</a:t>
            </a:r>
          </a:p>
        </p:txBody>
      </p:sp>
      <p:pic>
        <p:nvPicPr>
          <p:cNvPr id="5" name="그림 7" descr="그림 7">
            <a:extLst>
              <a:ext uri="{FF2B5EF4-FFF2-40B4-BE49-F238E27FC236}">
                <a16:creationId xmlns:a16="http://schemas.microsoft.com/office/drawing/2014/main" id="{BD383503-407D-E394-5654-A22DF0B5D4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033" y="4445448"/>
            <a:ext cx="1507778" cy="1507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Untitled.jpg">
            <a:extLst>
              <a:ext uri="{FF2B5EF4-FFF2-40B4-BE49-F238E27FC236}">
                <a16:creationId xmlns:a16="http://schemas.microsoft.com/office/drawing/2014/main" id="{CB637733-95C9-B4BF-EB2D-DB9131EAF0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360" y="-45860"/>
            <a:ext cx="1803640" cy="10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5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Box 326">
            <a:extLst>
              <a:ext uri="{FF2B5EF4-FFF2-40B4-BE49-F238E27FC236}">
                <a16:creationId xmlns:a16="http://schemas.microsoft.com/office/drawing/2014/main" id="{3332C208-45D6-5D40-A55A-92859E274D37}"/>
              </a:ext>
            </a:extLst>
          </p:cNvPr>
          <p:cNvSpPr txBox="1"/>
          <p:nvPr/>
        </p:nvSpPr>
        <p:spPr>
          <a:xfrm>
            <a:off x="2634018" y="2456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ore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E02D8DC-3E03-6220-DFE0-7CC05330E3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970" y="131762"/>
            <a:ext cx="1241346" cy="709340"/>
          </a:xfrm>
          <a:prstGeom prst="rect">
            <a:avLst/>
          </a:prstGeom>
        </p:spPr>
      </p:pic>
      <p:sp>
        <p:nvSpPr>
          <p:cNvPr id="18" name="날짜 개체 틀 17">
            <a:extLst>
              <a:ext uri="{FF2B5EF4-FFF2-40B4-BE49-F238E27FC236}">
                <a16:creationId xmlns:a16="http://schemas.microsoft.com/office/drawing/2014/main" id="{FCDD63BD-AAFC-0986-BDFF-F88F32E0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D2FE-DFEB-0D47-ADF3-F28B0F2B29BD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004233CE-4574-6F76-C7E6-0EA087546D00}"/>
              </a:ext>
            </a:extLst>
          </p:cNvPr>
          <p:cNvSpPr txBox="1">
            <a:spLocks/>
          </p:cNvSpPr>
          <p:nvPr/>
        </p:nvSpPr>
        <p:spPr>
          <a:xfrm>
            <a:off x="259080" y="131762"/>
            <a:ext cx="8763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US" sz="10700" b="1" dirty="0">
                <a:latin typeface="Calibri" panose="020F0502020204030204" pitchFamily="34" charset="0"/>
                <a:cs typeface="Calibri" panose="020F0502020204030204" pitchFamily="34" charset="0"/>
              </a:rPr>
              <a:t>General update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91AB7E-E71D-DDD3-9F8B-5BE20EF6EC8E}"/>
              </a:ext>
            </a:extLst>
          </p:cNvPr>
          <p:cNvSpPr txBox="1"/>
          <p:nvPr/>
        </p:nvSpPr>
        <p:spPr>
          <a:xfrm>
            <a:off x="11576482" y="2166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US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0E0EA-4272-7118-7707-FE18C712C0D3}"/>
              </a:ext>
            </a:extLst>
          </p:cNvPr>
          <p:cNvSpPr txBox="1"/>
          <p:nvPr/>
        </p:nvSpPr>
        <p:spPr>
          <a:xfrm>
            <a:off x="762000" y="1534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87DA8-DC39-2DF4-C15C-EFE2265265F0}"/>
              </a:ext>
            </a:extLst>
          </p:cNvPr>
          <p:cNvSpPr txBox="1"/>
          <p:nvPr/>
        </p:nvSpPr>
        <p:spPr>
          <a:xfrm>
            <a:off x="430786" y="1037296"/>
            <a:ext cx="1099921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ko-KR" sz="2500" dirty="0"/>
          </a:p>
          <a:p>
            <a:pPr marL="342900" indent="-342900">
              <a:buFontTx/>
              <a:buChar char="-"/>
            </a:pPr>
            <a:r>
              <a:rPr kumimoji="1" lang="en-US" altLang="ko-KR" sz="2500" dirty="0"/>
              <a:t>Workshop date : </a:t>
            </a:r>
            <a:r>
              <a:rPr kumimoji="1" lang="en-US" altLang="ko-KR" sz="2500" b="1" dirty="0">
                <a:solidFill>
                  <a:srgbClr val="FF0000"/>
                </a:solidFill>
              </a:rPr>
              <a:t>Nov. 19 ~ 29 (UPDATE)</a:t>
            </a:r>
          </a:p>
          <a:p>
            <a:endParaRPr kumimoji="1" lang="en-US" altLang="ko-KR" sz="2500" dirty="0"/>
          </a:p>
          <a:p>
            <a:pPr marL="342900" indent="-342900">
              <a:buFontTx/>
              <a:buChar char="-"/>
            </a:pPr>
            <a:r>
              <a:rPr kumimoji="1" lang="en-US" altLang="ko-KR" sz="2500" dirty="0"/>
              <a:t>Survey OPEN!</a:t>
            </a:r>
            <a:r>
              <a:rPr kumimoji="1" lang="en-US" altLang="ko-KR" sz="2500" b="1" dirty="0">
                <a:solidFill>
                  <a:srgbClr val="FF0000"/>
                </a:solidFill>
              </a:rPr>
              <a:t>  Deadline : (Oct. 27 due to hotel accommodation.)</a:t>
            </a:r>
            <a:br>
              <a:rPr kumimoji="1" lang="en-US" altLang="ko-KR" sz="2500" dirty="0"/>
            </a:br>
            <a:r>
              <a:rPr kumimoji="1" lang="en-US" altLang="ko-KR" sz="2500" u="sng" dirty="0">
                <a:solidFill>
                  <a:schemeClr val="accent1"/>
                </a:solidFill>
              </a:rPr>
              <a:t>https://</a:t>
            </a:r>
            <a:r>
              <a:rPr kumimoji="1" lang="en-US" altLang="ko-KR" sz="2500" u="sng" dirty="0" err="1">
                <a:solidFill>
                  <a:schemeClr val="accent1"/>
                </a:solidFill>
              </a:rPr>
              <a:t>forms.gle</a:t>
            </a:r>
            <a:r>
              <a:rPr kumimoji="1" lang="en-US" altLang="ko-KR" sz="2500" u="sng" dirty="0">
                <a:solidFill>
                  <a:schemeClr val="accent1"/>
                </a:solidFill>
              </a:rPr>
              <a:t>/BgU3wcBWdCTGVKQX9</a:t>
            </a:r>
            <a:br>
              <a:rPr kumimoji="1" lang="en-US" altLang="ko-KR" sz="2500" dirty="0"/>
            </a:br>
            <a:endParaRPr kumimoji="1" lang="en-US" altLang="ko-KR" sz="2500" dirty="0"/>
          </a:p>
          <a:p>
            <a:pPr marL="342900" indent="-342900">
              <a:buFontTx/>
              <a:buChar char="-"/>
            </a:pPr>
            <a:r>
              <a:rPr kumimoji="1" lang="en-US" altLang="ko-KR" sz="2500" dirty="0"/>
              <a:t>Indico also opened.</a:t>
            </a:r>
            <a:br>
              <a:rPr kumimoji="1" lang="en-US" altLang="ko-KR" sz="2500" dirty="0"/>
            </a:br>
            <a:r>
              <a:rPr kumimoji="1" lang="en-US" altLang="ko-KR" sz="2500" u="sng" dirty="0">
                <a:solidFill>
                  <a:schemeClr val="accent1"/>
                </a:solidFill>
              </a:rPr>
              <a:t>https://</a:t>
            </a:r>
            <a:r>
              <a:rPr kumimoji="1" lang="en-US" altLang="ko-KR" sz="2500" u="sng" dirty="0" err="1">
                <a:solidFill>
                  <a:schemeClr val="accent1"/>
                </a:solidFill>
              </a:rPr>
              <a:t>indico.bnl.gov</a:t>
            </a:r>
            <a:r>
              <a:rPr kumimoji="1" lang="en-US" altLang="ko-KR" sz="2500" u="sng" dirty="0">
                <a:solidFill>
                  <a:schemeClr val="accent1"/>
                </a:solidFill>
              </a:rPr>
              <a:t>/event/24622/</a:t>
            </a:r>
          </a:p>
          <a:p>
            <a:endParaRPr kumimoji="1" lang="en-US" altLang="ko-KR" sz="2500" dirty="0"/>
          </a:p>
          <a:p>
            <a:pPr marL="342900" indent="-342900">
              <a:buFontTx/>
              <a:buChar char="-"/>
            </a:pPr>
            <a:r>
              <a:rPr kumimoji="1" lang="en-US" altLang="ko-KR" sz="2500" dirty="0"/>
              <a:t>It is better to think about your(students) workplan during Korea workshop</a:t>
            </a:r>
          </a:p>
          <a:p>
            <a:pPr marL="342900" indent="-342900">
              <a:buFontTx/>
              <a:buChar char="-"/>
            </a:pPr>
            <a:r>
              <a:rPr kumimoji="1" lang="en-US" altLang="ko-KR" sz="2500" dirty="0"/>
              <a:t>Suggest to make workplan before coming to workshop </a:t>
            </a:r>
          </a:p>
        </p:txBody>
      </p:sp>
    </p:spTree>
    <p:extLst>
      <p:ext uri="{BB962C8B-B14F-4D97-AF65-F5344CB8AC3E}">
        <p14:creationId xmlns:p14="http://schemas.microsoft.com/office/powerpoint/2010/main" val="258113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Box 326">
            <a:extLst>
              <a:ext uri="{FF2B5EF4-FFF2-40B4-BE49-F238E27FC236}">
                <a16:creationId xmlns:a16="http://schemas.microsoft.com/office/drawing/2014/main" id="{3332C208-45D6-5D40-A55A-92859E274D37}"/>
              </a:ext>
            </a:extLst>
          </p:cNvPr>
          <p:cNvSpPr txBox="1"/>
          <p:nvPr/>
        </p:nvSpPr>
        <p:spPr>
          <a:xfrm>
            <a:off x="2634018" y="2456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ore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E02D8DC-3E03-6220-DFE0-7CC05330E3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970" y="131762"/>
            <a:ext cx="1241346" cy="709340"/>
          </a:xfrm>
          <a:prstGeom prst="rect">
            <a:avLst/>
          </a:prstGeom>
        </p:spPr>
      </p:pic>
      <p:sp>
        <p:nvSpPr>
          <p:cNvPr id="18" name="날짜 개체 틀 17">
            <a:extLst>
              <a:ext uri="{FF2B5EF4-FFF2-40B4-BE49-F238E27FC236}">
                <a16:creationId xmlns:a16="http://schemas.microsoft.com/office/drawing/2014/main" id="{FCDD63BD-AAFC-0986-BDFF-F88F32E0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D2FE-DFEB-0D47-ADF3-F28B0F2B29BD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004233CE-4574-6F76-C7E6-0EA087546D00}"/>
              </a:ext>
            </a:extLst>
          </p:cNvPr>
          <p:cNvSpPr txBox="1">
            <a:spLocks/>
          </p:cNvSpPr>
          <p:nvPr/>
        </p:nvSpPr>
        <p:spPr>
          <a:xfrm>
            <a:off x="259080" y="131762"/>
            <a:ext cx="8763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US" sz="10700" b="1" dirty="0">
                <a:latin typeface="Calibri" panose="020F0502020204030204" pitchFamily="34" charset="0"/>
                <a:cs typeface="Calibri" panose="020F0502020204030204" pitchFamily="34" charset="0"/>
              </a:rPr>
              <a:t>Google form for workshop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91AB7E-E71D-DDD3-9F8B-5BE20EF6EC8E}"/>
              </a:ext>
            </a:extLst>
          </p:cNvPr>
          <p:cNvSpPr txBox="1"/>
          <p:nvPr/>
        </p:nvSpPr>
        <p:spPr>
          <a:xfrm>
            <a:off x="11576482" y="2166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US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0E0EA-4272-7118-7707-FE18C712C0D3}"/>
              </a:ext>
            </a:extLst>
          </p:cNvPr>
          <p:cNvSpPr txBox="1"/>
          <p:nvPr/>
        </p:nvSpPr>
        <p:spPr>
          <a:xfrm>
            <a:off x="762000" y="1534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87DA8-DC39-2DF4-C15C-EFE2265265F0}"/>
              </a:ext>
            </a:extLst>
          </p:cNvPr>
          <p:cNvSpPr txBox="1"/>
          <p:nvPr/>
        </p:nvSpPr>
        <p:spPr>
          <a:xfrm>
            <a:off x="0" y="1352283"/>
            <a:ext cx="53484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dirty="0"/>
              <a:t>Survey OPEN! </a:t>
            </a:r>
            <a:br>
              <a:rPr kumimoji="1" lang="en-US" altLang="ko-KR" sz="2500" dirty="0"/>
            </a:br>
            <a:r>
              <a:rPr kumimoji="1" lang="en-US" altLang="ko-KR" sz="2500" b="1" dirty="0">
                <a:solidFill>
                  <a:srgbClr val="FF0000"/>
                </a:solidFill>
              </a:rPr>
              <a:t>Deadline : Sep. 27 due to hotel accommodation.</a:t>
            </a:r>
            <a:br>
              <a:rPr kumimoji="1" lang="en-US" altLang="ko-KR" sz="2500" dirty="0"/>
            </a:br>
            <a:br>
              <a:rPr kumimoji="1" lang="en-US" altLang="ko-KR" sz="2500" b="1" dirty="0">
                <a:solidFill>
                  <a:srgbClr val="FF0000"/>
                </a:solidFill>
              </a:rPr>
            </a:br>
            <a:r>
              <a:rPr kumimoji="1" lang="en-US" altLang="ko-KR" sz="2500" dirty="0"/>
              <a:t>Sooner is Better of course </a:t>
            </a:r>
            <a:r>
              <a:rPr kumimoji="1" lang="en-US" altLang="ko-KR" sz="2500" dirty="0">
                <a:sym typeface="Wingdings" pitchFamily="2" charset="2"/>
              </a:rPr>
              <a:t></a:t>
            </a:r>
            <a:endParaRPr kumimoji="1" lang="en-US" altLang="ko-KR" sz="2500" dirty="0"/>
          </a:p>
          <a:p>
            <a:endParaRPr kumimoji="1" lang="en-US" altLang="ko-KR" sz="2500" dirty="0"/>
          </a:p>
          <a:p>
            <a:r>
              <a:rPr kumimoji="1" lang="en-US" altLang="ko-KR" sz="2500" dirty="0"/>
              <a:t>(will be circulated in INTT mailing list.)</a:t>
            </a:r>
          </a:p>
          <a:p>
            <a:endParaRPr kumimoji="1" lang="en-US" altLang="ko-KR" sz="2500" dirty="0"/>
          </a:p>
          <a:p>
            <a:r>
              <a:rPr kumimoji="1" lang="en-US" altLang="ko-KR" sz="2500" dirty="0"/>
              <a:t>Necessary for accommodation &amp;</a:t>
            </a:r>
            <a:br>
              <a:rPr kumimoji="1" lang="en-US" altLang="ko-KR" sz="2500" dirty="0"/>
            </a:br>
            <a:r>
              <a:rPr kumimoji="1" lang="en-US" altLang="ko-KR" sz="2500" dirty="0"/>
              <a:t>seeking the place for workshop in Korea Univ.</a:t>
            </a:r>
          </a:p>
          <a:p>
            <a:endParaRPr kumimoji="1" lang="en-US" altLang="ko-KR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6A769-85B8-B1D0-BC98-9FAC34DDD66C}"/>
              </a:ext>
            </a:extLst>
          </p:cNvPr>
          <p:cNvSpPr txBox="1"/>
          <p:nvPr/>
        </p:nvSpPr>
        <p:spPr>
          <a:xfrm>
            <a:off x="5899404" y="1277851"/>
            <a:ext cx="61579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2500" u="sng" dirty="0">
                <a:solidFill>
                  <a:schemeClr val="accent1"/>
                </a:solidFill>
              </a:rPr>
              <a:t>https://</a:t>
            </a:r>
            <a:r>
              <a:rPr kumimoji="1" lang="en-US" altLang="ko-KR" sz="2500" u="sng" dirty="0" err="1">
                <a:solidFill>
                  <a:schemeClr val="accent1"/>
                </a:solidFill>
              </a:rPr>
              <a:t>forms.gle</a:t>
            </a:r>
            <a:r>
              <a:rPr kumimoji="1" lang="en-US" altLang="ko-KR" sz="2500" u="sng" dirty="0">
                <a:solidFill>
                  <a:schemeClr val="accent1"/>
                </a:solidFill>
              </a:rPr>
              <a:t>/BgU3wcBWdCTGVKQX9</a:t>
            </a:r>
            <a:endParaRPr lang="ko-US" altLang="en-US" sz="25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16DE9BE-4FED-38E0-3BBD-FDFDAF961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233" y="1904218"/>
            <a:ext cx="6316980" cy="33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E7CC16-01DF-E126-ACA9-8D319A29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259"/>
            <a:ext cx="10515600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1" lang="en-US" altLang="ko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Schedule table(bigger one at last page)</a:t>
            </a:r>
            <a:endParaRPr kumimoji="1" lang="ko-US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E5BDA0-9DEF-B172-F35B-8E53678E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A1FD-999B-4B4B-BE90-38BB6328D6D0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93C6E-1900-9539-4EF2-BC58F3AA0444}"/>
              </a:ext>
            </a:extLst>
          </p:cNvPr>
          <p:cNvSpPr txBox="1"/>
          <p:nvPr/>
        </p:nvSpPr>
        <p:spPr>
          <a:xfrm>
            <a:off x="151071" y="4145907"/>
            <a:ext cx="1188985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dirty="0">
                <a:sym typeface="Wingdings" pitchFamily="2" charset="2"/>
              </a:rPr>
              <a:t>What do we want to get during 2024 workshop?</a:t>
            </a:r>
            <a:br>
              <a:rPr kumimoji="1" lang="en-US" altLang="ko-KR" sz="2500" dirty="0">
                <a:sym typeface="Wingdings" pitchFamily="2" charset="2"/>
              </a:rPr>
            </a:br>
            <a:endParaRPr kumimoji="1" lang="en-US" altLang="ko-KR" sz="2500" dirty="0"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r>
              <a:rPr kumimoji="1" lang="en-US" altLang="ko-KR" sz="2500" dirty="0">
                <a:sym typeface="Wingdings" pitchFamily="2" charset="2"/>
              </a:rPr>
              <a:t>Fun4All framework</a:t>
            </a:r>
          </a:p>
          <a:p>
            <a:pPr marL="342900" indent="-342900">
              <a:buFontTx/>
              <a:buChar char="-"/>
            </a:pPr>
            <a:r>
              <a:rPr kumimoji="1" lang="en-US" altLang="ko-KR" sz="2500" dirty="0">
                <a:sym typeface="Wingdings" pitchFamily="2" charset="2"/>
              </a:rPr>
              <a:t>INTT related coresoftware</a:t>
            </a:r>
          </a:p>
          <a:p>
            <a:pPr marL="342900" indent="-342900">
              <a:buFontTx/>
              <a:buChar char="-"/>
            </a:pPr>
            <a:r>
              <a:rPr kumimoji="1" lang="en-US" altLang="ko-KR" sz="2500" dirty="0">
                <a:sym typeface="Wingdings" pitchFamily="2" charset="2"/>
              </a:rPr>
              <a:t>Active Learning/teaching between students</a:t>
            </a:r>
            <a:endParaRPr kumimoji="1" lang="en-US" altLang="ko-KR" sz="25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29589AA-5403-995E-0F09-D400F416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26" y="873854"/>
            <a:ext cx="10798603" cy="33484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D95BB27-3777-C818-83CA-0381DA619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6322"/>
            <a:ext cx="1460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E7CC16-01DF-E126-ACA9-8D319A29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259"/>
            <a:ext cx="10515600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1" lang="en-US" altLang="ko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Schedule table(bigger one at last page)</a:t>
            </a:r>
            <a:endParaRPr kumimoji="1" lang="ko-US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E5BDA0-9DEF-B172-F35B-8E53678E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A1FD-999B-4B4B-BE90-38BB6328D6D0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93C6E-1900-9539-4EF2-BC58F3AA0444}"/>
              </a:ext>
            </a:extLst>
          </p:cNvPr>
          <p:cNvSpPr txBox="1"/>
          <p:nvPr/>
        </p:nvSpPr>
        <p:spPr>
          <a:xfrm>
            <a:off x="210878" y="2527923"/>
            <a:ext cx="11889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dirty="0">
                <a:sym typeface="Wingdings" pitchFamily="2" charset="2"/>
              </a:rPr>
              <a:t>DAY 1 </a:t>
            </a:r>
            <a:endParaRPr kumimoji="1" lang="en-US" altLang="ko-KR" sz="2500" dirty="0"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r>
              <a:rPr kumimoji="1" lang="en-US" altLang="ko-KR" sz="2500" dirty="0">
                <a:sym typeface="Wingdings" pitchFamily="2" charset="2"/>
              </a:rPr>
              <a:t>Student session 1. intro :  Self introduction + work plan</a:t>
            </a:r>
          </a:p>
          <a:p>
            <a:pPr marL="342900" indent="-342900">
              <a:buFontTx/>
              <a:buChar char="-"/>
            </a:pPr>
            <a:r>
              <a:rPr kumimoji="1" lang="en-US" altLang="ko-KR" sz="2500" dirty="0">
                <a:sym typeface="Wingdings" pitchFamily="2" charset="2"/>
              </a:rPr>
              <a:t>Fun4All tutorial : </a:t>
            </a:r>
            <a:r>
              <a:rPr kumimoji="1" lang="en-US" altLang="ko-KR" sz="2500" b="1" dirty="0">
                <a:sym typeface="Wingdings" pitchFamily="2" charset="2"/>
              </a:rPr>
              <a:t>who(TBD)</a:t>
            </a:r>
            <a:r>
              <a:rPr kumimoji="1" lang="en-US" altLang="ko-KR" sz="2500" dirty="0">
                <a:sym typeface="Wingdings" pitchFamily="2" charset="2"/>
              </a:rPr>
              <a:t> will give a lecture? Can we detail </a:t>
            </a:r>
            <a:r>
              <a:rPr kumimoji="1" lang="en-US" altLang="ko-KR" sz="2500" b="1" dirty="0">
                <a:sym typeface="Wingdings" pitchFamily="2" charset="2"/>
              </a:rPr>
              <a:t>which parts </a:t>
            </a:r>
            <a:r>
              <a:rPr kumimoji="1" lang="en-US" altLang="ko-KR" sz="2500" dirty="0">
                <a:sym typeface="Wingdings" pitchFamily="2" charset="2"/>
              </a:rPr>
              <a:t>we need?</a:t>
            </a:r>
            <a:br>
              <a:rPr kumimoji="1" lang="en-US" altLang="ko-KR" sz="2500" dirty="0">
                <a:sym typeface="Wingdings" pitchFamily="2" charset="2"/>
              </a:rPr>
            </a:br>
            <a:r>
              <a:rPr kumimoji="1" lang="en-US" altLang="ko-KR" sz="2500" dirty="0">
                <a:sym typeface="Wingdings" pitchFamily="2" charset="2"/>
              </a:rPr>
              <a:t>with PhD assistants : Cheng-Wei, Joseph, </a:t>
            </a:r>
            <a:r>
              <a:rPr kumimoji="1" lang="en-US" altLang="ko-KR" sz="2500" dirty="0" err="1">
                <a:sym typeface="Wingdings" pitchFamily="2" charset="2"/>
              </a:rPr>
              <a:t>Jaein</a:t>
            </a:r>
            <a:br>
              <a:rPr kumimoji="1" lang="en-US" altLang="ko-KR" sz="2500" dirty="0">
                <a:sym typeface="Wingdings" pitchFamily="2" charset="2"/>
              </a:rPr>
            </a:br>
            <a:r>
              <a:rPr kumimoji="1" lang="en-US" altLang="ko-KR" sz="2500" b="1" dirty="0">
                <a:sym typeface="Wingdings" pitchFamily="2" charset="2"/>
              </a:rPr>
              <a:t>which parts?</a:t>
            </a:r>
            <a:br>
              <a:rPr kumimoji="1" lang="en-US" altLang="ko-KR" sz="2500" b="1" dirty="0">
                <a:sym typeface="Wingdings" pitchFamily="2" charset="2"/>
              </a:rPr>
            </a:br>
            <a:r>
              <a:rPr kumimoji="1" lang="en-US" altLang="ko-KR" sz="2000" b="1" dirty="0">
                <a:sym typeface="Wingdings" pitchFamily="2" charset="2"/>
              </a:rPr>
              <a:t>- </a:t>
            </a:r>
            <a:r>
              <a:rPr kumimoji="1" lang="en-US" altLang="ko-KR" sz="2000" dirty="0">
                <a:sym typeface="Wingdings" pitchFamily="2" charset="2"/>
              </a:rPr>
              <a:t>F4A with triggered/streaming readout(structure of F4A ... </a:t>
            </a:r>
            <a:r>
              <a:rPr kumimoji="1" lang="en-US" altLang="ko-KR" sz="2000" dirty="0" err="1">
                <a:sym typeface="Wingdings" pitchFamily="2" charset="2"/>
              </a:rPr>
              <a:t>autogen.sh</a:t>
            </a:r>
            <a:r>
              <a:rPr kumimoji="1" lang="en-US" altLang="ko-KR" sz="2000" dirty="0">
                <a:sym typeface="Wingdings" pitchFamily="2" charset="2"/>
              </a:rPr>
              <a:t> compiling) </a:t>
            </a:r>
            <a:br>
              <a:rPr kumimoji="1" lang="en-US" altLang="ko-KR" sz="2000" dirty="0">
                <a:sym typeface="Wingdings" pitchFamily="2" charset="2"/>
              </a:rPr>
            </a:br>
            <a:r>
              <a:rPr kumimoji="1" lang="en-US" altLang="ko-KR" sz="2000" dirty="0">
                <a:sym typeface="Wingdings" pitchFamily="2" charset="2"/>
              </a:rPr>
              <a:t>- </a:t>
            </a:r>
            <a:r>
              <a:rPr kumimoji="1" lang="en-US" altLang="ko-KR" sz="2000" dirty="0" err="1">
                <a:sym typeface="Wingdings" pitchFamily="2" charset="2"/>
              </a:rPr>
              <a:t>Github</a:t>
            </a:r>
            <a:r>
              <a:rPr kumimoji="1" lang="en-US" altLang="ko-KR" sz="2000" dirty="0">
                <a:sym typeface="Wingdings" pitchFamily="2" charset="2"/>
              </a:rPr>
              <a:t>/Git(Joseph)</a:t>
            </a:r>
            <a:br>
              <a:rPr kumimoji="1" lang="en-US" altLang="ko-KR" sz="2000" dirty="0">
                <a:sym typeface="Wingdings" pitchFamily="2" charset="2"/>
              </a:rPr>
            </a:br>
            <a:r>
              <a:rPr kumimoji="1" lang="en-US" altLang="ko-KR" sz="2000" dirty="0">
                <a:sym typeface="Wingdings" pitchFamily="2" charset="2"/>
              </a:rPr>
              <a:t>- Condor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706E922-F324-D81E-E02F-F065EB59F7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/>
        </p:blipFill>
        <p:spPr>
          <a:xfrm>
            <a:off x="838200" y="853721"/>
            <a:ext cx="10798603" cy="167420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6A01E04-3D36-3A7D-01E5-46651F991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785" y="2179284"/>
            <a:ext cx="1460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7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E7CC16-01DF-E126-ACA9-8D319A29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259"/>
            <a:ext cx="10515600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1" lang="en-US" altLang="ko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Schedule table(bigger one at last page)</a:t>
            </a:r>
            <a:endParaRPr kumimoji="1" lang="ko-US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E5BDA0-9DEF-B172-F35B-8E53678E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A1FD-999B-4B4B-BE90-38BB6328D6D0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93C6E-1900-9539-4EF2-BC58F3AA0444}"/>
              </a:ext>
            </a:extLst>
          </p:cNvPr>
          <p:cNvSpPr txBox="1"/>
          <p:nvPr/>
        </p:nvSpPr>
        <p:spPr>
          <a:xfrm>
            <a:off x="210878" y="2581880"/>
            <a:ext cx="118898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dirty="0">
                <a:sym typeface="Wingdings" pitchFamily="2" charset="2"/>
              </a:rPr>
              <a:t>DAY 2 </a:t>
            </a:r>
            <a:endParaRPr kumimoji="1" lang="en-US" altLang="ko-KR" sz="2500" dirty="0"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r>
              <a:rPr kumimoji="1" lang="en-US" altLang="ko-KR" sz="2000" dirty="0">
                <a:sym typeface="Wingdings" pitchFamily="2" charset="2"/>
              </a:rPr>
              <a:t>INTT Commissioning + Run23/24 review(Genki?) </a:t>
            </a:r>
            <a:br>
              <a:rPr kumimoji="1" lang="en-US" altLang="ko-KR" sz="2000" dirty="0">
                <a:sym typeface="Wingdings" pitchFamily="2" charset="2"/>
              </a:rPr>
            </a:br>
            <a:r>
              <a:rPr kumimoji="1" lang="en-US" altLang="ko-KR" sz="2000" dirty="0">
                <a:sym typeface="Wingdings" pitchFamily="2" charset="2"/>
              </a:rPr>
              <a:t>INTT wiki intro. (</a:t>
            </a:r>
            <a:r>
              <a:rPr kumimoji="1" lang="en-US" altLang="ko-KR" sz="2000" dirty="0" err="1">
                <a:sym typeface="Wingdings" pitchFamily="2" charset="2"/>
              </a:rPr>
              <a:t>Akitomoto</a:t>
            </a:r>
            <a:r>
              <a:rPr kumimoji="1" lang="en-US" altLang="ko-KR" sz="2000" dirty="0">
                <a:sym typeface="Wingdings" pitchFamily="2" charset="2"/>
              </a:rPr>
              <a:t>?) : How to write/add info in INTT wiki? any structure? </a:t>
            </a:r>
            <a:br>
              <a:rPr kumimoji="1" lang="en-US" altLang="ko-KR" sz="2000" dirty="0">
                <a:sym typeface="Wingdings" pitchFamily="2" charset="2"/>
              </a:rPr>
            </a:br>
            <a:r>
              <a:rPr kumimoji="1" lang="en-US" altLang="ko-KR" sz="2000" dirty="0">
                <a:sym typeface="Wingdings" pitchFamily="2" charset="2"/>
              </a:rPr>
              <a:t>INTT wiki documentation(everyone) : We should document our work in wiki </a:t>
            </a:r>
            <a:r>
              <a:rPr kumimoji="1" lang="en-US" altLang="ko-KR" sz="2000" b="1" dirty="0">
                <a:sym typeface="Wingdings" pitchFamily="2" charset="2"/>
              </a:rPr>
              <a:t>(before you graduate!)</a:t>
            </a:r>
            <a:br>
              <a:rPr kumimoji="1" lang="en-US" altLang="ko-KR" sz="2000" b="1" dirty="0">
                <a:sym typeface="Wingdings" pitchFamily="2" charset="2"/>
              </a:rPr>
            </a:br>
            <a:endParaRPr kumimoji="1" lang="en-US" altLang="ko-KR" sz="2000" b="1" dirty="0">
              <a:sym typeface="Wingdings" pitchFamily="2" charset="2"/>
            </a:endParaRPr>
          </a:p>
          <a:p>
            <a:r>
              <a:rPr kumimoji="1" lang="en-US" altLang="ko-KR" sz="2000" b="1" dirty="0">
                <a:sym typeface="Wingdings" pitchFamily="2" charset="2"/>
              </a:rPr>
              <a:t>Coresoftware reviews</a:t>
            </a:r>
            <a:b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</a:b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  <a:t>	INTT software tools(Event combining-&gt;TRKR HIT-&gt;TRKR Cluster)</a:t>
            </a:r>
            <a:b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</a:b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  <a:t>	CDB(Hot channel map, Survey </a:t>
            </a:r>
            <a:r>
              <a:rPr kumimoji="1" lang="en-US" altLang="ko-KR" sz="20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  <a:sym typeface="Wingdings" pitchFamily="2" charset="2"/>
              </a:rPr>
              <a:t>map, Felix channel map)</a:t>
            </a:r>
            <a:b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</a:b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  <a:t>	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  <a:t>InttMapping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  <a:t>(Online, Offline,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  <a:t>Rawdata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  <a:t>)</a:t>
            </a:r>
            <a:r>
              <a:rPr kumimoji="1" lang="en-US" altLang="ko-KR" sz="20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  <a:sym typeface="Wingdings" pitchFamily="2" charset="2"/>
              </a:rPr>
              <a:t> </a:t>
            </a:r>
            <a:b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</a:b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  <a:t>F4A w/coresoftware</a:t>
            </a:r>
            <a:b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</a:b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  <a:sym typeface="Wingdings" pitchFamily="2" charset="2"/>
              </a:rPr>
              <a:t>	</a:t>
            </a:r>
            <a:r>
              <a:rPr kumimoji="1" lang="en-US" altLang="ko-KR" dirty="0">
                <a:sym typeface="Wingdings" pitchFamily="2" charset="2"/>
              </a:rPr>
              <a:t>Adding other Calo system in F4A framework (like </a:t>
            </a:r>
            <a:r>
              <a:rPr kumimoji="1" lang="en-US" altLang="ko-KR" dirty="0" err="1">
                <a:sym typeface="Wingdings" pitchFamily="2" charset="2"/>
              </a:rPr>
              <a:t>EMCal</a:t>
            </a:r>
            <a:r>
              <a:rPr kumimoji="1" lang="en-US" altLang="ko-KR" dirty="0">
                <a:sym typeface="Wingdings" pitchFamily="2" charset="2"/>
              </a:rPr>
              <a:t> and MBD.. </a:t>
            </a:r>
            <a:r>
              <a:rPr kumimoji="1" lang="en-US" altLang="ko-KR" dirty="0" err="1">
                <a:sym typeface="Wingdings" pitchFamily="2" charset="2"/>
              </a:rPr>
              <a:t>etc</a:t>
            </a:r>
            <a:r>
              <a:rPr kumimoji="1" lang="en-US" altLang="ko-KR" dirty="0">
                <a:sym typeface="Wingdings" pitchFamily="2" charset="2"/>
              </a:rPr>
              <a:t>)</a:t>
            </a:r>
            <a:br>
              <a:rPr kumimoji="1" lang="en-US" altLang="ko-KR" dirty="0">
                <a:sym typeface="Wingdings" pitchFamily="2" charset="2"/>
              </a:rPr>
            </a:br>
            <a:r>
              <a:rPr kumimoji="1" lang="en-US" altLang="ko-KR" dirty="0">
                <a:sym typeface="Wingdings" pitchFamily="2" charset="2"/>
              </a:rPr>
              <a:t>	</a:t>
            </a:r>
            <a:r>
              <a:rPr kumimoji="1" lang="en-US" altLang="ko-KR" dirty="0" err="1">
                <a:sym typeface="Wingdings" pitchFamily="2" charset="2"/>
              </a:rPr>
              <a:t>sPHENIX</a:t>
            </a:r>
            <a:r>
              <a:rPr kumimoji="1" lang="en-US" altLang="ko-KR" dirty="0">
                <a:sym typeface="Wingdings" pitchFamily="2" charset="2"/>
              </a:rPr>
              <a:t>-MC</a:t>
            </a:r>
            <a:br>
              <a:rPr kumimoji="1" lang="en-US" altLang="ko-KR" sz="2800" dirty="0">
                <a:sym typeface="Wingdings" pitchFamily="2" charset="2"/>
              </a:rPr>
            </a:br>
            <a:endParaRPr kumimoji="1" lang="en-US" altLang="ko-KR" sz="2500" b="1" dirty="0">
              <a:sym typeface="Wingdings" pitchFamily="2" charset="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7F8EFB8-5C2B-537F-BCB9-295C0E172A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/>
        </p:blipFill>
        <p:spPr>
          <a:xfrm>
            <a:off x="838200" y="853721"/>
            <a:ext cx="10798603" cy="167420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4043DCF-E7FE-C3B7-9256-7FD81460C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950" y="2179284"/>
            <a:ext cx="1460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8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E7CC16-01DF-E126-ACA9-8D319A29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259"/>
            <a:ext cx="10515600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1" lang="en-US" altLang="ko-US" sz="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Schedule table(bigger one at last page)</a:t>
            </a:r>
            <a:endParaRPr kumimoji="1" lang="ko-US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E5BDA0-9DEF-B172-F35B-8E53678E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A1FD-999B-4B4B-BE90-38BB6328D6D0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93C6E-1900-9539-4EF2-BC58F3AA0444}"/>
              </a:ext>
            </a:extLst>
          </p:cNvPr>
          <p:cNvSpPr txBox="1"/>
          <p:nvPr/>
        </p:nvSpPr>
        <p:spPr>
          <a:xfrm>
            <a:off x="201520" y="1031176"/>
            <a:ext cx="11889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>
                <a:sym typeface="Wingdings" pitchFamily="2" charset="2"/>
              </a:rPr>
              <a:t>DAT 4 </a:t>
            </a:r>
            <a:br>
              <a:rPr kumimoji="1" lang="en-US" altLang="ko-KR" sz="3200" b="1" dirty="0">
                <a:sym typeface="Wingdings" pitchFamily="2" charset="2"/>
              </a:rPr>
            </a:br>
            <a:r>
              <a:rPr kumimoji="1" lang="en-US" altLang="ko-KR" sz="2000" b="1" dirty="0">
                <a:sym typeface="Wingdings" pitchFamily="2" charset="2"/>
              </a:rPr>
              <a:t>- Student presentation(2+5)</a:t>
            </a:r>
          </a:p>
          <a:p>
            <a:r>
              <a:rPr kumimoji="1" lang="en-US" altLang="ko-KR" sz="2000" dirty="0">
                <a:sym typeface="Wingdings" pitchFamily="2" charset="2"/>
              </a:rPr>
              <a:t>	- status report (2mins)</a:t>
            </a:r>
            <a:br>
              <a:rPr kumimoji="1" lang="en-US" altLang="ko-KR" sz="2000" dirty="0">
                <a:sym typeface="Wingdings" pitchFamily="2" charset="2"/>
              </a:rPr>
            </a:br>
            <a:r>
              <a:rPr kumimoji="1" lang="en-US" altLang="ko-KR" sz="2000" dirty="0">
                <a:sym typeface="Wingdings" pitchFamily="2" charset="2"/>
              </a:rPr>
              <a:t>	- discussion (5mins) 	</a:t>
            </a:r>
            <a:br>
              <a:rPr kumimoji="1" lang="en-US" altLang="ko-KR" sz="3200" dirty="0">
                <a:sym typeface="Wingdings" pitchFamily="2" charset="2"/>
              </a:rPr>
            </a:br>
            <a:r>
              <a:rPr kumimoji="1" lang="en-US" altLang="ko-KR" sz="3200" b="1" dirty="0">
                <a:sym typeface="Wingdings" pitchFamily="2" charset="2"/>
              </a:rPr>
              <a:t>DAY 9 </a:t>
            </a:r>
          </a:p>
          <a:p>
            <a:pPr marL="342900" indent="-342900">
              <a:buFontTx/>
              <a:buChar char="-"/>
            </a:pPr>
            <a:r>
              <a:rPr kumimoji="1" lang="en-US" altLang="ko-KR" sz="2000" b="1" dirty="0">
                <a:sym typeface="Wingdings" pitchFamily="2" charset="2"/>
              </a:rPr>
              <a:t>Student presentation(15+5)</a:t>
            </a: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sym typeface="Wingdings" pitchFamily="2" charset="2"/>
              </a:rPr>
              <a:t>Motivation</a:t>
            </a: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sym typeface="Wingdings" pitchFamily="2" charset="2"/>
              </a:rPr>
              <a:t>Progress report</a:t>
            </a: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sym typeface="Wingdings" pitchFamily="2" charset="2"/>
              </a:rPr>
              <a:t>Next step</a:t>
            </a:r>
          </a:p>
          <a:p>
            <a:pPr marL="800100" lvl="1" indent="-342900">
              <a:buFontTx/>
              <a:buChar char="-"/>
            </a:pPr>
            <a:r>
              <a:rPr kumimoji="1" lang="en-US" altLang="ko-KR" sz="2000" dirty="0">
                <a:sym typeface="Wingdings" pitchFamily="2" charset="2"/>
              </a:rPr>
              <a:t>Q&amp;A / comments (5mins)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4EBF687-6BD6-D8A0-7DCF-239E80CFFE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648" b="1018"/>
          <a:stretch/>
        </p:blipFill>
        <p:spPr>
          <a:xfrm>
            <a:off x="747147" y="4666556"/>
            <a:ext cx="10798603" cy="202018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E127FDE-A7EA-732B-6E6B-EE7CFF3C8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99" y="4710100"/>
            <a:ext cx="1460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6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Box 326">
            <a:extLst>
              <a:ext uri="{FF2B5EF4-FFF2-40B4-BE49-F238E27FC236}">
                <a16:creationId xmlns:a16="http://schemas.microsoft.com/office/drawing/2014/main" id="{3332C208-45D6-5D40-A55A-92859E274D37}"/>
              </a:ext>
            </a:extLst>
          </p:cNvPr>
          <p:cNvSpPr txBox="1"/>
          <p:nvPr/>
        </p:nvSpPr>
        <p:spPr>
          <a:xfrm>
            <a:off x="2634018" y="2456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ore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E02D8DC-3E03-6220-DFE0-7CC05330E3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970" y="131762"/>
            <a:ext cx="1241346" cy="709340"/>
          </a:xfrm>
          <a:prstGeom prst="rect">
            <a:avLst/>
          </a:prstGeom>
        </p:spPr>
      </p:pic>
      <p:sp>
        <p:nvSpPr>
          <p:cNvPr id="18" name="날짜 개체 틀 17">
            <a:extLst>
              <a:ext uri="{FF2B5EF4-FFF2-40B4-BE49-F238E27FC236}">
                <a16:creationId xmlns:a16="http://schemas.microsoft.com/office/drawing/2014/main" id="{FCDD63BD-AAFC-0986-BDFF-F88F32E0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D2FE-DFEB-0D47-ADF3-F28B0F2B29BD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004233CE-4574-6F76-C7E6-0EA087546D00}"/>
              </a:ext>
            </a:extLst>
          </p:cNvPr>
          <p:cNvSpPr txBox="1">
            <a:spLocks/>
          </p:cNvSpPr>
          <p:nvPr/>
        </p:nvSpPr>
        <p:spPr>
          <a:xfrm>
            <a:off x="259080" y="131762"/>
            <a:ext cx="8763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US" sz="10700" b="1" dirty="0">
                <a:latin typeface="Calibri" panose="020F0502020204030204" pitchFamily="34" charset="0"/>
                <a:cs typeface="Calibri" panose="020F0502020204030204" pitchFamily="34" charset="0"/>
              </a:rPr>
              <a:t>Indico link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91AB7E-E71D-DDD3-9F8B-5BE20EF6EC8E}"/>
              </a:ext>
            </a:extLst>
          </p:cNvPr>
          <p:cNvSpPr txBox="1"/>
          <p:nvPr/>
        </p:nvSpPr>
        <p:spPr>
          <a:xfrm>
            <a:off x="11576482" y="2166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US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0E0EA-4272-7118-7707-FE18C712C0D3}"/>
              </a:ext>
            </a:extLst>
          </p:cNvPr>
          <p:cNvSpPr txBox="1"/>
          <p:nvPr/>
        </p:nvSpPr>
        <p:spPr>
          <a:xfrm>
            <a:off x="762000" y="1534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71849-02DA-E7A1-6FF1-4D09ACCF7062}"/>
              </a:ext>
            </a:extLst>
          </p:cNvPr>
          <p:cNvSpPr txBox="1"/>
          <p:nvPr/>
        </p:nvSpPr>
        <p:spPr>
          <a:xfrm>
            <a:off x="6111780" y="754828"/>
            <a:ext cx="49009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dirty="0"/>
              <a:t>https://</a:t>
            </a:r>
            <a:r>
              <a:rPr kumimoji="1" lang="en-US" altLang="ko-KR" sz="2500" dirty="0" err="1"/>
              <a:t>indico.bnl.gov</a:t>
            </a:r>
            <a:r>
              <a:rPr kumimoji="1" lang="en-US" altLang="ko-KR" sz="2500" dirty="0"/>
              <a:t>/event/24622/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183B1E0-917C-F3C4-0D17-B17A2EA55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890" y="1231882"/>
            <a:ext cx="6598778" cy="4341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0AF134-6D39-4D5D-2064-57065901CC40}"/>
              </a:ext>
            </a:extLst>
          </p:cNvPr>
          <p:cNvSpPr txBox="1"/>
          <p:nvPr/>
        </p:nvSpPr>
        <p:spPr>
          <a:xfrm>
            <a:off x="217827" y="1058155"/>
            <a:ext cx="4662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US" sz="2500" dirty="0"/>
              <a:t>Totally empty for now </a:t>
            </a:r>
            <a:r>
              <a:rPr kumimoji="1" lang="en-US" altLang="ko-US" sz="2500" dirty="0">
                <a:sym typeface="Wingdings" pitchFamily="2" charset="2"/>
              </a:rPr>
              <a:t></a:t>
            </a:r>
          </a:p>
          <a:p>
            <a:endParaRPr kumimoji="1" lang="en-US" altLang="ko-US" sz="2500" dirty="0">
              <a:sym typeface="Wingdings" pitchFamily="2" charset="2"/>
            </a:endParaRPr>
          </a:p>
          <a:p>
            <a:r>
              <a:rPr kumimoji="1" lang="en-US" altLang="ko-US" sz="2500" dirty="0">
                <a:sym typeface="Wingdings" pitchFamily="2" charset="2"/>
              </a:rPr>
              <a:t>Let’s fill up!</a:t>
            </a:r>
          </a:p>
          <a:p>
            <a:endParaRPr kumimoji="1" lang="en-US" altLang="ko-US" sz="2500" dirty="0">
              <a:sym typeface="Wingdings" pitchFamily="2" charset="2"/>
            </a:endParaRPr>
          </a:p>
          <a:p>
            <a:r>
              <a:rPr kumimoji="1" lang="en-US" altLang="ko-US" sz="2500" dirty="0">
                <a:sym typeface="Wingdings" pitchFamily="2" charset="2"/>
              </a:rPr>
              <a:t>Anyone interested in making poster?</a:t>
            </a:r>
            <a:br>
              <a:rPr kumimoji="1" lang="en-US" altLang="ko-US" sz="2500" dirty="0">
                <a:sym typeface="Wingdings" pitchFamily="2" charset="2"/>
              </a:rPr>
            </a:br>
            <a:r>
              <a:rPr kumimoji="1" lang="en-US" altLang="ko-US" sz="3000" dirty="0">
                <a:sym typeface="Wingdings" pitchFamily="2" charset="2"/>
              </a:rPr>
              <a:t>(</a:t>
            </a:r>
            <a:r>
              <a:rPr kumimoji="1" lang="en-US" altLang="ko-US" sz="3000" b="1" dirty="0">
                <a:sym typeface="Wingdings" pitchFamily="2" charset="2"/>
              </a:rPr>
              <a:t>Tomoya Kato)</a:t>
            </a:r>
          </a:p>
        </p:txBody>
      </p:sp>
    </p:spTree>
    <p:extLst>
      <p:ext uri="{BB962C8B-B14F-4D97-AF65-F5344CB8AC3E}">
        <p14:creationId xmlns:p14="http://schemas.microsoft.com/office/powerpoint/2010/main" val="189499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16654E-0235-D736-3A1B-A262DF40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A1FD-999B-4B4B-BE90-38BB6328D6D0}" type="datetime1">
              <a:rPr kumimoji="1" lang="ko-KR" altLang="en-US" smtClean="0"/>
              <a:t>2024. 9. 24.</a:t>
            </a:fld>
            <a:endParaRPr kumimoji="1" lang="ko-Kore-KR" altLang="en-US"/>
          </a:p>
        </p:txBody>
      </p:sp>
      <p:graphicFrame>
        <p:nvGraphicFramePr>
          <p:cNvPr id="9" name="表格 4">
            <a:extLst>
              <a:ext uri="{FF2B5EF4-FFF2-40B4-BE49-F238E27FC236}">
                <a16:creationId xmlns:a16="http://schemas.microsoft.com/office/drawing/2014/main" id="{E839A93B-CEFB-6531-E22A-E38739DD4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164799"/>
              </p:ext>
            </p:extLst>
          </p:nvPr>
        </p:nvGraphicFramePr>
        <p:xfrm>
          <a:off x="-4210493" y="136524"/>
          <a:ext cx="21860544" cy="6721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994">
                  <a:extLst>
                    <a:ext uri="{9D8B030D-6E8A-4147-A177-3AD203B41FA5}">
                      <a16:colId xmlns:a16="http://schemas.microsoft.com/office/drawing/2014/main" val="5147813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324460848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3105155456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1472254295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516990379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173421265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4203352600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191342508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2358532578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2779747670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213930842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4034599116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1386181269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619280397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2011490869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3426644070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2871867881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443606784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2415187743"/>
                    </a:ext>
                  </a:extLst>
                </a:gridCol>
              </a:tblGrid>
              <a:tr h="366474"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300" dirty="0"/>
                        <a:t>9</a:t>
                      </a:r>
                      <a:endParaRPr lang="zh-TW" alt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300" dirty="0"/>
                        <a:t>10</a:t>
                      </a:r>
                      <a:endParaRPr lang="zh-TW" alt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300" dirty="0"/>
                        <a:t>11</a:t>
                      </a:r>
                      <a:endParaRPr lang="zh-TW" alt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300" dirty="0"/>
                        <a:t>12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300" dirty="0"/>
                        <a:t>13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300" dirty="0"/>
                        <a:t>14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300" dirty="0"/>
                        <a:t>15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300" dirty="0"/>
                        <a:t>16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300" dirty="0"/>
                        <a:t>17</a:t>
                      </a:r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417303"/>
                  </a:ext>
                </a:extLst>
              </a:tr>
              <a:tr h="8679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Day 1</a:t>
                      </a:r>
                    </a:p>
                    <a:p>
                      <a:pPr algn="ctr"/>
                      <a:r>
                        <a:rPr lang="en-US" altLang="zh-TW" sz="1300" dirty="0"/>
                        <a:t>(Nov. 19)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Coming to Korea Univ.</a:t>
                      </a:r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Welcome </a:t>
                      </a:r>
                    </a:p>
                    <a:p>
                      <a:pPr algn="ctr"/>
                      <a:r>
                        <a:rPr lang="en-US" altLang="zh-TW" sz="1300" dirty="0"/>
                        <a:t>/</a:t>
                      </a:r>
                    </a:p>
                    <a:p>
                      <a:pPr algn="ctr"/>
                      <a:r>
                        <a:rPr lang="en-US" altLang="zh-TW" sz="1300" dirty="0"/>
                        <a:t>paperwork</a:t>
                      </a:r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/>
                        <a:t>Opening</a:t>
                      </a:r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/>
                        <a:t>Student session 1, intro. (5 min)</a:t>
                      </a:r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 gridSpan="3"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Lunch</a:t>
                      </a:r>
                    </a:p>
                    <a:p>
                      <a:pPr algn="ctr"/>
                      <a:r>
                        <a:rPr lang="en-US" altLang="zh-TW" sz="1300" dirty="0"/>
                        <a:t>time</a:t>
                      </a:r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9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Fun4All tutorial </a:t>
                      </a:r>
                      <a:endParaRPr lang="zh-TW" alt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Break</a:t>
                      </a:r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Fun4All tutorial</a:t>
                      </a:r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/>
                        <a:t>Work summary</a:t>
                      </a:r>
                      <a:endParaRPr lang="zh-TW" altLang="en-US" sz="1300" dirty="0"/>
                    </a:p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48876"/>
                  </a:ext>
                </a:extLst>
              </a:tr>
              <a:tr h="86796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Day 2</a:t>
                      </a:r>
                      <a:br>
                        <a:rPr lang="en-US" altLang="zh-TW" sz="1300" dirty="0"/>
                      </a:br>
                      <a:r>
                        <a:rPr lang="en-US" altLang="zh-TW" sz="1300" dirty="0"/>
                        <a:t>(Nov. 20)</a:t>
                      </a:r>
                      <a:endParaRPr lang="zh-TW" alt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/>
                        <a:t>INTT commissioning review</a:t>
                      </a:r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/>
                        <a:t>INTT wiki intro.</a:t>
                      </a:r>
                      <a:r>
                        <a:rPr lang="ko-KR" altLang="en-US" sz="1300" dirty="0"/>
                        <a:t> </a:t>
                      </a:r>
                      <a:r>
                        <a:rPr lang="en-US" altLang="ko-KR" sz="1300" dirty="0"/>
                        <a:t>/</a:t>
                      </a:r>
                      <a:r>
                        <a:rPr lang="ko-KR" altLang="en-US" sz="1300" dirty="0"/>
                        <a:t> </a:t>
                      </a:r>
                      <a:endParaRPr lang="zh-TW" altLang="en-US" sz="1300" dirty="0"/>
                    </a:p>
                    <a:p>
                      <a:pPr algn="ctr"/>
                      <a:r>
                        <a:rPr lang="en-US" altLang="zh-TW" sz="1300" dirty="0"/>
                        <a:t>INTT wiki documentation</a:t>
                      </a:r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Coresoftware review</a:t>
                      </a:r>
                      <a:endParaRPr lang="zh-TW" alt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F4A w/ coresoftware</a:t>
                      </a:r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F4A w/ coresoftware</a:t>
                      </a:r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51468420"/>
                  </a:ext>
                </a:extLst>
              </a:tr>
              <a:tr h="6598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Day 3</a:t>
                      </a:r>
                      <a:br>
                        <a:rPr lang="en-US" altLang="zh-TW" sz="1300" dirty="0"/>
                      </a:br>
                      <a:r>
                        <a:rPr lang="en-US" altLang="zh-TW" sz="1300" dirty="0"/>
                        <a:t>(Nov. 21)</a:t>
                      </a:r>
                      <a:endParaRPr lang="zh-TW" alt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24783437"/>
                  </a:ext>
                </a:extLst>
              </a:tr>
              <a:tr h="6598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Day 4</a:t>
                      </a:r>
                      <a:br>
                        <a:rPr lang="en-US" altLang="zh-TW" sz="1300" dirty="0"/>
                      </a:br>
                      <a:r>
                        <a:rPr lang="en-US" altLang="zh-TW" sz="1300" dirty="0"/>
                        <a:t>(Nov.22)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Student session 2</a:t>
                      </a:r>
                      <a:br>
                        <a:rPr lang="en-US" altLang="zh-TW" sz="1300" dirty="0"/>
                      </a:br>
                      <a:r>
                        <a:rPr lang="en-US" altLang="zh-TW" sz="1300" dirty="0"/>
                        <a:t>(2+5)</a:t>
                      </a:r>
                      <a:endParaRPr lang="zh-TW" alt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336410"/>
                  </a:ext>
                </a:extLst>
              </a:tr>
              <a:tr h="6598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Day 5</a:t>
                      </a:r>
                      <a:br>
                        <a:rPr lang="en-US" altLang="zh-TW" sz="1300" dirty="0"/>
                      </a:br>
                      <a:r>
                        <a:rPr lang="en-US" altLang="zh-TW" sz="1300" dirty="0"/>
                        <a:t>(Nov. 25)</a:t>
                      </a:r>
                      <a:endParaRPr lang="zh-TW" altLang="en-US" sz="13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/>
                        <a:t>Work summary</a:t>
                      </a:r>
                      <a:endParaRPr lang="zh-TW" altLang="en-US" sz="1300" dirty="0"/>
                    </a:p>
                    <a:p>
                      <a:pPr algn="ctr"/>
                      <a:endParaRPr lang="zh-TW" alt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82014681"/>
                  </a:ext>
                </a:extLst>
              </a:tr>
              <a:tr h="6598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Day 6</a:t>
                      </a:r>
                      <a:br>
                        <a:rPr lang="en-US" altLang="zh-TW" sz="1300" dirty="0"/>
                      </a:br>
                      <a:r>
                        <a:rPr lang="en-US" altLang="zh-TW" sz="1300" dirty="0"/>
                        <a:t>(Nov. 26)</a:t>
                      </a:r>
                      <a:endParaRPr lang="zh-TW" altLang="en-US" sz="13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5454697"/>
                  </a:ext>
                </a:extLst>
              </a:tr>
              <a:tr h="6598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Day 7</a:t>
                      </a:r>
                      <a:br>
                        <a:rPr lang="en-US" altLang="zh-TW" sz="1300" dirty="0"/>
                      </a:br>
                      <a:r>
                        <a:rPr lang="en-US" altLang="zh-TW" sz="1300" dirty="0"/>
                        <a:t>(Nov. 27)</a:t>
                      </a:r>
                      <a:endParaRPr lang="zh-TW" altLang="en-US" sz="13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877362"/>
                  </a:ext>
                </a:extLst>
              </a:tr>
              <a:tr h="6598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Day 8</a:t>
                      </a:r>
                    </a:p>
                    <a:p>
                      <a:pPr algn="ctr"/>
                      <a:r>
                        <a:rPr lang="en-US" altLang="zh-TW" sz="1300" dirty="0"/>
                        <a:t>(Nov. 28)</a:t>
                      </a:r>
                      <a:endParaRPr lang="zh-TW" altLang="en-US" sz="13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811983"/>
                  </a:ext>
                </a:extLst>
              </a:tr>
              <a:tr h="6598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Day 9</a:t>
                      </a:r>
                    </a:p>
                    <a:p>
                      <a:pPr algn="ctr"/>
                      <a:r>
                        <a:rPr lang="en-US" altLang="zh-TW" sz="1300" dirty="0"/>
                        <a:t>(Dec. 29)</a:t>
                      </a:r>
                      <a:endParaRPr lang="zh-TW" altLang="en-US" sz="13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TW" sz="1300" dirty="0"/>
                        <a:t>Student presentation 3, final (20 min)</a:t>
                      </a:r>
                      <a:endParaRPr lang="zh-TW" alt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/>
                        <a:t>Closing </a:t>
                      </a:r>
                      <a:endParaRPr lang="zh-TW" altLang="en-US" sz="1300" dirty="0"/>
                    </a:p>
                    <a:p>
                      <a:endParaRPr lang="zh-TW" alt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63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26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84834</TotalTime>
  <Words>637</Words>
  <Application>Microsoft Macintosh PowerPoint</Application>
  <PresentationFormat>와이드스크린</PresentationFormat>
  <Paragraphs>101</Paragraphs>
  <Slides>9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나눔스퀘어 Bold</vt:lpstr>
      <vt:lpstr>Arial</vt:lpstr>
      <vt:lpstr>Calibri</vt:lpstr>
      <vt:lpstr>Calibri Light</vt:lpstr>
      <vt:lpstr>Wingdings</vt:lpstr>
      <vt:lpstr>Office 테마</vt:lpstr>
      <vt:lpstr>INTT analysis workshop update</vt:lpstr>
      <vt:lpstr>PowerPoint 프레젠테이션</vt:lpstr>
      <vt:lpstr>PowerPoint 프레젠테이션</vt:lpstr>
      <vt:lpstr>Schedule table(bigger one at last page)</vt:lpstr>
      <vt:lpstr>Schedule table(bigger one at last page)</vt:lpstr>
      <vt:lpstr>Schedule table(bigger one at last page)</vt:lpstr>
      <vt:lpstr>Schedule table(bigger one at last page)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the beam drift chamber  for LAMPS at RAON</dc:title>
  <dc:creator>황재인[ 대학원석·박사통합과정재학 / 물리학과 ]</dc:creator>
  <cp:lastModifiedBy>황재인[ 대학원석·박사통합과정재학 / 물리학과 ]</cp:lastModifiedBy>
  <cp:revision>531</cp:revision>
  <dcterms:created xsi:type="dcterms:W3CDTF">2021-04-19T04:11:28Z</dcterms:created>
  <dcterms:modified xsi:type="dcterms:W3CDTF">2024-09-25T12:40:22Z</dcterms:modified>
</cp:coreProperties>
</file>