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Lst>
  <p:notesMasterIdLst>
    <p:notesMasterId r:id="rId22"/>
  </p:notesMasterIdLst>
  <p:handoutMasterIdLst>
    <p:handoutMasterId r:id="rId23"/>
  </p:handoutMasterIdLst>
  <p:sldIdLst>
    <p:sldId id="520" r:id="rId5"/>
    <p:sldId id="5866" r:id="rId6"/>
    <p:sldId id="5874" r:id="rId7"/>
    <p:sldId id="5875" r:id="rId8"/>
    <p:sldId id="2147375354" r:id="rId9"/>
    <p:sldId id="2147375352" r:id="rId10"/>
    <p:sldId id="2147375353" r:id="rId11"/>
    <p:sldId id="2147375360" r:id="rId12"/>
    <p:sldId id="2147375359" r:id="rId13"/>
    <p:sldId id="2147375356" r:id="rId14"/>
    <p:sldId id="2147375362" r:id="rId15"/>
    <p:sldId id="2147375363" r:id="rId16"/>
    <p:sldId id="5864" r:id="rId17"/>
    <p:sldId id="5858" r:id="rId18"/>
    <p:sldId id="5867" r:id="rId19"/>
    <p:sldId id="5868" r:id="rId20"/>
    <p:sldId id="5840" r:id="rId21"/>
  </p:sldIdLst>
  <p:sldSz cx="12192000" cy="6858000"/>
  <p:notesSz cx="7102475" cy="9388475"/>
  <p:embeddedFontLst>
    <p:embeddedFont>
      <p:font typeface="Segoe UI" panose="020B0502040204020203"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3333FF"/>
    <a:srgbClr val="FF7E79"/>
    <a:srgbClr val="0091FF"/>
    <a:srgbClr val="008000"/>
    <a:srgbClr val="00ACDB"/>
    <a:srgbClr val="BFBFBF"/>
    <a:srgbClr val="A6A6A6"/>
    <a:srgbClr val="7F7F7F"/>
    <a:srgbClr val="21A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35" autoAdjust="0"/>
    <p:restoredTop sz="94694"/>
  </p:normalViewPr>
  <p:slideViewPr>
    <p:cSldViewPr snapToGrid="0" snapToObjects="1">
      <p:cViewPr varScale="1">
        <p:scale>
          <a:sx n="187" d="100"/>
          <a:sy n="187" d="100"/>
        </p:scale>
        <p:origin x="208" y="432"/>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145" d="100"/>
          <a:sy n="145" d="100"/>
        </p:scale>
        <p:origin x="3739"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F6B566-8F4F-2297-E09A-EC0A5919D724}"/>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EAFEF84F-FF67-CFE6-EE39-7622459E9C4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435C532-7310-4D0E-A33E-9CFB32DA3130}" type="datetimeFigureOut">
              <a:rPr lang="en-US" smtClean="0"/>
              <a:t>9/20/24</a:t>
            </a:fld>
            <a:endParaRPr lang="en-US"/>
          </a:p>
        </p:txBody>
      </p:sp>
      <p:sp>
        <p:nvSpPr>
          <p:cNvPr id="4" name="Footer Placeholder 3">
            <a:extLst>
              <a:ext uri="{FF2B5EF4-FFF2-40B4-BE49-F238E27FC236}">
                <a16:creationId xmlns:a16="http://schemas.microsoft.com/office/drawing/2014/main" id="{933D95DF-83FA-FE96-2EE5-1174D2E87D6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967F68-58BC-4765-5D43-302ABEE7BABF}"/>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9FBC339-4610-4F10-854C-D2930A4EBF62}" type="slidenum">
              <a:rPr lang="en-US" smtClean="0"/>
              <a:t>‹#›</a:t>
            </a:fld>
            <a:endParaRPr lang="en-US"/>
          </a:p>
        </p:txBody>
      </p:sp>
    </p:spTree>
    <p:extLst>
      <p:ext uri="{BB962C8B-B14F-4D97-AF65-F5344CB8AC3E}">
        <p14:creationId xmlns:p14="http://schemas.microsoft.com/office/powerpoint/2010/main" val="388568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E36F475-F7F5-6C41-B37C-656C49194CAF}" type="datetimeFigureOut">
              <a:rPr lang="en-US" smtClean="0"/>
              <a:t>9/20/24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502920" y="1174478"/>
            <a:ext cx="10962105" cy="1240412"/>
          </a:xfrm>
          <a:prstGeom prst="rect">
            <a:avLst/>
          </a:prstGeom>
        </p:spPr>
        <p:txBody>
          <a:bodyPr anchor="b" anchorCtr="0"/>
          <a:lstStyle>
            <a:lvl1pPr algn="l">
              <a:lnSpc>
                <a:spcPct val="100000"/>
              </a:lnSpc>
              <a:defRPr sz="4000" b="1" i="0">
                <a:solidFill>
                  <a:schemeClr val="bg1"/>
                </a:solidFill>
                <a:latin typeface="+mn-lt"/>
                <a:cs typeface="Arial" panose="020B0604020202020204" pitchFamily="34" charset="0"/>
              </a:defRPr>
            </a:lvl1pPr>
          </a:lstStyle>
          <a:p>
            <a:r>
              <a:rPr lang="en-US" dirty="0"/>
              <a:t>Title from Agenda</a:t>
            </a:r>
            <a:br>
              <a:rPr lang="en-US" dirty="0"/>
            </a:br>
            <a:r>
              <a:rPr lang="en-US" dirty="0"/>
              <a:t>Continuation of Title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502920" y="5074920"/>
            <a:ext cx="4363736" cy="1019620"/>
          </a:xfrm>
          <a:prstGeom prst="rect">
            <a:avLst/>
          </a:prstGeom>
        </p:spPr>
        <p:txBody>
          <a:bodyPr>
            <a:noAutofit/>
          </a:bodyPr>
          <a:lstStyle>
            <a:lvl1pPr marL="0" indent="0" algn="l">
              <a:lnSpc>
                <a:spcPct val="100000"/>
              </a:lnSpc>
              <a:spcBef>
                <a:spcPts val="0"/>
              </a:spcBef>
              <a:spcAft>
                <a:spcPts val="20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SC-x Identifier</a:t>
            </a:r>
          </a:p>
          <a:p>
            <a:r>
              <a:rPr lang="en-US" dirty="0"/>
              <a:t>EIC CD-3A Review</a:t>
            </a:r>
          </a:p>
          <a:p>
            <a:r>
              <a:rPr lang="en-US" dirty="0"/>
              <a:t>November 14-16,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0"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502920" y="2423582"/>
            <a:ext cx="10962105" cy="501650"/>
          </a:xfrm>
          <a:prstGeom prst="rect">
            <a:avLst/>
          </a:prstGeo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dirty="0"/>
              <a:t>Secondary title if needed</a:t>
            </a:r>
            <a:endParaRPr lang="en-US" dirty="0"/>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0" y="4233687"/>
            <a:ext cx="10962105" cy="379542"/>
          </a:xfrm>
          <a:prstGeom prst="rect">
            <a:avLst/>
          </a:prstGeo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WBS 6.0x.xxx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0" y="3738425"/>
            <a:ext cx="10962105" cy="477838"/>
          </a:xfrm>
          <a:prstGeom prst="rect">
            <a:avLst/>
          </a:prstGeo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Project Role or Organizational Role if not Project</a:t>
            </a:r>
          </a:p>
        </p:txBody>
      </p:sp>
    </p:spTree>
    <p:extLst>
      <p:ext uri="{BB962C8B-B14F-4D97-AF65-F5344CB8AC3E}">
        <p14:creationId xmlns:p14="http://schemas.microsoft.com/office/powerpoint/2010/main" val="3419946361"/>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About Me – Presenter Name</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sz="2000"/>
            </a:lvl1pPr>
            <a:lvl2pPr>
              <a:defRPr sz="1600"/>
            </a:lvl2pPr>
            <a:lvl3pPr>
              <a:defRPr sz="1600"/>
            </a:lvl3pPr>
            <a:lvl4pPr>
              <a:defRPr sz="1600"/>
            </a:lvl4pPr>
            <a:lvl5pPr>
              <a:defRPr sz="1600"/>
            </a:lvl5pPr>
          </a:lstStyle>
          <a:p>
            <a:pPr lvl="0"/>
            <a:r>
              <a:rPr lang="en-US" dirty="0"/>
              <a:t>Level 1 – Arial 20</a:t>
            </a:r>
          </a:p>
          <a:p>
            <a:pPr lvl="1"/>
            <a:r>
              <a:rPr lang="en-US" dirty="0"/>
              <a:t>Level 2 – Arial 16</a:t>
            </a:r>
          </a:p>
          <a:p>
            <a:pPr lvl="2"/>
            <a:r>
              <a:rPr lang="en-US" dirty="0"/>
              <a:t>Level 3 – Arial 16</a:t>
            </a:r>
          </a:p>
          <a:p>
            <a:pPr lvl="3"/>
            <a:r>
              <a:rPr lang="en-US" dirty="0"/>
              <a:t>Level 4 – Arial 16</a:t>
            </a:r>
          </a:p>
          <a:p>
            <a:pPr lvl="4"/>
            <a:r>
              <a:rPr lang="en-US" dirty="0"/>
              <a:t>Level 5 – Arial 16</a:t>
            </a:r>
          </a:p>
        </p:txBody>
      </p:sp>
    </p:spTree>
    <p:extLst>
      <p:ext uri="{BB962C8B-B14F-4D97-AF65-F5344CB8AC3E}">
        <p14:creationId xmlns:p14="http://schemas.microsoft.com/office/powerpoint/2010/main" val="356105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35169"/>
            <a:ext cx="11499234" cy="480349"/>
          </a:xfrm>
        </p:spPr>
        <p:txBody>
          <a:bodyPr/>
          <a:lstStyle>
            <a:lvl1pPr>
              <a:defRPr/>
            </a:lvl1pPr>
          </a:lstStyle>
          <a:p>
            <a:r>
              <a:rPr lang="en-US" dirty="0"/>
              <a:t>Title Only</a:t>
            </a:r>
          </a:p>
        </p:txBody>
      </p:sp>
    </p:spTree>
    <p:extLst>
      <p:ext uri="{BB962C8B-B14F-4D97-AF65-F5344CB8AC3E}">
        <p14:creationId xmlns:p14="http://schemas.microsoft.com/office/powerpoint/2010/main" val="119363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04D147-DB2A-FE44-B65D-308F06D4BA71}"/>
              </a:ext>
            </a:extLst>
          </p:cNvPr>
          <p:cNvSpPr txBox="1"/>
          <p:nvPr userDrawn="1"/>
        </p:nvSpPr>
        <p:spPr>
          <a:xfrm>
            <a:off x="360946" y="6490193"/>
            <a:ext cx="5861434" cy="307777"/>
          </a:xfrm>
          <a:prstGeom prst="rect">
            <a:avLst/>
          </a:prstGeom>
          <a:noFill/>
        </p:spPr>
        <p:txBody>
          <a:bodyPr wrap="square">
            <a:spAutoFit/>
          </a:bodyPr>
          <a:lstStyle/>
          <a:p>
            <a:pPr algn="l" rtl="0" fontAlgn="base"/>
            <a:r>
              <a:rPr lang="en-US" sz="1400" b="0" i="0" u="none" strike="noStrike" dirty="0" err="1">
                <a:solidFill>
                  <a:schemeClr val="tx1"/>
                </a:solidFill>
                <a:effectLst/>
                <a:latin typeface="Arial" panose="020B0604020202020204" pitchFamily="34" charset="0"/>
              </a:rPr>
              <a:t>JLab</a:t>
            </a:r>
            <a:r>
              <a:rPr lang="en-US" sz="1400" b="0" i="0" u="none" strike="noStrike" dirty="0">
                <a:solidFill>
                  <a:schemeClr val="tx1"/>
                </a:solidFill>
                <a:effectLst/>
                <a:latin typeface="Arial" panose="020B0604020202020204" pitchFamily="34" charset="0"/>
              </a:rPr>
              <a:t> EIC Meeting</a:t>
            </a:r>
            <a:endParaRPr lang="en-US" sz="1400" b="0" i="0" u="none" strike="noStrike" dirty="0">
              <a:solidFill>
                <a:schemeClr val="tx1"/>
              </a:solidFill>
              <a:effectLst/>
              <a:latin typeface="Segoe UI" panose="020B0502040204020203" pitchFamily="34" charset="0"/>
            </a:endParaRPr>
          </a:p>
        </p:txBody>
      </p:sp>
      <p:sp>
        <p:nvSpPr>
          <p:cNvPr id="5" name="TextBox 4">
            <a:extLst>
              <a:ext uri="{FF2B5EF4-FFF2-40B4-BE49-F238E27FC236}">
                <a16:creationId xmlns:a16="http://schemas.microsoft.com/office/drawing/2014/main" id="{DE0BBA41-70B7-4742-9300-ED5B62B98DFE}"/>
              </a:ext>
            </a:extLst>
          </p:cNvPr>
          <p:cNvSpPr txBox="1"/>
          <p:nvPr userDrawn="1"/>
        </p:nvSpPr>
        <p:spPr>
          <a:xfrm>
            <a:off x="11541499" y="6490193"/>
            <a:ext cx="513209" cy="307777"/>
          </a:xfrm>
          <a:prstGeom prst="rect">
            <a:avLst/>
          </a:prstGeom>
          <a:noFill/>
        </p:spPr>
        <p:txBody>
          <a:bodyPr wrap="square" anchor="ctr">
            <a:spAutoFit/>
          </a:bodyPr>
          <a:lstStyle/>
          <a:p>
            <a:pPr algn="r"/>
            <a:fld id="{E5E7E6BA-9547-40BA-BC84-EED48D8D50C1}" type="slidenum">
              <a:rPr lang="en-US" sz="1400" b="0" smtClean="0">
                <a:solidFill>
                  <a:schemeClr val="tx1"/>
                </a:solidFill>
              </a:rPr>
              <a:pPr algn="r"/>
              <a:t>‹#›</a:t>
            </a:fld>
            <a:endParaRPr lang="en-US" sz="1400" b="0" dirty="0">
              <a:solidFill>
                <a:schemeClr val="tx1"/>
              </a:solidFill>
            </a:endParaRPr>
          </a:p>
        </p:txBody>
      </p:sp>
      <p:cxnSp>
        <p:nvCxnSpPr>
          <p:cNvPr id="6" name="Straight Connector 5">
            <a:extLst>
              <a:ext uri="{FF2B5EF4-FFF2-40B4-BE49-F238E27FC236}">
                <a16:creationId xmlns:a16="http://schemas.microsoft.com/office/drawing/2014/main" id="{9F7EF8A2-B500-2942-B81B-4C536E654E7F}"/>
              </a:ext>
            </a:extLst>
          </p:cNvPr>
          <p:cNvCxnSpPr>
            <a:cxnSpLocks/>
          </p:cNvCxnSpPr>
          <p:nvPr userDrawn="1"/>
        </p:nvCxnSpPr>
        <p:spPr>
          <a:xfrm>
            <a:off x="419561" y="6225469"/>
            <a:ext cx="11499925" cy="0"/>
          </a:xfrm>
          <a:prstGeom prst="line">
            <a:avLst/>
          </a:prstGeom>
          <a:ln w="1905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0612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1272" y="597426"/>
            <a:ext cx="11499925" cy="0"/>
          </a:xfrm>
          <a:prstGeom prst="line">
            <a:avLst/>
          </a:prstGeom>
          <a:ln w="381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AB3137-4B00-CEAB-DCD1-3B470E06EA17}"/>
              </a:ext>
            </a:extLst>
          </p:cNvPr>
          <p:cNvSpPr txBox="1"/>
          <p:nvPr userDrawn="1"/>
        </p:nvSpPr>
        <p:spPr>
          <a:xfrm>
            <a:off x="11541499" y="6490193"/>
            <a:ext cx="513209" cy="307777"/>
          </a:xfrm>
          <a:prstGeom prst="rect">
            <a:avLst/>
          </a:prstGeom>
          <a:noFill/>
        </p:spPr>
        <p:txBody>
          <a:bodyPr wrap="square" anchor="ctr">
            <a:spAutoFit/>
          </a:bodyPr>
          <a:lstStyle/>
          <a:p>
            <a:pPr algn="r"/>
            <a:fld id="{E5E7E6BA-9547-40BA-BC84-EED48D8D50C1}" type="slidenum">
              <a:rPr lang="en-US" sz="1400" b="0" smtClean="0">
                <a:solidFill>
                  <a:schemeClr val="tx1"/>
                </a:solidFill>
              </a:rPr>
              <a:pPr algn="r"/>
              <a:t>‹#›</a:t>
            </a:fld>
            <a:endParaRPr lang="en-US" sz="1400" b="0" dirty="0">
              <a:solidFill>
                <a:schemeClr val="tx1"/>
              </a:solidFill>
            </a:endParaRPr>
          </a:p>
        </p:txBody>
      </p:sp>
      <p:sp>
        <p:nvSpPr>
          <p:cNvPr id="10" name="Title Placeholder 9">
            <a:extLst>
              <a:ext uri="{FF2B5EF4-FFF2-40B4-BE49-F238E27FC236}">
                <a16:creationId xmlns:a16="http://schemas.microsoft.com/office/drawing/2014/main" id="{E7866077-7D9B-4430-B0C0-7F253295F396}"/>
              </a:ext>
            </a:extLst>
          </p:cNvPr>
          <p:cNvSpPr>
            <a:spLocks noGrp="1"/>
          </p:cNvSpPr>
          <p:nvPr>
            <p:ph type="title"/>
          </p:nvPr>
        </p:nvSpPr>
        <p:spPr>
          <a:xfrm>
            <a:off x="428444" y="44372"/>
            <a:ext cx="11499234" cy="491919"/>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ECB0C19D-3CAB-5E13-FAF8-C95DA56F6F93}"/>
              </a:ext>
            </a:extLst>
          </p:cNvPr>
          <p:cNvSpPr>
            <a:spLocks noGrp="1"/>
          </p:cNvSpPr>
          <p:nvPr>
            <p:ph type="body" idx="1"/>
          </p:nvPr>
        </p:nvSpPr>
        <p:spPr>
          <a:xfrm>
            <a:off x="430010" y="897782"/>
            <a:ext cx="1149862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FC08E25F-84A1-8590-D67F-7B72802CACE8}"/>
              </a:ext>
            </a:extLst>
          </p:cNvPr>
          <p:cNvSpPr txBox="1"/>
          <p:nvPr userDrawn="1"/>
        </p:nvSpPr>
        <p:spPr>
          <a:xfrm>
            <a:off x="359672" y="6490193"/>
            <a:ext cx="5736328" cy="307777"/>
          </a:xfrm>
          <a:prstGeom prst="rect">
            <a:avLst/>
          </a:prstGeom>
          <a:noFill/>
        </p:spPr>
        <p:txBody>
          <a:bodyPr wrap="square">
            <a:spAutoFit/>
          </a:bodyPr>
          <a:lstStyle/>
          <a:p>
            <a:pPr algn="l" rtl="0" fontAlgn="base"/>
            <a:r>
              <a:rPr lang="en-US" sz="1400" b="0" i="0" u="none" strike="noStrike" dirty="0" err="1">
                <a:solidFill>
                  <a:schemeClr val="tx1"/>
                </a:solidFill>
                <a:effectLst/>
                <a:latin typeface="Arial" panose="020B0604020202020204" pitchFamily="34" charset="0"/>
              </a:rPr>
              <a:t>JLab</a:t>
            </a:r>
            <a:r>
              <a:rPr lang="en-US" sz="1400" b="0" i="0" u="none" strike="noStrike" dirty="0">
                <a:solidFill>
                  <a:schemeClr val="tx1"/>
                </a:solidFill>
                <a:effectLst/>
                <a:latin typeface="Arial" panose="020B0604020202020204" pitchFamily="34" charset="0"/>
              </a:rPr>
              <a:t> EIC Meeting</a:t>
            </a:r>
            <a:endParaRPr lang="en-US" sz="1400" b="0" i="0" u="none" strike="noStrike" dirty="0">
              <a:solidFill>
                <a:schemeClr val="tx1"/>
              </a:solidFill>
              <a:effectLst/>
              <a:latin typeface="Segoe UI" panose="020B0502040204020203" pitchFamily="34" charset="0"/>
            </a:endParaRPr>
          </a:p>
        </p:txBody>
      </p:sp>
      <p:cxnSp>
        <p:nvCxnSpPr>
          <p:cNvPr id="8" name="Straight Connector 7">
            <a:extLst>
              <a:ext uri="{FF2B5EF4-FFF2-40B4-BE49-F238E27FC236}">
                <a16:creationId xmlns:a16="http://schemas.microsoft.com/office/drawing/2014/main" id="{B2D02900-8747-A94F-8A05-74226506673D}"/>
              </a:ext>
            </a:extLst>
          </p:cNvPr>
          <p:cNvCxnSpPr>
            <a:cxnSpLocks/>
          </p:cNvCxnSpPr>
          <p:nvPr userDrawn="1"/>
        </p:nvCxnSpPr>
        <p:spPr>
          <a:xfrm>
            <a:off x="428444" y="6272361"/>
            <a:ext cx="11499925" cy="0"/>
          </a:xfrm>
          <a:prstGeom prst="line">
            <a:avLst/>
          </a:prstGeom>
          <a:ln w="1905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9" r:id="rId1"/>
    <p:sldLayoutId id="2147483689" r:id="rId2"/>
    <p:sldLayoutId id="2147483699" r:id="rId3"/>
    <p:sldLayoutId id="2147483701" r:id="rId4"/>
  </p:sldLayoutIdLst>
  <p:hf sldNum="0" hdr="0" ftr="0" dt="0"/>
  <p:txStyles>
    <p:titleStyle>
      <a:lvl1pPr algn="l" defTabSz="914400" rtl="0" eaLnBrk="1" latinLnBrk="0" hangingPunct="1">
        <a:lnSpc>
          <a:spcPct val="90000"/>
        </a:lnSpc>
        <a:spcBef>
          <a:spcPct val="0"/>
        </a:spcBef>
        <a:buNone/>
        <a:defRPr sz="3600" b="1" u="none"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F5B5-4B25-C469-87BE-41A75A7120BC}"/>
              </a:ext>
            </a:extLst>
          </p:cNvPr>
          <p:cNvSpPr>
            <a:spLocks noGrp="1"/>
          </p:cNvSpPr>
          <p:nvPr>
            <p:ph type="ctrTitle"/>
          </p:nvPr>
        </p:nvSpPr>
        <p:spPr>
          <a:xfrm>
            <a:off x="502919" y="1174478"/>
            <a:ext cx="10962105" cy="1240412"/>
          </a:xfrm>
        </p:spPr>
        <p:txBody>
          <a:bodyPr anchor="b">
            <a:normAutofit/>
          </a:bodyPr>
          <a:lstStyle/>
          <a:p>
            <a:r>
              <a:rPr lang="en-US" dirty="0"/>
              <a:t>Plans for Early Science</a:t>
            </a:r>
          </a:p>
        </p:txBody>
      </p:sp>
      <p:sp>
        <p:nvSpPr>
          <p:cNvPr id="3" name="Subtitle 2">
            <a:extLst>
              <a:ext uri="{FF2B5EF4-FFF2-40B4-BE49-F238E27FC236}">
                <a16:creationId xmlns:a16="http://schemas.microsoft.com/office/drawing/2014/main" id="{7DD984CA-F83A-B1FD-C7E1-1E5A30ADD38F}"/>
              </a:ext>
            </a:extLst>
          </p:cNvPr>
          <p:cNvSpPr>
            <a:spLocks noGrp="1"/>
          </p:cNvSpPr>
          <p:nvPr>
            <p:ph type="subTitle" idx="1"/>
          </p:nvPr>
        </p:nvSpPr>
        <p:spPr>
          <a:xfrm>
            <a:off x="585113" y="5064645"/>
            <a:ext cx="6627345" cy="1019620"/>
          </a:xfrm>
        </p:spPr>
        <p:txBody>
          <a:bodyPr anchor="ctr">
            <a:noAutofit/>
          </a:bodyPr>
          <a:lstStyle/>
          <a:p>
            <a:pPr algn="l" rtl="0" fontAlgn="base"/>
            <a:r>
              <a:rPr lang="en-US" sz="2000" b="0" i="0" u="none" strike="noStrike" dirty="0" err="1">
                <a:effectLst/>
                <a:latin typeface="Arial"/>
                <a:cs typeface="Arial"/>
              </a:rPr>
              <a:t>Jlab</a:t>
            </a:r>
            <a:r>
              <a:rPr lang="en-US" sz="2000" b="0" i="0" u="none" strike="noStrike" dirty="0">
                <a:effectLst/>
                <a:latin typeface="Arial"/>
                <a:cs typeface="Arial"/>
              </a:rPr>
              <a:t> EIC Meeting</a:t>
            </a:r>
          </a:p>
          <a:p>
            <a:pPr algn="l" rtl="0" fontAlgn="base"/>
            <a:r>
              <a:rPr lang="en-US" sz="2000" b="0" i="0" u="none" strike="noStrike" dirty="0">
                <a:effectLst/>
                <a:latin typeface="Arial"/>
                <a:cs typeface="Arial"/>
              </a:rPr>
              <a:t>September </a:t>
            </a:r>
            <a:r>
              <a:rPr lang="en-US" dirty="0">
                <a:latin typeface="Arial"/>
                <a:cs typeface="Arial"/>
              </a:rPr>
              <a:t>20</a:t>
            </a:r>
            <a:r>
              <a:rPr lang="en-US" sz="2000" b="0" i="0" u="none" strike="noStrike" dirty="0">
                <a:effectLst/>
                <a:latin typeface="Arial"/>
                <a:cs typeface="Arial"/>
              </a:rPr>
              <a:t>, 2024​</a:t>
            </a:r>
          </a:p>
        </p:txBody>
      </p:sp>
      <p:sp>
        <p:nvSpPr>
          <p:cNvPr id="4" name="Text Placeholder 3">
            <a:extLst>
              <a:ext uri="{FF2B5EF4-FFF2-40B4-BE49-F238E27FC236}">
                <a16:creationId xmlns:a16="http://schemas.microsoft.com/office/drawing/2014/main" id="{EE1A2A0F-F73E-004D-868A-1A4D79DBE132}"/>
              </a:ext>
            </a:extLst>
          </p:cNvPr>
          <p:cNvSpPr>
            <a:spLocks noGrp="1"/>
          </p:cNvSpPr>
          <p:nvPr>
            <p:ph type="body" sz="quarter" idx="10"/>
          </p:nvPr>
        </p:nvSpPr>
        <p:spPr>
          <a:xfrm>
            <a:off x="502918" y="2885688"/>
            <a:ext cx="10962105" cy="1240412"/>
          </a:xfrm>
        </p:spPr>
        <p:txBody>
          <a:bodyPr anchor="ctr"/>
          <a:lstStyle/>
          <a:p>
            <a:r>
              <a:rPr lang="en-US" b="0" dirty="0"/>
              <a:t>E.C. </a:t>
            </a:r>
            <a:r>
              <a:rPr lang="en-US" b="0" dirty="0" err="1"/>
              <a:t>Aschenauer</a:t>
            </a:r>
            <a:r>
              <a:rPr lang="en-US" b="0" dirty="0"/>
              <a:t> (BNL)</a:t>
            </a:r>
          </a:p>
          <a:p>
            <a:r>
              <a:rPr lang="en-US" b="0">
                <a:cs typeface="Arial" panose="020B0604020202020204" pitchFamily="34" charset="0"/>
              </a:rPr>
              <a:t>Co-Associate Director </a:t>
            </a:r>
            <a:r>
              <a:rPr lang="en-US" b="0" dirty="0">
                <a:cs typeface="Arial" panose="020B0604020202020204" pitchFamily="34" charset="0"/>
              </a:rPr>
              <a:t>for the Experimental Program</a:t>
            </a:r>
          </a:p>
        </p:txBody>
      </p:sp>
    </p:spTree>
    <p:extLst>
      <p:ext uri="{BB962C8B-B14F-4D97-AF65-F5344CB8AC3E}">
        <p14:creationId xmlns:p14="http://schemas.microsoft.com/office/powerpoint/2010/main" val="553597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BA23D-954C-8F1A-AEC6-3E400AA4C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4D18B-6CD3-697F-44F8-DA04AA289884}"/>
              </a:ext>
            </a:extLst>
          </p:cNvPr>
          <p:cNvSpPr>
            <a:spLocks noGrp="1"/>
          </p:cNvSpPr>
          <p:nvPr>
            <p:ph type="title"/>
          </p:nvPr>
        </p:nvSpPr>
        <p:spPr/>
        <p:txBody>
          <a:bodyPr/>
          <a:lstStyle/>
          <a:p>
            <a:r>
              <a:rPr lang="en-US" dirty="0"/>
              <a:t>Luminosity ep for Phase-1</a:t>
            </a:r>
          </a:p>
        </p:txBody>
      </p:sp>
      <p:sp>
        <p:nvSpPr>
          <p:cNvPr id="4" name="TextBox 3">
            <a:extLst>
              <a:ext uri="{FF2B5EF4-FFF2-40B4-BE49-F238E27FC236}">
                <a16:creationId xmlns:a16="http://schemas.microsoft.com/office/drawing/2014/main" id="{A6CCDEB9-CE38-B1EC-14B0-4B1F4430AD12}"/>
              </a:ext>
            </a:extLst>
          </p:cNvPr>
          <p:cNvSpPr txBox="1"/>
          <p:nvPr/>
        </p:nvSpPr>
        <p:spPr>
          <a:xfrm>
            <a:off x="458377" y="675830"/>
            <a:ext cx="6703758" cy="1477328"/>
          </a:xfrm>
          <a:prstGeom prst="rect">
            <a:avLst/>
          </a:prstGeom>
          <a:noFill/>
        </p:spPr>
        <p:txBody>
          <a:bodyPr wrap="none" rtlCol="0">
            <a:spAutoFit/>
          </a:bodyPr>
          <a:lstStyle/>
          <a:p>
            <a:r>
              <a:rPr lang="en-US" b="1" dirty="0">
                <a:solidFill>
                  <a:schemeClr val="bg2"/>
                </a:solidFill>
              </a:rPr>
              <a:t>Possible Beam energies:</a:t>
            </a:r>
          </a:p>
          <a:p>
            <a:r>
              <a:rPr lang="en-US" dirty="0"/>
              <a:t>electron: 5 GeV, 10 GeV and ultimately 18 GeV</a:t>
            </a:r>
          </a:p>
          <a:p>
            <a:r>
              <a:rPr lang="en-US" dirty="0"/>
              <a:t>proton: 41 GeV, 100 GeV to 255 GeV ultimately 275 GeV</a:t>
            </a:r>
          </a:p>
          <a:p>
            <a:r>
              <a:rPr lang="en-US" dirty="0"/>
              <a:t>Au: 41 GeV, 100 GeV to 110 GeV ultimately</a:t>
            </a:r>
          </a:p>
          <a:p>
            <a:r>
              <a:rPr lang="en-US" dirty="0"/>
              <a:t>A: 41 GeV, 100 GeV to Max ~255 / (A/Z) ultimately ~275 / (A/Z) </a:t>
            </a:r>
          </a:p>
        </p:txBody>
      </p:sp>
      <p:graphicFrame>
        <p:nvGraphicFramePr>
          <p:cNvPr id="5" name="Table 4">
            <a:extLst>
              <a:ext uri="{FF2B5EF4-FFF2-40B4-BE49-F238E27FC236}">
                <a16:creationId xmlns:a16="http://schemas.microsoft.com/office/drawing/2014/main" id="{01B3960A-111F-3E59-88A7-786317D565F0}"/>
              </a:ext>
            </a:extLst>
          </p:cNvPr>
          <p:cNvGraphicFramePr>
            <a:graphicFrameLocks noGrp="1"/>
          </p:cNvGraphicFramePr>
          <p:nvPr/>
        </p:nvGraphicFramePr>
        <p:xfrm>
          <a:off x="458377" y="2153158"/>
          <a:ext cx="5637623" cy="2123440"/>
        </p:xfrm>
        <a:graphic>
          <a:graphicData uri="http://schemas.openxmlformats.org/drawingml/2006/table">
            <a:tbl>
              <a:tblPr firstRow="1" bandRow="1">
                <a:tableStyleId>{5C22544A-7EE6-4342-B048-85BDC9FD1C3A}</a:tableStyleId>
              </a:tblPr>
              <a:tblGrid>
                <a:gridCol w="2889322">
                  <a:extLst>
                    <a:ext uri="{9D8B030D-6E8A-4147-A177-3AD203B41FA5}">
                      <a16:colId xmlns:a16="http://schemas.microsoft.com/office/drawing/2014/main" val="2742942954"/>
                    </a:ext>
                  </a:extLst>
                </a:gridCol>
                <a:gridCol w="1521929">
                  <a:extLst>
                    <a:ext uri="{9D8B030D-6E8A-4147-A177-3AD203B41FA5}">
                      <a16:colId xmlns:a16="http://schemas.microsoft.com/office/drawing/2014/main" val="1610229198"/>
                    </a:ext>
                  </a:extLst>
                </a:gridCol>
                <a:gridCol w="1226372">
                  <a:extLst>
                    <a:ext uri="{9D8B030D-6E8A-4147-A177-3AD203B41FA5}">
                      <a16:colId xmlns:a16="http://schemas.microsoft.com/office/drawing/2014/main" val="3157545913"/>
                    </a:ext>
                  </a:extLst>
                </a:gridCol>
              </a:tblGrid>
              <a:tr h="0">
                <a:tc>
                  <a:txBody>
                    <a:bodyPr/>
                    <a:lstStyle/>
                    <a:p>
                      <a:r>
                        <a:rPr lang="en-US" dirty="0"/>
                        <a:t>High Divergence</a:t>
                      </a:r>
                    </a:p>
                  </a:txBody>
                  <a:tcPr/>
                </a:tc>
                <a:tc>
                  <a:txBody>
                    <a:bodyPr/>
                    <a:lstStyle/>
                    <a:p>
                      <a:pPr algn="ctr"/>
                      <a:r>
                        <a:rPr lang="en-US" dirty="0"/>
                        <a:t>Lumi per Fill (5 h)</a:t>
                      </a:r>
                    </a:p>
                  </a:txBody>
                  <a:tcPr/>
                </a:tc>
                <a:tc>
                  <a:txBody>
                    <a:bodyPr/>
                    <a:lstStyle/>
                    <a:p>
                      <a:pPr algn="ctr"/>
                      <a:r>
                        <a:rPr lang="en-US" dirty="0"/>
                        <a:t>Lumi per Year</a:t>
                      </a:r>
                    </a:p>
                  </a:txBody>
                  <a:tcPr/>
                </a:tc>
                <a:extLst>
                  <a:ext uri="{0D108BD9-81ED-4DB2-BD59-A6C34878D82A}">
                    <a16:rowId xmlns:a16="http://schemas.microsoft.com/office/drawing/2014/main" val="2366579287"/>
                  </a:ext>
                </a:extLst>
              </a:tr>
              <a:tr h="370840">
                <a:tc>
                  <a:txBody>
                    <a:bodyPr/>
                    <a:lstStyle/>
                    <a:p>
                      <a:r>
                        <a:rPr lang="en-US" dirty="0"/>
                        <a:t>  5 GeV e x 250 GeV 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9.26 pb</a:t>
                      </a:r>
                      <a:r>
                        <a:rPr lang="en-US" baseline="30000" dirty="0"/>
                        <a:t>-1</a:t>
                      </a:r>
                      <a:endParaRPr lang="en-US" dirty="0"/>
                    </a:p>
                  </a:txBody>
                  <a:tcPr/>
                </a:tc>
                <a:tc>
                  <a:txBody>
                    <a:bodyPr/>
                    <a:lstStyle/>
                    <a:p>
                      <a:pPr algn="ctr"/>
                      <a:r>
                        <a:rPr lang="en-US" dirty="0"/>
                        <a:t>6.48  fb</a:t>
                      </a:r>
                      <a:r>
                        <a:rPr lang="en-US" baseline="30000" dirty="0"/>
                        <a:t>-1</a:t>
                      </a:r>
                      <a:endParaRPr lang="en-US" dirty="0"/>
                    </a:p>
                  </a:txBody>
                  <a:tcPr/>
                </a:tc>
                <a:extLst>
                  <a:ext uri="{0D108BD9-81ED-4DB2-BD59-A6C34878D82A}">
                    <a16:rowId xmlns:a16="http://schemas.microsoft.com/office/drawing/2014/main" val="1766963834"/>
                  </a:ext>
                </a:extLst>
              </a:tr>
              <a:tr h="370840">
                <a:tc>
                  <a:txBody>
                    <a:bodyPr/>
                    <a:lstStyle/>
                    <a:p>
                      <a:r>
                        <a:rPr lang="en-US" dirty="0"/>
                        <a:t>10 GeV e x 250 GeV p</a:t>
                      </a:r>
                    </a:p>
                  </a:txBody>
                  <a:tcPr/>
                </a:tc>
                <a:tc>
                  <a:txBody>
                    <a:bodyPr/>
                    <a:lstStyle/>
                    <a:p>
                      <a:pPr algn="ctr"/>
                      <a:r>
                        <a:rPr lang="en-US" dirty="0"/>
                        <a:t>13.12 pb</a:t>
                      </a:r>
                      <a:r>
                        <a:rPr lang="en-US" baseline="30000" dirty="0"/>
                        <a:t>-1</a:t>
                      </a:r>
                      <a:endParaRPr lang="en-US" dirty="0"/>
                    </a:p>
                  </a:txBody>
                  <a:tcPr/>
                </a:tc>
                <a:tc>
                  <a:txBody>
                    <a:bodyPr/>
                    <a:lstStyle/>
                    <a:p>
                      <a:pPr algn="ctr"/>
                      <a:r>
                        <a:rPr lang="en-US" dirty="0"/>
                        <a:t>9.18 fb</a:t>
                      </a:r>
                      <a:r>
                        <a:rPr lang="en-US" baseline="30000" dirty="0"/>
                        <a:t>-1</a:t>
                      </a:r>
                    </a:p>
                  </a:txBody>
                  <a:tcPr/>
                </a:tc>
                <a:extLst>
                  <a:ext uri="{0D108BD9-81ED-4DB2-BD59-A6C34878D82A}">
                    <a16:rowId xmlns:a16="http://schemas.microsoft.com/office/drawing/2014/main" val="3039021743"/>
                  </a:ext>
                </a:extLst>
              </a:tr>
              <a:tr h="370840">
                <a:tc>
                  <a:txBody>
                    <a:bodyPr/>
                    <a:lstStyle/>
                    <a:p>
                      <a:r>
                        <a:rPr lang="en-US" dirty="0"/>
                        <a:t>  5 GeV e x 130 GeV 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6.3 pb</a:t>
                      </a:r>
                      <a:r>
                        <a:rPr lang="en-US" baseline="30000" dirty="0"/>
                        <a:t>-1</a:t>
                      </a:r>
                    </a:p>
                  </a:txBody>
                  <a:tcPr/>
                </a:tc>
                <a:tc>
                  <a:txBody>
                    <a:bodyPr/>
                    <a:lstStyle/>
                    <a:p>
                      <a:pPr algn="ctr"/>
                      <a:r>
                        <a:rPr lang="en-US" dirty="0"/>
                        <a:t>4.36 fb-1</a:t>
                      </a:r>
                    </a:p>
                  </a:txBody>
                  <a:tcPr/>
                </a:tc>
                <a:extLst>
                  <a:ext uri="{0D108BD9-81ED-4DB2-BD59-A6C34878D82A}">
                    <a16:rowId xmlns:a16="http://schemas.microsoft.com/office/drawing/2014/main" val="2082711926"/>
                  </a:ext>
                </a:extLst>
              </a:tr>
              <a:tr h="370840">
                <a:tc>
                  <a:txBody>
                    <a:bodyPr/>
                    <a:lstStyle/>
                    <a:p>
                      <a:r>
                        <a:rPr lang="en-US" dirty="0"/>
                        <a:t>10 GeV e x 130 GeV p</a:t>
                      </a:r>
                    </a:p>
                  </a:txBody>
                  <a:tcPr/>
                </a:tc>
                <a:tc>
                  <a:txBody>
                    <a:bodyPr/>
                    <a:lstStyle/>
                    <a:p>
                      <a:pPr algn="ctr"/>
                      <a:r>
                        <a:rPr lang="en-US" dirty="0"/>
                        <a:t>7.6 pb</a:t>
                      </a:r>
                      <a:r>
                        <a:rPr lang="en-US" baseline="30000" dirty="0"/>
                        <a:t>-1</a:t>
                      </a:r>
                    </a:p>
                  </a:txBody>
                  <a:tcPr/>
                </a:tc>
                <a:tc>
                  <a:txBody>
                    <a:bodyPr/>
                    <a:lstStyle/>
                    <a:p>
                      <a:pPr algn="ctr"/>
                      <a:r>
                        <a:rPr lang="en-US" dirty="0"/>
                        <a:t>5.33 fb</a:t>
                      </a:r>
                      <a:r>
                        <a:rPr lang="en-US" baseline="30000" dirty="0"/>
                        <a:t>-1</a:t>
                      </a:r>
                      <a:r>
                        <a:rPr lang="en-US" dirty="0"/>
                        <a:t> </a:t>
                      </a:r>
                    </a:p>
                  </a:txBody>
                  <a:tcPr/>
                </a:tc>
                <a:extLst>
                  <a:ext uri="{0D108BD9-81ED-4DB2-BD59-A6C34878D82A}">
                    <a16:rowId xmlns:a16="http://schemas.microsoft.com/office/drawing/2014/main" val="2731618556"/>
                  </a:ext>
                </a:extLst>
              </a:tr>
            </a:tbl>
          </a:graphicData>
        </a:graphic>
      </p:graphicFrame>
      <p:graphicFrame>
        <p:nvGraphicFramePr>
          <p:cNvPr id="7" name="Table 6">
            <a:extLst>
              <a:ext uri="{FF2B5EF4-FFF2-40B4-BE49-F238E27FC236}">
                <a16:creationId xmlns:a16="http://schemas.microsoft.com/office/drawing/2014/main" id="{B98543F5-0050-54AC-F0F1-312E1DBFB336}"/>
              </a:ext>
            </a:extLst>
          </p:cNvPr>
          <p:cNvGraphicFramePr>
            <a:graphicFrameLocks noGrp="1"/>
          </p:cNvGraphicFramePr>
          <p:nvPr/>
        </p:nvGraphicFramePr>
        <p:xfrm>
          <a:off x="6323574" y="2153158"/>
          <a:ext cx="5637623" cy="2123440"/>
        </p:xfrm>
        <a:graphic>
          <a:graphicData uri="http://schemas.openxmlformats.org/drawingml/2006/table">
            <a:tbl>
              <a:tblPr firstRow="1" bandRow="1">
                <a:tableStyleId>{5C22544A-7EE6-4342-B048-85BDC9FD1C3A}</a:tableStyleId>
              </a:tblPr>
              <a:tblGrid>
                <a:gridCol w="2889322">
                  <a:extLst>
                    <a:ext uri="{9D8B030D-6E8A-4147-A177-3AD203B41FA5}">
                      <a16:colId xmlns:a16="http://schemas.microsoft.com/office/drawing/2014/main" val="2742942954"/>
                    </a:ext>
                  </a:extLst>
                </a:gridCol>
                <a:gridCol w="1521929">
                  <a:extLst>
                    <a:ext uri="{9D8B030D-6E8A-4147-A177-3AD203B41FA5}">
                      <a16:colId xmlns:a16="http://schemas.microsoft.com/office/drawing/2014/main" val="1610229198"/>
                    </a:ext>
                  </a:extLst>
                </a:gridCol>
                <a:gridCol w="1226372">
                  <a:extLst>
                    <a:ext uri="{9D8B030D-6E8A-4147-A177-3AD203B41FA5}">
                      <a16:colId xmlns:a16="http://schemas.microsoft.com/office/drawing/2014/main" val="3157545913"/>
                    </a:ext>
                  </a:extLst>
                </a:gridCol>
              </a:tblGrid>
              <a:tr h="0">
                <a:tc>
                  <a:txBody>
                    <a:bodyPr/>
                    <a:lstStyle/>
                    <a:p>
                      <a:r>
                        <a:rPr lang="en-US" dirty="0"/>
                        <a:t>Low Divergence</a:t>
                      </a:r>
                    </a:p>
                  </a:txBody>
                  <a:tcPr/>
                </a:tc>
                <a:tc>
                  <a:txBody>
                    <a:bodyPr/>
                    <a:lstStyle/>
                    <a:p>
                      <a:pPr algn="ctr"/>
                      <a:r>
                        <a:rPr lang="en-US" dirty="0"/>
                        <a:t>Lumi per Fill (5 h)</a:t>
                      </a:r>
                    </a:p>
                  </a:txBody>
                  <a:tcPr/>
                </a:tc>
                <a:tc>
                  <a:txBody>
                    <a:bodyPr/>
                    <a:lstStyle/>
                    <a:p>
                      <a:pPr algn="ctr"/>
                      <a:r>
                        <a:rPr lang="en-US" dirty="0"/>
                        <a:t>Lumi per Year</a:t>
                      </a:r>
                    </a:p>
                  </a:txBody>
                  <a:tcPr/>
                </a:tc>
                <a:extLst>
                  <a:ext uri="{0D108BD9-81ED-4DB2-BD59-A6C34878D82A}">
                    <a16:rowId xmlns:a16="http://schemas.microsoft.com/office/drawing/2014/main" val="2366579287"/>
                  </a:ext>
                </a:extLst>
              </a:tr>
              <a:tr h="370840">
                <a:tc>
                  <a:txBody>
                    <a:bodyPr/>
                    <a:lstStyle/>
                    <a:p>
                      <a:r>
                        <a:rPr lang="en-US" dirty="0"/>
                        <a:t>  5 GeV e x 250 GeV 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6.81 pb</a:t>
                      </a:r>
                      <a:r>
                        <a:rPr lang="en-US" baseline="30000" dirty="0"/>
                        <a:t>-1</a:t>
                      </a:r>
                    </a:p>
                  </a:txBody>
                  <a:tcPr/>
                </a:tc>
                <a:tc>
                  <a:txBody>
                    <a:bodyPr/>
                    <a:lstStyle/>
                    <a:p>
                      <a:pPr algn="ctr"/>
                      <a:r>
                        <a:rPr lang="en-US" dirty="0"/>
                        <a:t>4.78 fb</a:t>
                      </a:r>
                      <a:r>
                        <a:rPr lang="en-US" baseline="30000" dirty="0"/>
                        <a:t>-1</a:t>
                      </a:r>
                      <a:endParaRPr lang="en-US" dirty="0"/>
                    </a:p>
                  </a:txBody>
                  <a:tcPr/>
                </a:tc>
                <a:extLst>
                  <a:ext uri="{0D108BD9-81ED-4DB2-BD59-A6C34878D82A}">
                    <a16:rowId xmlns:a16="http://schemas.microsoft.com/office/drawing/2014/main" val="1766963834"/>
                  </a:ext>
                </a:extLst>
              </a:tr>
              <a:tr h="370840">
                <a:tc>
                  <a:txBody>
                    <a:bodyPr/>
                    <a:lstStyle/>
                    <a:p>
                      <a:r>
                        <a:rPr lang="en-US" dirty="0"/>
                        <a:t>10 GeV e x 250 GeV p</a:t>
                      </a:r>
                    </a:p>
                  </a:txBody>
                  <a:tcPr/>
                </a:tc>
                <a:tc>
                  <a:txBody>
                    <a:bodyPr/>
                    <a:lstStyle/>
                    <a:p>
                      <a:pPr algn="ctr"/>
                      <a:r>
                        <a:rPr lang="en-US" dirty="0"/>
                        <a:t>8.8 pb</a:t>
                      </a:r>
                      <a:r>
                        <a:rPr lang="en-US" baseline="30000" dirty="0"/>
                        <a:t>-1</a:t>
                      </a:r>
                      <a:endParaRPr lang="en-US" dirty="0"/>
                    </a:p>
                  </a:txBody>
                  <a:tcPr/>
                </a:tc>
                <a:tc>
                  <a:txBody>
                    <a:bodyPr/>
                    <a:lstStyle/>
                    <a:p>
                      <a:pPr algn="ctr"/>
                      <a:r>
                        <a:rPr lang="en-US" dirty="0"/>
                        <a:t>6.19 fb</a:t>
                      </a:r>
                      <a:r>
                        <a:rPr lang="en-US" baseline="30000" dirty="0"/>
                        <a:t>-1</a:t>
                      </a:r>
                      <a:endParaRPr lang="en-US" dirty="0"/>
                    </a:p>
                  </a:txBody>
                  <a:tcPr/>
                </a:tc>
                <a:extLst>
                  <a:ext uri="{0D108BD9-81ED-4DB2-BD59-A6C34878D82A}">
                    <a16:rowId xmlns:a16="http://schemas.microsoft.com/office/drawing/2014/main" val="3039021743"/>
                  </a:ext>
                </a:extLst>
              </a:tr>
              <a:tr h="370840">
                <a:tc>
                  <a:txBody>
                    <a:bodyPr/>
                    <a:lstStyle/>
                    <a:p>
                      <a:r>
                        <a:rPr lang="en-US" dirty="0"/>
                        <a:t>  5 GeV e x 130 GeV p</a:t>
                      </a:r>
                    </a:p>
                  </a:txBody>
                  <a:tcPr/>
                </a:tc>
                <a:tc>
                  <a:txBody>
                    <a:bodyPr/>
                    <a:lstStyle/>
                    <a:p>
                      <a:pPr algn="ctr"/>
                      <a:r>
                        <a:rPr lang="en-US" baseline="0" dirty="0"/>
                        <a:t>5.8 pb</a:t>
                      </a:r>
                      <a:r>
                        <a:rPr lang="en-US" baseline="30000" dirty="0"/>
                        <a:t>-1</a:t>
                      </a:r>
                    </a:p>
                  </a:txBody>
                  <a:tcPr/>
                </a:tc>
                <a:tc>
                  <a:txBody>
                    <a:bodyPr/>
                    <a:lstStyle/>
                    <a:p>
                      <a:pPr algn="ctr"/>
                      <a:r>
                        <a:rPr lang="en-US" dirty="0"/>
                        <a:t>4.1 fb</a:t>
                      </a:r>
                      <a:r>
                        <a:rPr lang="en-US" baseline="30000" dirty="0"/>
                        <a:t>-1</a:t>
                      </a:r>
                    </a:p>
                  </a:txBody>
                  <a:tcPr/>
                </a:tc>
                <a:extLst>
                  <a:ext uri="{0D108BD9-81ED-4DB2-BD59-A6C34878D82A}">
                    <a16:rowId xmlns:a16="http://schemas.microsoft.com/office/drawing/2014/main" val="2082711926"/>
                  </a:ext>
                </a:extLst>
              </a:tr>
              <a:tr h="370840">
                <a:tc>
                  <a:txBody>
                    <a:bodyPr/>
                    <a:lstStyle/>
                    <a:p>
                      <a:r>
                        <a:rPr lang="en-US" dirty="0"/>
                        <a:t>10 GeV e x 130 GeV p</a:t>
                      </a:r>
                    </a:p>
                  </a:txBody>
                  <a:tcPr/>
                </a:tc>
                <a:tc>
                  <a:txBody>
                    <a:bodyPr/>
                    <a:lstStyle/>
                    <a:p>
                      <a:pPr algn="ctr"/>
                      <a:r>
                        <a:rPr lang="en-US" dirty="0"/>
                        <a:t>7.1 pb</a:t>
                      </a:r>
                      <a:r>
                        <a:rPr lang="en-US" baseline="30000" dirty="0"/>
                        <a:t>-1</a:t>
                      </a:r>
                      <a:endParaRPr lang="en-US" dirty="0"/>
                    </a:p>
                  </a:txBody>
                  <a:tcPr/>
                </a:tc>
                <a:tc>
                  <a:txBody>
                    <a:bodyPr/>
                    <a:lstStyle/>
                    <a:p>
                      <a:pPr algn="ctr"/>
                      <a:r>
                        <a:rPr lang="en-US" dirty="0"/>
                        <a:t>4.95 fb</a:t>
                      </a:r>
                      <a:r>
                        <a:rPr lang="en-US" baseline="30000" dirty="0"/>
                        <a:t>-1</a:t>
                      </a:r>
                      <a:endParaRPr lang="en-US" dirty="0"/>
                    </a:p>
                  </a:txBody>
                  <a:tcPr/>
                </a:tc>
                <a:extLst>
                  <a:ext uri="{0D108BD9-81ED-4DB2-BD59-A6C34878D82A}">
                    <a16:rowId xmlns:a16="http://schemas.microsoft.com/office/drawing/2014/main" val="2731618556"/>
                  </a:ext>
                </a:extLst>
              </a:tr>
            </a:tbl>
          </a:graphicData>
        </a:graphic>
      </p:graphicFrame>
      <p:sp>
        <p:nvSpPr>
          <p:cNvPr id="8" name="TextBox 7">
            <a:extLst>
              <a:ext uri="{FF2B5EF4-FFF2-40B4-BE49-F238E27FC236}">
                <a16:creationId xmlns:a16="http://schemas.microsoft.com/office/drawing/2014/main" id="{63A71B3D-1359-F157-E093-35838378F1DD}"/>
              </a:ext>
            </a:extLst>
          </p:cNvPr>
          <p:cNvSpPr txBox="1"/>
          <p:nvPr/>
        </p:nvSpPr>
        <p:spPr>
          <a:xfrm>
            <a:off x="371356" y="4542406"/>
            <a:ext cx="5724644" cy="1477328"/>
          </a:xfrm>
          <a:prstGeom prst="rect">
            <a:avLst/>
          </a:prstGeom>
          <a:noFill/>
        </p:spPr>
        <p:txBody>
          <a:bodyPr wrap="none" rtlCol="0">
            <a:spAutoFit/>
          </a:bodyPr>
          <a:lstStyle/>
          <a:p>
            <a:r>
              <a:rPr lang="en-US" b="1" dirty="0">
                <a:solidFill>
                  <a:schemeClr val="bg2"/>
                </a:solidFill>
              </a:rPr>
              <a:t>Remember:</a:t>
            </a:r>
          </a:p>
          <a:p>
            <a:r>
              <a:rPr lang="en-US" dirty="0"/>
              <a:t>high divergence: higher </a:t>
            </a:r>
            <a:r>
              <a:rPr lang="en-US" dirty="0" err="1"/>
              <a:t>lumi</a:t>
            </a:r>
            <a:r>
              <a:rPr lang="en-US" dirty="0"/>
              <a:t>, but reduced acceptance </a:t>
            </a:r>
          </a:p>
          <a:p>
            <a:r>
              <a:rPr lang="en-US" dirty="0"/>
              <a:t>for low forward particle </a:t>
            </a:r>
            <a:r>
              <a:rPr lang="en-US" dirty="0" err="1"/>
              <a:t>p</a:t>
            </a:r>
            <a:r>
              <a:rPr lang="en-US" baseline="-25000" dirty="0" err="1"/>
              <a:t>T</a:t>
            </a:r>
            <a:r>
              <a:rPr lang="en-US" baseline="30000" dirty="0" err="1"/>
              <a:t>min</a:t>
            </a:r>
            <a:r>
              <a:rPr lang="en-US" dirty="0"/>
              <a:t> </a:t>
            </a:r>
          </a:p>
          <a:p>
            <a:r>
              <a:rPr lang="en-US" dirty="0"/>
              <a:t>low divergence: lower </a:t>
            </a:r>
            <a:r>
              <a:rPr lang="en-US" dirty="0" err="1"/>
              <a:t>lumi</a:t>
            </a:r>
            <a:r>
              <a:rPr lang="en-US" dirty="0"/>
              <a:t>, but increased acceptance </a:t>
            </a:r>
          </a:p>
          <a:p>
            <a:r>
              <a:rPr lang="en-US" dirty="0"/>
              <a:t>for low forward particle </a:t>
            </a:r>
            <a:r>
              <a:rPr lang="en-US" dirty="0" err="1"/>
              <a:t>p</a:t>
            </a:r>
            <a:r>
              <a:rPr lang="en-US" baseline="-25000" dirty="0" err="1"/>
              <a:t>T</a:t>
            </a:r>
            <a:r>
              <a:rPr lang="en-US" baseline="30000" dirty="0" err="1"/>
              <a:t>min</a:t>
            </a:r>
            <a:endParaRPr lang="en-US" baseline="30000" dirty="0"/>
          </a:p>
        </p:txBody>
      </p:sp>
      <p:grpSp>
        <p:nvGrpSpPr>
          <p:cNvPr id="11" name="Group 10">
            <a:extLst>
              <a:ext uri="{FF2B5EF4-FFF2-40B4-BE49-F238E27FC236}">
                <a16:creationId xmlns:a16="http://schemas.microsoft.com/office/drawing/2014/main" id="{7F1E1B3C-A99A-005D-EE8C-6C80C61D987D}"/>
              </a:ext>
            </a:extLst>
          </p:cNvPr>
          <p:cNvGrpSpPr/>
          <p:nvPr/>
        </p:nvGrpSpPr>
        <p:grpSpPr>
          <a:xfrm>
            <a:off x="6745045" y="4353840"/>
            <a:ext cx="3717357" cy="2504160"/>
            <a:chOff x="6745045" y="4353840"/>
            <a:chExt cx="3717357" cy="2504160"/>
          </a:xfrm>
        </p:grpSpPr>
        <p:pic>
          <p:nvPicPr>
            <p:cNvPr id="9" name="Picture 8">
              <a:extLst>
                <a:ext uri="{FF2B5EF4-FFF2-40B4-BE49-F238E27FC236}">
                  <a16:creationId xmlns:a16="http://schemas.microsoft.com/office/drawing/2014/main" id="{D22A5428-5594-0DBA-8238-27C91166EAD6}"/>
                </a:ext>
              </a:extLst>
            </p:cNvPr>
            <p:cNvPicPr>
              <a:picLocks noChangeAspect="1"/>
            </p:cNvPicPr>
            <p:nvPr/>
          </p:nvPicPr>
          <p:blipFill>
            <a:blip r:embed="rId2"/>
            <a:stretch>
              <a:fillRect/>
            </a:stretch>
          </p:blipFill>
          <p:spPr>
            <a:xfrm>
              <a:off x="6745045" y="4353840"/>
              <a:ext cx="3717357" cy="2504160"/>
            </a:xfrm>
            <a:prstGeom prst="rect">
              <a:avLst/>
            </a:prstGeom>
          </p:spPr>
        </p:pic>
        <p:sp>
          <p:nvSpPr>
            <p:cNvPr id="10" name="TextBox 9">
              <a:extLst>
                <a:ext uri="{FF2B5EF4-FFF2-40B4-BE49-F238E27FC236}">
                  <a16:creationId xmlns:a16="http://schemas.microsoft.com/office/drawing/2014/main" id="{D9B56B11-E140-E110-21F8-C27A4521F645}"/>
                </a:ext>
              </a:extLst>
            </p:cNvPr>
            <p:cNvSpPr txBox="1"/>
            <p:nvPr/>
          </p:nvSpPr>
          <p:spPr>
            <a:xfrm>
              <a:off x="8183452" y="6026595"/>
              <a:ext cx="1447832" cy="307777"/>
            </a:xfrm>
            <a:prstGeom prst="rect">
              <a:avLst/>
            </a:prstGeom>
            <a:solidFill>
              <a:schemeClr val="bg1"/>
            </a:solidFill>
          </p:spPr>
          <p:txBody>
            <a:bodyPr wrap="none" rtlCol="0">
              <a:spAutoFit/>
            </a:bodyPr>
            <a:lstStyle/>
            <a:p>
              <a:r>
                <a:rPr lang="en-US" sz="1400" dirty="0">
                  <a:solidFill>
                    <a:schemeClr val="accent2"/>
                  </a:solidFill>
                </a:rPr>
                <a:t>Low-divergence</a:t>
              </a:r>
            </a:p>
          </p:txBody>
        </p:sp>
      </p:grpSp>
      <p:sp>
        <p:nvSpPr>
          <p:cNvPr id="12" name="TextBox 11">
            <a:extLst>
              <a:ext uri="{FF2B5EF4-FFF2-40B4-BE49-F238E27FC236}">
                <a16:creationId xmlns:a16="http://schemas.microsoft.com/office/drawing/2014/main" id="{01029487-F6DA-966E-FA44-290459AE6026}"/>
              </a:ext>
            </a:extLst>
          </p:cNvPr>
          <p:cNvSpPr txBox="1"/>
          <p:nvPr/>
        </p:nvSpPr>
        <p:spPr>
          <a:xfrm>
            <a:off x="7259782" y="4542406"/>
            <a:ext cx="1236236" cy="369332"/>
          </a:xfrm>
          <a:prstGeom prst="rect">
            <a:avLst/>
          </a:prstGeom>
          <a:noFill/>
        </p:spPr>
        <p:txBody>
          <a:bodyPr wrap="none" rtlCol="0">
            <a:spAutoFit/>
          </a:bodyPr>
          <a:lstStyle/>
          <a:p>
            <a:r>
              <a:rPr lang="en-US" dirty="0"/>
              <a:t>Illustration</a:t>
            </a:r>
          </a:p>
        </p:txBody>
      </p:sp>
    </p:spTree>
    <p:extLst>
      <p:ext uri="{BB962C8B-B14F-4D97-AF65-F5344CB8AC3E}">
        <p14:creationId xmlns:p14="http://schemas.microsoft.com/office/powerpoint/2010/main" val="2114436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A136-06C7-5FC4-D7C4-AC5B96C900B0}"/>
              </a:ext>
            </a:extLst>
          </p:cNvPr>
          <p:cNvSpPr>
            <a:spLocks noGrp="1"/>
          </p:cNvSpPr>
          <p:nvPr>
            <p:ph type="title"/>
          </p:nvPr>
        </p:nvSpPr>
        <p:spPr/>
        <p:txBody>
          <a:bodyPr/>
          <a:lstStyle/>
          <a:p>
            <a:r>
              <a:rPr lang="en-US" dirty="0"/>
              <a:t>Luminosity ep for Phase-1</a:t>
            </a:r>
          </a:p>
        </p:txBody>
      </p:sp>
      <p:pic>
        <p:nvPicPr>
          <p:cNvPr id="5" name="Picture 4" descr="A graph of different colored lines&#10;&#10;Description automatically generated">
            <a:extLst>
              <a:ext uri="{FF2B5EF4-FFF2-40B4-BE49-F238E27FC236}">
                <a16:creationId xmlns:a16="http://schemas.microsoft.com/office/drawing/2014/main" id="{00741AFE-CE4A-E2EC-ED08-B66115437DE2}"/>
              </a:ext>
            </a:extLst>
          </p:cNvPr>
          <p:cNvPicPr>
            <a:picLocks noChangeAspect="1"/>
          </p:cNvPicPr>
          <p:nvPr/>
        </p:nvPicPr>
        <p:blipFill>
          <a:blip r:embed="rId2"/>
          <a:stretch>
            <a:fillRect/>
          </a:stretch>
        </p:blipFill>
        <p:spPr>
          <a:xfrm>
            <a:off x="5584968" y="742931"/>
            <a:ext cx="4422328" cy="3204504"/>
          </a:xfrm>
          <a:prstGeom prst="rect">
            <a:avLst/>
          </a:prstGeom>
        </p:spPr>
      </p:pic>
      <p:pic>
        <p:nvPicPr>
          <p:cNvPr id="7" name="Picture 6" descr="A graph of a number of numbers&#10;&#10;Description automatically generated with medium confidence">
            <a:extLst>
              <a:ext uri="{FF2B5EF4-FFF2-40B4-BE49-F238E27FC236}">
                <a16:creationId xmlns:a16="http://schemas.microsoft.com/office/drawing/2014/main" id="{D7351C90-B8AA-81E7-0273-CEC28B72F21E}"/>
              </a:ext>
            </a:extLst>
          </p:cNvPr>
          <p:cNvPicPr>
            <a:picLocks noChangeAspect="1"/>
          </p:cNvPicPr>
          <p:nvPr/>
        </p:nvPicPr>
        <p:blipFill>
          <a:blip r:embed="rId3"/>
          <a:stretch>
            <a:fillRect/>
          </a:stretch>
        </p:blipFill>
        <p:spPr>
          <a:xfrm>
            <a:off x="335657" y="742931"/>
            <a:ext cx="4879441" cy="3556321"/>
          </a:xfrm>
          <a:prstGeom prst="rect">
            <a:avLst/>
          </a:prstGeom>
        </p:spPr>
      </p:pic>
      <p:sp>
        <p:nvSpPr>
          <p:cNvPr id="8" name="TextBox 7">
            <a:extLst>
              <a:ext uri="{FF2B5EF4-FFF2-40B4-BE49-F238E27FC236}">
                <a16:creationId xmlns:a16="http://schemas.microsoft.com/office/drawing/2014/main" id="{94F8AAEB-9666-42B6-7B1F-B1063E8C579F}"/>
              </a:ext>
            </a:extLst>
          </p:cNvPr>
          <p:cNvSpPr txBox="1"/>
          <p:nvPr/>
        </p:nvSpPr>
        <p:spPr>
          <a:xfrm>
            <a:off x="461963" y="4432151"/>
            <a:ext cx="3801105" cy="646331"/>
          </a:xfrm>
          <a:prstGeom prst="rect">
            <a:avLst/>
          </a:prstGeom>
          <a:noFill/>
        </p:spPr>
        <p:txBody>
          <a:bodyPr wrap="none" rtlCol="0">
            <a:spAutoFit/>
          </a:bodyPr>
          <a:lstStyle/>
          <a:p>
            <a:pPr algn="ctr"/>
            <a:r>
              <a:rPr lang="en-US" sz="1800" dirty="0"/>
              <a:t>Compare to HERA peak luminosity </a:t>
            </a:r>
          </a:p>
          <a:p>
            <a:pPr algn="ctr"/>
            <a:r>
              <a:rPr lang="en-US" sz="1800" dirty="0"/>
              <a:t>of 5x10</a:t>
            </a:r>
            <a:r>
              <a:rPr lang="en-US" sz="1800" baseline="30000" dirty="0"/>
              <a:t>31</a:t>
            </a:r>
            <a:r>
              <a:rPr lang="en-US" sz="1800" dirty="0"/>
              <a:t>cm</a:t>
            </a:r>
            <a:r>
              <a:rPr lang="en-US" sz="1800" baseline="30000" dirty="0"/>
              <a:t>-2</a:t>
            </a:r>
            <a:r>
              <a:rPr lang="en-US" sz="1800" dirty="0"/>
              <a:t>sec</a:t>
            </a:r>
            <a:r>
              <a:rPr lang="en-US" sz="1800" baseline="30000" dirty="0"/>
              <a:t>-1</a:t>
            </a:r>
            <a:endParaRPr lang="en-US" sz="1800" dirty="0"/>
          </a:p>
        </p:txBody>
      </p:sp>
      <p:pic>
        <p:nvPicPr>
          <p:cNvPr id="3" name="Picture 2">
            <a:extLst>
              <a:ext uri="{FF2B5EF4-FFF2-40B4-BE49-F238E27FC236}">
                <a16:creationId xmlns:a16="http://schemas.microsoft.com/office/drawing/2014/main" id="{34F750EA-B08F-2479-18F9-5D098C3963AB}"/>
              </a:ext>
            </a:extLst>
          </p:cNvPr>
          <p:cNvPicPr/>
          <p:nvPr/>
        </p:nvPicPr>
        <p:blipFill>
          <a:blip r:embed="rId4"/>
          <a:srcRect t="3996" r="8427"/>
          <a:stretch/>
        </p:blipFill>
        <p:spPr>
          <a:xfrm>
            <a:off x="8140033" y="3929935"/>
            <a:ext cx="3965825" cy="2609256"/>
          </a:xfrm>
          <a:prstGeom prst="rect">
            <a:avLst/>
          </a:prstGeom>
          <a:ln>
            <a:noFill/>
          </a:ln>
        </p:spPr>
      </p:pic>
      <p:sp>
        <p:nvSpPr>
          <p:cNvPr id="4" name="TextBox 3">
            <a:extLst>
              <a:ext uri="{FF2B5EF4-FFF2-40B4-BE49-F238E27FC236}">
                <a16:creationId xmlns:a16="http://schemas.microsoft.com/office/drawing/2014/main" id="{04F8E4F6-8EA4-4437-18BB-8CF1EFB7B33C}"/>
              </a:ext>
            </a:extLst>
          </p:cNvPr>
          <p:cNvSpPr txBox="1"/>
          <p:nvPr/>
        </p:nvSpPr>
        <p:spPr>
          <a:xfrm>
            <a:off x="4133580" y="4914740"/>
            <a:ext cx="3924840" cy="1200329"/>
          </a:xfrm>
          <a:prstGeom prst="rect">
            <a:avLst/>
          </a:prstGeom>
          <a:noFill/>
        </p:spPr>
        <p:txBody>
          <a:bodyPr wrap="square" rtlCol="0">
            <a:spAutoFit/>
          </a:bodyPr>
          <a:lstStyle/>
          <a:p>
            <a:r>
              <a:rPr lang="en-US" spc="-1" dirty="0">
                <a:latin typeface="Arial"/>
              </a:rPr>
              <a:t>Max</a:t>
            </a:r>
            <a:r>
              <a:rPr lang="en-US" sz="1800" b="0" strike="noStrike" spc="-1" dirty="0">
                <a:latin typeface="Arial"/>
              </a:rPr>
              <a:t> average luminosity without SHC: 0.8 x 10</a:t>
            </a:r>
            <a:r>
              <a:rPr lang="en-US" sz="1800" b="0" strike="noStrike" spc="-1" baseline="33000" dirty="0">
                <a:latin typeface="Arial"/>
              </a:rPr>
              <a:t>33</a:t>
            </a:r>
            <a:r>
              <a:rPr lang="en-US" sz="1800" b="0" strike="noStrike" spc="-1" dirty="0">
                <a:latin typeface="Arial"/>
              </a:rPr>
              <a:t> cm</a:t>
            </a:r>
            <a:r>
              <a:rPr lang="en-US" sz="1800" b="0" strike="noStrike" spc="-1" baseline="33000" dirty="0">
                <a:latin typeface="Arial"/>
              </a:rPr>
              <a:t>-2</a:t>
            </a:r>
            <a:r>
              <a:rPr lang="en-US" sz="1800" b="0" strike="noStrike" spc="-1" dirty="0">
                <a:latin typeface="Arial"/>
              </a:rPr>
              <a:t> s</a:t>
            </a:r>
            <a:r>
              <a:rPr lang="en-US" sz="1800" b="0" strike="noStrike" spc="-1" baseline="33000" dirty="0">
                <a:latin typeface="Arial"/>
              </a:rPr>
              <a:t>-1</a:t>
            </a:r>
            <a:r>
              <a:rPr lang="en-US" sz="1800" b="0" strike="noStrike" spc="-1" dirty="0">
                <a:latin typeface="Arial"/>
              </a:rPr>
              <a:t> with 5.9 </a:t>
            </a:r>
            <a:r>
              <a:rPr lang="en-US" sz="1800" b="0" strike="noStrike" spc="-1" dirty="0" err="1">
                <a:latin typeface="Arial"/>
              </a:rPr>
              <a:t>hr</a:t>
            </a:r>
            <a:r>
              <a:rPr lang="en-US" sz="1800" b="0" strike="noStrike" spc="-1" dirty="0">
                <a:latin typeface="Arial"/>
              </a:rPr>
              <a:t> store</a:t>
            </a:r>
          </a:p>
          <a:p>
            <a:endParaRPr lang="en-US" dirty="0"/>
          </a:p>
        </p:txBody>
      </p:sp>
      <p:sp>
        <p:nvSpPr>
          <p:cNvPr id="6" name="TextBox 5">
            <a:extLst>
              <a:ext uri="{FF2B5EF4-FFF2-40B4-BE49-F238E27FC236}">
                <a16:creationId xmlns:a16="http://schemas.microsoft.com/office/drawing/2014/main" id="{1E870B82-06E5-D8BC-5E78-B240E8492CEC}"/>
              </a:ext>
            </a:extLst>
          </p:cNvPr>
          <p:cNvSpPr txBox="1"/>
          <p:nvPr/>
        </p:nvSpPr>
        <p:spPr>
          <a:xfrm>
            <a:off x="9922808" y="5745737"/>
            <a:ext cx="2121093" cy="369332"/>
          </a:xfrm>
          <a:prstGeom prst="rect">
            <a:avLst/>
          </a:prstGeom>
          <a:noFill/>
        </p:spPr>
        <p:txBody>
          <a:bodyPr wrap="none" rtlCol="0">
            <a:spAutoFit/>
          </a:bodyPr>
          <a:lstStyle/>
          <a:p>
            <a:r>
              <a:rPr lang="en-US" dirty="0"/>
              <a:t>250 GeV x 10 GeV</a:t>
            </a:r>
          </a:p>
        </p:txBody>
      </p:sp>
    </p:spTree>
    <p:extLst>
      <p:ext uri="{BB962C8B-B14F-4D97-AF65-F5344CB8AC3E}">
        <p14:creationId xmlns:p14="http://schemas.microsoft.com/office/powerpoint/2010/main" val="375781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CB6C-EC70-4745-39CC-17B17EDC863D}"/>
              </a:ext>
            </a:extLst>
          </p:cNvPr>
          <p:cNvSpPr>
            <a:spLocks noGrp="1"/>
          </p:cNvSpPr>
          <p:nvPr>
            <p:ph type="title"/>
          </p:nvPr>
        </p:nvSpPr>
        <p:spPr/>
        <p:txBody>
          <a:bodyPr/>
          <a:lstStyle/>
          <a:p>
            <a:r>
              <a:rPr lang="en-US" dirty="0"/>
              <a:t>What comes next</a:t>
            </a:r>
          </a:p>
        </p:txBody>
      </p:sp>
      <p:sp>
        <p:nvSpPr>
          <p:cNvPr id="3" name="TextBox 2">
            <a:extLst>
              <a:ext uri="{FF2B5EF4-FFF2-40B4-BE49-F238E27FC236}">
                <a16:creationId xmlns:a16="http://schemas.microsoft.com/office/drawing/2014/main" id="{5C5D544D-889B-93D1-79A5-00B07E8EF0B8}"/>
              </a:ext>
            </a:extLst>
          </p:cNvPr>
          <p:cNvSpPr txBox="1"/>
          <p:nvPr/>
        </p:nvSpPr>
        <p:spPr>
          <a:xfrm>
            <a:off x="575353" y="750013"/>
            <a:ext cx="9379491" cy="1477328"/>
          </a:xfrm>
          <a:prstGeom prst="rect">
            <a:avLst/>
          </a:prstGeom>
          <a:noFill/>
        </p:spPr>
        <p:txBody>
          <a:bodyPr wrap="none" rtlCol="0">
            <a:spAutoFit/>
          </a:bodyPr>
          <a:lstStyle/>
          <a:p>
            <a:r>
              <a:rPr lang="en-US" dirty="0"/>
              <a:t>After Year 5 will have full bunch current for electrons 7nA to 28 </a:t>
            </a:r>
            <a:r>
              <a:rPr lang="en-US" dirty="0" err="1"/>
              <a:t>nA</a:t>
            </a:r>
            <a:endParaRPr lang="en-US" dirty="0"/>
          </a:p>
          <a:p>
            <a:r>
              <a:rPr lang="en-US" dirty="0">
                <a:solidFill>
                  <a:schemeClr val="bg2"/>
                </a:solidFill>
                <a:sym typeface="Wingdings" pitchFamily="2" charset="2"/>
              </a:rPr>
              <a:t></a:t>
            </a:r>
            <a:r>
              <a:rPr lang="en-US" dirty="0">
                <a:sym typeface="Wingdings" pitchFamily="2" charset="2"/>
              </a:rPr>
              <a:t> increase in luminosity ~4</a:t>
            </a:r>
          </a:p>
          <a:p>
            <a:endParaRPr lang="en-US" dirty="0">
              <a:sym typeface="Wingdings" pitchFamily="2" charset="2"/>
            </a:endParaRPr>
          </a:p>
          <a:p>
            <a:r>
              <a:rPr lang="en-US" dirty="0">
                <a:sym typeface="Wingdings" pitchFamily="2" charset="2"/>
              </a:rPr>
              <a:t>Adding Strong hadron Cooling will increase the integrated current by fill another factor of 2</a:t>
            </a:r>
          </a:p>
          <a:p>
            <a:r>
              <a:rPr lang="en-US" dirty="0">
                <a:sym typeface="Wingdings" pitchFamily="2" charset="2"/>
              </a:rPr>
              <a:t>Example 10 GeV electrons x 100 GeV protons</a:t>
            </a:r>
            <a:endParaRPr lang="en-US" dirty="0"/>
          </a:p>
        </p:txBody>
      </p:sp>
      <p:pic>
        <p:nvPicPr>
          <p:cNvPr id="4" name="Picture 3">
            <a:extLst>
              <a:ext uri="{FF2B5EF4-FFF2-40B4-BE49-F238E27FC236}">
                <a16:creationId xmlns:a16="http://schemas.microsoft.com/office/drawing/2014/main" id="{BD0587F2-0D3A-79A0-8943-5CFFDDA0F13A}"/>
              </a:ext>
            </a:extLst>
          </p:cNvPr>
          <p:cNvPicPr/>
          <p:nvPr/>
        </p:nvPicPr>
        <p:blipFill>
          <a:blip r:embed="rId2"/>
          <a:stretch/>
        </p:blipFill>
        <p:spPr>
          <a:xfrm>
            <a:off x="6474797" y="2148707"/>
            <a:ext cx="5486400" cy="3959280"/>
          </a:xfrm>
          <a:prstGeom prst="rect">
            <a:avLst/>
          </a:prstGeom>
          <a:ln>
            <a:noFill/>
          </a:ln>
        </p:spPr>
      </p:pic>
      <p:pic>
        <p:nvPicPr>
          <p:cNvPr id="5" name="Picture 4">
            <a:extLst>
              <a:ext uri="{FF2B5EF4-FFF2-40B4-BE49-F238E27FC236}">
                <a16:creationId xmlns:a16="http://schemas.microsoft.com/office/drawing/2014/main" id="{99D1F504-42D4-4C42-EA62-090B124954D0}"/>
              </a:ext>
            </a:extLst>
          </p:cNvPr>
          <p:cNvPicPr/>
          <p:nvPr/>
        </p:nvPicPr>
        <p:blipFill>
          <a:blip r:embed="rId3"/>
          <a:stretch/>
        </p:blipFill>
        <p:spPr>
          <a:xfrm>
            <a:off x="531197" y="2148707"/>
            <a:ext cx="5486400" cy="3959280"/>
          </a:xfrm>
          <a:prstGeom prst="rect">
            <a:avLst/>
          </a:prstGeom>
          <a:ln>
            <a:noFill/>
          </a:ln>
        </p:spPr>
      </p:pic>
    </p:spTree>
    <p:extLst>
      <p:ext uri="{BB962C8B-B14F-4D97-AF65-F5344CB8AC3E}">
        <p14:creationId xmlns:p14="http://schemas.microsoft.com/office/powerpoint/2010/main" val="60088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E210E534-57C2-164E-A621-4930B171B8BA}"/>
              </a:ext>
            </a:extLst>
          </p:cNvPr>
          <p:cNvPicPr>
            <a:picLocks noChangeAspect="1"/>
          </p:cNvPicPr>
          <p:nvPr/>
        </p:nvPicPr>
        <p:blipFill>
          <a:blip r:embed="rId2"/>
          <a:stretch>
            <a:fillRect/>
          </a:stretch>
        </p:blipFill>
        <p:spPr>
          <a:xfrm>
            <a:off x="1044001" y="1233889"/>
            <a:ext cx="10508521" cy="3929273"/>
          </a:xfrm>
          <a:prstGeom prst="rect">
            <a:avLst/>
          </a:prstGeom>
        </p:spPr>
      </p:pic>
    </p:spTree>
    <p:extLst>
      <p:ext uri="{BB962C8B-B14F-4D97-AF65-F5344CB8AC3E}">
        <p14:creationId xmlns:p14="http://schemas.microsoft.com/office/powerpoint/2010/main" val="294795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194911-5073-8841-BAF8-E1E38EDC05C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924" y="3258507"/>
            <a:ext cx="9052560" cy="2637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644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D142-65A8-9E47-8C68-4FA88F7D563D}"/>
              </a:ext>
            </a:extLst>
          </p:cNvPr>
          <p:cNvSpPr>
            <a:spLocks noGrp="1"/>
          </p:cNvSpPr>
          <p:nvPr>
            <p:ph type="title"/>
          </p:nvPr>
        </p:nvSpPr>
        <p:spPr/>
        <p:txBody>
          <a:bodyPr>
            <a:normAutofit fontScale="90000"/>
          </a:bodyPr>
          <a:lstStyle/>
          <a:p>
            <a:r>
              <a:rPr lang="en-US" dirty="0"/>
              <a:t>Initial thoughts on the EIC Commissioning Strategy</a:t>
            </a:r>
          </a:p>
        </p:txBody>
      </p:sp>
      <p:sp>
        <p:nvSpPr>
          <p:cNvPr id="3" name="Content Placeholder 2">
            <a:extLst>
              <a:ext uri="{FF2B5EF4-FFF2-40B4-BE49-F238E27FC236}">
                <a16:creationId xmlns:a16="http://schemas.microsoft.com/office/drawing/2014/main" id="{CF75EE40-3065-1D4B-A580-3BAFDE00704D}"/>
              </a:ext>
            </a:extLst>
          </p:cNvPr>
          <p:cNvSpPr txBox="1">
            <a:spLocks/>
          </p:cNvSpPr>
          <p:nvPr/>
        </p:nvSpPr>
        <p:spPr>
          <a:xfrm>
            <a:off x="461963" y="642280"/>
            <a:ext cx="11730037" cy="20434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lnSpc>
                <a:spcPct val="100000"/>
              </a:lnSpc>
              <a:spcBef>
                <a:spcPts val="0"/>
              </a:spcBef>
              <a:buClr>
                <a:schemeClr val="bg2"/>
              </a:buClr>
              <a:buFont typeface="+mj-lt"/>
              <a:buAutoNum type="arabicPeriod"/>
            </a:pPr>
            <a:r>
              <a:rPr lang="en-US" sz="1800" dirty="0"/>
              <a:t>Use the same beams as for Year-1 ‘First Science’</a:t>
            </a:r>
          </a:p>
          <a:p>
            <a:pPr marL="385763" indent="-385763">
              <a:lnSpc>
                <a:spcPct val="100000"/>
              </a:lnSpc>
              <a:spcBef>
                <a:spcPts val="0"/>
              </a:spcBef>
              <a:buClr>
                <a:schemeClr val="bg2"/>
              </a:buClr>
              <a:buFont typeface="+mj-lt"/>
              <a:buAutoNum type="arabicPeriod"/>
            </a:pPr>
            <a:r>
              <a:rPr lang="en-US" sz="1800" dirty="0"/>
              <a:t>Prefer ~130 GeV/u, which corresponds to a ‘centered’ hadron beam (path length difference </a:t>
            </a:r>
            <a:r>
              <a:rPr lang="en-US" sz="1800" dirty="0">
                <a:latin typeface="Symbol" panose="05050102010706020507" pitchFamily="18" charset="2"/>
              </a:rPr>
              <a:t>D</a:t>
            </a:r>
            <a:r>
              <a:rPr lang="en-US" sz="1800" dirty="0"/>
              <a:t>R ~ 0, this is achieved for a beam where Z ~ 0.5A).</a:t>
            </a:r>
          </a:p>
          <a:p>
            <a:pPr marL="385763" indent="-385763">
              <a:lnSpc>
                <a:spcPct val="100000"/>
              </a:lnSpc>
              <a:spcBef>
                <a:spcPts val="0"/>
              </a:spcBef>
              <a:buClr>
                <a:schemeClr val="bg2"/>
              </a:buClr>
              <a:buFont typeface="+mj-lt"/>
              <a:buAutoNum type="arabicPeriod"/>
            </a:pPr>
            <a:r>
              <a:rPr lang="en-US" sz="1800" dirty="0"/>
              <a:t>Do not want to exceed the present RHIC maximum dipole fields (corresponds to 250 GeV protons or 833 T-m)</a:t>
            </a:r>
          </a:p>
          <a:p>
            <a:pPr marL="559594" lvl="1" indent="-385763">
              <a:lnSpc>
                <a:spcPct val="100000"/>
              </a:lnSpc>
              <a:spcBef>
                <a:spcPts val="0"/>
              </a:spcBef>
              <a:buClr>
                <a:schemeClr val="bg2"/>
              </a:buClr>
            </a:pPr>
            <a:r>
              <a:rPr lang="en-US" sz="1800" dirty="0"/>
              <a:t>At present, the limit is due to the DX magnets (combining dipoles at the IRs). These will be removed for EIC and the main dipoles are capable of 275 GeV proton field (needs new PS).</a:t>
            </a:r>
          </a:p>
          <a:p>
            <a:pPr marL="385763" indent="-385763">
              <a:lnSpc>
                <a:spcPct val="100000"/>
              </a:lnSpc>
              <a:spcBef>
                <a:spcPts val="0"/>
              </a:spcBef>
              <a:buClr>
                <a:schemeClr val="bg2"/>
              </a:buClr>
              <a:buFont typeface="+mj-lt"/>
              <a:buAutoNum type="arabicPeriod"/>
            </a:pPr>
            <a:r>
              <a:rPr lang="en-US" sz="1800" dirty="0"/>
              <a:t>Unpolarized Electrons</a:t>
            </a:r>
          </a:p>
          <a:p>
            <a:pPr marL="0" indent="0">
              <a:lnSpc>
                <a:spcPct val="100000"/>
              </a:lnSpc>
              <a:spcBef>
                <a:spcPts val="0"/>
              </a:spcBef>
              <a:buClr>
                <a:schemeClr val="bg2"/>
              </a:buClr>
            </a:pPr>
            <a:endParaRPr lang="en-US" sz="1800" dirty="0"/>
          </a:p>
        </p:txBody>
      </p:sp>
      <p:sp>
        <p:nvSpPr>
          <p:cNvPr id="4" name="TextBox 3">
            <a:extLst>
              <a:ext uri="{FF2B5EF4-FFF2-40B4-BE49-F238E27FC236}">
                <a16:creationId xmlns:a16="http://schemas.microsoft.com/office/drawing/2014/main" id="{3405A583-BF6F-3F43-A700-747457A09B15}"/>
              </a:ext>
            </a:extLst>
          </p:cNvPr>
          <p:cNvSpPr txBox="1"/>
          <p:nvPr/>
        </p:nvSpPr>
        <p:spPr>
          <a:xfrm>
            <a:off x="592402" y="3201829"/>
            <a:ext cx="5700257" cy="1831271"/>
          </a:xfrm>
          <a:prstGeom prst="rect">
            <a:avLst/>
          </a:prstGeom>
          <a:noFill/>
        </p:spPr>
        <p:txBody>
          <a:bodyPr wrap="square" rtlCol="0">
            <a:spAutoFit/>
          </a:bodyPr>
          <a:lstStyle/>
          <a:p>
            <a:pPr>
              <a:spcAft>
                <a:spcPts val="600"/>
              </a:spcAft>
              <a:buClr>
                <a:schemeClr val="bg2"/>
              </a:buClr>
            </a:pPr>
            <a:r>
              <a:rPr lang="en-US" dirty="0"/>
              <a:t>Since the electron revolution frequency is fixed, the hadron orbit must be adjusted with energy to keep the collisions synchronized. </a:t>
            </a:r>
          </a:p>
          <a:p>
            <a:pPr>
              <a:buClr>
                <a:schemeClr val="bg2"/>
              </a:buClr>
            </a:pPr>
            <a:r>
              <a:rPr lang="en-US" dirty="0">
                <a:solidFill>
                  <a:schemeClr val="bg2"/>
                </a:solidFill>
                <a:sym typeface="Wingdings" pitchFamily="2" charset="2"/>
              </a:rPr>
              <a:t></a:t>
            </a:r>
            <a:r>
              <a:rPr lang="en-US" dirty="0">
                <a:sym typeface="Wingdings" pitchFamily="2" charset="2"/>
              </a:rPr>
              <a:t> </a:t>
            </a:r>
            <a:r>
              <a:rPr lang="en-US" dirty="0"/>
              <a:t>Our proposal for Year-1 ‘First Science’ would be to   </a:t>
            </a:r>
          </a:p>
          <a:p>
            <a:pPr>
              <a:buClr>
                <a:schemeClr val="bg2"/>
              </a:buClr>
            </a:pPr>
            <a:r>
              <a:rPr lang="en-US" dirty="0"/>
              <a:t>    run Ruthenium or Copper ions.  Both already used </a:t>
            </a:r>
          </a:p>
          <a:p>
            <a:pPr>
              <a:buClr>
                <a:schemeClr val="bg2"/>
              </a:buClr>
            </a:pPr>
            <a:r>
              <a:rPr lang="en-US" dirty="0"/>
              <a:t>    in RHIC.</a:t>
            </a:r>
          </a:p>
        </p:txBody>
      </p:sp>
      <p:grpSp>
        <p:nvGrpSpPr>
          <p:cNvPr id="5" name="Group 4">
            <a:extLst>
              <a:ext uri="{FF2B5EF4-FFF2-40B4-BE49-F238E27FC236}">
                <a16:creationId xmlns:a16="http://schemas.microsoft.com/office/drawing/2014/main" id="{759DF245-9970-0745-91A1-873CBCEB1CF8}"/>
              </a:ext>
            </a:extLst>
          </p:cNvPr>
          <p:cNvGrpSpPr/>
          <p:nvPr/>
        </p:nvGrpSpPr>
        <p:grpSpPr>
          <a:xfrm>
            <a:off x="6326981" y="2802257"/>
            <a:ext cx="5511852" cy="3091922"/>
            <a:chOff x="1577533" y="1454309"/>
            <a:chExt cx="6244792" cy="3337639"/>
          </a:xfrm>
        </p:grpSpPr>
        <p:pic>
          <p:nvPicPr>
            <p:cNvPr id="6" name="Picture 5">
              <a:extLst>
                <a:ext uri="{FF2B5EF4-FFF2-40B4-BE49-F238E27FC236}">
                  <a16:creationId xmlns:a16="http://schemas.microsoft.com/office/drawing/2014/main" id="{4E3BCDA2-25B9-0644-84F1-0D97B4DB2A20}"/>
                </a:ext>
              </a:extLst>
            </p:cNvPr>
            <p:cNvPicPr>
              <a:picLocks noChangeAspect="1"/>
            </p:cNvPicPr>
            <p:nvPr/>
          </p:nvPicPr>
          <p:blipFill rotWithShape="1">
            <a:blip r:embed="rId2"/>
            <a:srcRect b="8561"/>
            <a:stretch/>
          </p:blipFill>
          <p:spPr>
            <a:xfrm>
              <a:off x="1577533" y="1454309"/>
              <a:ext cx="6244792" cy="3337639"/>
            </a:xfrm>
            <a:prstGeom prst="rect">
              <a:avLst/>
            </a:prstGeom>
          </p:spPr>
        </p:pic>
        <p:sp>
          <p:nvSpPr>
            <p:cNvPr id="7" name="TextBox 6">
              <a:extLst>
                <a:ext uri="{FF2B5EF4-FFF2-40B4-BE49-F238E27FC236}">
                  <a16:creationId xmlns:a16="http://schemas.microsoft.com/office/drawing/2014/main" id="{D4580735-B582-0944-8A53-1FEABE52B42F}"/>
                </a:ext>
              </a:extLst>
            </p:cNvPr>
            <p:cNvSpPr txBox="1"/>
            <p:nvPr/>
          </p:nvSpPr>
          <p:spPr>
            <a:xfrm>
              <a:off x="2450665" y="4254092"/>
              <a:ext cx="303662" cy="249176"/>
            </a:xfrm>
            <a:prstGeom prst="rect">
              <a:avLst/>
            </a:prstGeom>
            <a:noFill/>
          </p:spPr>
          <p:txBody>
            <a:bodyPr wrap="none" rtlCol="0">
              <a:spAutoFit/>
            </a:bodyPr>
            <a:lstStyle/>
            <a:p>
              <a:r>
                <a:rPr lang="en-US" sz="900" dirty="0"/>
                <a:t>U</a:t>
              </a:r>
            </a:p>
          </p:txBody>
        </p:sp>
        <p:sp>
          <p:nvSpPr>
            <p:cNvPr id="8" name="TextBox 7">
              <a:extLst>
                <a:ext uri="{FF2B5EF4-FFF2-40B4-BE49-F238E27FC236}">
                  <a16:creationId xmlns:a16="http://schemas.microsoft.com/office/drawing/2014/main" id="{049AB48D-AFBD-DB4D-A685-D3A966FA138F}"/>
                </a:ext>
              </a:extLst>
            </p:cNvPr>
            <p:cNvSpPr txBox="1"/>
            <p:nvPr/>
          </p:nvSpPr>
          <p:spPr>
            <a:xfrm>
              <a:off x="2559198" y="4254091"/>
              <a:ext cx="405367" cy="398683"/>
            </a:xfrm>
            <a:prstGeom prst="rect">
              <a:avLst/>
            </a:prstGeom>
            <a:noFill/>
          </p:spPr>
          <p:txBody>
            <a:bodyPr wrap="none" rtlCol="0">
              <a:spAutoFit/>
            </a:bodyPr>
            <a:lstStyle/>
            <a:p>
              <a:r>
                <a:rPr lang="en-US" sz="900" dirty="0"/>
                <a:t>Au,</a:t>
              </a:r>
            </a:p>
            <a:p>
              <a:pPr algn="ctr"/>
              <a:r>
                <a:rPr lang="en-US" sz="900" dirty="0">
                  <a:solidFill>
                    <a:srgbClr val="FF0000"/>
                  </a:solidFill>
                </a:rPr>
                <a:t>p</a:t>
              </a:r>
            </a:p>
          </p:txBody>
        </p:sp>
        <p:sp>
          <p:nvSpPr>
            <p:cNvPr id="9" name="TextBox 8">
              <a:extLst>
                <a:ext uri="{FF2B5EF4-FFF2-40B4-BE49-F238E27FC236}">
                  <a16:creationId xmlns:a16="http://schemas.microsoft.com/office/drawing/2014/main" id="{56927064-BE2A-4F48-9021-E0E86ACC493A}"/>
                </a:ext>
              </a:extLst>
            </p:cNvPr>
            <p:cNvSpPr txBox="1"/>
            <p:nvPr/>
          </p:nvSpPr>
          <p:spPr>
            <a:xfrm>
              <a:off x="2766551" y="4254090"/>
              <a:ext cx="332721" cy="249176"/>
            </a:xfrm>
            <a:prstGeom prst="rect">
              <a:avLst/>
            </a:prstGeom>
            <a:noFill/>
          </p:spPr>
          <p:txBody>
            <a:bodyPr wrap="none" rtlCol="0">
              <a:spAutoFit/>
            </a:bodyPr>
            <a:lstStyle/>
            <a:p>
              <a:r>
                <a:rPr lang="en-US" sz="900" dirty="0"/>
                <a:t>Zr</a:t>
              </a:r>
            </a:p>
          </p:txBody>
        </p:sp>
        <p:sp>
          <p:nvSpPr>
            <p:cNvPr id="10" name="TextBox 9">
              <a:extLst>
                <a:ext uri="{FF2B5EF4-FFF2-40B4-BE49-F238E27FC236}">
                  <a16:creationId xmlns:a16="http://schemas.microsoft.com/office/drawing/2014/main" id="{ABC4D223-EA39-8046-A7BC-F4E821566437}"/>
                </a:ext>
              </a:extLst>
            </p:cNvPr>
            <p:cNvSpPr txBox="1"/>
            <p:nvPr/>
          </p:nvSpPr>
          <p:spPr>
            <a:xfrm>
              <a:off x="2938414" y="4257112"/>
              <a:ext cx="376309" cy="249176"/>
            </a:xfrm>
            <a:prstGeom prst="rect">
              <a:avLst/>
            </a:prstGeom>
            <a:noFill/>
          </p:spPr>
          <p:txBody>
            <a:bodyPr wrap="none" rtlCol="0">
              <a:spAutoFit/>
            </a:bodyPr>
            <a:lstStyle/>
            <a:p>
              <a:r>
                <a:rPr lang="en-US" sz="900" dirty="0"/>
                <a:t>Ru</a:t>
              </a:r>
            </a:p>
          </p:txBody>
        </p:sp>
        <p:sp>
          <p:nvSpPr>
            <p:cNvPr id="11" name="TextBox 10">
              <a:extLst>
                <a:ext uri="{FF2B5EF4-FFF2-40B4-BE49-F238E27FC236}">
                  <a16:creationId xmlns:a16="http://schemas.microsoft.com/office/drawing/2014/main" id="{C69A9C14-0749-004F-916A-C418F29B4203}"/>
                </a:ext>
              </a:extLst>
            </p:cNvPr>
            <p:cNvSpPr txBox="1"/>
            <p:nvPr/>
          </p:nvSpPr>
          <p:spPr>
            <a:xfrm>
              <a:off x="2997768" y="4372863"/>
              <a:ext cx="376309" cy="249176"/>
            </a:xfrm>
            <a:prstGeom prst="rect">
              <a:avLst/>
            </a:prstGeom>
            <a:noFill/>
          </p:spPr>
          <p:txBody>
            <a:bodyPr wrap="none" rtlCol="0">
              <a:spAutoFit/>
            </a:bodyPr>
            <a:lstStyle/>
            <a:p>
              <a:r>
                <a:rPr lang="en-US" sz="900" dirty="0"/>
                <a:t>Cu</a:t>
              </a:r>
            </a:p>
          </p:txBody>
        </p:sp>
        <p:sp>
          <p:nvSpPr>
            <p:cNvPr id="12" name="TextBox 11">
              <a:extLst>
                <a:ext uri="{FF2B5EF4-FFF2-40B4-BE49-F238E27FC236}">
                  <a16:creationId xmlns:a16="http://schemas.microsoft.com/office/drawing/2014/main" id="{BCF01A67-863A-B74C-8F4E-9F0639F4D2B6}"/>
                </a:ext>
              </a:extLst>
            </p:cNvPr>
            <p:cNvSpPr txBox="1"/>
            <p:nvPr/>
          </p:nvSpPr>
          <p:spPr>
            <a:xfrm>
              <a:off x="3284827" y="4247115"/>
              <a:ext cx="281868" cy="249176"/>
            </a:xfrm>
            <a:prstGeom prst="rect">
              <a:avLst/>
            </a:prstGeom>
            <a:noFill/>
          </p:spPr>
          <p:txBody>
            <a:bodyPr wrap="none" rtlCol="0">
              <a:spAutoFit/>
            </a:bodyPr>
            <a:lstStyle/>
            <a:p>
              <a:r>
                <a:rPr lang="en-US" sz="900" dirty="0"/>
                <a:t>d</a:t>
              </a:r>
            </a:p>
          </p:txBody>
        </p:sp>
        <p:sp>
          <p:nvSpPr>
            <p:cNvPr id="13" name="TextBox 12">
              <a:extLst>
                <a:ext uri="{FF2B5EF4-FFF2-40B4-BE49-F238E27FC236}">
                  <a16:creationId xmlns:a16="http://schemas.microsoft.com/office/drawing/2014/main" id="{11A41C73-9771-BC4C-B36B-E26E2A557E23}"/>
                </a:ext>
              </a:extLst>
            </p:cNvPr>
            <p:cNvSpPr txBox="1"/>
            <p:nvPr/>
          </p:nvSpPr>
          <p:spPr>
            <a:xfrm>
              <a:off x="4324544" y="1762770"/>
              <a:ext cx="448955" cy="249176"/>
            </a:xfrm>
            <a:prstGeom prst="rect">
              <a:avLst/>
            </a:prstGeom>
            <a:noFill/>
          </p:spPr>
          <p:txBody>
            <a:bodyPr wrap="none" rtlCol="0">
              <a:spAutoFit/>
            </a:bodyPr>
            <a:lstStyle/>
            <a:p>
              <a:r>
                <a:rPr lang="en-US" sz="900" dirty="0"/>
                <a:t>3He</a:t>
              </a:r>
            </a:p>
          </p:txBody>
        </p:sp>
        <p:sp>
          <p:nvSpPr>
            <p:cNvPr id="14" name="TextBox 13">
              <a:extLst>
                <a:ext uri="{FF2B5EF4-FFF2-40B4-BE49-F238E27FC236}">
                  <a16:creationId xmlns:a16="http://schemas.microsoft.com/office/drawing/2014/main" id="{1878A0EE-9BF6-8B43-91DC-7CB789B9C976}"/>
                </a:ext>
              </a:extLst>
            </p:cNvPr>
            <p:cNvSpPr txBox="1"/>
            <p:nvPr/>
          </p:nvSpPr>
          <p:spPr>
            <a:xfrm>
              <a:off x="6591709" y="1762771"/>
              <a:ext cx="281868" cy="249176"/>
            </a:xfrm>
            <a:prstGeom prst="rect">
              <a:avLst/>
            </a:prstGeom>
            <a:noFill/>
          </p:spPr>
          <p:txBody>
            <a:bodyPr wrap="none" rtlCol="0">
              <a:spAutoFit/>
            </a:bodyPr>
            <a:lstStyle/>
            <a:p>
              <a:r>
                <a:rPr lang="en-US" sz="900" dirty="0">
                  <a:solidFill>
                    <a:srgbClr val="FF0000"/>
                  </a:solidFill>
                </a:rPr>
                <a:t>p</a:t>
              </a:r>
            </a:p>
          </p:txBody>
        </p:sp>
      </p:grpSp>
    </p:spTree>
    <p:extLst>
      <p:ext uri="{BB962C8B-B14F-4D97-AF65-F5344CB8AC3E}">
        <p14:creationId xmlns:p14="http://schemas.microsoft.com/office/powerpoint/2010/main" val="2486491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5519-0E6F-754E-8AB2-26C99787D085}"/>
              </a:ext>
            </a:extLst>
          </p:cNvPr>
          <p:cNvSpPr>
            <a:spLocks noGrp="1"/>
          </p:cNvSpPr>
          <p:nvPr>
            <p:ph type="title"/>
          </p:nvPr>
        </p:nvSpPr>
        <p:spPr/>
        <p:txBody>
          <a:bodyPr>
            <a:normAutofit fontScale="90000"/>
          </a:bodyPr>
          <a:lstStyle/>
          <a:p>
            <a:r>
              <a:rPr lang="en-US" dirty="0"/>
              <a:t>Initial thoughts on the EIC Commissioning Strategy</a:t>
            </a:r>
          </a:p>
        </p:txBody>
      </p:sp>
      <p:sp>
        <p:nvSpPr>
          <p:cNvPr id="3" name="TextBox 2">
            <a:extLst>
              <a:ext uri="{FF2B5EF4-FFF2-40B4-BE49-F238E27FC236}">
                <a16:creationId xmlns:a16="http://schemas.microsoft.com/office/drawing/2014/main" id="{F6FE134E-2C65-1B43-A510-1DD3978AF0A1}"/>
              </a:ext>
            </a:extLst>
          </p:cNvPr>
          <p:cNvSpPr txBox="1"/>
          <p:nvPr/>
        </p:nvSpPr>
        <p:spPr>
          <a:xfrm>
            <a:off x="461963" y="595126"/>
            <a:ext cx="11499234" cy="4493538"/>
          </a:xfrm>
          <a:prstGeom prst="rect">
            <a:avLst/>
          </a:prstGeom>
          <a:noFill/>
        </p:spPr>
        <p:txBody>
          <a:bodyPr wrap="square" rtlCol="0">
            <a:spAutoFit/>
          </a:bodyPr>
          <a:lstStyle/>
          <a:p>
            <a:r>
              <a:rPr lang="en-US" dirty="0">
                <a:solidFill>
                  <a:schemeClr val="bg2"/>
                </a:solidFill>
              </a:rPr>
              <a:t>Science Requirement for </a:t>
            </a:r>
            <a:r>
              <a:rPr lang="en-US" dirty="0" err="1">
                <a:solidFill>
                  <a:schemeClr val="bg2"/>
                </a:solidFill>
              </a:rPr>
              <a:t>Polarisation</a:t>
            </a:r>
            <a:r>
              <a:rPr lang="en-US" dirty="0">
                <a:solidFill>
                  <a:schemeClr val="bg2"/>
                </a:solidFill>
              </a:rPr>
              <a:t>:</a:t>
            </a:r>
          </a:p>
          <a:p>
            <a:pPr marL="285750" indent="-285750">
              <a:buClr>
                <a:schemeClr val="bg2"/>
              </a:buClr>
              <a:buFont typeface="Wingdings" pitchFamily="2" charset="2"/>
              <a:buChar char="§"/>
            </a:pPr>
            <a:r>
              <a:rPr lang="en-US" sz="1600" dirty="0"/>
              <a:t>need high polarization (~70%) </a:t>
            </a:r>
            <a:r>
              <a:rPr lang="en-US" sz="1600" dirty="0">
                <a:sym typeface="Wingdings" pitchFamily="2" charset="2"/>
              </a:rPr>
              <a:t> </a:t>
            </a:r>
            <a:r>
              <a:rPr lang="en-US" sz="1600" dirty="0"/>
              <a:t>experimental uncertainties proportional to 1/(P</a:t>
            </a:r>
            <a:r>
              <a:rPr lang="en-US" sz="1600" baseline="-25000" dirty="0"/>
              <a:t>e</a:t>
            </a:r>
            <a:r>
              <a:rPr lang="en-US" sz="1600" baseline="30000" dirty="0">
                <a:solidFill>
                  <a:schemeClr val="bg2"/>
                </a:solidFill>
              </a:rPr>
              <a:t>2</a:t>
            </a:r>
            <a:r>
              <a:rPr lang="en-US" sz="1600" dirty="0"/>
              <a:t>P</a:t>
            </a:r>
            <a:r>
              <a:rPr lang="en-US" sz="1600" baseline="-25000" dirty="0"/>
              <a:t>A</a:t>
            </a:r>
            <a:r>
              <a:rPr lang="en-US" sz="1600" baseline="30000" dirty="0">
                <a:solidFill>
                  <a:schemeClr val="bg2"/>
                </a:solidFill>
              </a:rPr>
              <a:t>2</a:t>
            </a:r>
            <a:r>
              <a:rPr lang="en-US" sz="1600" dirty="0"/>
              <a:t>L) or 1/(P</a:t>
            </a:r>
            <a:r>
              <a:rPr lang="en-US" sz="1600" baseline="-25000" dirty="0"/>
              <a:t>e/A</a:t>
            </a:r>
            <a:r>
              <a:rPr lang="en-US" sz="1600" baseline="30000" dirty="0">
                <a:solidFill>
                  <a:schemeClr val="bg2"/>
                </a:solidFill>
              </a:rPr>
              <a:t>2</a:t>
            </a:r>
            <a:r>
              <a:rPr lang="en-US" sz="1600" dirty="0"/>
              <a:t>L) depending on measurements (single or double spin dependent observables)</a:t>
            </a:r>
          </a:p>
          <a:p>
            <a:pPr marL="285750" indent="-285750">
              <a:buClr>
                <a:schemeClr val="bg2"/>
              </a:buClr>
              <a:buFont typeface="Wingdings" pitchFamily="2" charset="2"/>
              <a:buChar char="§"/>
            </a:pPr>
            <a:r>
              <a:rPr lang="en-US" sz="1600" dirty="0"/>
              <a:t>if electron polarization is required, it needs to be always longitudinal  </a:t>
            </a:r>
            <a:r>
              <a:rPr lang="en-US" sz="1600" dirty="0">
                <a:solidFill>
                  <a:schemeClr val="bg2"/>
                </a:solidFill>
                <a:sym typeface="Wingdings" pitchFamily="2" charset="2"/>
              </a:rPr>
              <a:t></a:t>
            </a:r>
            <a:r>
              <a:rPr lang="en-US" sz="1600" dirty="0">
                <a:sym typeface="Wingdings" pitchFamily="2" charset="2"/>
              </a:rPr>
              <a:t> requires ESR spin rotators</a:t>
            </a:r>
            <a:endParaRPr lang="en-US" sz="1600" dirty="0"/>
          </a:p>
          <a:p>
            <a:pPr marL="285750" indent="-285750">
              <a:buClr>
                <a:schemeClr val="bg2"/>
              </a:buClr>
              <a:buFont typeface="Wingdings" pitchFamily="2" charset="2"/>
              <a:buChar char="§"/>
            </a:pPr>
            <a:r>
              <a:rPr lang="en-US" sz="1600" dirty="0"/>
              <a:t>to limit systematics </a:t>
            </a:r>
            <a:r>
              <a:rPr lang="en-US" sz="1600" dirty="0">
                <a:sym typeface="Wingdings" pitchFamily="2" charset="2"/>
              </a:rPr>
              <a:t></a:t>
            </a:r>
            <a:r>
              <a:rPr lang="en-US" sz="1600" dirty="0"/>
              <a:t> optimum would be to have </a:t>
            </a:r>
            <a:r>
              <a:rPr lang="en-US" sz="1600" dirty="0">
                <a:effectLst/>
              </a:rPr>
              <a:t>arbitrary</a:t>
            </a:r>
            <a:r>
              <a:rPr lang="en-US" sz="1600" dirty="0">
                <a:effectLst/>
                <a:latin typeface="URWPalladioL"/>
              </a:rPr>
              <a:t> </a:t>
            </a:r>
            <a:r>
              <a:rPr lang="en-US" sz="1600" dirty="0"/>
              <a:t>spin patters for both HSR and ESR</a:t>
            </a:r>
          </a:p>
          <a:p>
            <a:pPr marL="285750" indent="-285750">
              <a:buClr>
                <a:schemeClr val="bg2"/>
              </a:buClr>
              <a:buFont typeface="Wingdings" pitchFamily="2" charset="2"/>
              <a:buChar char="§"/>
            </a:pPr>
            <a:endParaRPr lang="en-US" dirty="0"/>
          </a:p>
          <a:p>
            <a:pPr marL="285750" indent="-285750">
              <a:buClr>
                <a:schemeClr val="bg2"/>
              </a:buClr>
              <a:buFont typeface="Wingdings" pitchFamily="2" charset="2"/>
              <a:buChar char="§"/>
            </a:pPr>
            <a:endParaRPr lang="en-US" sz="800" dirty="0"/>
          </a:p>
          <a:p>
            <a:pPr algn="l" rtl="0" fontAlgn="base"/>
            <a:r>
              <a:rPr lang="en-US" sz="1600" dirty="0"/>
              <a:t>     </a:t>
            </a:r>
            <a:r>
              <a:rPr lang="en-US" sz="1600" b="0" i="0" u="none" strike="noStrike" dirty="0">
                <a:solidFill>
                  <a:srgbClr val="000000"/>
                </a:solidFill>
                <a:effectLst/>
                <a:latin typeface="Arial" panose="020B0604020202020204" pitchFamily="34" charset="0"/>
              </a:rPr>
              <a:t>HSR: have trains of 4 bunches with the same spin direction​</a:t>
            </a:r>
            <a:endParaRPr lang="en-US" sz="1600" b="0" i="0" u="none" strike="noStrike" dirty="0">
              <a:solidFill>
                <a:srgbClr val="000000"/>
              </a:solidFill>
              <a:effectLst/>
              <a:latin typeface="Segoe UI" panose="020B0502040204020203" pitchFamily="34" charset="0"/>
            </a:endParaRPr>
          </a:p>
          <a:p>
            <a:pPr algn="l" rtl="0" fontAlgn="base"/>
            <a:r>
              <a:rPr lang="en-US" sz="1600" b="0" i="0" u="none" strike="noStrike" dirty="0">
                <a:solidFill>
                  <a:srgbClr val="000000"/>
                </a:solidFill>
                <a:effectLst/>
                <a:latin typeface="Arial" panose="020B0604020202020204" pitchFamily="34" charset="0"/>
              </a:rPr>
              <a:t>     ESR: using RCS allows for arbitrary spin patters in the ESR through replacements</a:t>
            </a:r>
          </a:p>
          <a:p>
            <a:pPr algn="l" rtl="0" fontAlgn="base"/>
            <a:endParaRPr lang="en-US" sz="1600" b="0" i="0" u="none" strike="noStrike" dirty="0">
              <a:solidFill>
                <a:srgbClr val="000000"/>
              </a:solidFill>
              <a:effectLst/>
              <a:latin typeface="Segoe UI" panose="020B0502040204020203" pitchFamily="34" charset="0"/>
            </a:endParaRPr>
          </a:p>
          <a:p>
            <a:r>
              <a:rPr lang="en-US" dirty="0">
                <a:solidFill>
                  <a:schemeClr val="bg2"/>
                </a:solidFill>
              </a:rPr>
              <a:t>Running at 5 and 10 GeV electrons:</a:t>
            </a:r>
          </a:p>
          <a:p>
            <a:pPr marL="285750" indent="-285750">
              <a:buClr>
                <a:schemeClr val="bg2"/>
              </a:buClr>
              <a:buFont typeface="Wingdings" pitchFamily="2" charset="2"/>
              <a:buChar char="§"/>
            </a:pPr>
            <a:r>
              <a:rPr lang="en-US" sz="1600" dirty="0"/>
              <a:t>we want polarization as early as possible, </a:t>
            </a:r>
          </a:p>
          <a:p>
            <a:pPr marL="285750" indent="-285750">
              <a:buClr>
                <a:schemeClr val="bg2"/>
              </a:buClr>
              <a:buFont typeface="Wingdings" pitchFamily="2" charset="2"/>
              <a:buChar char="§"/>
            </a:pPr>
            <a:r>
              <a:rPr lang="en-US" sz="1600" dirty="0"/>
              <a:t>depolarization is small </a:t>
            </a:r>
            <a:r>
              <a:rPr lang="en-US" sz="1600" dirty="0">
                <a:sym typeface="Wingdings" pitchFamily="2" charset="2"/>
              </a:rPr>
              <a:t> </a:t>
            </a:r>
            <a:r>
              <a:rPr lang="en-US" sz="1600" dirty="0"/>
              <a:t>max allowable replacement time for 10 GeV 360 mins (85% </a:t>
            </a:r>
            <a:r>
              <a:rPr lang="en-US" sz="1600" dirty="0">
                <a:sym typeface="Wingdings" pitchFamily="2" charset="2"/>
              </a:rPr>
              <a:t> 70%) </a:t>
            </a:r>
            <a:r>
              <a:rPr lang="en-US" sz="1600" dirty="0"/>
              <a:t>for the preferred polarization state and 96 mins for opposite direction</a:t>
            </a:r>
          </a:p>
          <a:p>
            <a:pPr>
              <a:buClr>
                <a:schemeClr val="bg2"/>
              </a:buClr>
            </a:pPr>
            <a:r>
              <a:rPr lang="en-US" sz="1600" dirty="0">
                <a:solidFill>
                  <a:srgbClr val="3333FF"/>
                </a:solidFill>
              </a:rPr>
              <a:t>    </a:t>
            </a:r>
            <a:r>
              <a:rPr lang="en-US" sz="1600" dirty="0">
                <a:solidFill>
                  <a:srgbClr val="3333FF"/>
                </a:solidFill>
                <a:sym typeface="Wingdings" pitchFamily="2" charset="2"/>
              </a:rPr>
              <a:t> </a:t>
            </a:r>
            <a:r>
              <a:rPr lang="en-US" sz="1600" dirty="0">
                <a:solidFill>
                  <a:srgbClr val="3333FF"/>
                </a:solidFill>
              </a:rPr>
              <a:t>proposal run only the preferred spin state per fill </a:t>
            </a:r>
            <a:r>
              <a:rPr lang="en-US" sz="1600" dirty="0">
                <a:solidFill>
                  <a:srgbClr val="3333FF"/>
                </a:solidFill>
                <a:sym typeface="Wingdings" pitchFamily="2" charset="2"/>
              </a:rPr>
              <a:t> backup to swap out option in case backgrounds at detector </a:t>
            </a:r>
          </a:p>
          <a:p>
            <a:pPr>
              <a:buClr>
                <a:schemeClr val="bg2"/>
              </a:buClr>
            </a:pPr>
            <a:r>
              <a:rPr lang="en-US" sz="1600" dirty="0">
                <a:solidFill>
                  <a:srgbClr val="3333FF"/>
                </a:solidFill>
                <a:sym typeface="Wingdings" pitchFamily="2" charset="2"/>
              </a:rPr>
              <a:t>        would be high</a:t>
            </a:r>
            <a:endParaRPr lang="en-US" sz="1600" dirty="0">
              <a:solidFill>
                <a:srgbClr val="3333FF"/>
              </a:solidFill>
            </a:endParaRPr>
          </a:p>
          <a:p>
            <a:pPr lvl="1">
              <a:buClr>
                <a:schemeClr val="bg2"/>
              </a:buClr>
            </a:pPr>
            <a:r>
              <a:rPr lang="en-US" sz="1600" dirty="0">
                <a:solidFill>
                  <a:srgbClr val="FF40FF"/>
                </a:solidFill>
              </a:rPr>
              <a:t>Consequence: </a:t>
            </a:r>
            <a:r>
              <a:rPr lang="en-US" sz="1600" dirty="0"/>
              <a:t>need to flip the ESR spin rotators between fills to keep systematics small </a:t>
            </a:r>
            <a:r>
              <a:rPr lang="en-US" sz="1600" dirty="0">
                <a:sym typeface="Wingdings" pitchFamily="2" charset="2"/>
              </a:rPr>
              <a:t> </a:t>
            </a:r>
            <a:r>
              <a:rPr lang="en-US" sz="1600" dirty="0"/>
              <a:t>possible; optics does not depend on spin rotator polarity and in the shadow of filling the HSR we change spin rotator polarity in ESR</a:t>
            </a:r>
          </a:p>
        </p:txBody>
      </p:sp>
      <p:pic>
        <p:nvPicPr>
          <p:cNvPr id="4" name="Picture 3" descr="A close-up of a white card&#10;&#10;Description automatically generated">
            <a:extLst>
              <a:ext uri="{FF2B5EF4-FFF2-40B4-BE49-F238E27FC236}">
                <a16:creationId xmlns:a16="http://schemas.microsoft.com/office/drawing/2014/main" id="{E5538E45-359E-7D42-80C1-DFF97F49F4B3}"/>
              </a:ext>
            </a:extLst>
          </p:cNvPr>
          <p:cNvPicPr>
            <a:picLocks noChangeAspect="1"/>
          </p:cNvPicPr>
          <p:nvPr/>
        </p:nvPicPr>
        <p:blipFill>
          <a:blip r:embed="rId2"/>
          <a:stretch>
            <a:fillRect/>
          </a:stretch>
        </p:blipFill>
        <p:spPr>
          <a:xfrm>
            <a:off x="558391" y="4991072"/>
            <a:ext cx="5653189" cy="1164444"/>
          </a:xfrm>
          <a:prstGeom prst="rect">
            <a:avLst/>
          </a:prstGeom>
        </p:spPr>
      </p:pic>
      <p:sp>
        <p:nvSpPr>
          <p:cNvPr id="5" name="Rectangle 4">
            <a:extLst>
              <a:ext uri="{FF2B5EF4-FFF2-40B4-BE49-F238E27FC236}">
                <a16:creationId xmlns:a16="http://schemas.microsoft.com/office/drawing/2014/main" id="{49272A10-7AED-284B-BB50-CD92D26DECD7}"/>
              </a:ext>
            </a:extLst>
          </p:cNvPr>
          <p:cNvSpPr/>
          <p:nvPr/>
        </p:nvSpPr>
        <p:spPr>
          <a:xfrm>
            <a:off x="461963" y="5575005"/>
            <a:ext cx="5653189" cy="1642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3E45AEF-E522-5847-8765-2C78CA000DDF}"/>
              </a:ext>
            </a:extLst>
          </p:cNvPr>
          <p:cNvSpPr txBox="1"/>
          <p:nvPr/>
        </p:nvSpPr>
        <p:spPr>
          <a:xfrm>
            <a:off x="6308008" y="5426296"/>
            <a:ext cx="6284875"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Maximum replacement times (= max. allowable storage times in ESR) are based </a:t>
            </a:r>
          </a:p>
          <a:p>
            <a:r>
              <a:rPr lang="en-US" sz="1200" dirty="0">
                <a:latin typeface="Arial" panose="020B0604020202020204" pitchFamily="34" charset="0"/>
                <a:cs typeface="Arial" panose="020B0604020202020204" pitchFamily="34" charset="0"/>
              </a:rPr>
              <a:t>on 85% injected polarization and 70% time averaged polarization</a:t>
            </a:r>
          </a:p>
        </p:txBody>
      </p:sp>
      <p:pic>
        <p:nvPicPr>
          <p:cNvPr id="8" name="Picture 7" descr="A group of arrows pointing to different directions&#10;&#10;Description automatically generated">
            <a:extLst>
              <a:ext uri="{FF2B5EF4-FFF2-40B4-BE49-F238E27FC236}">
                <a16:creationId xmlns:a16="http://schemas.microsoft.com/office/drawing/2014/main" id="{7AEE3C41-E359-5B89-2728-DD5378A9A334}"/>
              </a:ext>
            </a:extLst>
          </p:cNvPr>
          <p:cNvPicPr>
            <a:picLocks noChangeAspect="1"/>
          </p:cNvPicPr>
          <p:nvPr/>
        </p:nvPicPr>
        <p:blipFill>
          <a:blip r:embed="rId3"/>
          <a:stretch>
            <a:fillRect/>
          </a:stretch>
        </p:blipFill>
        <p:spPr>
          <a:xfrm>
            <a:off x="753575" y="1843226"/>
            <a:ext cx="2918522" cy="456528"/>
          </a:xfrm>
          <a:prstGeom prst="rect">
            <a:avLst/>
          </a:prstGeom>
        </p:spPr>
      </p:pic>
    </p:spTree>
    <p:extLst>
      <p:ext uri="{BB962C8B-B14F-4D97-AF65-F5344CB8AC3E}">
        <p14:creationId xmlns:p14="http://schemas.microsoft.com/office/powerpoint/2010/main" val="2294987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ic-sector-5-6-082223-1.jpg" descr="eic-sector-5-6-082223-1.jpg">
            <a:extLst>
              <a:ext uri="{FF2B5EF4-FFF2-40B4-BE49-F238E27FC236}">
                <a16:creationId xmlns:a16="http://schemas.microsoft.com/office/drawing/2014/main" id="{AE5436A8-C653-2145-BF23-5C0E866BCF31}"/>
              </a:ext>
            </a:extLst>
          </p:cNvPr>
          <p:cNvPicPr>
            <a:picLocks noChangeAspect="1"/>
          </p:cNvPicPr>
          <p:nvPr/>
        </p:nvPicPr>
        <p:blipFill rotWithShape="1">
          <a:blip r:embed="rId2"/>
          <a:srcRect t="9497" r="21741"/>
          <a:stretch/>
        </p:blipFill>
        <p:spPr>
          <a:xfrm>
            <a:off x="1332533" y="524177"/>
            <a:ext cx="9267517" cy="5679763"/>
          </a:xfrm>
          <a:prstGeom prst="rect">
            <a:avLst/>
          </a:prstGeom>
          <a:ln w="12700" cap="flat">
            <a:noFill/>
            <a:miter lim="400000"/>
          </a:ln>
          <a:effectLst/>
        </p:spPr>
      </p:pic>
      <p:sp>
        <p:nvSpPr>
          <p:cNvPr id="2" name="Title 1">
            <a:extLst>
              <a:ext uri="{FF2B5EF4-FFF2-40B4-BE49-F238E27FC236}">
                <a16:creationId xmlns:a16="http://schemas.microsoft.com/office/drawing/2014/main" id="{5D73A644-86B2-AA41-88FF-6A5829D5535C}"/>
              </a:ext>
            </a:extLst>
          </p:cNvPr>
          <p:cNvSpPr>
            <a:spLocks noGrp="1"/>
          </p:cNvSpPr>
          <p:nvPr>
            <p:ph type="title"/>
          </p:nvPr>
        </p:nvSpPr>
        <p:spPr/>
        <p:txBody>
          <a:bodyPr>
            <a:normAutofit fontScale="90000"/>
          </a:bodyPr>
          <a:lstStyle/>
          <a:p>
            <a:r>
              <a:rPr lang="en-US" dirty="0" err="1"/>
              <a:t>ePIC</a:t>
            </a:r>
            <a:r>
              <a:rPr lang="en-US" dirty="0"/>
              <a:t> Far-Forward/Far-Backward Detectors</a:t>
            </a:r>
          </a:p>
        </p:txBody>
      </p:sp>
      <p:cxnSp>
        <p:nvCxnSpPr>
          <p:cNvPr id="13" name="Straight Arrow Connector 12">
            <a:extLst>
              <a:ext uri="{FF2B5EF4-FFF2-40B4-BE49-F238E27FC236}">
                <a16:creationId xmlns:a16="http://schemas.microsoft.com/office/drawing/2014/main" id="{F6DC6189-6A85-2C49-AE6D-E4D5CFE82F36}"/>
              </a:ext>
            </a:extLst>
          </p:cNvPr>
          <p:cNvCxnSpPr>
            <a:cxnSpLocks/>
          </p:cNvCxnSpPr>
          <p:nvPr/>
        </p:nvCxnSpPr>
        <p:spPr>
          <a:xfrm flipV="1">
            <a:off x="2785255" y="4083904"/>
            <a:ext cx="880909" cy="461855"/>
          </a:xfrm>
          <a:prstGeom prst="straightConnector1">
            <a:avLst/>
          </a:prstGeom>
          <a:ln w="28575">
            <a:solidFill>
              <a:srgbClr val="FF7E7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2E21285-D604-9440-A7E3-4AEA63332EFB}"/>
              </a:ext>
            </a:extLst>
          </p:cNvPr>
          <p:cNvCxnSpPr>
            <a:cxnSpLocks/>
          </p:cNvCxnSpPr>
          <p:nvPr/>
        </p:nvCxnSpPr>
        <p:spPr>
          <a:xfrm flipH="1">
            <a:off x="9009231" y="795892"/>
            <a:ext cx="846153" cy="43898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C33862E-FEB4-F847-A532-28FFB6BEAF45}"/>
              </a:ext>
            </a:extLst>
          </p:cNvPr>
          <p:cNvSpPr txBox="1"/>
          <p:nvPr/>
        </p:nvSpPr>
        <p:spPr>
          <a:xfrm rot="19896284">
            <a:off x="2544169" y="3995561"/>
            <a:ext cx="1159356" cy="369332"/>
          </a:xfrm>
          <a:prstGeom prst="rect">
            <a:avLst/>
          </a:prstGeom>
          <a:noFill/>
        </p:spPr>
        <p:txBody>
          <a:bodyPr wrap="none" rtlCol="0">
            <a:spAutoFit/>
          </a:bodyPr>
          <a:lstStyle/>
          <a:p>
            <a:pPr>
              <a:defRPr/>
            </a:pPr>
            <a:r>
              <a:rPr lang="en-US" dirty="0">
                <a:solidFill>
                  <a:prstClr val="black"/>
                </a:solidFill>
                <a:latin typeface="Arial" panose="020B0604020202020204"/>
              </a:rPr>
              <a:t>p/A beam</a:t>
            </a:r>
          </a:p>
        </p:txBody>
      </p:sp>
      <p:sp>
        <p:nvSpPr>
          <p:cNvPr id="16" name="TextBox 15">
            <a:extLst>
              <a:ext uri="{FF2B5EF4-FFF2-40B4-BE49-F238E27FC236}">
                <a16:creationId xmlns:a16="http://schemas.microsoft.com/office/drawing/2014/main" id="{B4B4346F-89DE-3141-9C5A-4DF215556782}"/>
              </a:ext>
            </a:extLst>
          </p:cNvPr>
          <p:cNvSpPr txBox="1"/>
          <p:nvPr/>
        </p:nvSpPr>
        <p:spPr>
          <a:xfrm rot="20034413">
            <a:off x="8868676" y="715179"/>
            <a:ext cx="954107" cy="369332"/>
          </a:xfrm>
          <a:prstGeom prst="rect">
            <a:avLst/>
          </a:prstGeom>
          <a:noFill/>
        </p:spPr>
        <p:txBody>
          <a:bodyPr wrap="none" rtlCol="0">
            <a:spAutoFit/>
          </a:bodyPr>
          <a:lstStyle/>
          <a:p>
            <a:pPr>
              <a:defRPr/>
            </a:pPr>
            <a:r>
              <a:rPr lang="en-US" dirty="0">
                <a:solidFill>
                  <a:prstClr val="black"/>
                </a:solidFill>
                <a:latin typeface="Arial" panose="020B0604020202020204"/>
              </a:rPr>
              <a:t>e beam</a:t>
            </a:r>
          </a:p>
        </p:txBody>
      </p:sp>
      <p:pic>
        <p:nvPicPr>
          <p:cNvPr id="20" name="Picture 19" descr="A picture containing icon&#10;&#10;Description automatically generated">
            <a:extLst>
              <a:ext uri="{FF2B5EF4-FFF2-40B4-BE49-F238E27FC236}">
                <a16:creationId xmlns:a16="http://schemas.microsoft.com/office/drawing/2014/main" id="{7DC3911F-20D7-BF4A-B28A-B3F174FFBE2B}"/>
              </a:ext>
            </a:extLst>
          </p:cNvPr>
          <p:cNvPicPr>
            <a:picLocks noChangeAspect="1"/>
          </p:cNvPicPr>
          <p:nvPr/>
        </p:nvPicPr>
        <p:blipFill>
          <a:blip r:embed="rId3"/>
          <a:stretch>
            <a:fillRect/>
          </a:stretch>
        </p:blipFill>
        <p:spPr>
          <a:xfrm>
            <a:off x="5883860" y="2479853"/>
            <a:ext cx="774451" cy="557174"/>
          </a:xfrm>
          <a:prstGeom prst="rect">
            <a:avLst/>
          </a:prstGeom>
        </p:spPr>
      </p:pic>
      <p:pic>
        <p:nvPicPr>
          <p:cNvPr id="21" name="RP-Front-image004.jpg" descr="RP-Front-image004.jpg">
            <a:extLst>
              <a:ext uri="{FF2B5EF4-FFF2-40B4-BE49-F238E27FC236}">
                <a16:creationId xmlns:a16="http://schemas.microsoft.com/office/drawing/2014/main" id="{32EF1130-90AD-9346-82DA-9E544A74D4B7}"/>
              </a:ext>
            </a:extLst>
          </p:cNvPr>
          <p:cNvPicPr>
            <a:picLocks noChangeAspect="1"/>
          </p:cNvPicPr>
          <p:nvPr/>
        </p:nvPicPr>
        <p:blipFill>
          <a:blip r:embed="rId4"/>
          <a:stretch>
            <a:fillRect/>
          </a:stretch>
        </p:blipFill>
        <p:spPr>
          <a:xfrm>
            <a:off x="10709846" y="524177"/>
            <a:ext cx="1351468" cy="1557839"/>
          </a:xfrm>
          <a:prstGeom prst="rect">
            <a:avLst/>
          </a:prstGeom>
          <a:ln w="12700">
            <a:miter lim="400000"/>
          </a:ln>
        </p:spPr>
      </p:pic>
      <p:sp>
        <p:nvSpPr>
          <p:cNvPr id="22" name="TextBox 33">
            <a:extLst>
              <a:ext uri="{FF2B5EF4-FFF2-40B4-BE49-F238E27FC236}">
                <a16:creationId xmlns:a16="http://schemas.microsoft.com/office/drawing/2014/main" id="{30EEA745-AB77-7047-82C6-39FED199B0F0}"/>
              </a:ext>
            </a:extLst>
          </p:cNvPr>
          <p:cNvSpPr txBox="1"/>
          <p:nvPr/>
        </p:nvSpPr>
        <p:spPr>
          <a:xfrm>
            <a:off x="9249718" y="1964220"/>
            <a:ext cx="2754263" cy="677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1828800">
              <a:lnSpc>
                <a:spcPct val="100000"/>
              </a:lnSpc>
              <a:spcBef>
                <a:spcPts val="0"/>
              </a:spcBef>
              <a:defRPr sz="3000" b="1">
                <a:latin typeface="Arial"/>
                <a:ea typeface="Arial"/>
                <a:cs typeface="Arial"/>
                <a:sym typeface="Arial"/>
              </a:defRPr>
            </a:lvl1pPr>
          </a:lstStyle>
          <a:p>
            <a:r>
              <a:rPr sz="1600" dirty="0"/>
              <a:t>Roman Pots and </a:t>
            </a:r>
            <a:endParaRPr lang="en-US" sz="1600" dirty="0"/>
          </a:p>
          <a:p>
            <a:r>
              <a:rPr sz="1600" dirty="0"/>
              <a:t>Off-Momentum </a:t>
            </a:r>
            <a:r>
              <a:rPr lang="en-US" sz="1600" dirty="0"/>
              <a:t>D</a:t>
            </a:r>
            <a:r>
              <a:rPr sz="1600" dirty="0"/>
              <a:t>etectors </a:t>
            </a:r>
          </a:p>
        </p:txBody>
      </p:sp>
      <p:sp>
        <p:nvSpPr>
          <p:cNvPr id="24" name="Line">
            <a:extLst>
              <a:ext uri="{FF2B5EF4-FFF2-40B4-BE49-F238E27FC236}">
                <a16:creationId xmlns:a16="http://schemas.microsoft.com/office/drawing/2014/main" id="{E53A6395-8392-8A4F-816B-BC61B4401BB0}"/>
              </a:ext>
            </a:extLst>
          </p:cNvPr>
          <p:cNvSpPr/>
          <p:nvPr/>
        </p:nvSpPr>
        <p:spPr>
          <a:xfrm flipH="1" flipV="1">
            <a:off x="8365470" y="1917782"/>
            <a:ext cx="1019308" cy="327853"/>
          </a:xfrm>
          <a:prstGeom prst="line">
            <a:avLst/>
          </a:prstGeom>
          <a:ln w="19050">
            <a:solidFill>
              <a:schemeClr val="tx1"/>
            </a:solidFill>
            <a:miter lim="400000"/>
            <a:tailEnd type="triangle"/>
          </a:ln>
        </p:spPr>
        <p:txBody>
          <a:bodyPr lIns="50800" tIns="50800" rIns="50800" bIns="50800" anchor="ctr"/>
          <a:lstStyle/>
          <a:p>
            <a:endParaRPr/>
          </a:p>
        </p:txBody>
      </p:sp>
      <p:sp>
        <p:nvSpPr>
          <p:cNvPr id="26" name="TextBox 33">
            <a:extLst>
              <a:ext uri="{FF2B5EF4-FFF2-40B4-BE49-F238E27FC236}">
                <a16:creationId xmlns:a16="http://schemas.microsoft.com/office/drawing/2014/main" id="{F7BF95B9-2239-DF41-9E3D-0C1D2900F2C8}"/>
              </a:ext>
            </a:extLst>
          </p:cNvPr>
          <p:cNvSpPr txBox="1"/>
          <p:nvPr/>
        </p:nvSpPr>
        <p:spPr>
          <a:xfrm>
            <a:off x="6065159" y="486481"/>
            <a:ext cx="2754263" cy="430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1828800">
              <a:lnSpc>
                <a:spcPct val="100000"/>
              </a:lnSpc>
              <a:spcBef>
                <a:spcPts val="0"/>
              </a:spcBef>
              <a:defRPr sz="3000" b="1">
                <a:latin typeface="Arial"/>
                <a:ea typeface="Arial"/>
                <a:cs typeface="Arial"/>
                <a:sym typeface="Arial"/>
              </a:defRPr>
            </a:lvl1pPr>
          </a:lstStyle>
          <a:p>
            <a:r>
              <a:rPr lang="en-US" sz="1600" dirty="0"/>
              <a:t>Zero Degree Calorimeter</a:t>
            </a:r>
            <a:endParaRPr sz="1600" dirty="0"/>
          </a:p>
        </p:txBody>
      </p:sp>
      <p:sp>
        <p:nvSpPr>
          <p:cNvPr id="27" name="Line">
            <a:extLst>
              <a:ext uri="{FF2B5EF4-FFF2-40B4-BE49-F238E27FC236}">
                <a16:creationId xmlns:a16="http://schemas.microsoft.com/office/drawing/2014/main" id="{AF0FA0A1-991A-3942-818C-10346CF3A2F9}"/>
              </a:ext>
            </a:extLst>
          </p:cNvPr>
          <p:cNvSpPr/>
          <p:nvPr/>
        </p:nvSpPr>
        <p:spPr>
          <a:xfrm>
            <a:off x="8352603" y="863464"/>
            <a:ext cx="627742" cy="751336"/>
          </a:xfrm>
          <a:prstGeom prst="line">
            <a:avLst/>
          </a:prstGeom>
          <a:ln w="19050">
            <a:solidFill>
              <a:schemeClr val="tx1"/>
            </a:solidFill>
            <a:miter lim="400000"/>
            <a:tailEnd type="triangle"/>
          </a:ln>
        </p:spPr>
        <p:txBody>
          <a:bodyPr lIns="50800" tIns="50800" rIns="50800" bIns="50800" anchor="ctr"/>
          <a:lstStyle/>
          <a:p>
            <a:endParaRPr/>
          </a:p>
        </p:txBody>
      </p:sp>
      <p:pic>
        <p:nvPicPr>
          <p:cNvPr id="28" name="20240305_155927.jpeg" descr="20240305_155927.jpeg">
            <a:extLst>
              <a:ext uri="{FF2B5EF4-FFF2-40B4-BE49-F238E27FC236}">
                <a16:creationId xmlns:a16="http://schemas.microsoft.com/office/drawing/2014/main" id="{BC7E867F-A506-0D43-B20E-07D0EA6511F2}"/>
              </a:ext>
            </a:extLst>
          </p:cNvPr>
          <p:cNvPicPr>
            <a:picLocks noChangeAspect="1"/>
          </p:cNvPicPr>
          <p:nvPr/>
        </p:nvPicPr>
        <p:blipFill>
          <a:blip r:embed="rId5"/>
          <a:stretch>
            <a:fillRect/>
          </a:stretch>
        </p:blipFill>
        <p:spPr>
          <a:xfrm>
            <a:off x="6635623" y="888941"/>
            <a:ext cx="1351468" cy="1013601"/>
          </a:xfrm>
          <a:prstGeom prst="rect">
            <a:avLst/>
          </a:prstGeom>
          <a:ln w="12700">
            <a:miter lim="400000"/>
          </a:ln>
        </p:spPr>
      </p:pic>
      <p:pic>
        <p:nvPicPr>
          <p:cNvPr id="29" name="image004-Sep4.png" descr="image004-Sep4.png">
            <a:extLst>
              <a:ext uri="{FF2B5EF4-FFF2-40B4-BE49-F238E27FC236}">
                <a16:creationId xmlns:a16="http://schemas.microsoft.com/office/drawing/2014/main" id="{6EB32183-B21F-7948-94C4-7782912CF43B}"/>
              </a:ext>
            </a:extLst>
          </p:cNvPr>
          <p:cNvPicPr>
            <a:picLocks noChangeAspect="1"/>
          </p:cNvPicPr>
          <p:nvPr/>
        </p:nvPicPr>
        <p:blipFill>
          <a:blip r:embed="rId6"/>
          <a:stretch>
            <a:fillRect/>
          </a:stretch>
        </p:blipFill>
        <p:spPr>
          <a:xfrm>
            <a:off x="1757701" y="776701"/>
            <a:ext cx="1780505" cy="1335379"/>
          </a:xfrm>
          <a:prstGeom prst="rect">
            <a:avLst/>
          </a:prstGeom>
          <a:ln w="12700">
            <a:miter lim="400000"/>
          </a:ln>
        </p:spPr>
      </p:pic>
      <p:sp>
        <p:nvSpPr>
          <p:cNvPr id="30" name="TextBox 33">
            <a:extLst>
              <a:ext uri="{FF2B5EF4-FFF2-40B4-BE49-F238E27FC236}">
                <a16:creationId xmlns:a16="http://schemas.microsoft.com/office/drawing/2014/main" id="{3DCBDC13-6D99-0B40-AFF3-612750FA905B}"/>
              </a:ext>
            </a:extLst>
          </p:cNvPr>
          <p:cNvSpPr txBox="1"/>
          <p:nvPr/>
        </p:nvSpPr>
        <p:spPr>
          <a:xfrm>
            <a:off x="1767679" y="411274"/>
            <a:ext cx="1967577" cy="430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1828800">
              <a:lnSpc>
                <a:spcPct val="100000"/>
              </a:lnSpc>
              <a:spcBef>
                <a:spcPts val="0"/>
              </a:spcBef>
              <a:defRPr sz="3000" b="1">
                <a:latin typeface="Arial"/>
                <a:ea typeface="Arial"/>
                <a:cs typeface="Arial"/>
                <a:sym typeface="Arial"/>
              </a:defRPr>
            </a:lvl1pPr>
          </a:lstStyle>
          <a:p>
            <a:r>
              <a:rPr sz="1600" dirty="0">
                <a:latin typeface="Arial" panose="020B0604020202020204" pitchFamily="34" charset="0"/>
                <a:cs typeface="Arial" panose="020B0604020202020204" pitchFamily="34" charset="0"/>
              </a:rPr>
              <a:t>Low-Q2 </a:t>
            </a:r>
            <a:r>
              <a:rPr lang="en-US" sz="1600" dirty="0">
                <a:latin typeface="Arial" panose="020B0604020202020204" pitchFamily="34" charset="0"/>
                <a:cs typeface="Arial" panose="020B0604020202020204" pitchFamily="34" charset="0"/>
              </a:rPr>
              <a:t>T</a:t>
            </a:r>
            <a:r>
              <a:rPr sz="1600" dirty="0">
                <a:latin typeface="Arial" panose="020B0604020202020204" pitchFamily="34" charset="0"/>
                <a:cs typeface="Arial" panose="020B0604020202020204" pitchFamily="34" charset="0"/>
              </a:rPr>
              <a:t>aggers</a:t>
            </a:r>
          </a:p>
        </p:txBody>
      </p:sp>
      <p:sp>
        <p:nvSpPr>
          <p:cNvPr id="32" name="Line">
            <a:extLst>
              <a:ext uri="{FF2B5EF4-FFF2-40B4-BE49-F238E27FC236}">
                <a16:creationId xmlns:a16="http://schemas.microsoft.com/office/drawing/2014/main" id="{E26C4029-FF3F-B942-87BD-A3519DAE8B54}"/>
              </a:ext>
            </a:extLst>
          </p:cNvPr>
          <p:cNvSpPr/>
          <p:nvPr/>
        </p:nvSpPr>
        <p:spPr>
          <a:xfrm>
            <a:off x="3554859" y="1578104"/>
            <a:ext cx="1611600" cy="2190515"/>
          </a:xfrm>
          <a:prstGeom prst="line">
            <a:avLst/>
          </a:prstGeom>
          <a:ln w="19050">
            <a:solidFill>
              <a:schemeClr val="tx1"/>
            </a:solidFill>
            <a:miter lim="400000"/>
            <a:tailEnd type="triangle"/>
          </a:ln>
        </p:spPr>
        <p:txBody>
          <a:bodyPr lIns="50800" tIns="50800" rIns="50800" bIns="50800" anchor="ctr"/>
          <a:lstStyle/>
          <a:p>
            <a:endParaRPr/>
          </a:p>
        </p:txBody>
      </p:sp>
      <p:sp>
        <p:nvSpPr>
          <p:cNvPr id="33" name="Line">
            <a:extLst>
              <a:ext uri="{FF2B5EF4-FFF2-40B4-BE49-F238E27FC236}">
                <a16:creationId xmlns:a16="http://schemas.microsoft.com/office/drawing/2014/main" id="{99D63717-02B7-0F4A-85A7-6F65FCDC1978}"/>
              </a:ext>
            </a:extLst>
          </p:cNvPr>
          <p:cNvSpPr/>
          <p:nvPr/>
        </p:nvSpPr>
        <p:spPr>
          <a:xfrm flipV="1">
            <a:off x="3382599" y="4180226"/>
            <a:ext cx="1113918" cy="779909"/>
          </a:xfrm>
          <a:prstGeom prst="line">
            <a:avLst/>
          </a:prstGeom>
          <a:ln w="19050">
            <a:solidFill>
              <a:schemeClr val="tx1"/>
            </a:solidFill>
            <a:miter lim="400000"/>
            <a:tailEnd type="triangle"/>
          </a:ln>
        </p:spPr>
        <p:txBody>
          <a:bodyPr lIns="50800" tIns="50800" rIns="50800" bIns="50800" anchor="ctr"/>
          <a:lstStyle/>
          <a:p>
            <a:endParaRPr/>
          </a:p>
        </p:txBody>
      </p:sp>
      <p:sp>
        <p:nvSpPr>
          <p:cNvPr id="34" name="Line">
            <a:extLst>
              <a:ext uri="{FF2B5EF4-FFF2-40B4-BE49-F238E27FC236}">
                <a16:creationId xmlns:a16="http://schemas.microsoft.com/office/drawing/2014/main" id="{9BF3BCDE-379D-F944-8D00-762E638024AD}"/>
              </a:ext>
            </a:extLst>
          </p:cNvPr>
          <p:cNvSpPr/>
          <p:nvPr/>
        </p:nvSpPr>
        <p:spPr>
          <a:xfrm>
            <a:off x="1591949" y="4778189"/>
            <a:ext cx="652671" cy="545762"/>
          </a:xfrm>
          <a:prstGeom prst="line">
            <a:avLst/>
          </a:prstGeom>
          <a:ln w="19050">
            <a:solidFill>
              <a:schemeClr val="tx1"/>
            </a:solidFill>
            <a:miter lim="400000"/>
            <a:tailEnd type="triangle"/>
          </a:ln>
        </p:spPr>
        <p:txBody>
          <a:bodyPr lIns="50800" tIns="50800" rIns="50800" bIns="50800" anchor="ctr"/>
          <a:lstStyle/>
          <a:p>
            <a:endParaRPr/>
          </a:p>
        </p:txBody>
      </p:sp>
      <p:sp>
        <p:nvSpPr>
          <p:cNvPr id="36" name="TextBox 33">
            <a:extLst>
              <a:ext uri="{FF2B5EF4-FFF2-40B4-BE49-F238E27FC236}">
                <a16:creationId xmlns:a16="http://schemas.microsoft.com/office/drawing/2014/main" id="{6EC2425C-CA56-5645-96A3-2A98C59F8DCB}"/>
              </a:ext>
            </a:extLst>
          </p:cNvPr>
          <p:cNvSpPr txBox="1"/>
          <p:nvPr/>
        </p:nvSpPr>
        <p:spPr>
          <a:xfrm>
            <a:off x="513943" y="4470805"/>
            <a:ext cx="2161516" cy="430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1828800">
              <a:lnSpc>
                <a:spcPct val="100000"/>
              </a:lnSpc>
              <a:spcBef>
                <a:spcPts val="0"/>
              </a:spcBef>
              <a:defRPr sz="3000" b="1">
                <a:latin typeface="Arial"/>
                <a:ea typeface="Arial"/>
                <a:cs typeface="Arial"/>
                <a:sym typeface="Arial"/>
              </a:defRPr>
            </a:lvl1pPr>
          </a:lstStyle>
          <a:p>
            <a:r>
              <a:rPr sz="1600" dirty="0">
                <a:latin typeface="Arial" panose="020B0604020202020204" pitchFamily="34" charset="0"/>
                <a:cs typeface="Arial" panose="020B0604020202020204" pitchFamily="34" charset="0"/>
              </a:rPr>
              <a:t>Luminosity</a:t>
            </a:r>
            <a:r>
              <a:rPr lang="en-US" sz="1600" dirty="0">
                <a:latin typeface="Arial" panose="020B0604020202020204" pitchFamily="34" charset="0"/>
                <a:cs typeface="Arial" panose="020B0604020202020204" pitchFamily="34" charset="0"/>
              </a:rPr>
              <a:t> S</a:t>
            </a:r>
            <a:r>
              <a:rPr sz="1600" dirty="0">
                <a:latin typeface="Arial" panose="020B0604020202020204" pitchFamily="34" charset="0"/>
                <a:cs typeface="Arial" panose="020B0604020202020204" pitchFamily="34" charset="0"/>
              </a:rPr>
              <a:t>ystem </a:t>
            </a:r>
          </a:p>
        </p:txBody>
      </p:sp>
      <p:pic>
        <p:nvPicPr>
          <p:cNvPr id="37" name="image002-Sep2023.png" descr="image002-Sep2023.png">
            <a:extLst>
              <a:ext uri="{FF2B5EF4-FFF2-40B4-BE49-F238E27FC236}">
                <a16:creationId xmlns:a16="http://schemas.microsoft.com/office/drawing/2014/main" id="{2F92E6D4-0B22-5840-8604-65C5CF356764}"/>
              </a:ext>
            </a:extLst>
          </p:cNvPr>
          <p:cNvPicPr>
            <a:picLocks noChangeAspect="1"/>
          </p:cNvPicPr>
          <p:nvPr/>
        </p:nvPicPr>
        <p:blipFill>
          <a:blip r:embed="rId7"/>
          <a:stretch>
            <a:fillRect/>
          </a:stretch>
        </p:blipFill>
        <p:spPr>
          <a:xfrm flipH="1">
            <a:off x="516524" y="2898149"/>
            <a:ext cx="1831441" cy="1631906"/>
          </a:xfrm>
          <a:prstGeom prst="rect">
            <a:avLst/>
          </a:prstGeom>
          <a:ln w="12700">
            <a:miter lim="400000"/>
          </a:ln>
        </p:spPr>
      </p:pic>
      <p:pic>
        <p:nvPicPr>
          <p:cNvPr id="40" name="b91b967d9718d69c291dbc1450acd76139b638c4599f50c570e92011ce1d297b copy.jpeg" descr="b91b967d9718d69c291dbc1450acd76139b638c4599f50c570e92011ce1d297b copy.jpeg">
            <a:extLst>
              <a:ext uri="{FF2B5EF4-FFF2-40B4-BE49-F238E27FC236}">
                <a16:creationId xmlns:a16="http://schemas.microsoft.com/office/drawing/2014/main" id="{70BC3B09-D6DC-084C-8B00-AC7B38328190}"/>
              </a:ext>
            </a:extLst>
          </p:cNvPr>
          <p:cNvPicPr>
            <a:picLocks noChangeAspect="1"/>
          </p:cNvPicPr>
          <p:nvPr/>
        </p:nvPicPr>
        <p:blipFill>
          <a:blip r:embed="rId8"/>
          <a:srcRect l="7960"/>
          <a:stretch>
            <a:fillRect/>
          </a:stretch>
        </p:blipFill>
        <p:spPr>
          <a:xfrm>
            <a:off x="9758017" y="3189311"/>
            <a:ext cx="2502656" cy="990915"/>
          </a:xfrm>
          <a:prstGeom prst="rect">
            <a:avLst/>
          </a:prstGeom>
          <a:ln w="12700">
            <a:miter lim="400000"/>
          </a:ln>
        </p:spPr>
      </p:pic>
      <p:sp>
        <p:nvSpPr>
          <p:cNvPr id="41" name="TextBox 5">
            <a:extLst>
              <a:ext uri="{FF2B5EF4-FFF2-40B4-BE49-F238E27FC236}">
                <a16:creationId xmlns:a16="http://schemas.microsoft.com/office/drawing/2014/main" id="{93DDE950-5160-DE41-B4AE-918E0C409E12}"/>
              </a:ext>
            </a:extLst>
          </p:cNvPr>
          <p:cNvSpPr txBox="1"/>
          <p:nvPr/>
        </p:nvSpPr>
        <p:spPr>
          <a:xfrm>
            <a:off x="9729502" y="2899363"/>
            <a:ext cx="2737206" cy="430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defTabSz="1828800">
              <a:lnSpc>
                <a:spcPct val="100000"/>
              </a:lnSpc>
              <a:spcBef>
                <a:spcPts val="0"/>
              </a:spcBef>
              <a:defRPr sz="3000" b="1">
                <a:solidFill>
                  <a:srgbClr val="010101"/>
                </a:solidFill>
                <a:latin typeface="Arial"/>
                <a:ea typeface="Arial"/>
                <a:cs typeface="Arial"/>
                <a:sym typeface="Arial"/>
              </a:defRPr>
            </a:lvl1pPr>
          </a:lstStyle>
          <a:p>
            <a:r>
              <a:rPr sz="1600" dirty="0"/>
              <a:t>B0 </a:t>
            </a:r>
            <a:r>
              <a:rPr lang="en-US" sz="1600" dirty="0"/>
              <a:t>M</a:t>
            </a:r>
            <a:r>
              <a:rPr sz="1600" dirty="0"/>
              <a:t>agnet</a:t>
            </a:r>
            <a:r>
              <a:rPr lang="en-US" sz="1600" dirty="0"/>
              <a:t> </a:t>
            </a:r>
            <a:r>
              <a:rPr lang="en-US" sz="1600" dirty="0" err="1"/>
              <a:t>Sectrometer</a:t>
            </a:r>
            <a:endParaRPr sz="1600" dirty="0"/>
          </a:p>
        </p:txBody>
      </p:sp>
      <p:sp>
        <p:nvSpPr>
          <p:cNvPr id="42" name="Line">
            <a:extLst>
              <a:ext uri="{FF2B5EF4-FFF2-40B4-BE49-F238E27FC236}">
                <a16:creationId xmlns:a16="http://schemas.microsoft.com/office/drawing/2014/main" id="{A3248E66-001E-254F-824C-07AB853C8473}"/>
              </a:ext>
            </a:extLst>
          </p:cNvPr>
          <p:cNvSpPr/>
          <p:nvPr/>
        </p:nvSpPr>
        <p:spPr>
          <a:xfrm flipH="1" flipV="1">
            <a:off x="7248229" y="2429202"/>
            <a:ext cx="2607155" cy="607825"/>
          </a:xfrm>
          <a:prstGeom prst="line">
            <a:avLst/>
          </a:prstGeom>
          <a:ln w="19050">
            <a:solidFill>
              <a:schemeClr val="tx1"/>
            </a:solidFill>
            <a:miter lim="400000"/>
            <a:tailEnd type="triangle"/>
          </a:ln>
        </p:spPr>
        <p:txBody>
          <a:bodyPr lIns="50800" tIns="50800" rIns="50800" bIns="50800" anchor="ctr"/>
          <a:lstStyle/>
          <a:p>
            <a:endParaRPr/>
          </a:p>
        </p:txBody>
      </p:sp>
      <p:graphicFrame>
        <p:nvGraphicFramePr>
          <p:cNvPr id="25" name="Table">
            <a:extLst>
              <a:ext uri="{FF2B5EF4-FFF2-40B4-BE49-F238E27FC236}">
                <a16:creationId xmlns:a16="http://schemas.microsoft.com/office/drawing/2014/main" id="{EDD053E0-3C38-994C-9554-0E08E1546148}"/>
              </a:ext>
            </a:extLst>
          </p:cNvPr>
          <p:cNvGraphicFramePr/>
          <p:nvPr/>
        </p:nvGraphicFramePr>
        <p:xfrm>
          <a:off x="4775918" y="4886415"/>
          <a:ext cx="7311625" cy="1927582"/>
        </p:xfrm>
        <a:graphic>
          <a:graphicData uri="http://schemas.openxmlformats.org/drawingml/2006/table">
            <a:tbl>
              <a:tblPr bandRow="1"/>
              <a:tblGrid>
                <a:gridCol w="1462325">
                  <a:extLst>
                    <a:ext uri="{9D8B030D-6E8A-4147-A177-3AD203B41FA5}">
                      <a16:colId xmlns:a16="http://schemas.microsoft.com/office/drawing/2014/main" val="20000"/>
                    </a:ext>
                  </a:extLst>
                </a:gridCol>
                <a:gridCol w="1462325">
                  <a:extLst>
                    <a:ext uri="{9D8B030D-6E8A-4147-A177-3AD203B41FA5}">
                      <a16:colId xmlns:a16="http://schemas.microsoft.com/office/drawing/2014/main" val="20001"/>
                    </a:ext>
                  </a:extLst>
                </a:gridCol>
                <a:gridCol w="1462325">
                  <a:extLst>
                    <a:ext uri="{9D8B030D-6E8A-4147-A177-3AD203B41FA5}">
                      <a16:colId xmlns:a16="http://schemas.microsoft.com/office/drawing/2014/main" val="20002"/>
                    </a:ext>
                  </a:extLst>
                </a:gridCol>
                <a:gridCol w="1233626">
                  <a:extLst>
                    <a:ext uri="{9D8B030D-6E8A-4147-A177-3AD203B41FA5}">
                      <a16:colId xmlns:a16="http://schemas.microsoft.com/office/drawing/2014/main" val="20003"/>
                    </a:ext>
                  </a:extLst>
                </a:gridCol>
                <a:gridCol w="1691024">
                  <a:extLst>
                    <a:ext uri="{9D8B030D-6E8A-4147-A177-3AD203B41FA5}">
                      <a16:colId xmlns:a16="http://schemas.microsoft.com/office/drawing/2014/main" val="20004"/>
                    </a:ext>
                  </a:extLst>
                </a:gridCol>
              </a:tblGrid>
              <a:tr h="172771">
                <a:tc>
                  <a:txBody>
                    <a:bodyPr/>
                    <a:lstStyle/>
                    <a:p>
                      <a:pPr algn="l">
                        <a:defRPr sz="1800">
                          <a:latin typeface="+mn-lt"/>
                          <a:ea typeface="+mn-ea"/>
                          <a:cs typeface="+mn-cs"/>
                          <a:sym typeface="Calibri"/>
                        </a:defRPr>
                      </a:pPr>
                      <a:endParaRPr/>
                    </a:p>
                  </a:txBody>
                  <a:tcPr marL="0" marR="0" marT="0" marB="0" horzOverflow="overflow">
                    <a:solidFill>
                      <a:srgbClr val="E0E0E0"/>
                    </a:solidFill>
                  </a:tcPr>
                </a:tc>
                <a:tc>
                  <a:txBody>
                    <a:bodyPr/>
                    <a:lstStyle/>
                    <a:p>
                      <a:pPr algn="ctr">
                        <a:defRPr sz="1800"/>
                      </a:pPr>
                      <a:r>
                        <a:rPr sz="1700" dirty="0">
                          <a:latin typeface="+mn-lt"/>
                          <a:ea typeface="+mn-ea"/>
                          <a:cs typeface="+mn-cs"/>
                          <a:sym typeface="Calibri"/>
                        </a:rPr>
                        <a:t>Particles </a:t>
                      </a:r>
                    </a:p>
                  </a:txBody>
                  <a:tcPr marL="0" marR="0" marT="0" marB="0" horzOverflow="overflow">
                    <a:solidFill>
                      <a:srgbClr val="E0E0E0"/>
                    </a:solidFill>
                  </a:tcPr>
                </a:tc>
                <a:tc>
                  <a:txBody>
                    <a:bodyPr/>
                    <a:lstStyle/>
                    <a:p>
                      <a:pPr algn="ctr">
                        <a:defRPr sz="1800"/>
                      </a:pPr>
                      <a:r>
                        <a:rPr sz="1700" dirty="0">
                          <a:latin typeface="+mn-lt"/>
                          <a:ea typeface="+mn-ea"/>
                          <a:cs typeface="+mn-cs"/>
                          <a:sym typeface="Calibri"/>
                        </a:rPr>
                        <a:t> Angle [</a:t>
                      </a:r>
                      <a:r>
                        <a:rPr sz="1700" dirty="0" err="1">
                          <a:latin typeface="+mn-lt"/>
                          <a:ea typeface="+mn-ea"/>
                          <a:cs typeface="+mn-cs"/>
                          <a:sym typeface="Calibri"/>
                        </a:rPr>
                        <a:t>mrad</a:t>
                      </a:r>
                      <a:r>
                        <a:rPr sz="1700" dirty="0">
                          <a:latin typeface="+mn-lt"/>
                          <a:ea typeface="+mn-ea"/>
                          <a:cs typeface="+mn-cs"/>
                          <a:sym typeface="Calibri"/>
                        </a:rPr>
                        <a:t>]</a:t>
                      </a:r>
                    </a:p>
                  </a:txBody>
                  <a:tcPr marL="0" marR="0" marT="0" marB="0" horzOverflow="overflow">
                    <a:solidFill>
                      <a:srgbClr val="E0E0E0"/>
                    </a:solidFill>
                  </a:tcPr>
                </a:tc>
                <a:tc>
                  <a:txBody>
                    <a:bodyPr/>
                    <a:lstStyle/>
                    <a:p>
                      <a:pPr algn="ctr">
                        <a:defRPr sz="1800">
                          <a:latin typeface="+mn-lt"/>
                          <a:ea typeface="+mn-ea"/>
                          <a:cs typeface="+mn-cs"/>
                          <a:sym typeface="Calibri"/>
                        </a:defRPr>
                      </a:pPr>
                      <a:endParaRPr dirty="0"/>
                    </a:p>
                  </a:txBody>
                  <a:tcPr marL="0" marR="0" marT="0" marB="0" horzOverflow="overflow">
                    <a:solidFill>
                      <a:srgbClr val="E0E0E0"/>
                    </a:solidFill>
                  </a:tcPr>
                </a:tc>
                <a:tc>
                  <a:txBody>
                    <a:bodyPr/>
                    <a:lstStyle/>
                    <a:p>
                      <a:pPr algn="ctr">
                        <a:defRPr sz="1800"/>
                      </a:pPr>
                      <a:r>
                        <a:rPr dirty="0">
                          <a:latin typeface="+mn-lt"/>
                          <a:ea typeface="+mn-ea"/>
                          <a:cs typeface="+mn-cs"/>
                          <a:sym typeface="Calibri"/>
                        </a:rPr>
                        <a:t>Distance from IP</a:t>
                      </a:r>
                    </a:p>
                  </a:txBody>
                  <a:tcPr marL="0" marR="0" marT="0" marB="0" horzOverflow="overflow">
                    <a:solidFill>
                      <a:srgbClr val="E0E0E0"/>
                    </a:solidFill>
                  </a:tcPr>
                </a:tc>
                <a:extLst>
                  <a:ext uri="{0D108BD9-81ED-4DB2-BD59-A6C34878D82A}">
                    <a16:rowId xmlns:a16="http://schemas.microsoft.com/office/drawing/2014/main" val="10000"/>
                  </a:ext>
                </a:extLst>
              </a:tr>
              <a:tr h="312142">
                <a:tc>
                  <a:txBody>
                    <a:bodyPr/>
                    <a:lstStyle/>
                    <a:p>
                      <a:pPr algn="l">
                        <a:defRPr sz="1800"/>
                      </a:pPr>
                      <a:r>
                        <a:rPr sz="1400">
                          <a:latin typeface="+mn-lt"/>
                          <a:ea typeface="+mn-ea"/>
                          <a:cs typeface="+mn-cs"/>
                          <a:sym typeface="Calibri"/>
                        </a:rPr>
                        <a:t>B0-tracker</a:t>
                      </a:r>
                    </a:p>
                  </a:txBody>
                  <a:tcPr marL="0" marR="0" marT="0" marB="0" horzOverflow="overflow">
                    <a:solidFill>
                      <a:srgbClr val="F0F0F0"/>
                    </a:solidFill>
                  </a:tcPr>
                </a:tc>
                <a:tc>
                  <a:txBody>
                    <a:bodyPr/>
                    <a:lstStyle/>
                    <a:p>
                      <a:pPr algn="l">
                        <a:defRPr sz="1400">
                          <a:latin typeface="+mn-lt"/>
                          <a:ea typeface="+mn-ea"/>
                          <a:cs typeface="+mn-cs"/>
                          <a:sym typeface="Calibri"/>
                        </a:defRPr>
                      </a:pPr>
                      <a:r>
                        <a:t>Charged  particles</a:t>
                      </a:r>
                    </a:p>
                    <a:p>
                      <a:pPr algn="l">
                        <a:defRPr sz="1400">
                          <a:latin typeface="+mn-lt"/>
                          <a:ea typeface="+mn-ea"/>
                          <a:cs typeface="+mn-cs"/>
                          <a:sym typeface="Calibri"/>
                        </a:defRPr>
                      </a:pPr>
                      <a:r>
                        <a:t>Photons ( tagged)  </a:t>
                      </a:r>
                    </a:p>
                  </a:txBody>
                  <a:tcPr marL="0" marR="0" marT="0" marB="0" horzOverflow="overflow">
                    <a:solidFill>
                      <a:srgbClr val="F0F0F0"/>
                    </a:solidFill>
                  </a:tcPr>
                </a:tc>
                <a:tc>
                  <a:txBody>
                    <a:bodyPr/>
                    <a:lstStyle/>
                    <a:p>
                      <a:pPr algn="ctr">
                        <a:defRPr sz="1800"/>
                      </a:pPr>
                      <a:r>
                        <a:rPr sz="1400" dirty="0">
                          <a:latin typeface="+mn-lt"/>
                          <a:ea typeface="+mn-ea"/>
                          <a:cs typeface="+mn-cs"/>
                          <a:sym typeface="Calibri"/>
                        </a:rPr>
                        <a:t>5.5 - 20 </a:t>
                      </a:r>
                    </a:p>
                  </a:txBody>
                  <a:tcPr marL="0" marR="0" marT="0" marB="0" horzOverflow="overflow">
                    <a:solidFill>
                      <a:srgbClr val="F0F0F0"/>
                    </a:solidFill>
                  </a:tcPr>
                </a:tc>
                <a:tc>
                  <a:txBody>
                    <a:bodyPr/>
                    <a:lstStyle/>
                    <a:p>
                      <a:pPr algn="ctr">
                        <a:defRPr sz="1400">
                          <a:latin typeface="+mn-lt"/>
                          <a:ea typeface="+mn-ea"/>
                          <a:cs typeface="+mn-cs"/>
                          <a:sym typeface="Calibri"/>
                        </a:defRPr>
                      </a:pPr>
                      <a:endParaRPr/>
                    </a:p>
                  </a:txBody>
                  <a:tcPr marL="0" marR="0" marT="0" marB="0" horzOverflow="overflow">
                    <a:solidFill>
                      <a:srgbClr val="F0F0F0"/>
                    </a:solidFill>
                  </a:tcPr>
                </a:tc>
                <a:tc>
                  <a:txBody>
                    <a:bodyPr/>
                    <a:lstStyle/>
                    <a:p>
                      <a:pPr algn="ctr">
                        <a:defRPr sz="1800"/>
                      </a:pPr>
                      <a:r>
                        <a:rPr sz="1400">
                          <a:latin typeface="+mn-lt"/>
                          <a:ea typeface="+mn-ea"/>
                          <a:cs typeface="+mn-cs"/>
                          <a:sym typeface="Calibri"/>
                        </a:rPr>
                        <a:t>ca 6-7 m </a:t>
                      </a:r>
                    </a:p>
                  </a:txBody>
                  <a:tcPr marL="0" marR="0" marT="0" marB="0" horzOverflow="overflow">
                    <a:solidFill>
                      <a:srgbClr val="F0F0F0"/>
                    </a:solidFill>
                  </a:tcPr>
                </a:tc>
                <a:extLst>
                  <a:ext uri="{0D108BD9-81ED-4DB2-BD59-A6C34878D82A}">
                    <a16:rowId xmlns:a16="http://schemas.microsoft.com/office/drawing/2014/main" val="10001"/>
                  </a:ext>
                </a:extLst>
              </a:tr>
              <a:tr h="312142">
                <a:tc>
                  <a:txBody>
                    <a:bodyPr/>
                    <a:lstStyle/>
                    <a:p>
                      <a:pPr algn="l">
                        <a:defRPr sz="1800"/>
                      </a:pPr>
                      <a:r>
                        <a:rPr sz="1400">
                          <a:latin typeface="+mn-lt"/>
                          <a:ea typeface="+mn-ea"/>
                          <a:cs typeface="+mn-cs"/>
                          <a:sym typeface="Calibri"/>
                        </a:rPr>
                        <a:t>Off-momentum </a:t>
                      </a:r>
                    </a:p>
                  </a:txBody>
                  <a:tcPr marL="0" marR="0" marT="0" marB="0" horzOverflow="overflow">
                    <a:solidFill>
                      <a:srgbClr val="E0E0E0"/>
                    </a:solidFill>
                  </a:tcPr>
                </a:tc>
                <a:tc>
                  <a:txBody>
                    <a:bodyPr/>
                    <a:lstStyle/>
                    <a:p>
                      <a:pPr algn="l">
                        <a:defRPr sz="1800"/>
                      </a:pPr>
                      <a:r>
                        <a:rPr sz="1400">
                          <a:latin typeface="+mn-lt"/>
                          <a:ea typeface="+mn-ea"/>
                          <a:cs typeface="+mn-cs"/>
                          <a:sym typeface="Calibri"/>
                        </a:rPr>
                        <a:t>Charged particles </a:t>
                      </a:r>
                    </a:p>
                  </a:txBody>
                  <a:tcPr marL="0" marR="0" marT="0" marB="0" horzOverflow="overflow">
                    <a:solidFill>
                      <a:srgbClr val="E0E0E0"/>
                    </a:solidFill>
                  </a:tcPr>
                </a:tc>
                <a:tc>
                  <a:txBody>
                    <a:bodyPr/>
                    <a:lstStyle/>
                    <a:p>
                      <a:pPr algn="ctr">
                        <a:defRPr sz="1800"/>
                      </a:pPr>
                      <a:r>
                        <a:rPr sz="1400">
                          <a:latin typeface="+mn-lt"/>
                          <a:ea typeface="+mn-ea"/>
                          <a:cs typeface="+mn-cs"/>
                          <a:sym typeface="Calibri"/>
                        </a:rPr>
                        <a:t>0-5.0</a:t>
                      </a:r>
                    </a:p>
                  </a:txBody>
                  <a:tcPr marL="0" marR="0" marT="0" marB="0" horzOverflow="overflow">
                    <a:solidFill>
                      <a:srgbClr val="E0E0E0"/>
                    </a:solidFill>
                  </a:tcPr>
                </a:tc>
                <a:tc>
                  <a:txBody>
                    <a:bodyPr/>
                    <a:lstStyle/>
                    <a:p>
                      <a:pPr algn="ctr">
                        <a:defRPr sz="1800"/>
                      </a:pPr>
                      <a:r>
                        <a:rPr sz="1400" dirty="0">
                          <a:latin typeface="+mn-lt"/>
                          <a:ea typeface="+mn-ea"/>
                          <a:cs typeface="+mn-cs"/>
                          <a:sym typeface="Calibri"/>
                        </a:rPr>
                        <a:t>0.4&lt; </a:t>
                      </a:r>
                      <a:r>
                        <a:rPr sz="1400" dirty="0" err="1">
                          <a:latin typeface="+mn-lt"/>
                          <a:ea typeface="+mn-ea"/>
                          <a:cs typeface="+mn-cs"/>
                          <a:sym typeface="Calibri"/>
                        </a:rPr>
                        <a:t>xL</a:t>
                      </a:r>
                      <a:r>
                        <a:rPr sz="1400" dirty="0">
                          <a:latin typeface="+mn-lt"/>
                          <a:ea typeface="+mn-ea"/>
                          <a:cs typeface="+mn-cs"/>
                          <a:sym typeface="Calibri"/>
                        </a:rPr>
                        <a:t>&lt; 0.65 </a:t>
                      </a:r>
                    </a:p>
                  </a:txBody>
                  <a:tcPr marL="0" marR="0" marT="0" marB="0" horzOverflow="overflow">
                    <a:solidFill>
                      <a:srgbClr val="E0E0E0"/>
                    </a:solidFill>
                  </a:tcPr>
                </a:tc>
                <a:tc>
                  <a:txBody>
                    <a:bodyPr/>
                    <a:lstStyle/>
                    <a:p>
                      <a:pPr algn="ctr">
                        <a:defRPr sz="1800"/>
                      </a:pPr>
                      <a:r>
                        <a:rPr sz="1400">
                          <a:latin typeface="+mn-lt"/>
                          <a:ea typeface="+mn-ea"/>
                          <a:cs typeface="+mn-cs"/>
                          <a:sym typeface="Calibri"/>
                        </a:rPr>
                        <a:t>ca 23-25 m </a:t>
                      </a:r>
                    </a:p>
                  </a:txBody>
                  <a:tcPr marL="0" marR="0" marT="0" marB="0" horzOverflow="overflow">
                    <a:solidFill>
                      <a:srgbClr val="E0E0E0"/>
                    </a:solidFill>
                  </a:tcPr>
                </a:tc>
                <a:extLst>
                  <a:ext uri="{0D108BD9-81ED-4DB2-BD59-A6C34878D82A}">
                    <a16:rowId xmlns:a16="http://schemas.microsoft.com/office/drawing/2014/main" val="10002"/>
                  </a:ext>
                </a:extLst>
              </a:tr>
              <a:tr h="312142">
                <a:tc>
                  <a:txBody>
                    <a:bodyPr/>
                    <a:lstStyle/>
                    <a:p>
                      <a:pPr algn="l">
                        <a:defRPr sz="1800"/>
                      </a:pPr>
                      <a:r>
                        <a:rPr sz="1400">
                          <a:latin typeface="+mn-lt"/>
                          <a:ea typeface="+mn-ea"/>
                          <a:cs typeface="+mn-cs"/>
                          <a:sym typeface="Calibri"/>
                        </a:rPr>
                        <a:t>Roman Pots </a:t>
                      </a:r>
                    </a:p>
                  </a:txBody>
                  <a:tcPr marL="0" marR="0" marT="0" marB="0" horzOverflow="overflow">
                    <a:solidFill>
                      <a:srgbClr val="F0F0F0"/>
                    </a:solidFill>
                  </a:tcPr>
                </a:tc>
                <a:tc>
                  <a:txBody>
                    <a:bodyPr/>
                    <a:lstStyle/>
                    <a:p>
                      <a:pPr algn="l">
                        <a:defRPr sz="1400">
                          <a:latin typeface="+mn-lt"/>
                          <a:ea typeface="+mn-ea"/>
                          <a:cs typeface="+mn-cs"/>
                          <a:sym typeface="Calibri"/>
                        </a:defRPr>
                      </a:pPr>
                      <a:r>
                        <a:t>Protons </a:t>
                      </a:r>
                    </a:p>
                    <a:p>
                      <a:pPr algn="l">
                        <a:defRPr sz="1400">
                          <a:latin typeface="+mn-lt"/>
                          <a:ea typeface="+mn-ea"/>
                          <a:cs typeface="+mn-cs"/>
                          <a:sym typeface="Calibri"/>
                        </a:defRPr>
                      </a:pPr>
                      <a:r>
                        <a:t>Light nuclei </a:t>
                      </a:r>
                    </a:p>
                  </a:txBody>
                  <a:tcPr marL="0" marR="0" marT="0" marB="0" horzOverflow="overflow">
                    <a:solidFill>
                      <a:srgbClr val="F0F0F0"/>
                    </a:solidFill>
                  </a:tcPr>
                </a:tc>
                <a:tc>
                  <a:txBody>
                    <a:bodyPr/>
                    <a:lstStyle/>
                    <a:p>
                      <a:pPr algn="ctr">
                        <a:defRPr sz="1800">
                          <a:latin typeface="+mn-lt"/>
                          <a:ea typeface="+mn-ea"/>
                          <a:cs typeface="+mn-cs"/>
                          <a:sym typeface="Calibri"/>
                        </a:defRPr>
                      </a:pPr>
                      <a:endParaRPr/>
                    </a:p>
                    <a:p>
                      <a:pPr algn="ctr">
                        <a:defRPr sz="1400">
                          <a:latin typeface="+mn-lt"/>
                          <a:ea typeface="+mn-ea"/>
                          <a:cs typeface="+mn-cs"/>
                          <a:sym typeface="Calibri"/>
                        </a:defRPr>
                      </a:pPr>
                      <a:r>
                        <a:t>0*-5.0</a:t>
                      </a:r>
                    </a:p>
                  </a:txBody>
                  <a:tcPr marL="0" marR="0" marT="0" marB="0" horzOverflow="overflow">
                    <a:solidFill>
                      <a:srgbClr val="F0F0F0"/>
                    </a:solidFill>
                  </a:tcPr>
                </a:tc>
                <a:tc>
                  <a:txBody>
                    <a:bodyPr/>
                    <a:lstStyle/>
                    <a:p>
                      <a:pPr algn="ctr">
                        <a:defRPr sz="1800"/>
                      </a:pPr>
                      <a:r>
                        <a:rPr sz="1400" dirty="0">
                          <a:latin typeface="+mn-lt"/>
                          <a:ea typeface="+mn-ea"/>
                          <a:cs typeface="+mn-cs"/>
                          <a:sym typeface="Calibri"/>
                        </a:rPr>
                        <a:t>0.6 &lt; </a:t>
                      </a:r>
                      <a:r>
                        <a:rPr sz="1400" dirty="0" err="1">
                          <a:latin typeface="+mn-lt"/>
                          <a:ea typeface="+mn-ea"/>
                          <a:cs typeface="+mn-cs"/>
                          <a:sym typeface="Calibri"/>
                        </a:rPr>
                        <a:t>xL</a:t>
                      </a:r>
                      <a:r>
                        <a:rPr sz="1400" dirty="0">
                          <a:latin typeface="+mn-lt"/>
                          <a:ea typeface="+mn-ea"/>
                          <a:cs typeface="+mn-cs"/>
                          <a:sym typeface="Calibri"/>
                        </a:rPr>
                        <a:t>&lt; 0.95</a:t>
                      </a:r>
                    </a:p>
                  </a:txBody>
                  <a:tcPr marL="0" marR="0" marT="0" marB="0" horzOverflow="overflow">
                    <a:solidFill>
                      <a:srgbClr val="F0F0F0"/>
                    </a:solidFill>
                  </a:tcPr>
                </a:tc>
                <a:tc>
                  <a:txBody>
                    <a:bodyPr/>
                    <a:lstStyle/>
                    <a:p>
                      <a:pPr algn="ctr">
                        <a:defRPr sz="1800"/>
                      </a:pPr>
                      <a:r>
                        <a:rPr sz="1400" dirty="0">
                          <a:latin typeface="+mn-lt"/>
                          <a:ea typeface="+mn-ea"/>
                          <a:cs typeface="+mn-cs"/>
                          <a:sym typeface="Calibri"/>
                        </a:rPr>
                        <a:t>ca 27-30 m </a:t>
                      </a:r>
                    </a:p>
                  </a:txBody>
                  <a:tcPr marL="0" marR="0" marT="0" marB="0" horzOverflow="overflow">
                    <a:solidFill>
                      <a:srgbClr val="F0F0F0"/>
                    </a:solidFill>
                  </a:tcPr>
                </a:tc>
                <a:extLst>
                  <a:ext uri="{0D108BD9-81ED-4DB2-BD59-A6C34878D82A}">
                    <a16:rowId xmlns:a16="http://schemas.microsoft.com/office/drawing/2014/main" val="10003"/>
                  </a:ext>
                </a:extLst>
              </a:tr>
              <a:tr h="312142">
                <a:tc>
                  <a:txBody>
                    <a:bodyPr/>
                    <a:lstStyle/>
                    <a:p>
                      <a:pPr algn="l">
                        <a:defRPr sz="1800"/>
                      </a:pPr>
                      <a:r>
                        <a:rPr sz="1400">
                          <a:latin typeface="+mn-lt"/>
                          <a:ea typeface="+mn-ea"/>
                          <a:cs typeface="+mn-cs"/>
                          <a:sym typeface="Calibri"/>
                        </a:rPr>
                        <a:t>ZDC</a:t>
                      </a:r>
                    </a:p>
                  </a:txBody>
                  <a:tcPr marL="0" marR="0" marT="0" marB="0" horzOverflow="overflow">
                    <a:solidFill>
                      <a:srgbClr val="E0E0E0"/>
                    </a:solidFill>
                  </a:tcPr>
                </a:tc>
                <a:tc>
                  <a:txBody>
                    <a:bodyPr/>
                    <a:lstStyle/>
                    <a:p>
                      <a:pPr algn="l">
                        <a:defRPr sz="1400">
                          <a:latin typeface="+mn-lt"/>
                          <a:ea typeface="+mn-ea"/>
                          <a:cs typeface="+mn-cs"/>
                          <a:sym typeface="Calibri"/>
                        </a:defRPr>
                      </a:pPr>
                      <a:r>
                        <a:t>Neutrons </a:t>
                      </a:r>
                    </a:p>
                    <a:p>
                      <a:pPr algn="l">
                        <a:defRPr sz="1400">
                          <a:latin typeface="+mn-lt"/>
                          <a:ea typeface="+mn-ea"/>
                          <a:cs typeface="+mn-cs"/>
                          <a:sym typeface="Calibri"/>
                        </a:defRPr>
                      </a:pPr>
                      <a:r>
                        <a:t>Photons </a:t>
                      </a:r>
                    </a:p>
                  </a:txBody>
                  <a:tcPr marL="0" marR="0" marT="0" marB="0" horzOverflow="overflow">
                    <a:solidFill>
                      <a:srgbClr val="E0E0E0"/>
                    </a:solidFill>
                  </a:tcPr>
                </a:tc>
                <a:tc>
                  <a:txBody>
                    <a:bodyPr/>
                    <a:lstStyle/>
                    <a:p>
                      <a:pPr algn="ctr">
                        <a:defRPr sz="1800"/>
                      </a:pPr>
                      <a:r>
                        <a:rPr sz="1400">
                          <a:latin typeface="+mn-lt"/>
                          <a:ea typeface="+mn-ea"/>
                          <a:cs typeface="+mn-cs"/>
                          <a:sym typeface="Calibri"/>
                        </a:rPr>
                        <a:t>0-4.0 (5.5) </a:t>
                      </a:r>
                    </a:p>
                  </a:txBody>
                  <a:tcPr marL="0" marR="0" marT="0" marB="0" horzOverflow="overflow">
                    <a:solidFill>
                      <a:srgbClr val="E0E0E0"/>
                    </a:solidFill>
                  </a:tcPr>
                </a:tc>
                <a:tc>
                  <a:txBody>
                    <a:bodyPr/>
                    <a:lstStyle/>
                    <a:p>
                      <a:pPr algn="ctr">
                        <a:defRPr sz="1400">
                          <a:latin typeface="+mn-lt"/>
                          <a:ea typeface="+mn-ea"/>
                          <a:cs typeface="+mn-cs"/>
                          <a:sym typeface="Calibri"/>
                        </a:defRPr>
                      </a:pPr>
                      <a:endParaRPr/>
                    </a:p>
                  </a:txBody>
                  <a:tcPr marL="0" marR="0" marT="0" marB="0" horzOverflow="overflow">
                    <a:solidFill>
                      <a:srgbClr val="E0E0E0"/>
                    </a:solidFill>
                  </a:tcPr>
                </a:tc>
                <a:tc>
                  <a:txBody>
                    <a:bodyPr/>
                    <a:lstStyle/>
                    <a:p>
                      <a:pPr algn="ctr">
                        <a:defRPr sz="1800"/>
                      </a:pPr>
                      <a:r>
                        <a:rPr sz="1400" dirty="0">
                          <a:latin typeface="+mn-lt"/>
                          <a:ea typeface="+mn-ea"/>
                          <a:cs typeface="+mn-cs"/>
                          <a:sym typeface="Calibri"/>
                        </a:rPr>
                        <a:t>ca 35 m </a:t>
                      </a:r>
                    </a:p>
                  </a:txBody>
                  <a:tcPr marL="0" marR="0" marT="0" marB="0" horzOverflow="overflow">
                    <a:solidFill>
                      <a:srgbClr val="E0E0E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27397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4844-C0C0-2541-A9A0-7050F43AAD2E}"/>
              </a:ext>
            </a:extLst>
          </p:cNvPr>
          <p:cNvSpPr>
            <a:spLocks noGrp="1"/>
          </p:cNvSpPr>
          <p:nvPr>
            <p:ph type="title"/>
          </p:nvPr>
        </p:nvSpPr>
        <p:spPr/>
        <p:txBody>
          <a:bodyPr>
            <a:normAutofit fontScale="90000"/>
          </a:bodyPr>
          <a:lstStyle/>
          <a:p>
            <a:r>
              <a:rPr lang="en-US" dirty="0"/>
              <a:t>Accelerator at Day One and Ultimate</a:t>
            </a:r>
          </a:p>
        </p:txBody>
      </p:sp>
      <p:sp>
        <p:nvSpPr>
          <p:cNvPr id="3" name="TextBox 2">
            <a:extLst>
              <a:ext uri="{FF2B5EF4-FFF2-40B4-BE49-F238E27FC236}">
                <a16:creationId xmlns:a16="http://schemas.microsoft.com/office/drawing/2014/main" id="{58D419CB-693D-F740-8121-FF287C24CD4A}"/>
              </a:ext>
            </a:extLst>
          </p:cNvPr>
          <p:cNvSpPr txBox="1"/>
          <p:nvPr/>
        </p:nvSpPr>
        <p:spPr>
          <a:xfrm>
            <a:off x="461964" y="600217"/>
            <a:ext cx="11730036" cy="1477328"/>
          </a:xfrm>
          <a:prstGeom prst="rect">
            <a:avLst/>
          </a:prstGeom>
          <a:noFill/>
        </p:spPr>
        <p:txBody>
          <a:bodyPr wrap="square" rtlCol="0">
            <a:spAutoFit/>
          </a:bodyPr>
          <a:lstStyle/>
          <a:p>
            <a:r>
              <a:rPr lang="en-US" dirty="0">
                <a:solidFill>
                  <a:schemeClr val="bg2"/>
                </a:solidFill>
              </a:rPr>
              <a:t>RCS:</a:t>
            </a:r>
          </a:p>
          <a:p>
            <a:r>
              <a:rPr lang="en-US" dirty="0"/>
              <a:t>7nC / bunch	                                     change injection scheme</a:t>
            </a:r>
          </a:p>
          <a:p>
            <a:r>
              <a:rPr lang="en-US" dirty="0"/>
              <a:t>5 – 10 GeV polarized e-                            to reach 28 </a:t>
            </a:r>
            <a:r>
              <a:rPr lang="en-US" dirty="0" err="1"/>
              <a:t>nC</a:t>
            </a:r>
            <a:r>
              <a:rPr lang="en-US" dirty="0"/>
              <a:t> / bunch and 18 GeV electrons 				</a:t>
            </a:r>
          </a:p>
          <a:p>
            <a:r>
              <a:rPr lang="en-US" dirty="0"/>
              <a:t>	 		</a:t>
            </a:r>
          </a:p>
        </p:txBody>
      </p:sp>
      <p:sp>
        <p:nvSpPr>
          <p:cNvPr id="4" name="TextBox 3">
            <a:extLst>
              <a:ext uri="{FF2B5EF4-FFF2-40B4-BE49-F238E27FC236}">
                <a16:creationId xmlns:a16="http://schemas.microsoft.com/office/drawing/2014/main" id="{55360CAE-2FBD-3B4D-AB22-6253B6F8F8F4}"/>
              </a:ext>
            </a:extLst>
          </p:cNvPr>
          <p:cNvSpPr txBox="1"/>
          <p:nvPr/>
        </p:nvSpPr>
        <p:spPr>
          <a:xfrm>
            <a:off x="461963" y="2605410"/>
            <a:ext cx="10879901" cy="1754326"/>
          </a:xfrm>
          <a:prstGeom prst="rect">
            <a:avLst/>
          </a:prstGeom>
          <a:noFill/>
        </p:spPr>
        <p:txBody>
          <a:bodyPr wrap="none" rtlCol="0">
            <a:spAutoFit/>
          </a:bodyPr>
          <a:lstStyle/>
          <a:p>
            <a:r>
              <a:rPr lang="en-US" dirty="0">
                <a:solidFill>
                  <a:schemeClr val="bg2"/>
                </a:solidFill>
              </a:rPr>
              <a:t>HSR:</a:t>
            </a:r>
          </a:p>
          <a:p>
            <a:r>
              <a:rPr lang="en-US" dirty="0"/>
              <a:t>100 – 250 GeV polarized p                      update PS to reach 275 GeV protons and 110 GeV/u nuclei</a:t>
            </a:r>
          </a:p>
          <a:p>
            <a:r>
              <a:rPr lang="en-US" dirty="0"/>
              <a:t>100 GeV/u nuclear beams                       add 41 GeV bypass to get full HSR beam energy capabilities</a:t>
            </a:r>
          </a:p>
          <a:p>
            <a:endParaRPr lang="en-US" dirty="0"/>
          </a:p>
          <a:p>
            <a:r>
              <a:rPr lang="en-US" dirty="0"/>
              <a:t>pre-cooling at injection                            add strong hadron cooling to achieve ultimate beam parameters </a:t>
            </a:r>
          </a:p>
          <a:p>
            <a:r>
              <a:rPr lang="en-US" dirty="0"/>
              <a:t>                                                                and integrated luminosity</a:t>
            </a:r>
          </a:p>
        </p:txBody>
      </p:sp>
      <p:sp>
        <p:nvSpPr>
          <p:cNvPr id="5" name="Right Arrow 4">
            <a:extLst>
              <a:ext uri="{FF2B5EF4-FFF2-40B4-BE49-F238E27FC236}">
                <a16:creationId xmlns:a16="http://schemas.microsoft.com/office/drawing/2014/main" id="{C20E0E83-F64D-8944-8CF0-5AD76B9F37A5}"/>
              </a:ext>
            </a:extLst>
          </p:cNvPr>
          <p:cNvSpPr/>
          <p:nvPr/>
        </p:nvSpPr>
        <p:spPr>
          <a:xfrm>
            <a:off x="3406692" y="969859"/>
            <a:ext cx="978408" cy="484632"/>
          </a:xfrm>
          <a:prstGeom prst="rightArrow">
            <a:avLst/>
          </a:prstGeom>
          <a:gradFill flip="none" rotWithShape="1">
            <a:gsLst>
              <a:gs pos="0">
                <a:schemeClr val="accent1">
                  <a:lumMod val="5000"/>
                  <a:lumOff val="95000"/>
                </a:schemeClr>
              </a:gs>
              <a:gs pos="43000">
                <a:schemeClr val="bg2">
                  <a:lumMod val="40000"/>
                  <a:lumOff val="60000"/>
                </a:schemeClr>
              </a:gs>
              <a:gs pos="68000">
                <a:schemeClr val="bg2">
                  <a:lumMod val="60000"/>
                  <a:lumOff val="40000"/>
                </a:schemeClr>
              </a:gs>
              <a:gs pos="99000">
                <a:schemeClr val="bg2"/>
              </a:gs>
            </a:gsLst>
            <a:lin ang="27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201CBB3A-08BC-0E46-B6F2-987F91051D97}"/>
              </a:ext>
            </a:extLst>
          </p:cNvPr>
          <p:cNvSpPr/>
          <p:nvPr/>
        </p:nvSpPr>
        <p:spPr>
          <a:xfrm>
            <a:off x="3406692" y="2956033"/>
            <a:ext cx="978408" cy="484632"/>
          </a:xfrm>
          <a:prstGeom prst="rightArrow">
            <a:avLst/>
          </a:prstGeom>
          <a:gradFill flip="none" rotWithShape="1">
            <a:gsLst>
              <a:gs pos="0">
                <a:schemeClr val="accent1">
                  <a:lumMod val="5000"/>
                  <a:lumOff val="95000"/>
                </a:schemeClr>
              </a:gs>
              <a:gs pos="43000">
                <a:schemeClr val="bg2">
                  <a:lumMod val="40000"/>
                  <a:lumOff val="60000"/>
                </a:schemeClr>
              </a:gs>
              <a:gs pos="68000">
                <a:schemeClr val="bg2">
                  <a:lumMod val="60000"/>
                  <a:lumOff val="40000"/>
                </a:schemeClr>
              </a:gs>
              <a:gs pos="99000">
                <a:schemeClr val="bg2"/>
              </a:gs>
            </a:gsLst>
            <a:lin ang="27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D9DC5530-8A3B-2F4E-A786-630C6BFFDF8B}"/>
              </a:ext>
            </a:extLst>
          </p:cNvPr>
          <p:cNvSpPr/>
          <p:nvPr/>
        </p:nvSpPr>
        <p:spPr>
          <a:xfrm>
            <a:off x="3406692" y="3767454"/>
            <a:ext cx="978408" cy="484632"/>
          </a:xfrm>
          <a:prstGeom prst="rightArrow">
            <a:avLst/>
          </a:prstGeom>
          <a:gradFill flip="none" rotWithShape="1">
            <a:gsLst>
              <a:gs pos="0">
                <a:schemeClr val="accent1">
                  <a:lumMod val="5000"/>
                  <a:lumOff val="95000"/>
                </a:schemeClr>
              </a:gs>
              <a:gs pos="43000">
                <a:schemeClr val="bg2">
                  <a:lumMod val="40000"/>
                  <a:lumOff val="60000"/>
                </a:schemeClr>
              </a:gs>
              <a:gs pos="68000">
                <a:schemeClr val="bg2">
                  <a:lumMod val="60000"/>
                  <a:lumOff val="40000"/>
                </a:schemeClr>
              </a:gs>
              <a:gs pos="99000">
                <a:schemeClr val="bg2"/>
              </a:gs>
            </a:gsLst>
            <a:lin ang="27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4F77772-B66F-4B4E-9276-E6527419F526}"/>
              </a:ext>
            </a:extLst>
          </p:cNvPr>
          <p:cNvSpPr txBox="1"/>
          <p:nvPr/>
        </p:nvSpPr>
        <p:spPr>
          <a:xfrm>
            <a:off x="1240681" y="4578875"/>
            <a:ext cx="10686793" cy="1631216"/>
          </a:xfrm>
          <a:prstGeom prst="rect">
            <a:avLst/>
          </a:prstGeom>
          <a:noFill/>
        </p:spPr>
        <p:txBody>
          <a:bodyPr wrap="square" rtlCol="0">
            <a:spAutoFit/>
          </a:bodyPr>
          <a:lstStyle/>
          <a:p>
            <a:r>
              <a:rPr lang="en-US" dirty="0"/>
              <a:t>Proposal for the Day-One Physics and the initial years of science is driven by</a:t>
            </a:r>
          </a:p>
          <a:p>
            <a:pPr marL="742950" lvl="1" indent="-285750">
              <a:spcAft>
                <a:spcPts val="600"/>
              </a:spcAft>
              <a:buClr>
                <a:schemeClr val="bg2"/>
              </a:buClr>
              <a:buFont typeface="Wingdings" pitchFamily="2" charset="2"/>
              <a:buChar char="§"/>
            </a:pPr>
            <a:r>
              <a:rPr lang="en-US" dirty="0"/>
              <a:t>Start of the promised NSAC/NAS science program</a:t>
            </a:r>
          </a:p>
          <a:p>
            <a:pPr marL="742950" lvl="1" indent="-285750">
              <a:spcAft>
                <a:spcPts val="600"/>
              </a:spcAft>
              <a:buClr>
                <a:schemeClr val="bg2"/>
              </a:buClr>
              <a:buFont typeface="Wingdings" pitchFamily="2" charset="2"/>
              <a:buChar char="§"/>
            </a:pPr>
            <a:r>
              <a:rPr lang="en-US" dirty="0"/>
              <a:t>Alignment with expected order in commissioning the collider and ramp up of performance that comes with gain of operational experience</a:t>
            </a:r>
          </a:p>
          <a:p>
            <a:pPr marL="742950" lvl="1" indent="-285750">
              <a:spcAft>
                <a:spcPts val="600"/>
              </a:spcAft>
              <a:buClr>
                <a:schemeClr val="bg2"/>
              </a:buClr>
              <a:buFont typeface="Wingdings" pitchFamily="2" charset="2"/>
              <a:buChar char="§"/>
            </a:pPr>
            <a:r>
              <a:rPr lang="en-US" dirty="0"/>
              <a:t>Having access to new physics results early to get high impact publications, i.e. PRLs, ……</a:t>
            </a:r>
          </a:p>
        </p:txBody>
      </p:sp>
      <p:sp>
        <p:nvSpPr>
          <p:cNvPr id="9" name="TextBox 8">
            <a:extLst>
              <a:ext uri="{FF2B5EF4-FFF2-40B4-BE49-F238E27FC236}">
                <a16:creationId xmlns:a16="http://schemas.microsoft.com/office/drawing/2014/main" id="{CE6F1B62-35E3-3045-9DA7-6C79A061EA31}"/>
              </a:ext>
            </a:extLst>
          </p:cNvPr>
          <p:cNvSpPr txBox="1"/>
          <p:nvPr/>
        </p:nvSpPr>
        <p:spPr>
          <a:xfrm>
            <a:off x="465414" y="1609113"/>
            <a:ext cx="11462060" cy="1200329"/>
          </a:xfrm>
          <a:prstGeom prst="rect">
            <a:avLst/>
          </a:prstGeom>
          <a:noFill/>
        </p:spPr>
        <p:txBody>
          <a:bodyPr wrap="square" rtlCol="0">
            <a:spAutoFit/>
          </a:bodyPr>
          <a:lstStyle/>
          <a:p>
            <a:r>
              <a:rPr lang="en-US" dirty="0">
                <a:solidFill>
                  <a:schemeClr val="bg2"/>
                </a:solidFill>
              </a:rPr>
              <a:t>ESR:</a:t>
            </a:r>
          </a:p>
          <a:p>
            <a:r>
              <a:rPr lang="en-US" dirty="0"/>
              <a:t>7nC / bunch			</a:t>
            </a:r>
          </a:p>
          <a:p>
            <a:r>
              <a:rPr lang="en-US" dirty="0"/>
              <a:t>5 – 10 GeV polarized e-	                      add more RF cavities to reach 28 </a:t>
            </a:r>
            <a:r>
              <a:rPr lang="en-US" dirty="0" err="1"/>
              <a:t>nC</a:t>
            </a:r>
            <a:r>
              <a:rPr lang="en-US" dirty="0"/>
              <a:t> / bunch and 18 GeV electrons 		</a:t>
            </a:r>
          </a:p>
        </p:txBody>
      </p:sp>
      <p:sp>
        <p:nvSpPr>
          <p:cNvPr id="10" name="Right Arrow 9">
            <a:extLst>
              <a:ext uri="{FF2B5EF4-FFF2-40B4-BE49-F238E27FC236}">
                <a16:creationId xmlns:a16="http://schemas.microsoft.com/office/drawing/2014/main" id="{6FDC465E-72E0-9F4E-A218-F102E7D874B1}"/>
              </a:ext>
            </a:extLst>
          </p:cNvPr>
          <p:cNvSpPr/>
          <p:nvPr/>
        </p:nvSpPr>
        <p:spPr>
          <a:xfrm>
            <a:off x="3410143" y="1946618"/>
            <a:ext cx="978408" cy="484632"/>
          </a:xfrm>
          <a:prstGeom prst="rightArrow">
            <a:avLst/>
          </a:prstGeom>
          <a:gradFill flip="none" rotWithShape="1">
            <a:gsLst>
              <a:gs pos="0">
                <a:schemeClr val="accent1">
                  <a:lumMod val="5000"/>
                  <a:lumOff val="95000"/>
                </a:schemeClr>
              </a:gs>
              <a:gs pos="43000">
                <a:schemeClr val="bg2">
                  <a:lumMod val="40000"/>
                  <a:lumOff val="60000"/>
                </a:schemeClr>
              </a:gs>
              <a:gs pos="68000">
                <a:schemeClr val="bg2">
                  <a:lumMod val="60000"/>
                  <a:lumOff val="40000"/>
                </a:schemeClr>
              </a:gs>
              <a:gs pos="99000">
                <a:schemeClr val="bg2"/>
              </a:gs>
            </a:gsLst>
            <a:lin ang="27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94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A193-98D5-9047-85ED-99C5179EAC9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Proposal for EIC Science Program in the First Years </a:t>
            </a:r>
            <a:endParaRPr lang="en-US" dirty="0"/>
          </a:p>
        </p:txBody>
      </p:sp>
      <p:sp>
        <p:nvSpPr>
          <p:cNvPr id="3" name="Right Arrow 2">
            <a:extLst>
              <a:ext uri="{FF2B5EF4-FFF2-40B4-BE49-F238E27FC236}">
                <a16:creationId xmlns:a16="http://schemas.microsoft.com/office/drawing/2014/main" id="{10760064-9766-7948-AAD6-7133A0CFE818}"/>
              </a:ext>
            </a:extLst>
          </p:cNvPr>
          <p:cNvSpPr/>
          <p:nvPr/>
        </p:nvSpPr>
        <p:spPr>
          <a:xfrm>
            <a:off x="461963" y="612189"/>
            <a:ext cx="11499234" cy="477760"/>
          </a:xfrm>
          <a:prstGeom prst="rightArrow">
            <a:avLst>
              <a:gd name="adj1" fmla="val 50000"/>
              <a:gd name="adj2" fmla="val 70000"/>
            </a:avLst>
          </a:prstGeom>
          <a:solidFill>
            <a:schemeClr val="bg2">
              <a:lumMod val="60000"/>
              <a:lumOff val="40000"/>
            </a:schemeClr>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54956EF-CFB7-D040-821F-CC908DB51AC2}"/>
              </a:ext>
            </a:extLst>
          </p:cNvPr>
          <p:cNvCxnSpPr/>
          <p:nvPr/>
        </p:nvCxnSpPr>
        <p:spPr bwMode="auto">
          <a:xfrm>
            <a:off x="750277" y="609600"/>
            <a:ext cx="0" cy="609600"/>
          </a:xfrm>
          <a:prstGeom prst="line">
            <a:avLst/>
          </a:prstGeom>
          <a:noFill/>
          <a:ln w="28575" cap="flat" cmpd="sng" algn="ctr">
            <a:solidFill>
              <a:schemeClr val="tx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0A230823-90F4-FA43-BCBE-BD67CA0AA6BF}"/>
              </a:ext>
            </a:extLst>
          </p:cNvPr>
          <p:cNvSpPr txBox="1"/>
          <p:nvPr/>
        </p:nvSpPr>
        <p:spPr>
          <a:xfrm>
            <a:off x="247545" y="1137139"/>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- 1</a:t>
            </a:r>
          </a:p>
        </p:txBody>
      </p:sp>
      <p:sp>
        <p:nvSpPr>
          <p:cNvPr id="6" name="TextBox 5">
            <a:extLst>
              <a:ext uri="{FF2B5EF4-FFF2-40B4-BE49-F238E27FC236}">
                <a16:creationId xmlns:a16="http://schemas.microsoft.com/office/drawing/2014/main" id="{3D05E0D4-F16B-F941-B737-056020471C69}"/>
              </a:ext>
            </a:extLst>
          </p:cNvPr>
          <p:cNvSpPr txBox="1"/>
          <p:nvPr/>
        </p:nvSpPr>
        <p:spPr>
          <a:xfrm>
            <a:off x="244286" y="1500963"/>
            <a:ext cx="2229284" cy="1954381"/>
          </a:xfrm>
          <a:prstGeom prst="rect">
            <a:avLst/>
          </a:prstGeom>
          <a:noFill/>
        </p:spPr>
        <p:txBody>
          <a:bodyPr wrap="square" rtlCol="0">
            <a:spAutoFit/>
          </a:bodyPr>
          <a:lstStyle/>
          <a:p>
            <a:r>
              <a:rPr lang="en-US" sz="1100" dirty="0"/>
              <a:t>Start with Phase 1 EIC</a:t>
            </a:r>
          </a:p>
          <a:p>
            <a:r>
              <a:rPr lang="en-US" sz="1100" b="1" dirty="0">
                <a:solidFill>
                  <a:schemeClr val="bg2">
                    <a:lumMod val="60000"/>
                    <a:lumOff val="40000"/>
                  </a:schemeClr>
                </a:solidFill>
              </a:rPr>
              <a:t>New Capability:</a:t>
            </a:r>
          </a:p>
          <a:p>
            <a:r>
              <a:rPr lang="en-US" sz="1100" dirty="0"/>
              <a:t>Commission electron polarization in parallel</a:t>
            </a:r>
          </a:p>
          <a:p>
            <a:r>
              <a:rPr lang="en-US" sz="1100" b="1" dirty="0">
                <a:solidFill>
                  <a:srgbClr val="3333FF"/>
                </a:solidFill>
              </a:rPr>
              <a:t>Run:</a:t>
            </a:r>
          </a:p>
          <a:p>
            <a:r>
              <a:rPr lang="en-US" sz="1100" dirty="0"/>
              <a:t>10 GeV electrons on 115 GeV/u heavy ion beams  (Ru or Cu) </a:t>
            </a:r>
            <a:r>
              <a:rPr lang="en-US" sz="1100" dirty="0">
                <a:sym typeface="Wingdings" pitchFamily="2" charset="2"/>
              </a:rPr>
              <a:t> </a:t>
            </a:r>
            <a:r>
              <a:rPr lang="en-US" sz="1100" b="1" dirty="0">
                <a:solidFill>
                  <a:srgbClr val="FF40FF"/>
                </a:solidFill>
                <a:sym typeface="Wingdings" pitchFamily="2" charset="2"/>
              </a:rPr>
              <a:t>Physics:</a:t>
            </a:r>
          </a:p>
          <a:p>
            <a:r>
              <a:rPr lang="en-US" sz="1100" dirty="0"/>
              <a:t>gives world-wide new data on </a:t>
            </a:r>
            <a:r>
              <a:rPr lang="en-US" sz="1100" dirty="0" err="1"/>
              <a:t>nPDFs</a:t>
            </a:r>
            <a:r>
              <a:rPr lang="en-US" sz="1100" dirty="0"/>
              <a:t> and a first look on saturation</a:t>
            </a:r>
          </a:p>
        </p:txBody>
      </p:sp>
      <p:cxnSp>
        <p:nvCxnSpPr>
          <p:cNvPr id="7" name="Straight Connector 6">
            <a:extLst>
              <a:ext uri="{FF2B5EF4-FFF2-40B4-BE49-F238E27FC236}">
                <a16:creationId xmlns:a16="http://schemas.microsoft.com/office/drawing/2014/main" id="{933D9231-4CE4-F548-8B28-E048AC6418C4}"/>
              </a:ext>
            </a:extLst>
          </p:cNvPr>
          <p:cNvCxnSpPr/>
          <p:nvPr/>
        </p:nvCxnSpPr>
        <p:spPr bwMode="auto">
          <a:xfrm>
            <a:off x="3133989" y="574542"/>
            <a:ext cx="0" cy="609600"/>
          </a:xfrm>
          <a:prstGeom prst="line">
            <a:avLst/>
          </a:prstGeom>
          <a:noFill/>
          <a:ln w="28575" cap="flat" cmpd="sng" algn="ctr">
            <a:solidFill>
              <a:schemeClr val="tx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8C87AED3-7B9E-534F-918A-17475D229209}"/>
              </a:ext>
            </a:extLst>
          </p:cNvPr>
          <p:cNvSpPr txBox="1"/>
          <p:nvPr/>
        </p:nvSpPr>
        <p:spPr>
          <a:xfrm>
            <a:off x="2631257" y="1102081"/>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- 2</a:t>
            </a:r>
          </a:p>
        </p:txBody>
      </p:sp>
      <p:sp>
        <p:nvSpPr>
          <p:cNvPr id="9" name="TextBox 8">
            <a:extLst>
              <a:ext uri="{FF2B5EF4-FFF2-40B4-BE49-F238E27FC236}">
                <a16:creationId xmlns:a16="http://schemas.microsoft.com/office/drawing/2014/main" id="{20CD4B23-8A38-F34D-99F3-3BB78FC8A621}"/>
              </a:ext>
            </a:extLst>
          </p:cNvPr>
          <p:cNvSpPr txBox="1"/>
          <p:nvPr/>
        </p:nvSpPr>
        <p:spPr>
          <a:xfrm>
            <a:off x="2331258" y="1442570"/>
            <a:ext cx="2229277" cy="3477875"/>
          </a:xfrm>
          <a:prstGeom prst="rect">
            <a:avLst/>
          </a:prstGeom>
          <a:noFill/>
        </p:spPr>
        <p:txBody>
          <a:bodyPr wrap="square" rtlCol="0">
            <a:spAutoFit/>
          </a:bodyPr>
          <a:lstStyle/>
          <a:p>
            <a:r>
              <a:rPr lang="en-US" sz="1100" dirty="0"/>
              <a:t>Start with Phase 1 EIC</a:t>
            </a:r>
          </a:p>
          <a:p>
            <a:r>
              <a:rPr lang="en-US" sz="1100" dirty="0"/>
              <a:t>Commission electron polarization in parallel</a:t>
            </a:r>
          </a:p>
          <a:p>
            <a:r>
              <a:rPr lang="en-US" sz="1100" b="1" dirty="0">
                <a:solidFill>
                  <a:schemeClr val="bg2">
                    <a:lumMod val="60000"/>
                    <a:lumOff val="40000"/>
                  </a:schemeClr>
                </a:solidFill>
              </a:rPr>
              <a:t>New Capability:</a:t>
            </a:r>
          </a:p>
          <a:p>
            <a:r>
              <a:rPr lang="en-US" sz="1100" dirty="0"/>
              <a:t>Commission hadron polarization in parallel</a:t>
            </a:r>
          </a:p>
          <a:p>
            <a:r>
              <a:rPr lang="en-US" sz="1100" b="1" dirty="0">
                <a:solidFill>
                  <a:srgbClr val="3333FF"/>
                </a:solidFill>
              </a:rPr>
              <a:t>Run:</a:t>
            </a:r>
          </a:p>
          <a:p>
            <a:r>
              <a:rPr lang="en-US" sz="1100" dirty="0"/>
              <a:t>10 GeV electrons on 130 GeV/u Deuterium</a:t>
            </a:r>
          </a:p>
          <a:p>
            <a:r>
              <a:rPr lang="en-US" sz="1100" b="1" dirty="0">
                <a:solidFill>
                  <a:srgbClr val="FF40FF"/>
                </a:solidFill>
                <a:sym typeface="Wingdings" pitchFamily="2" charset="2"/>
              </a:rPr>
              <a:t>Physics:</a:t>
            </a:r>
          </a:p>
          <a:p>
            <a:pPr marL="102870" indent="-102870">
              <a:buClr>
                <a:schemeClr val="bg2"/>
              </a:buClr>
              <a:buFont typeface="Wingdings" pitchFamily="2" charset="2"/>
              <a:buChar char="§"/>
            </a:pPr>
            <a:r>
              <a:rPr lang="en-US" sz="1100" dirty="0"/>
              <a:t>gives world-wide new data </a:t>
            </a:r>
            <a:r>
              <a:rPr lang="en-US" sz="1100" dirty="0">
                <a:sym typeface="Wingdings" pitchFamily="2" charset="2"/>
              </a:rPr>
              <a:t> critical baseline for </a:t>
            </a:r>
            <a:r>
              <a:rPr lang="en-US" sz="1100" dirty="0" err="1">
                <a:sym typeface="Wingdings" pitchFamily="2" charset="2"/>
              </a:rPr>
              <a:t>nPDFs</a:t>
            </a:r>
            <a:r>
              <a:rPr lang="en-US" sz="1100" dirty="0">
                <a:sym typeface="Wingdings" pitchFamily="2" charset="2"/>
              </a:rPr>
              <a:t> and saturation</a:t>
            </a:r>
          </a:p>
          <a:p>
            <a:pPr marL="102870" indent="-102870">
              <a:buClr>
                <a:schemeClr val="bg2"/>
              </a:buClr>
              <a:buFont typeface="Wingdings" pitchFamily="2" charset="2"/>
              <a:buChar char="§"/>
            </a:pPr>
            <a:r>
              <a:rPr lang="en-US" sz="1100" dirty="0">
                <a:sym typeface="Wingdings" pitchFamily="2" charset="2"/>
              </a:rPr>
              <a:t>free vs. bound proton structure</a:t>
            </a:r>
          </a:p>
          <a:p>
            <a:r>
              <a:rPr lang="en-US" sz="1100" b="1" dirty="0">
                <a:solidFill>
                  <a:srgbClr val="3333FF"/>
                </a:solidFill>
                <a:sym typeface="Wingdings" pitchFamily="2" charset="2"/>
              </a:rPr>
              <a:t>Run:</a:t>
            </a:r>
          </a:p>
          <a:p>
            <a:r>
              <a:rPr lang="en-US" sz="1100" dirty="0"/>
              <a:t>Last weeks 10 GeV electrons and 130 GeV polarized protons </a:t>
            </a:r>
          </a:p>
          <a:p>
            <a:r>
              <a:rPr lang="en-US" sz="1100" b="1" dirty="0">
                <a:solidFill>
                  <a:srgbClr val="FF40FF"/>
                </a:solidFill>
              </a:rPr>
              <a:t>Physics:</a:t>
            </a:r>
          </a:p>
          <a:p>
            <a:r>
              <a:rPr lang="en-US" sz="1100" dirty="0"/>
              <a:t>first look to 3d imaging of the proton </a:t>
            </a:r>
          </a:p>
        </p:txBody>
      </p:sp>
      <p:cxnSp>
        <p:nvCxnSpPr>
          <p:cNvPr id="10" name="Straight Connector 9">
            <a:extLst>
              <a:ext uri="{FF2B5EF4-FFF2-40B4-BE49-F238E27FC236}">
                <a16:creationId xmlns:a16="http://schemas.microsoft.com/office/drawing/2014/main" id="{DA276410-07ED-0149-88FA-924EE72E786B}"/>
              </a:ext>
            </a:extLst>
          </p:cNvPr>
          <p:cNvCxnSpPr/>
          <p:nvPr/>
        </p:nvCxnSpPr>
        <p:spPr bwMode="auto">
          <a:xfrm>
            <a:off x="5345775" y="539373"/>
            <a:ext cx="0" cy="609600"/>
          </a:xfrm>
          <a:prstGeom prst="line">
            <a:avLst/>
          </a:prstGeom>
          <a:noFill/>
          <a:ln w="28575" cap="flat" cmpd="sng" algn="ctr">
            <a:solidFill>
              <a:schemeClr val="tx1"/>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68321531-A91E-5B45-A726-3BDA04710A43}"/>
              </a:ext>
            </a:extLst>
          </p:cNvPr>
          <p:cNvSpPr txBox="1"/>
          <p:nvPr/>
        </p:nvSpPr>
        <p:spPr>
          <a:xfrm>
            <a:off x="4843043" y="1102081"/>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- 3</a:t>
            </a:r>
          </a:p>
        </p:txBody>
      </p:sp>
      <p:sp>
        <p:nvSpPr>
          <p:cNvPr id="12" name="TextBox 11">
            <a:extLst>
              <a:ext uri="{FF2B5EF4-FFF2-40B4-BE49-F238E27FC236}">
                <a16:creationId xmlns:a16="http://schemas.microsoft.com/office/drawing/2014/main" id="{D717E07A-0DBE-E642-AACE-87EC180EBA10}"/>
              </a:ext>
            </a:extLst>
          </p:cNvPr>
          <p:cNvSpPr txBox="1"/>
          <p:nvPr/>
        </p:nvSpPr>
        <p:spPr>
          <a:xfrm>
            <a:off x="4534987" y="1465905"/>
            <a:ext cx="2229277" cy="3647152"/>
          </a:xfrm>
          <a:prstGeom prst="rect">
            <a:avLst/>
          </a:prstGeom>
          <a:noFill/>
        </p:spPr>
        <p:txBody>
          <a:bodyPr wrap="square" rtlCol="0">
            <a:spAutoFit/>
          </a:bodyPr>
          <a:lstStyle/>
          <a:p>
            <a:r>
              <a:rPr lang="en-US" sz="1100" dirty="0"/>
              <a:t>Start with Phase 1 EIC</a:t>
            </a:r>
          </a:p>
          <a:p>
            <a:r>
              <a:rPr lang="en-US" sz="1100" dirty="0"/>
              <a:t>Commission electron polarization in parallel</a:t>
            </a:r>
          </a:p>
          <a:p>
            <a:r>
              <a:rPr lang="en-US" sz="1100" dirty="0"/>
              <a:t>Commission hadron polarization in parallel</a:t>
            </a:r>
          </a:p>
          <a:p>
            <a:r>
              <a:rPr lang="en-US" sz="1100" b="1" dirty="0">
                <a:solidFill>
                  <a:schemeClr val="bg2">
                    <a:lumMod val="60000"/>
                    <a:lumOff val="40000"/>
                  </a:schemeClr>
                </a:solidFill>
              </a:rPr>
              <a:t>New Capability:</a:t>
            </a:r>
          </a:p>
          <a:p>
            <a:r>
              <a:rPr lang="en-US" sz="1100" dirty="0"/>
              <a:t>Commission running with hadron spin rotators</a:t>
            </a:r>
          </a:p>
          <a:p>
            <a:r>
              <a:rPr lang="en-US" sz="1100" b="1" dirty="0">
                <a:solidFill>
                  <a:srgbClr val="3333FF"/>
                </a:solidFill>
              </a:rPr>
              <a:t>Run:</a:t>
            </a:r>
          </a:p>
          <a:p>
            <a:r>
              <a:rPr lang="en-US" sz="1100" dirty="0"/>
              <a:t>10 GeV electrons on 130 GeV transverse polarized protons</a:t>
            </a:r>
          </a:p>
          <a:p>
            <a:r>
              <a:rPr lang="en-US" sz="1100" b="1" dirty="0">
                <a:solidFill>
                  <a:srgbClr val="FF40FF"/>
                </a:solidFill>
                <a:sym typeface="Wingdings" pitchFamily="2" charset="2"/>
              </a:rPr>
              <a:t>Physics:</a:t>
            </a:r>
          </a:p>
          <a:p>
            <a:pPr>
              <a:buClr>
                <a:schemeClr val="bg2"/>
              </a:buClr>
            </a:pPr>
            <a:r>
              <a:rPr lang="en-US" sz="1100" dirty="0"/>
              <a:t>3d imaging of the proton / mass of the nucleon </a:t>
            </a:r>
          </a:p>
          <a:p>
            <a:pPr>
              <a:buClr>
                <a:schemeClr val="bg2"/>
              </a:buClr>
            </a:pPr>
            <a:r>
              <a:rPr lang="en-US" sz="1100" b="1" dirty="0">
                <a:solidFill>
                  <a:srgbClr val="3333FF"/>
                </a:solidFill>
                <a:sym typeface="Wingdings" pitchFamily="2" charset="2"/>
              </a:rPr>
              <a:t>Run:</a:t>
            </a:r>
          </a:p>
          <a:p>
            <a:r>
              <a:rPr lang="en-US" sz="1100" dirty="0"/>
              <a:t>Last weeks switch to longitudinal proton polarization</a:t>
            </a:r>
          </a:p>
          <a:p>
            <a:r>
              <a:rPr lang="en-US" sz="1100" b="1" dirty="0">
                <a:solidFill>
                  <a:srgbClr val="FF40FF"/>
                </a:solidFill>
              </a:rPr>
              <a:t>Physics:</a:t>
            </a:r>
          </a:p>
          <a:p>
            <a:r>
              <a:rPr lang="en-US" sz="1100" dirty="0"/>
              <a:t>first look </a:t>
            </a:r>
            <a:r>
              <a:rPr lang="en-US" sz="1100" dirty="0">
                <a:sym typeface="Wingdings" pitchFamily="2" charset="2"/>
              </a:rPr>
              <a:t>helicity structure of the proton</a:t>
            </a:r>
            <a:r>
              <a:rPr lang="en-US" sz="1100" dirty="0"/>
              <a:t> – unravel quark, gluon and orbital angular contributions</a:t>
            </a:r>
          </a:p>
        </p:txBody>
      </p:sp>
      <p:cxnSp>
        <p:nvCxnSpPr>
          <p:cNvPr id="13" name="Straight Connector 12">
            <a:extLst>
              <a:ext uri="{FF2B5EF4-FFF2-40B4-BE49-F238E27FC236}">
                <a16:creationId xmlns:a16="http://schemas.microsoft.com/office/drawing/2014/main" id="{46DE94F1-5BAC-A146-B68D-852606A4A65A}"/>
              </a:ext>
            </a:extLst>
          </p:cNvPr>
          <p:cNvCxnSpPr/>
          <p:nvPr/>
        </p:nvCxnSpPr>
        <p:spPr bwMode="auto">
          <a:xfrm>
            <a:off x="7467032" y="564888"/>
            <a:ext cx="0" cy="609600"/>
          </a:xfrm>
          <a:prstGeom prst="line">
            <a:avLst/>
          </a:prstGeom>
          <a:noFill/>
          <a:ln w="28575" cap="flat" cmpd="sng" algn="ctr">
            <a:solidFill>
              <a:schemeClr val="tx1"/>
            </a:solidFill>
            <a:prstDash val="solid"/>
            <a:round/>
            <a:headEnd type="none" w="med" len="med"/>
            <a:tailEnd type="none" w="med" len="med"/>
          </a:ln>
          <a:effectLst/>
        </p:spPr>
      </p:cxnSp>
      <p:sp>
        <p:nvSpPr>
          <p:cNvPr id="14" name="TextBox 13">
            <a:extLst>
              <a:ext uri="{FF2B5EF4-FFF2-40B4-BE49-F238E27FC236}">
                <a16:creationId xmlns:a16="http://schemas.microsoft.com/office/drawing/2014/main" id="{1F28E9E9-4BD2-1543-A780-64123BD911FF}"/>
              </a:ext>
            </a:extLst>
          </p:cNvPr>
          <p:cNvSpPr txBox="1"/>
          <p:nvPr/>
        </p:nvSpPr>
        <p:spPr>
          <a:xfrm>
            <a:off x="6964300" y="1127596"/>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- 4</a:t>
            </a:r>
          </a:p>
        </p:txBody>
      </p:sp>
      <p:sp>
        <p:nvSpPr>
          <p:cNvPr id="15" name="TextBox 14">
            <a:extLst>
              <a:ext uri="{FF2B5EF4-FFF2-40B4-BE49-F238E27FC236}">
                <a16:creationId xmlns:a16="http://schemas.microsoft.com/office/drawing/2014/main" id="{42AFE867-F6E4-ED4F-8A4D-AD652ED19B20}"/>
              </a:ext>
            </a:extLst>
          </p:cNvPr>
          <p:cNvSpPr txBox="1"/>
          <p:nvPr/>
        </p:nvSpPr>
        <p:spPr>
          <a:xfrm>
            <a:off x="6843811" y="1491420"/>
            <a:ext cx="2228044" cy="3647152"/>
          </a:xfrm>
          <a:prstGeom prst="rect">
            <a:avLst/>
          </a:prstGeom>
          <a:noFill/>
        </p:spPr>
        <p:txBody>
          <a:bodyPr wrap="square" rtlCol="0">
            <a:spAutoFit/>
          </a:bodyPr>
          <a:lstStyle/>
          <a:p>
            <a:r>
              <a:rPr lang="en-US" sz="1100" dirty="0"/>
              <a:t>Start with Phase 1 EIC</a:t>
            </a:r>
          </a:p>
          <a:p>
            <a:r>
              <a:rPr lang="en-US" sz="1100" dirty="0"/>
              <a:t>Commission electron polarization in parallel</a:t>
            </a:r>
          </a:p>
          <a:p>
            <a:r>
              <a:rPr lang="en-US" sz="1100" dirty="0"/>
              <a:t>Commission hadron polarization in parallel</a:t>
            </a:r>
          </a:p>
          <a:p>
            <a:r>
              <a:rPr lang="en-US" sz="1100" dirty="0"/>
              <a:t>Commission running with hadron spin rotators</a:t>
            </a:r>
          </a:p>
          <a:p>
            <a:r>
              <a:rPr lang="en-US" sz="1100" b="1" dirty="0">
                <a:solidFill>
                  <a:schemeClr val="bg2">
                    <a:lumMod val="60000"/>
                    <a:lumOff val="40000"/>
                  </a:schemeClr>
                </a:solidFill>
              </a:rPr>
              <a:t>New Capability:</a:t>
            </a:r>
          </a:p>
          <a:p>
            <a:r>
              <a:rPr lang="en-US" sz="1100" dirty="0"/>
              <a:t>Commission hadron accelerator to operate with not centered orbits</a:t>
            </a:r>
          </a:p>
          <a:p>
            <a:r>
              <a:rPr lang="en-US" sz="1100" b="1" dirty="0">
                <a:solidFill>
                  <a:srgbClr val="3333FF"/>
                </a:solidFill>
              </a:rPr>
              <a:t>Run:</a:t>
            </a:r>
          </a:p>
          <a:p>
            <a:r>
              <a:rPr lang="en-US" sz="1100" dirty="0"/>
              <a:t>10 GeV electrons on 250 GeV transverse and longitudinal polarized protons</a:t>
            </a:r>
          </a:p>
          <a:p>
            <a:r>
              <a:rPr lang="en-US" sz="1100" b="1" dirty="0">
                <a:solidFill>
                  <a:srgbClr val="FF40FF"/>
                </a:solidFill>
                <a:sym typeface="Wingdings" pitchFamily="2" charset="2"/>
              </a:rPr>
              <a:t>Physics:</a:t>
            </a:r>
          </a:p>
          <a:p>
            <a:pPr marL="102870" indent="-102870">
              <a:buClr>
                <a:schemeClr val="bg2"/>
              </a:buClr>
              <a:buFont typeface="Wingdings" pitchFamily="2" charset="2"/>
              <a:buChar char="§"/>
            </a:pPr>
            <a:r>
              <a:rPr lang="en-US" sz="1100" dirty="0"/>
              <a:t>3d imaging of the proton </a:t>
            </a:r>
          </a:p>
          <a:p>
            <a:pPr>
              <a:buClr>
                <a:schemeClr val="bg2"/>
              </a:buClr>
            </a:pPr>
            <a:r>
              <a:rPr lang="en-US" sz="1100" dirty="0"/>
              <a:t>   at low x </a:t>
            </a:r>
          </a:p>
          <a:p>
            <a:pPr marL="102870" indent="-102870">
              <a:buClr>
                <a:schemeClr val="bg2"/>
              </a:buClr>
              <a:buFont typeface="Wingdings" pitchFamily="2" charset="2"/>
              <a:buChar char="§"/>
            </a:pPr>
            <a:r>
              <a:rPr lang="en-US" sz="1100" dirty="0">
                <a:sym typeface="Wingdings" pitchFamily="2" charset="2"/>
              </a:rPr>
              <a:t>helicity structure of the proton</a:t>
            </a:r>
            <a:r>
              <a:rPr lang="en-US" sz="1100" dirty="0"/>
              <a:t> – unravel quark, gluon and orbital angular contributions</a:t>
            </a:r>
          </a:p>
        </p:txBody>
      </p:sp>
      <p:cxnSp>
        <p:nvCxnSpPr>
          <p:cNvPr id="16" name="Straight Connector 15">
            <a:extLst>
              <a:ext uri="{FF2B5EF4-FFF2-40B4-BE49-F238E27FC236}">
                <a16:creationId xmlns:a16="http://schemas.microsoft.com/office/drawing/2014/main" id="{397288E5-ED9B-7048-8BA8-495C7496E309}"/>
              </a:ext>
            </a:extLst>
          </p:cNvPr>
          <p:cNvCxnSpPr/>
          <p:nvPr/>
        </p:nvCxnSpPr>
        <p:spPr bwMode="auto">
          <a:xfrm>
            <a:off x="9963422" y="562345"/>
            <a:ext cx="0" cy="609600"/>
          </a:xfrm>
          <a:prstGeom prst="line">
            <a:avLst/>
          </a:prstGeom>
          <a:noFill/>
          <a:ln w="28575" cap="flat" cmpd="sng" algn="ctr">
            <a:solidFill>
              <a:schemeClr val="tx1"/>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F55E531B-41F8-DB40-9B81-740A9C75BD44}"/>
              </a:ext>
            </a:extLst>
          </p:cNvPr>
          <p:cNvSpPr txBox="1"/>
          <p:nvPr/>
        </p:nvSpPr>
        <p:spPr>
          <a:xfrm>
            <a:off x="9460690" y="1125053"/>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- 5</a:t>
            </a:r>
          </a:p>
        </p:txBody>
      </p:sp>
      <p:sp>
        <p:nvSpPr>
          <p:cNvPr id="18" name="TextBox 17">
            <a:extLst>
              <a:ext uri="{FF2B5EF4-FFF2-40B4-BE49-F238E27FC236}">
                <a16:creationId xmlns:a16="http://schemas.microsoft.com/office/drawing/2014/main" id="{8442A075-1D2D-9E46-8B19-84F6FFE27713}"/>
              </a:ext>
            </a:extLst>
          </p:cNvPr>
          <p:cNvSpPr txBox="1"/>
          <p:nvPr/>
        </p:nvSpPr>
        <p:spPr>
          <a:xfrm>
            <a:off x="9071864" y="1442570"/>
            <a:ext cx="2733268" cy="3308598"/>
          </a:xfrm>
          <a:prstGeom prst="rect">
            <a:avLst/>
          </a:prstGeom>
          <a:noFill/>
        </p:spPr>
        <p:txBody>
          <a:bodyPr wrap="square" rtlCol="0">
            <a:spAutoFit/>
          </a:bodyPr>
          <a:lstStyle/>
          <a:p>
            <a:r>
              <a:rPr lang="en-US" sz="1100" dirty="0"/>
              <a:t>Start with Phase 1 EIC</a:t>
            </a:r>
          </a:p>
          <a:p>
            <a:r>
              <a:rPr lang="en-US" sz="1100" dirty="0"/>
              <a:t>Commission electron polarization in parallel</a:t>
            </a:r>
          </a:p>
          <a:p>
            <a:r>
              <a:rPr lang="en-US" sz="1100" dirty="0"/>
              <a:t>Commission hadron polarization in parallel</a:t>
            </a:r>
          </a:p>
          <a:p>
            <a:r>
              <a:rPr lang="en-US" sz="1100" dirty="0"/>
              <a:t>Commission running with hadron spin rotators</a:t>
            </a:r>
          </a:p>
          <a:p>
            <a:r>
              <a:rPr lang="en-US" sz="1100" dirty="0"/>
              <a:t>Commission hadron accelerator to operate with not centered orbits</a:t>
            </a:r>
          </a:p>
          <a:p>
            <a:r>
              <a:rPr lang="en-US" sz="1100" b="1" dirty="0">
                <a:solidFill>
                  <a:srgbClr val="3333FF"/>
                </a:solidFill>
              </a:rPr>
              <a:t>Run:</a:t>
            </a:r>
          </a:p>
          <a:p>
            <a:r>
              <a:rPr lang="en-US" sz="1100" dirty="0"/>
              <a:t>10 GeV electrons on 166 GeV transverse and longitudinal polarized He-3</a:t>
            </a:r>
          </a:p>
          <a:p>
            <a:r>
              <a:rPr lang="en-US" sz="1100" b="1" dirty="0">
                <a:solidFill>
                  <a:srgbClr val="FF40FF"/>
                </a:solidFill>
                <a:sym typeface="Wingdings" pitchFamily="2" charset="2"/>
              </a:rPr>
              <a:t>Physics:</a:t>
            </a:r>
          </a:p>
          <a:p>
            <a:pPr marL="102870" indent="-102870">
              <a:buClr>
                <a:schemeClr val="bg2"/>
              </a:buClr>
              <a:buFont typeface="Wingdings" pitchFamily="2" charset="2"/>
              <a:buChar char="§"/>
            </a:pPr>
            <a:r>
              <a:rPr lang="en-US" sz="1100" dirty="0"/>
              <a:t>3d imaging of the nucleons </a:t>
            </a:r>
            <a:r>
              <a:rPr lang="en-US" sz="1100" dirty="0">
                <a:sym typeface="Wingdings" pitchFamily="2" charset="2"/>
              </a:rPr>
              <a:t> flavor separation</a:t>
            </a:r>
            <a:endParaRPr lang="en-US" sz="1100" dirty="0"/>
          </a:p>
          <a:p>
            <a:pPr marL="102870" indent="-102870">
              <a:buClr>
                <a:schemeClr val="bg2"/>
              </a:buClr>
              <a:buFont typeface="Wingdings" pitchFamily="2" charset="2"/>
              <a:buChar char="§"/>
            </a:pPr>
            <a:r>
              <a:rPr lang="en-US" sz="1100" dirty="0">
                <a:sym typeface="Wingdings" pitchFamily="2" charset="2"/>
              </a:rPr>
              <a:t>helicity structure of the nucleon</a:t>
            </a:r>
            <a:r>
              <a:rPr lang="en-US" sz="1100" dirty="0"/>
              <a:t>– unravel helicities for different quark flavors</a:t>
            </a:r>
          </a:p>
          <a:p>
            <a:pPr marL="102870" indent="-102870">
              <a:buClr>
                <a:schemeClr val="bg2"/>
              </a:buClr>
              <a:buFont typeface="Wingdings" pitchFamily="2" charset="2"/>
              <a:buChar char="§"/>
            </a:pPr>
            <a:r>
              <a:rPr lang="en-US" sz="1100" dirty="0">
                <a:sym typeface="Wingdings" pitchFamily="2" charset="2"/>
              </a:rPr>
              <a:t>first look to nuclear binding</a:t>
            </a:r>
            <a:endParaRPr lang="en-US" sz="1100" dirty="0"/>
          </a:p>
        </p:txBody>
      </p:sp>
      <p:sp>
        <p:nvSpPr>
          <p:cNvPr id="19" name="Right Brace 18">
            <a:extLst>
              <a:ext uri="{FF2B5EF4-FFF2-40B4-BE49-F238E27FC236}">
                <a16:creationId xmlns:a16="http://schemas.microsoft.com/office/drawing/2014/main" id="{7CE2647B-4539-A449-81CF-F58CFF2F2389}"/>
              </a:ext>
            </a:extLst>
          </p:cNvPr>
          <p:cNvSpPr/>
          <p:nvPr/>
        </p:nvSpPr>
        <p:spPr>
          <a:xfrm rot="5400000">
            <a:off x="9225424" y="2893660"/>
            <a:ext cx="276858" cy="4840832"/>
          </a:xfrm>
          <a:prstGeom prst="righ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275DEC0A-E68C-154F-BEF2-2B22DAC2D1EC}"/>
              </a:ext>
            </a:extLst>
          </p:cNvPr>
          <p:cNvSpPr txBox="1"/>
          <p:nvPr/>
        </p:nvSpPr>
        <p:spPr>
          <a:xfrm>
            <a:off x="6768720" y="5549288"/>
            <a:ext cx="5190267" cy="646331"/>
          </a:xfrm>
          <a:prstGeom prst="rect">
            <a:avLst/>
          </a:prstGeom>
          <a:noFill/>
        </p:spPr>
        <p:txBody>
          <a:bodyPr wrap="none" rtlCol="0">
            <a:spAutoFit/>
          </a:bodyPr>
          <a:lstStyle/>
          <a:p>
            <a:pPr algn="ctr"/>
            <a:r>
              <a:rPr lang="en-US" dirty="0"/>
              <a:t>Time to install additional ESR RF and HSR PS to</a:t>
            </a:r>
          </a:p>
          <a:p>
            <a:pPr algn="ctr"/>
            <a:r>
              <a:rPr lang="en-US" dirty="0"/>
              <a:t>reach design Current and max. Energies</a:t>
            </a:r>
          </a:p>
        </p:txBody>
      </p:sp>
    </p:spTree>
    <p:extLst>
      <p:ext uri="{BB962C8B-B14F-4D97-AF65-F5344CB8AC3E}">
        <p14:creationId xmlns:p14="http://schemas.microsoft.com/office/powerpoint/2010/main" val="110978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A193-98D5-9047-85ED-99C5179EAC9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Proposal for EIC Science Program in the First Years </a:t>
            </a:r>
            <a:endParaRPr lang="en-US" dirty="0"/>
          </a:p>
        </p:txBody>
      </p:sp>
      <p:sp>
        <p:nvSpPr>
          <p:cNvPr id="3" name="Right Arrow 2">
            <a:extLst>
              <a:ext uri="{FF2B5EF4-FFF2-40B4-BE49-F238E27FC236}">
                <a16:creationId xmlns:a16="http://schemas.microsoft.com/office/drawing/2014/main" id="{10760064-9766-7948-AAD6-7133A0CFE818}"/>
              </a:ext>
            </a:extLst>
          </p:cNvPr>
          <p:cNvSpPr/>
          <p:nvPr/>
        </p:nvSpPr>
        <p:spPr>
          <a:xfrm>
            <a:off x="461963" y="612189"/>
            <a:ext cx="11499234" cy="477760"/>
          </a:xfrm>
          <a:prstGeom prst="rightArrow">
            <a:avLst>
              <a:gd name="adj1" fmla="val 50000"/>
              <a:gd name="adj2" fmla="val 70000"/>
            </a:avLst>
          </a:prstGeom>
          <a:solidFill>
            <a:schemeClr val="bg2">
              <a:lumMod val="60000"/>
              <a:lumOff val="40000"/>
            </a:schemeClr>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54956EF-CFB7-D040-821F-CC908DB51AC2}"/>
              </a:ext>
            </a:extLst>
          </p:cNvPr>
          <p:cNvCxnSpPr/>
          <p:nvPr/>
        </p:nvCxnSpPr>
        <p:spPr bwMode="auto">
          <a:xfrm>
            <a:off x="1277812" y="609600"/>
            <a:ext cx="0" cy="609600"/>
          </a:xfrm>
          <a:prstGeom prst="line">
            <a:avLst/>
          </a:prstGeom>
          <a:noFill/>
          <a:ln w="28575" cap="flat" cmpd="sng" algn="ctr">
            <a:solidFill>
              <a:schemeClr val="tx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0A230823-90F4-FA43-BCBE-BD67CA0AA6BF}"/>
              </a:ext>
            </a:extLst>
          </p:cNvPr>
          <p:cNvSpPr txBox="1"/>
          <p:nvPr/>
        </p:nvSpPr>
        <p:spPr>
          <a:xfrm>
            <a:off x="775080" y="1137139"/>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- 5</a:t>
            </a:r>
          </a:p>
        </p:txBody>
      </p:sp>
      <p:cxnSp>
        <p:nvCxnSpPr>
          <p:cNvPr id="7" name="Straight Connector 6">
            <a:extLst>
              <a:ext uri="{FF2B5EF4-FFF2-40B4-BE49-F238E27FC236}">
                <a16:creationId xmlns:a16="http://schemas.microsoft.com/office/drawing/2014/main" id="{933D9231-4CE4-F548-8B28-E048AC6418C4}"/>
              </a:ext>
            </a:extLst>
          </p:cNvPr>
          <p:cNvCxnSpPr/>
          <p:nvPr/>
        </p:nvCxnSpPr>
        <p:spPr bwMode="auto">
          <a:xfrm>
            <a:off x="4880728" y="609601"/>
            <a:ext cx="0" cy="609600"/>
          </a:xfrm>
          <a:prstGeom prst="line">
            <a:avLst/>
          </a:prstGeom>
          <a:noFill/>
          <a:ln w="28575" cap="flat" cmpd="sng" algn="ctr">
            <a:solidFill>
              <a:schemeClr val="tx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8C87AED3-7B9E-534F-918A-17475D229209}"/>
              </a:ext>
            </a:extLst>
          </p:cNvPr>
          <p:cNvSpPr txBox="1"/>
          <p:nvPr/>
        </p:nvSpPr>
        <p:spPr>
          <a:xfrm>
            <a:off x="4377996" y="1137140"/>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- 6</a:t>
            </a:r>
          </a:p>
        </p:txBody>
      </p:sp>
      <p:cxnSp>
        <p:nvCxnSpPr>
          <p:cNvPr id="10" name="Straight Connector 9">
            <a:extLst>
              <a:ext uri="{FF2B5EF4-FFF2-40B4-BE49-F238E27FC236}">
                <a16:creationId xmlns:a16="http://schemas.microsoft.com/office/drawing/2014/main" id="{DA276410-07ED-0149-88FA-924EE72E786B}"/>
              </a:ext>
            </a:extLst>
          </p:cNvPr>
          <p:cNvCxnSpPr/>
          <p:nvPr/>
        </p:nvCxnSpPr>
        <p:spPr bwMode="auto">
          <a:xfrm>
            <a:off x="8923696" y="574431"/>
            <a:ext cx="0" cy="609600"/>
          </a:xfrm>
          <a:prstGeom prst="line">
            <a:avLst/>
          </a:prstGeom>
          <a:noFill/>
          <a:ln w="28575" cap="flat" cmpd="sng" algn="ctr">
            <a:solidFill>
              <a:schemeClr val="tx1"/>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68321531-A91E-5B45-A726-3BDA04710A43}"/>
              </a:ext>
            </a:extLst>
          </p:cNvPr>
          <p:cNvSpPr txBox="1"/>
          <p:nvPr/>
        </p:nvSpPr>
        <p:spPr>
          <a:xfrm>
            <a:off x="8420964" y="1137139"/>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- 7</a:t>
            </a:r>
          </a:p>
        </p:txBody>
      </p:sp>
      <p:sp>
        <p:nvSpPr>
          <p:cNvPr id="18" name="TextBox 17">
            <a:extLst>
              <a:ext uri="{FF2B5EF4-FFF2-40B4-BE49-F238E27FC236}">
                <a16:creationId xmlns:a16="http://schemas.microsoft.com/office/drawing/2014/main" id="{8442A075-1D2D-9E46-8B19-84F6FFE27713}"/>
              </a:ext>
            </a:extLst>
          </p:cNvPr>
          <p:cNvSpPr txBox="1"/>
          <p:nvPr/>
        </p:nvSpPr>
        <p:spPr>
          <a:xfrm>
            <a:off x="247545" y="1483545"/>
            <a:ext cx="2733268" cy="3308598"/>
          </a:xfrm>
          <a:prstGeom prst="rect">
            <a:avLst/>
          </a:prstGeom>
          <a:noFill/>
        </p:spPr>
        <p:txBody>
          <a:bodyPr wrap="square" rtlCol="0">
            <a:spAutoFit/>
          </a:bodyPr>
          <a:lstStyle/>
          <a:p>
            <a:r>
              <a:rPr lang="en-US" sz="1100" dirty="0"/>
              <a:t>Start with Phase 1 EIC</a:t>
            </a:r>
          </a:p>
          <a:p>
            <a:r>
              <a:rPr lang="en-US" sz="1100" dirty="0"/>
              <a:t>Commission electron polarization in parallel</a:t>
            </a:r>
          </a:p>
          <a:p>
            <a:r>
              <a:rPr lang="en-US" sz="1100" dirty="0"/>
              <a:t>Commission hadron polarization in parallel</a:t>
            </a:r>
          </a:p>
          <a:p>
            <a:r>
              <a:rPr lang="en-US" sz="1100" dirty="0"/>
              <a:t>Commission running with hadron spin rotators</a:t>
            </a:r>
          </a:p>
          <a:p>
            <a:r>
              <a:rPr lang="en-US" sz="1100" dirty="0"/>
              <a:t>Commission hadron accelerator to operate with not centered orbits</a:t>
            </a:r>
          </a:p>
          <a:p>
            <a:r>
              <a:rPr lang="en-US" sz="1100" b="1" dirty="0">
                <a:solidFill>
                  <a:srgbClr val="3333FF"/>
                </a:solidFill>
              </a:rPr>
              <a:t>Run:</a:t>
            </a:r>
          </a:p>
          <a:p>
            <a:r>
              <a:rPr lang="en-US" sz="1100" dirty="0"/>
              <a:t>10 GeV electrons on 166 GeV transverse and longitudinal polarized He-3</a:t>
            </a:r>
          </a:p>
          <a:p>
            <a:r>
              <a:rPr lang="en-US" sz="1100" b="1" dirty="0">
                <a:solidFill>
                  <a:srgbClr val="FF40FF"/>
                </a:solidFill>
                <a:sym typeface="Wingdings" pitchFamily="2" charset="2"/>
              </a:rPr>
              <a:t>Physics:</a:t>
            </a:r>
          </a:p>
          <a:p>
            <a:pPr marL="102870" indent="-102870">
              <a:buClr>
                <a:schemeClr val="bg2"/>
              </a:buClr>
              <a:buFont typeface="Wingdings" pitchFamily="2" charset="2"/>
              <a:buChar char="§"/>
            </a:pPr>
            <a:r>
              <a:rPr lang="en-US" sz="1100" dirty="0"/>
              <a:t>3d imaging of the nucleons </a:t>
            </a:r>
            <a:r>
              <a:rPr lang="en-US" sz="1100" dirty="0">
                <a:sym typeface="Wingdings" pitchFamily="2" charset="2"/>
              </a:rPr>
              <a:t> flavor separation</a:t>
            </a:r>
            <a:endParaRPr lang="en-US" sz="1100" dirty="0"/>
          </a:p>
          <a:p>
            <a:pPr marL="102870" indent="-102870">
              <a:buClr>
                <a:schemeClr val="bg2"/>
              </a:buClr>
              <a:buFont typeface="Wingdings" pitchFamily="2" charset="2"/>
              <a:buChar char="§"/>
            </a:pPr>
            <a:r>
              <a:rPr lang="en-US" sz="1100" dirty="0">
                <a:sym typeface="Wingdings" pitchFamily="2" charset="2"/>
              </a:rPr>
              <a:t>helicity structure of the nucleon</a:t>
            </a:r>
            <a:r>
              <a:rPr lang="en-US" sz="1100" dirty="0"/>
              <a:t>– unravel helicities for different quark flavors</a:t>
            </a:r>
          </a:p>
          <a:p>
            <a:pPr marL="102870" indent="-102870">
              <a:buClr>
                <a:schemeClr val="bg2"/>
              </a:buClr>
              <a:buFont typeface="Wingdings" pitchFamily="2" charset="2"/>
              <a:buChar char="§"/>
            </a:pPr>
            <a:r>
              <a:rPr lang="en-US" sz="1100" dirty="0">
                <a:sym typeface="Wingdings" pitchFamily="2" charset="2"/>
              </a:rPr>
              <a:t>first look to nuclear binding</a:t>
            </a:r>
            <a:endParaRPr lang="en-US" sz="1100" dirty="0"/>
          </a:p>
        </p:txBody>
      </p:sp>
      <p:sp>
        <p:nvSpPr>
          <p:cNvPr id="21" name="TextBox 20">
            <a:extLst>
              <a:ext uri="{FF2B5EF4-FFF2-40B4-BE49-F238E27FC236}">
                <a16:creationId xmlns:a16="http://schemas.microsoft.com/office/drawing/2014/main" id="{6EAC173D-B47B-D449-9386-94D0D4B87DAF}"/>
              </a:ext>
            </a:extLst>
          </p:cNvPr>
          <p:cNvSpPr txBox="1"/>
          <p:nvPr/>
        </p:nvSpPr>
        <p:spPr>
          <a:xfrm>
            <a:off x="3771037" y="1425229"/>
            <a:ext cx="3648395" cy="4524315"/>
          </a:xfrm>
          <a:prstGeom prst="rect">
            <a:avLst/>
          </a:prstGeom>
          <a:noFill/>
        </p:spPr>
        <p:txBody>
          <a:bodyPr wrap="square" rtlCol="0">
            <a:spAutoFit/>
          </a:bodyPr>
          <a:lstStyle/>
          <a:p>
            <a:r>
              <a:rPr lang="en-US" sz="1600" dirty="0"/>
              <a:t>Start with Phase 1 EIC</a:t>
            </a:r>
          </a:p>
          <a:p>
            <a:r>
              <a:rPr lang="en-US" sz="1600" dirty="0"/>
              <a:t>Commission electron polarization in parallel</a:t>
            </a:r>
          </a:p>
          <a:p>
            <a:r>
              <a:rPr lang="en-US" sz="1600" dirty="0"/>
              <a:t>Commission hadron polarization in parallel</a:t>
            </a:r>
          </a:p>
          <a:p>
            <a:r>
              <a:rPr lang="en-US" sz="1600" dirty="0"/>
              <a:t>Commission running with hadron spin rotators</a:t>
            </a:r>
          </a:p>
          <a:p>
            <a:r>
              <a:rPr lang="en-US" sz="1600" dirty="0"/>
              <a:t>Commission hadron accelerator to operate with not centered orbits</a:t>
            </a:r>
          </a:p>
          <a:p>
            <a:r>
              <a:rPr lang="en-US" sz="1600" b="1" dirty="0">
                <a:solidFill>
                  <a:schemeClr val="bg2">
                    <a:lumMod val="60000"/>
                    <a:lumOff val="40000"/>
                  </a:schemeClr>
                </a:solidFill>
              </a:rPr>
              <a:t>New Capability:</a:t>
            </a:r>
          </a:p>
          <a:p>
            <a:r>
              <a:rPr lang="en-US" sz="1600" dirty="0"/>
              <a:t>Commission ESR &amp; HSR at max. energy and beam currents</a:t>
            </a:r>
          </a:p>
          <a:p>
            <a:r>
              <a:rPr lang="en-US" sz="1600" b="1" dirty="0">
                <a:solidFill>
                  <a:srgbClr val="3333FF"/>
                </a:solidFill>
              </a:rPr>
              <a:t>Run:</a:t>
            </a:r>
          </a:p>
          <a:p>
            <a:r>
              <a:rPr lang="en-US" sz="1600" dirty="0"/>
              <a:t>18 GeV polarized electrons on 110 GeV/u Au (Pb) beams</a:t>
            </a:r>
          </a:p>
          <a:p>
            <a:r>
              <a:rPr lang="en-US" sz="1600" b="1" dirty="0">
                <a:solidFill>
                  <a:srgbClr val="FF40FF"/>
                </a:solidFill>
                <a:sym typeface="Wingdings" pitchFamily="2" charset="2"/>
              </a:rPr>
              <a:t>Physics:</a:t>
            </a:r>
          </a:p>
          <a:p>
            <a:pPr>
              <a:buClr>
                <a:schemeClr val="bg2"/>
              </a:buClr>
            </a:pPr>
            <a:r>
              <a:rPr lang="en-US" sz="1600" dirty="0">
                <a:sym typeface="Wingdings" pitchFamily="2" charset="2"/>
              </a:rPr>
              <a:t>ultimate x-Q</a:t>
            </a:r>
            <a:r>
              <a:rPr lang="en-US" sz="1600" baseline="30000" dirty="0">
                <a:sym typeface="Wingdings" pitchFamily="2" charset="2"/>
              </a:rPr>
              <a:t>2</a:t>
            </a:r>
            <a:r>
              <a:rPr lang="en-US" sz="1600" dirty="0">
                <a:sym typeface="Wingdings" pitchFamily="2" charset="2"/>
              </a:rPr>
              <a:t> reach for saturation physics </a:t>
            </a:r>
          </a:p>
        </p:txBody>
      </p:sp>
      <p:cxnSp>
        <p:nvCxnSpPr>
          <p:cNvPr id="23" name="Straight Connector 22">
            <a:extLst>
              <a:ext uri="{FF2B5EF4-FFF2-40B4-BE49-F238E27FC236}">
                <a16:creationId xmlns:a16="http://schemas.microsoft.com/office/drawing/2014/main" id="{D4D83A85-DE43-A14B-9860-E18D39A29296}"/>
              </a:ext>
            </a:extLst>
          </p:cNvPr>
          <p:cNvCxnSpPr/>
          <p:nvPr/>
        </p:nvCxnSpPr>
        <p:spPr>
          <a:xfrm>
            <a:off x="3305908" y="546269"/>
            <a:ext cx="0" cy="5765462"/>
          </a:xfrm>
          <a:prstGeom prst="line">
            <a:avLst/>
          </a:prstGeom>
          <a:ln w="63500">
            <a:prstDash val="lg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9CF679C-0F36-BA45-9DAC-EB8A5D517310}"/>
              </a:ext>
            </a:extLst>
          </p:cNvPr>
          <p:cNvSpPr txBox="1"/>
          <p:nvPr/>
        </p:nvSpPr>
        <p:spPr>
          <a:xfrm>
            <a:off x="7884560" y="1442050"/>
            <a:ext cx="3648395" cy="4770537"/>
          </a:xfrm>
          <a:prstGeom prst="rect">
            <a:avLst/>
          </a:prstGeom>
          <a:noFill/>
        </p:spPr>
        <p:txBody>
          <a:bodyPr wrap="square" rtlCol="0">
            <a:spAutoFit/>
          </a:bodyPr>
          <a:lstStyle/>
          <a:p>
            <a:r>
              <a:rPr lang="en-US" sz="1600" dirty="0"/>
              <a:t>Start with Phase 1 EIC</a:t>
            </a:r>
          </a:p>
          <a:p>
            <a:r>
              <a:rPr lang="en-US" sz="1600" dirty="0"/>
              <a:t>Commission electron polarization in parallel</a:t>
            </a:r>
          </a:p>
          <a:p>
            <a:r>
              <a:rPr lang="en-US" sz="1600" dirty="0"/>
              <a:t>Commission hadron polarization in parallel</a:t>
            </a:r>
          </a:p>
          <a:p>
            <a:r>
              <a:rPr lang="en-US" sz="1600" dirty="0"/>
              <a:t>Commission running with hadron spin rotators</a:t>
            </a:r>
          </a:p>
          <a:p>
            <a:r>
              <a:rPr lang="en-US" sz="1600" dirty="0"/>
              <a:t>Commission hadron accelerator to operate with not centered orbits</a:t>
            </a:r>
          </a:p>
          <a:p>
            <a:r>
              <a:rPr lang="en-US" sz="1600" dirty="0"/>
              <a:t>Commission ESR &amp; HSR at max. energy and beam currents</a:t>
            </a:r>
          </a:p>
          <a:p>
            <a:r>
              <a:rPr lang="en-US" sz="1600" b="1" dirty="0">
                <a:solidFill>
                  <a:schemeClr val="bg2">
                    <a:lumMod val="60000"/>
                    <a:lumOff val="40000"/>
                  </a:schemeClr>
                </a:solidFill>
              </a:rPr>
              <a:t>New Capability:</a:t>
            </a:r>
          </a:p>
          <a:p>
            <a:r>
              <a:rPr lang="en-US" sz="1600" dirty="0"/>
              <a:t>Operate HSR with 41 GeV bypass</a:t>
            </a:r>
          </a:p>
          <a:p>
            <a:r>
              <a:rPr lang="en-US" sz="1600" b="1" dirty="0">
                <a:solidFill>
                  <a:srgbClr val="3333FF"/>
                </a:solidFill>
              </a:rPr>
              <a:t>Run:</a:t>
            </a:r>
          </a:p>
          <a:p>
            <a:r>
              <a:rPr lang="en-US" sz="1600" dirty="0"/>
              <a:t>5 GeV polarized electrons on 41 GeV transverse polarized proton beams</a:t>
            </a:r>
          </a:p>
          <a:p>
            <a:r>
              <a:rPr lang="en-US" sz="1600" dirty="0">
                <a:solidFill>
                  <a:srgbClr val="FF40FF"/>
                </a:solidFill>
                <a:sym typeface="Wingdings" pitchFamily="2" charset="2"/>
              </a:rPr>
              <a:t>Physics:</a:t>
            </a:r>
          </a:p>
          <a:p>
            <a:pPr>
              <a:buClr>
                <a:schemeClr val="bg2"/>
              </a:buClr>
            </a:pPr>
            <a:r>
              <a:rPr lang="en-US" sz="1600" dirty="0">
                <a:sym typeface="Wingdings" pitchFamily="2" charset="2"/>
              </a:rPr>
              <a:t>first look to moderate-x 3d imaging and Kaon structure/ mass</a:t>
            </a:r>
          </a:p>
        </p:txBody>
      </p:sp>
    </p:spTree>
    <p:extLst>
      <p:ext uri="{BB962C8B-B14F-4D97-AF65-F5344CB8AC3E}">
        <p14:creationId xmlns:p14="http://schemas.microsoft.com/office/powerpoint/2010/main" val="368613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E73C55-0CB6-0C50-E6FD-EB287EC66304}"/>
              </a:ext>
            </a:extLst>
          </p:cNvPr>
          <p:cNvSpPr txBox="1"/>
          <p:nvPr/>
        </p:nvSpPr>
        <p:spPr>
          <a:xfrm>
            <a:off x="1104889" y="2109127"/>
            <a:ext cx="9982221" cy="1200329"/>
          </a:xfrm>
          <a:prstGeom prst="rect">
            <a:avLst/>
          </a:prstGeom>
          <a:noFill/>
        </p:spPr>
        <p:txBody>
          <a:bodyPr wrap="none" rtlCol="0">
            <a:spAutoFit/>
          </a:bodyPr>
          <a:lstStyle/>
          <a:p>
            <a:pPr algn="ctr"/>
            <a:r>
              <a:rPr lang="en-US" sz="3600" b="1" dirty="0">
                <a:solidFill>
                  <a:schemeClr val="bg2"/>
                </a:solidFill>
              </a:rPr>
              <a:t>Updated Proposal to account for Comments </a:t>
            </a:r>
          </a:p>
          <a:p>
            <a:pPr algn="ctr"/>
            <a:r>
              <a:rPr lang="en-US" sz="3600" b="1" dirty="0">
                <a:solidFill>
                  <a:schemeClr val="bg2"/>
                </a:solidFill>
              </a:rPr>
              <a:t>during EIC-UG/</a:t>
            </a:r>
            <a:r>
              <a:rPr lang="en-US" sz="3600" b="1" dirty="0" err="1">
                <a:solidFill>
                  <a:schemeClr val="bg2"/>
                </a:solidFill>
              </a:rPr>
              <a:t>ePIC</a:t>
            </a:r>
            <a:r>
              <a:rPr lang="en-US" sz="3600" b="1" dirty="0">
                <a:solidFill>
                  <a:schemeClr val="bg2"/>
                </a:solidFill>
              </a:rPr>
              <a:t> Summer Meeting</a:t>
            </a:r>
          </a:p>
        </p:txBody>
      </p:sp>
    </p:spTree>
    <p:extLst>
      <p:ext uri="{BB962C8B-B14F-4D97-AF65-F5344CB8AC3E}">
        <p14:creationId xmlns:p14="http://schemas.microsoft.com/office/powerpoint/2010/main" val="369773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A193-98D5-9047-85ED-99C5179EAC9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Proposal for EIC Science Program in the First Years </a:t>
            </a:r>
            <a:endParaRPr lang="en-US" dirty="0"/>
          </a:p>
        </p:txBody>
      </p:sp>
      <p:sp>
        <p:nvSpPr>
          <p:cNvPr id="3" name="Right Arrow 2">
            <a:extLst>
              <a:ext uri="{FF2B5EF4-FFF2-40B4-BE49-F238E27FC236}">
                <a16:creationId xmlns:a16="http://schemas.microsoft.com/office/drawing/2014/main" id="{10760064-9766-7948-AAD6-7133A0CFE818}"/>
              </a:ext>
            </a:extLst>
          </p:cNvPr>
          <p:cNvSpPr/>
          <p:nvPr/>
        </p:nvSpPr>
        <p:spPr>
          <a:xfrm>
            <a:off x="461963" y="612189"/>
            <a:ext cx="11499234" cy="477760"/>
          </a:xfrm>
          <a:prstGeom prst="rightArrow">
            <a:avLst>
              <a:gd name="adj1" fmla="val 50000"/>
              <a:gd name="adj2" fmla="val 70000"/>
            </a:avLst>
          </a:prstGeom>
          <a:solidFill>
            <a:schemeClr val="bg2">
              <a:lumMod val="60000"/>
              <a:lumOff val="40000"/>
            </a:schemeClr>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54956EF-CFB7-D040-821F-CC908DB51AC2}"/>
              </a:ext>
            </a:extLst>
          </p:cNvPr>
          <p:cNvCxnSpPr/>
          <p:nvPr/>
        </p:nvCxnSpPr>
        <p:spPr bwMode="auto">
          <a:xfrm>
            <a:off x="750277" y="609600"/>
            <a:ext cx="0" cy="609600"/>
          </a:xfrm>
          <a:prstGeom prst="line">
            <a:avLst/>
          </a:prstGeom>
          <a:noFill/>
          <a:ln w="28575" cap="flat" cmpd="sng" algn="ctr">
            <a:solidFill>
              <a:schemeClr val="tx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0A230823-90F4-FA43-BCBE-BD67CA0AA6BF}"/>
              </a:ext>
            </a:extLst>
          </p:cNvPr>
          <p:cNvSpPr txBox="1"/>
          <p:nvPr/>
        </p:nvSpPr>
        <p:spPr>
          <a:xfrm>
            <a:off x="247545" y="1137139"/>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- 1</a:t>
            </a:r>
          </a:p>
        </p:txBody>
      </p:sp>
      <p:sp>
        <p:nvSpPr>
          <p:cNvPr id="6" name="TextBox 5">
            <a:extLst>
              <a:ext uri="{FF2B5EF4-FFF2-40B4-BE49-F238E27FC236}">
                <a16:creationId xmlns:a16="http://schemas.microsoft.com/office/drawing/2014/main" id="{3D05E0D4-F16B-F941-B737-056020471C69}"/>
              </a:ext>
            </a:extLst>
          </p:cNvPr>
          <p:cNvSpPr txBox="1"/>
          <p:nvPr/>
        </p:nvSpPr>
        <p:spPr>
          <a:xfrm>
            <a:off x="244286" y="1500963"/>
            <a:ext cx="2229284" cy="1954381"/>
          </a:xfrm>
          <a:prstGeom prst="rect">
            <a:avLst/>
          </a:prstGeom>
          <a:noFill/>
        </p:spPr>
        <p:txBody>
          <a:bodyPr wrap="square" rtlCol="0">
            <a:spAutoFit/>
          </a:bodyPr>
          <a:lstStyle/>
          <a:p>
            <a:r>
              <a:rPr lang="en-US" sz="1100" dirty="0"/>
              <a:t>Start with Phase 1 EIC</a:t>
            </a:r>
          </a:p>
          <a:p>
            <a:r>
              <a:rPr lang="en-US" sz="1100" b="1" dirty="0">
                <a:solidFill>
                  <a:schemeClr val="bg2">
                    <a:lumMod val="60000"/>
                    <a:lumOff val="40000"/>
                  </a:schemeClr>
                </a:solidFill>
              </a:rPr>
              <a:t>New Capability:</a:t>
            </a:r>
          </a:p>
          <a:p>
            <a:r>
              <a:rPr lang="en-US" sz="1100" dirty="0"/>
              <a:t>Commission electron polarization in parallel</a:t>
            </a:r>
          </a:p>
          <a:p>
            <a:r>
              <a:rPr lang="en-US" sz="1100" b="1" dirty="0">
                <a:solidFill>
                  <a:srgbClr val="3333FF"/>
                </a:solidFill>
              </a:rPr>
              <a:t>Run:</a:t>
            </a:r>
          </a:p>
          <a:p>
            <a:r>
              <a:rPr lang="en-US" sz="1100" dirty="0"/>
              <a:t>10 GeV electrons on 115 GeV/u heavy ion beams  (Ru or Cu) </a:t>
            </a:r>
          </a:p>
          <a:p>
            <a:r>
              <a:rPr lang="en-US" sz="1100" b="1" dirty="0">
                <a:solidFill>
                  <a:srgbClr val="FF40FF"/>
                </a:solidFill>
                <a:sym typeface="Wingdings" pitchFamily="2" charset="2"/>
              </a:rPr>
              <a:t>Physics:</a:t>
            </a:r>
          </a:p>
          <a:p>
            <a:r>
              <a:rPr lang="en-US" sz="1100" dirty="0"/>
              <a:t>gives world-wide new data on </a:t>
            </a:r>
            <a:r>
              <a:rPr lang="en-US" sz="1100" dirty="0" err="1"/>
              <a:t>nPDFs</a:t>
            </a:r>
            <a:r>
              <a:rPr lang="en-US" sz="1100" dirty="0"/>
              <a:t>, NFF and a first look on saturation</a:t>
            </a:r>
          </a:p>
        </p:txBody>
      </p:sp>
      <p:cxnSp>
        <p:nvCxnSpPr>
          <p:cNvPr id="7" name="Straight Connector 6">
            <a:extLst>
              <a:ext uri="{FF2B5EF4-FFF2-40B4-BE49-F238E27FC236}">
                <a16:creationId xmlns:a16="http://schemas.microsoft.com/office/drawing/2014/main" id="{933D9231-4CE4-F548-8B28-E048AC6418C4}"/>
              </a:ext>
            </a:extLst>
          </p:cNvPr>
          <p:cNvCxnSpPr/>
          <p:nvPr/>
        </p:nvCxnSpPr>
        <p:spPr bwMode="auto">
          <a:xfrm>
            <a:off x="3133989" y="574542"/>
            <a:ext cx="0" cy="609600"/>
          </a:xfrm>
          <a:prstGeom prst="line">
            <a:avLst/>
          </a:prstGeom>
          <a:noFill/>
          <a:ln w="28575" cap="flat" cmpd="sng" algn="ctr">
            <a:solidFill>
              <a:schemeClr val="tx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8C87AED3-7B9E-534F-918A-17475D229209}"/>
              </a:ext>
            </a:extLst>
          </p:cNvPr>
          <p:cNvSpPr txBox="1"/>
          <p:nvPr/>
        </p:nvSpPr>
        <p:spPr>
          <a:xfrm>
            <a:off x="2631257" y="1102081"/>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- 2</a:t>
            </a:r>
          </a:p>
        </p:txBody>
      </p:sp>
      <p:sp>
        <p:nvSpPr>
          <p:cNvPr id="9" name="TextBox 8">
            <a:extLst>
              <a:ext uri="{FF2B5EF4-FFF2-40B4-BE49-F238E27FC236}">
                <a16:creationId xmlns:a16="http://schemas.microsoft.com/office/drawing/2014/main" id="{20CD4B23-8A38-F34D-99F3-3BB78FC8A621}"/>
              </a:ext>
            </a:extLst>
          </p:cNvPr>
          <p:cNvSpPr txBox="1"/>
          <p:nvPr/>
        </p:nvSpPr>
        <p:spPr>
          <a:xfrm>
            <a:off x="2331258" y="1442570"/>
            <a:ext cx="2229277" cy="3477875"/>
          </a:xfrm>
          <a:prstGeom prst="rect">
            <a:avLst/>
          </a:prstGeom>
          <a:noFill/>
        </p:spPr>
        <p:txBody>
          <a:bodyPr wrap="square" rtlCol="0">
            <a:spAutoFit/>
          </a:bodyPr>
          <a:lstStyle/>
          <a:p>
            <a:r>
              <a:rPr lang="en-US" sz="1100" dirty="0"/>
              <a:t>Start with Phase 1 EIC</a:t>
            </a:r>
          </a:p>
          <a:p>
            <a:r>
              <a:rPr lang="en-US" sz="1100" dirty="0"/>
              <a:t>Commission electron polarization in parallel</a:t>
            </a:r>
          </a:p>
          <a:p>
            <a:r>
              <a:rPr lang="en-US" sz="1100" b="1" dirty="0">
                <a:solidFill>
                  <a:schemeClr val="bg2">
                    <a:lumMod val="60000"/>
                    <a:lumOff val="40000"/>
                  </a:schemeClr>
                </a:solidFill>
              </a:rPr>
              <a:t>New Capability:</a:t>
            </a:r>
          </a:p>
          <a:p>
            <a:r>
              <a:rPr lang="en-US" sz="1100" dirty="0"/>
              <a:t>Commission hadron polarization in parallel</a:t>
            </a:r>
          </a:p>
          <a:p>
            <a:r>
              <a:rPr lang="en-US" sz="1100" b="1" dirty="0">
                <a:solidFill>
                  <a:srgbClr val="3333FF"/>
                </a:solidFill>
              </a:rPr>
              <a:t>Run:</a:t>
            </a:r>
          </a:p>
          <a:p>
            <a:r>
              <a:rPr lang="en-US" sz="1100" dirty="0"/>
              <a:t>10 GeV electrons on 130 GeV/u Deuterium</a:t>
            </a:r>
          </a:p>
          <a:p>
            <a:r>
              <a:rPr lang="en-US" sz="1100" b="1" dirty="0">
                <a:solidFill>
                  <a:srgbClr val="FF40FF"/>
                </a:solidFill>
                <a:sym typeface="Wingdings" pitchFamily="2" charset="2"/>
              </a:rPr>
              <a:t>Physics:</a:t>
            </a:r>
          </a:p>
          <a:p>
            <a:pPr marL="102870" indent="-102870">
              <a:buClr>
                <a:schemeClr val="bg2"/>
              </a:buClr>
              <a:buFont typeface="Wingdings" pitchFamily="2" charset="2"/>
              <a:buChar char="§"/>
            </a:pPr>
            <a:r>
              <a:rPr lang="en-US" sz="1100" dirty="0"/>
              <a:t>gives world-wide new data </a:t>
            </a:r>
            <a:r>
              <a:rPr lang="en-US" sz="1100" dirty="0">
                <a:sym typeface="Wingdings" pitchFamily="2" charset="2"/>
              </a:rPr>
              <a:t> critical baseline for </a:t>
            </a:r>
            <a:r>
              <a:rPr lang="en-US" sz="1100" dirty="0" err="1">
                <a:sym typeface="Wingdings" pitchFamily="2" charset="2"/>
              </a:rPr>
              <a:t>nPDFs</a:t>
            </a:r>
            <a:r>
              <a:rPr lang="en-US" sz="1100" dirty="0">
                <a:sym typeface="Wingdings" pitchFamily="2" charset="2"/>
              </a:rPr>
              <a:t> and saturation</a:t>
            </a:r>
          </a:p>
          <a:p>
            <a:pPr marL="102870" indent="-102870">
              <a:buClr>
                <a:schemeClr val="bg2"/>
              </a:buClr>
              <a:buFont typeface="Wingdings" pitchFamily="2" charset="2"/>
              <a:buChar char="§"/>
            </a:pPr>
            <a:r>
              <a:rPr lang="en-US" sz="1100" dirty="0">
                <a:sym typeface="Wingdings" pitchFamily="2" charset="2"/>
              </a:rPr>
              <a:t>free vs. bound proton structure</a:t>
            </a:r>
          </a:p>
          <a:p>
            <a:r>
              <a:rPr lang="en-US" sz="1100" b="1" dirty="0">
                <a:solidFill>
                  <a:srgbClr val="3333FF"/>
                </a:solidFill>
                <a:sym typeface="Wingdings" pitchFamily="2" charset="2"/>
              </a:rPr>
              <a:t>Run:</a:t>
            </a:r>
          </a:p>
          <a:p>
            <a:r>
              <a:rPr lang="en-US" sz="1100" dirty="0"/>
              <a:t>Last weeks 10 GeV electrons and 130 GeV polarized protons </a:t>
            </a:r>
          </a:p>
          <a:p>
            <a:r>
              <a:rPr lang="en-US" sz="1100" b="1" dirty="0">
                <a:solidFill>
                  <a:srgbClr val="FF40FF"/>
                </a:solidFill>
              </a:rPr>
              <a:t>Physics:</a:t>
            </a:r>
          </a:p>
          <a:p>
            <a:r>
              <a:rPr lang="en-US" sz="1100" dirty="0"/>
              <a:t>first look to 3d imaging of the proton </a:t>
            </a:r>
          </a:p>
        </p:txBody>
      </p:sp>
      <p:cxnSp>
        <p:nvCxnSpPr>
          <p:cNvPr id="10" name="Straight Connector 9">
            <a:extLst>
              <a:ext uri="{FF2B5EF4-FFF2-40B4-BE49-F238E27FC236}">
                <a16:creationId xmlns:a16="http://schemas.microsoft.com/office/drawing/2014/main" id="{DA276410-07ED-0149-88FA-924EE72E786B}"/>
              </a:ext>
            </a:extLst>
          </p:cNvPr>
          <p:cNvCxnSpPr/>
          <p:nvPr/>
        </p:nvCxnSpPr>
        <p:spPr bwMode="auto">
          <a:xfrm>
            <a:off x="5345775" y="539373"/>
            <a:ext cx="0" cy="609600"/>
          </a:xfrm>
          <a:prstGeom prst="line">
            <a:avLst/>
          </a:prstGeom>
          <a:noFill/>
          <a:ln w="28575" cap="flat" cmpd="sng" algn="ctr">
            <a:solidFill>
              <a:schemeClr val="tx1"/>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68321531-A91E-5B45-A726-3BDA04710A43}"/>
              </a:ext>
            </a:extLst>
          </p:cNvPr>
          <p:cNvSpPr txBox="1"/>
          <p:nvPr/>
        </p:nvSpPr>
        <p:spPr>
          <a:xfrm>
            <a:off x="4843043" y="1102081"/>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- 3</a:t>
            </a:r>
          </a:p>
        </p:txBody>
      </p:sp>
      <p:sp>
        <p:nvSpPr>
          <p:cNvPr id="12" name="TextBox 11">
            <a:extLst>
              <a:ext uri="{FF2B5EF4-FFF2-40B4-BE49-F238E27FC236}">
                <a16:creationId xmlns:a16="http://schemas.microsoft.com/office/drawing/2014/main" id="{D717E07A-0DBE-E642-AACE-87EC180EBA10}"/>
              </a:ext>
            </a:extLst>
          </p:cNvPr>
          <p:cNvSpPr txBox="1"/>
          <p:nvPr/>
        </p:nvSpPr>
        <p:spPr>
          <a:xfrm>
            <a:off x="4534987" y="1465905"/>
            <a:ext cx="2229277" cy="3647152"/>
          </a:xfrm>
          <a:prstGeom prst="rect">
            <a:avLst/>
          </a:prstGeom>
          <a:noFill/>
        </p:spPr>
        <p:txBody>
          <a:bodyPr wrap="square" rtlCol="0">
            <a:spAutoFit/>
          </a:bodyPr>
          <a:lstStyle/>
          <a:p>
            <a:r>
              <a:rPr lang="en-US" sz="1100" dirty="0"/>
              <a:t>Start with Phase 1 EIC</a:t>
            </a:r>
          </a:p>
          <a:p>
            <a:r>
              <a:rPr lang="en-US" sz="1100" dirty="0"/>
              <a:t>Commission electron polarization in parallel</a:t>
            </a:r>
          </a:p>
          <a:p>
            <a:r>
              <a:rPr lang="en-US" sz="1100" dirty="0"/>
              <a:t>Commission hadron polarization in parallel</a:t>
            </a:r>
          </a:p>
          <a:p>
            <a:r>
              <a:rPr lang="en-US" sz="1100" b="1" dirty="0">
                <a:solidFill>
                  <a:schemeClr val="bg2">
                    <a:lumMod val="60000"/>
                    <a:lumOff val="40000"/>
                  </a:schemeClr>
                </a:solidFill>
              </a:rPr>
              <a:t>New Capability:</a:t>
            </a:r>
          </a:p>
          <a:p>
            <a:r>
              <a:rPr lang="en-US" sz="1100" dirty="0"/>
              <a:t>Commission running with hadron spin rotators</a:t>
            </a:r>
          </a:p>
          <a:p>
            <a:r>
              <a:rPr lang="en-US" sz="1100" b="1" dirty="0">
                <a:solidFill>
                  <a:srgbClr val="3333FF"/>
                </a:solidFill>
              </a:rPr>
              <a:t>Run:</a:t>
            </a:r>
          </a:p>
          <a:p>
            <a:r>
              <a:rPr lang="en-US" sz="1100" dirty="0"/>
              <a:t>10 GeV electrons on 130 GeV transverse polarized protons</a:t>
            </a:r>
          </a:p>
          <a:p>
            <a:r>
              <a:rPr lang="en-US" sz="1100" b="1" dirty="0">
                <a:solidFill>
                  <a:srgbClr val="FF40FF"/>
                </a:solidFill>
                <a:sym typeface="Wingdings" pitchFamily="2" charset="2"/>
              </a:rPr>
              <a:t>Physics:</a:t>
            </a:r>
          </a:p>
          <a:p>
            <a:pPr>
              <a:buClr>
                <a:schemeClr val="bg2"/>
              </a:buClr>
            </a:pPr>
            <a:r>
              <a:rPr lang="en-US" sz="1100" dirty="0"/>
              <a:t>3d imaging of the proton / mass of the nucleon </a:t>
            </a:r>
          </a:p>
          <a:p>
            <a:pPr>
              <a:buClr>
                <a:schemeClr val="bg2"/>
              </a:buClr>
            </a:pPr>
            <a:r>
              <a:rPr lang="en-US" sz="1100" b="1" dirty="0">
                <a:solidFill>
                  <a:srgbClr val="3333FF"/>
                </a:solidFill>
                <a:sym typeface="Wingdings" pitchFamily="2" charset="2"/>
              </a:rPr>
              <a:t>Run:</a:t>
            </a:r>
          </a:p>
          <a:p>
            <a:r>
              <a:rPr lang="en-US" sz="1100" dirty="0"/>
              <a:t>Last weeks switch to longitudinal proton polarization</a:t>
            </a:r>
          </a:p>
          <a:p>
            <a:r>
              <a:rPr lang="en-US" sz="1100" b="1" dirty="0">
                <a:solidFill>
                  <a:srgbClr val="FF40FF"/>
                </a:solidFill>
              </a:rPr>
              <a:t>Physics:</a:t>
            </a:r>
          </a:p>
          <a:p>
            <a:r>
              <a:rPr lang="en-US" sz="1100" dirty="0"/>
              <a:t>first look </a:t>
            </a:r>
            <a:r>
              <a:rPr lang="en-US" sz="1100" dirty="0">
                <a:sym typeface="Wingdings" pitchFamily="2" charset="2"/>
              </a:rPr>
              <a:t>helicity structure of the proton</a:t>
            </a:r>
            <a:r>
              <a:rPr lang="en-US" sz="1100" dirty="0"/>
              <a:t> – unravel quark, gluon and orbital angular contributions</a:t>
            </a:r>
          </a:p>
        </p:txBody>
      </p:sp>
      <p:cxnSp>
        <p:nvCxnSpPr>
          <p:cNvPr id="13" name="Straight Connector 12">
            <a:extLst>
              <a:ext uri="{FF2B5EF4-FFF2-40B4-BE49-F238E27FC236}">
                <a16:creationId xmlns:a16="http://schemas.microsoft.com/office/drawing/2014/main" id="{46DE94F1-5BAC-A146-B68D-852606A4A65A}"/>
              </a:ext>
            </a:extLst>
          </p:cNvPr>
          <p:cNvCxnSpPr/>
          <p:nvPr/>
        </p:nvCxnSpPr>
        <p:spPr bwMode="auto">
          <a:xfrm>
            <a:off x="7467032" y="564888"/>
            <a:ext cx="0" cy="609600"/>
          </a:xfrm>
          <a:prstGeom prst="line">
            <a:avLst/>
          </a:prstGeom>
          <a:noFill/>
          <a:ln w="28575" cap="flat" cmpd="sng" algn="ctr">
            <a:solidFill>
              <a:schemeClr val="tx1"/>
            </a:solidFill>
            <a:prstDash val="solid"/>
            <a:round/>
            <a:headEnd type="none" w="med" len="med"/>
            <a:tailEnd type="none" w="med" len="med"/>
          </a:ln>
          <a:effectLst/>
        </p:spPr>
      </p:cxnSp>
      <p:sp>
        <p:nvSpPr>
          <p:cNvPr id="14" name="TextBox 13">
            <a:extLst>
              <a:ext uri="{FF2B5EF4-FFF2-40B4-BE49-F238E27FC236}">
                <a16:creationId xmlns:a16="http://schemas.microsoft.com/office/drawing/2014/main" id="{1F28E9E9-4BD2-1543-A780-64123BD911FF}"/>
              </a:ext>
            </a:extLst>
          </p:cNvPr>
          <p:cNvSpPr txBox="1"/>
          <p:nvPr/>
        </p:nvSpPr>
        <p:spPr>
          <a:xfrm>
            <a:off x="6964300" y="1127596"/>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- 4</a:t>
            </a:r>
          </a:p>
        </p:txBody>
      </p:sp>
      <p:sp>
        <p:nvSpPr>
          <p:cNvPr id="15" name="TextBox 14">
            <a:extLst>
              <a:ext uri="{FF2B5EF4-FFF2-40B4-BE49-F238E27FC236}">
                <a16:creationId xmlns:a16="http://schemas.microsoft.com/office/drawing/2014/main" id="{42AFE867-F6E4-ED4F-8A4D-AD652ED19B20}"/>
              </a:ext>
            </a:extLst>
          </p:cNvPr>
          <p:cNvSpPr txBox="1"/>
          <p:nvPr/>
        </p:nvSpPr>
        <p:spPr>
          <a:xfrm>
            <a:off x="6730686" y="1491420"/>
            <a:ext cx="2341177" cy="4154984"/>
          </a:xfrm>
          <a:prstGeom prst="rect">
            <a:avLst/>
          </a:prstGeom>
          <a:noFill/>
        </p:spPr>
        <p:txBody>
          <a:bodyPr wrap="square" rtlCol="0">
            <a:spAutoFit/>
          </a:bodyPr>
          <a:lstStyle/>
          <a:p>
            <a:r>
              <a:rPr lang="en-US" sz="1100" dirty="0"/>
              <a:t>Start with Phase 1 EIC</a:t>
            </a:r>
          </a:p>
          <a:p>
            <a:r>
              <a:rPr lang="en-US" sz="1100" dirty="0"/>
              <a:t>Commission electron polarization in parallel</a:t>
            </a:r>
          </a:p>
          <a:p>
            <a:r>
              <a:rPr lang="en-US" sz="1100" dirty="0"/>
              <a:t>Commission hadron polarization in parallel</a:t>
            </a:r>
          </a:p>
          <a:p>
            <a:r>
              <a:rPr lang="en-US" sz="1100" dirty="0"/>
              <a:t>Commission running with hadron spin rotators</a:t>
            </a:r>
          </a:p>
          <a:p>
            <a:r>
              <a:rPr lang="en-US" sz="1100" b="1" dirty="0">
                <a:solidFill>
                  <a:schemeClr val="bg2">
                    <a:lumMod val="60000"/>
                    <a:lumOff val="40000"/>
                  </a:schemeClr>
                </a:solidFill>
              </a:rPr>
              <a:t>New Capability:</a:t>
            </a:r>
          </a:p>
          <a:p>
            <a:r>
              <a:rPr lang="en-US" sz="1100" dirty="0"/>
              <a:t>Commission hadron accelerator to operate with not centered orbits</a:t>
            </a:r>
          </a:p>
          <a:p>
            <a:r>
              <a:rPr lang="en-US" sz="1100" b="1" dirty="0">
                <a:solidFill>
                  <a:srgbClr val="3333FF"/>
                </a:solidFill>
              </a:rPr>
              <a:t>Run:</a:t>
            </a:r>
          </a:p>
          <a:p>
            <a:r>
              <a:rPr lang="en-US" sz="1100" dirty="0">
                <a:solidFill>
                  <a:srgbClr val="FF0000"/>
                </a:solidFill>
              </a:rPr>
              <a:t>10 GeV electrons on 100 GeV Au</a:t>
            </a:r>
          </a:p>
          <a:p>
            <a:r>
              <a:rPr lang="en-US" sz="1100" b="1" dirty="0">
                <a:solidFill>
                  <a:srgbClr val="FF40FF"/>
                </a:solidFill>
                <a:sym typeface="Wingdings" pitchFamily="2" charset="2"/>
              </a:rPr>
              <a:t>Physics:</a:t>
            </a:r>
          </a:p>
          <a:p>
            <a:r>
              <a:rPr lang="en-US" sz="1100" dirty="0"/>
              <a:t>gives world-wide new data on A-</a:t>
            </a:r>
            <a:r>
              <a:rPr lang="en-US" sz="1100" dirty="0" err="1"/>
              <a:t>dep.of</a:t>
            </a:r>
            <a:r>
              <a:rPr lang="en-US" sz="1100" dirty="0"/>
              <a:t>  </a:t>
            </a:r>
            <a:r>
              <a:rPr lang="en-US" sz="1100" dirty="0" err="1"/>
              <a:t>nPDFs</a:t>
            </a:r>
            <a:r>
              <a:rPr lang="en-US" sz="1100" dirty="0"/>
              <a:t>, </a:t>
            </a:r>
            <a:r>
              <a:rPr lang="en-US" sz="1100" dirty="0" err="1"/>
              <a:t>nFF</a:t>
            </a:r>
            <a:r>
              <a:rPr lang="en-US" sz="1100" dirty="0"/>
              <a:t> and saturation</a:t>
            </a:r>
          </a:p>
          <a:p>
            <a:r>
              <a:rPr lang="en-US" sz="1100" b="1" dirty="0">
                <a:solidFill>
                  <a:srgbClr val="3333FF"/>
                </a:solidFill>
              </a:rPr>
              <a:t>Run:</a:t>
            </a:r>
          </a:p>
          <a:p>
            <a:r>
              <a:rPr lang="en-US" sz="1100" dirty="0"/>
              <a:t>10 GeV electrons on 250 GeV transverse and longitudinal polarized protons</a:t>
            </a:r>
          </a:p>
          <a:p>
            <a:r>
              <a:rPr lang="en-US" sz="1100" dirty="0">
                <a:solidFill>
                  <a:srgbClr val="FF40FF"/>
                </a:solidFill>
                <a:sym typeface="Wingdings" pitchFamily="2" charset="2"/>
              </a:rPr>
              <a:t>Physics:</a:t>
            </a:r>
          </a:p>
          <a:p>
            <a:pPr marL="102870" indent="-102870">
              <a:buClr>
                <a:schemeClr val="bg2"/>
              </a:buClr>
              <a:buFont typeface="Wingdings" pitchFamily="2" charset="2"/>
              <a:buChar char="§"/>
            </a:pPr>
            <a:r>
              <a:rPr lang="en-US" sz="1100" dirty="0"/>
              <a:t>3d imaging of the proton at low x </a:t>
            </a:r>
          </a:p>
          <a:p>
            <a:pPr marL="102870" indent="-102870">
              <a:buClr>
                <a:schemeClr val="bg2"/>
              </a:buClr>
              <a:buFont typeface="Wingdings" pitchFamily="2" charset="2"/>
              <a:buChar char="§"/>
            </a:pPr>
            <a:r>
              <a:rPr lang="en-US" sz="1100" dirty="0">
                <a:sym typeface="Wingdings" pitchFamily="2" charset="2"/>
              </a:rPr>
              <a:t>helicity structure of the proton</a:t>
            </a:r>
            <a:r>
              <a:rPr lang="en-US" sz="1100" dirty="0"/>
              <a:t> – unravel quark, gluon and orbital angular contributions</a:t>
            </a:r>
          </a:p>
        </p:txBody>
      </p:sp>
      <p:cxnSp>
        <p:nvCxnSpPr>
          <p:cNvPr id="16" name="Straight Connector 15">
            <a:extLst>
              <a:ext uri="{FF2B5EF4-FFF2-40B4-BE49-F238E27FC236}">
                <a16:creationId xmlns:a16="http://schemas.microsoft.com/office/drawing/2014/main" id="{397288E5-ED9B-7048-8BA8-495C7496E309}"/>
              </a:ext>
            </a:extLst>
          </p:cNvPr>
          <p:cNvCxnSpPr/>
          <p:nvPr/>
        </p:nvCxnSpPr>
        <p:spPr bwMode="auto">
          <a:xfrm>
            <a:off x="9963422" y="562345"/>
            <a:ext cx="0" cy="609600"/>
          </a:xfrm>
          <a:prstGeom prst="line">
            <a:avLst/>
          </a:prstGeom>
          <a:noFill/>
          <a:ln w="28575" cap="flat" cmpd="sng" algn="ctr">
            <a:solidFill>
              <a:schemeClr val="tx1"/>
            </a:solidFill>
            <a:prstDash val="solid"/>
            <a:round/>
            <a:headEnd type="none" w="med" len="med"/>
            <a:tailEnd type="none" w="med" len="med"/>
          </a:ln>
          <a:effectLst/>
        </p:spPr>
      </p:cxnSp>
      <p:sp>
        <p:nvSpPr>
          <p:cNvPr id="17" name="TextBox 16">
            <a:extLst>
              <a:ext uri="{FF2B5EF4-FFF2-40B4-BE49-F238E27FC236}">
                <a16:creationId xmlns:a16="http://schemas.microsoft.com/office/drawing/2014/main" id="{F55E531B-41F8-DB40-9B81-740A9C75BD44}"/>
              </a:ext>
            </a:extLst>
          </p:cNvPr>
          <p:cNvSpPr txBox="1"/>
          <p:nvPr/>
        </p:nvSpPr>
        <p:spPr>
          <a:xfrm>
            <a:off x="9460690" y="1125053"/>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- 5</a:t>
            </a:r>
          </a:p>
        </p:txBody>
      </p:sp>
      <p:sp>
        <p:nvSpPr>
          <p:cNvPr id="18" name="TextBox 17">
            <a:extLst>
              <a:ext uri="{FF2B5EF4-FFF2-40B4-BE49-F238E27FC236}">
                <a16:creationId xmlns:a16="http://schemas.microsoft.com/office/drawing/2014/main" id="{8442A075-1D2D-9E46-8B19-84F6FFE27713}"/>
              </a:ext>
            </a:extLst>
          </p:cNvPr>
          <p:cNvSpPr txBox="1"/>
          <p:nvPr/>
        </p:nvSpPr>
        <p:spPr>
          <a:xfrm>
            <a:off x="9071864" y="1442570"/>
            <a:ext cx="2733268" cy="4154984"/>
          </a:xfrm>
          <a:prstGeom prst="rect">
            <a:avLst/>
          </a:prstGeom>
          <a:noFill/>
        </p:spPr>
        <p:txBody>
          <a:bodyPr wrap="square" rtlCol="0">
            <a:spAutoFit/>
          </a:bodyPr>
          <a:lstStyle/>
          <a:p>
            <a:r>
              <a:rPr lang="en-US" sz="1100" dirty="0"/>
              <a:t>Start with Phase 1 EIC</a:t>
            </a:r>
          </a:p>
          <a:p>
            <a:r>
              <a:rPr lang="en-US" sz="1100" dirty="0"/>
              <a:t>Commission electron polarization in parallel</a:t>
            </a:r>
          </a:p>
          <a:p>
            <a:r>
              <a:rPr lang="en-US" sz="1100" dirty="0"/>
              <a:t>Commission hadron polarization in parallel</a:t>
            </a:r>
          </a:p>
          <a:p>
            <a:r>
              <a:rPr lang="en-US" sz="1100" dirty="0"/>
              <a:t>Commission running with hadron spin rotators</a:t>
            </a:r>
          </a:p>
          <a:p>
            <a:r>
              <a:rPr lang="en-US" sz="1100" dirty="0"/>
              <a:t>Commission hadron accelerator to operate with not centered orbits</a:t>
            </a:r>
          </a:p>
          <a:p>
            <a:r>
              <a:rPr lang="en-US" sz="1100" b="1" dirty="0">
                <a:solidFill>
                  <a:schemeClr val="bg2"/>
                </a:solidFill>
              </a:rPr>
              <a:t>Run:</a:t>
            </a:r>
          </a:p>
          <a:p>
            <a:r>
              <a:rPr lang="en-US" sz="1100" dirty="0">
                <a:solidFill>
                  <a:srgbClr val="FF0000"/>
                </a:solidFill>
              </a:rPr>
              <a:t>10 GeV electrons on 100 GeV Au</a:t>
            </a:r>
          </a:p>
          <a:p>
            <a:r>
              <a:rPr lang="en-US" sz="1100" b="1" dirty="0">
                <a:solidFill>
                  <a:srgbClr val="FF40FF"/>
                </a:solidFill>
                <a:sym typeface="Wingdings" pitchFamily="2" charset="2"/>
              </a:rPr>
              <a:t>Physics:</a:t>
            </a:r>
          </a:p>
          <a:p>
            <a:r>
              <a:rPr lang="en-US" sz="1100" dirty="0"/>
              <a:t>gives world-wide new data on A-</a:t>
            </a:r>
            <a:r>
              <a:rPr lang="en-US" sz="1100" dirty="0" err="1"/>
              <a:t>dep.of</a:t>
            </a:r>
            <a:r>
              <a:rPr lang="en-US" sz="1100" dirty="0"/>
              <a:t>  </a:t>
            </a:r>
            <a:r>
              <a:rPr lang="en-US" sz="1100" dirty="0" err="1"/>
              <a:t>nPDFs</a:t>
            </a:r>
            <a:r>
              <a:rPr lang="en-US" sz="1100" dirty="0"/>
              <a:t>, </a:t>
            </a:r>
            <a:r>
              <a:rPr lang="en-US" sz="1100" dirty="0" err="1"/>
              <a:t>nFF</a:t>
            </a:r>
            <a:r>
              <a:rPr lang="en-US" sz="1100" dirty="0"/>
              <a:t> and saturation</a:t>
            </a:r>
          </a:p>
          <a:p>
            <a:r>
              <a:rPr lang="en-US" sz="1100" b="1" dirty="0">
                <a:solidFill>
                  <a:srgbClr val="3333FF"/>
                </a:solidFill>
              </a:rPr>
              <a:t>Run:</a:t>
            </a:r>
          </a:p>
          <a:p>
            <a:r>
              <a:rPr lang="en-US" sz="1100" dirty="0"/>
              <a:t>10 GeV electrons on 166 GeV transverse and longitudinal polarized He-3</a:t>
            </a:r>
          </a:p>
          <a:p>
            <a:r>
              <a:rPr lang="en-US" sz="1100" b="1" dirty="0">
                <a:solidFill>
                  <a:srgbClr val="FF40FF"/>
                </a:solidFill>
                <a:sym typeface="Wingdings" pitchFamily="2" charset="2"/>
              </a:rPr>
              <a:t>Physics:</a:t>
            </a:r>
          </a:p>
          <a:p>
            <a:pPr marL="102870" indent="-102870">
              <a:buClr>
                <a:schemeClr val="bg2"/>
              </a:buClr>
              <a:buFont typeface="Wingdings" pitchFamily="2" charset="2"/>
              <a:buChar char="§"/>
            </a:pPr>
            <a:r>
              <a:rPr lang="en-US" sz="1100" dirty="0"/>
              <a:t>3d imaging of the nucleons </a:t>
            </a:r>
            <a:r>
              <a:rPr lang="en-US" sz="1100" dirty="0">
                <a:sym typeface="Wingdings" pitchFamily="2" charset="2"/>
              </a:rPr>
              <a:t> flavor separation</a:t>
            </a:r>
            <a:endParaRPr lang="en-US" sz="1100" dirty="0"/>
          </a:p>
          <a:p>
            <a:pPr marL="102870" indent="-102870">
              <a:buClr>
                <a:schemeClr val="bg2"/>
              </a:buClr>
              <a:buFont typeface="Wingdings" pitchFamily="2" charset="2"/>
              <a:buChar char="§"/>
            </a:pPr>
            <a:r>
              <a:rPr lang="en-US" sz="1100" dirty="0">
                <a:sym typeface="Wingdings" pitchFamily="2" charset="2"/>
              </a:rPr>
              <a:t>helicity structure of the nucleon</a:t>
            </a:r>
            <a:r>
              <a:rPr lang="en-US" sz="1100" dirty="0"/>
              <a:t>– unravel helicities for different quark flavors</a:t>
            </a:r>
          </a:p>
          <a:p>
            <a:pPr marL="102870" indent="-102870">
              <a:buClr>
                <a:schemeClr val="bg2"/>
              </a:buClr>
              <a:buFont typeface="Wingdings" pitchFamily="2" charset="2"/>
              <a:buChar char="§"/>
            </a:pPr>
            <a:r>
              <a:rPr lang="en-US" sz="1100" dirty="0">
                <a:sym typeface="Wingdings" pitchFamily="2" charset="2"/>
              </a:rPr>
              <a:t>first look to nuclear binding</a:t>
            </a:r>
            <a:endParaRPr lang="en-US" sz="1100" dirty="0"/>
          </a:p>
        </p:txBody>
      </p:sp>
      <p:sp>
        <p:nvSpPr>
          <p:cNvPr id="19" name="Right Brace 18">
            <a:extLst>
              <a:ext uri="{FF2B5EF4-FFF2-40B4-BE49-F238E27FC236}">
                <a16:creationId xmlns:a16="http://schemas.microsoft.com/office/drawing/2014/main" id="{7CE2647B-4539-A449-81CF-F58CFF2F2389}"/>
              </a:ext>
            </a:extLst>
          </p:cNvPr>
          <p:cNvSpPr/>
          <p:nvPr/>
        </p:nvSpPr>
        <p:spPr>
          <a:xfrm rot="5400000">
            <a:off x="9135838" y="3081972"/>
            <a:ext cx="276858" cy="5020005"/>
          </a:xfrm>
          <a:prstGeom prst="righ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275DEC0A-E68C-154F-BEF2-2B22DAC2D1EC}"/>
              </a:ext>
            </a:extLst>
          </p:cNvPr>
          <p:cNvSpPr txBox="1"/>
          <p:nvPr/>
        </p:nvSpPr>
        <p:spPr>
          <a:xfrm>
            <a:off x="6768720" y="5662412"/>
            <a:ext cx="5190267" cy="646331"/>
          </a:xfrm>
          <a:prstGeom prst="rect">
            <a:avLst/>
          </a:prstGeom>
          <a:noFill/>
        </p:spPr>
        <p:txBody>
          <a:bodyPr wrap="none" rtlCol="0">
            <a:spAutoFit/>
          </a:bodyPr>
          <a:lstStyle/>
          <a:p>
            <a:pPr algn="ctr"/>
            <a:r>
              <a:rPr lang="en-US" dirty="0"/>
              <a:t>Time to install additional ESR RF and HSR PS to</a:t>
            </a:r>
          </a:p>
          <a:p>
            <a:pPr algn="ctr"/>
            <a:r>
              <a:rPr lang="en-US" dirty="0"/>
              <a:t>reach design Current and max. Energies</a:t>
            </a:r>
          </a:p>
        </p:txBody>
      </p:sp>
    </p:spTree>
    <p:extLst>
      <p:ext uri="{BB962C8B-B14F-4D97-AF65-F5344CB8AC3E}">
        <p14:creationId xmlns:p14="http://schemas.microsoft.com/office/powerpoint/2010/main" val="2944476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A193-98D5-9047-85ED-99C5179EAC9B}"/>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Proposal for EIC Science Program in the First Years </a:t>
            </a:r>
            <a:endParaRPr lang="en-US" dirty="0"/>
          </a:p>
        </p:txBody>
      </p:sp>
      <p:sp>
        <p:nvSpPr>
          <p:cNvPr id="3" name="Right Arrow 2">
            <a:extLst>
              <a:ext uri="{FF2B5EF4-FFF2-40B4-BE49-F238E27FC236}">
                <a16:creationId xmlns:a16="http://schemas.microsoft.com/office/drawing/2014/main" id="{10760064-9766-7948-AAD6-7133A0CFE818}"/>
              </a:ext>
            </a:extLst>
          </p:cNvPr>
          <p:cNvSpPr/>
          <p:nvPr/>
        </p:nvSpPr>
        <p:spPr>
          <a:xfrm>
            <a:off x="461963" y="612189"/>
            <a:ext cx="11499234" cy="477760"/>
          </a:xfrm>
          <a:prstGeom prst="rightArrow">
            <a:avLst>
              <a:gd name="adj1" fmla="val 50000"/>
              <a:gd name="adj2" fmla="val 70000"/>
            </a:avLst>
          </a:prstGeom>
          <a:solidFill>
            <a:schemeClr val="bg2">
              <a:lumMod val="60000"/>
              <a:lumOff val="40000"/>
            </a:schemeClr>
          </a:solid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54956EF-CFB7-D040-821F-CC908DB51AC2}"/>
              </a:ext>
            </a:extLst>
          </p:cNvPr>
          <p:cNvCxnSpPr/>
          <p:nvPr/>
        </p:nvCxnSpPr>
        <p:spPr bwMode="auto">
          <a:xfrm>
            <a:off x="1277812" y="609600"/>
            <a:ext cx="0" cy="609600"/>
          </a:xfrm>
          <a:prstGeom prst="line">
            <a:avLst/>
          </a:prstGeom>
          <a:noFill/>
          <a:ln w="28575" cap="flat" cmpd="sng" algn="ctr">
            <a:solidFill>
              <a:schemeClr val="tx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0A230823-90F4-FA43-BCBE-BD67CA0AA6BF}"/>
              </a:ext>
            </a:extLst>
          </p:cNvPr>
          <p:cNvSpPr txBox="1"/>
          <p:nvPr/>
        </p:nvSpPr>
        <p:spPr>
          <a:xfrm>
            <a:off x="775080" y="1137139"/>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- 5</a:t>
            </a:r>
          </a:p>
        </p:txBody>
      </p:sp>
      <p:cxnSp>
        <p:nvCxnSpPr>
          <p:cNvPr id="7" name="Straight Connector 6">
            <a:extLst>
              <a:ext uri="{FF2B5EF4-FFF2-40B4-BE49-F238E27FC236}">
                <a16:creationId xmlns:a16="http://schemas.microsoft.com/office/drawing/2014/main" id="{933D9231-4CE4-F548-8B28-E048AC6418C4}"/>
              </a:ext>
            </a:extLst>
          </p:cNvPr>
          <p:cNvCxnSpPr/>
          <p:nvPr/>
        </p:nvCxnSpPr>
        <p:spPr bwMode="auto">
          <a:xfrm>
            <a:off x="4880728" y="609601"/>
            <a:ext cx="0" cy="609600"/>
          </a:xfrm>
          <a:prstGeom prst="line">
            <a:avLst/>
          </a:prstGeom>
          <a:noFill/>
          <a:ln w="28575" cap="flat" cmpd="sng" algn="ctr">
            <a:solidFill>
              <a:schemeClr val="tx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8C87AED3-7B9E-534F-918A-17475D229209}"/>
              </a:ext>
            </a:extLst>
          </p:cNvPr>
          <p:cNvSpPr txBox="1"/>
          <p:nvPr/>
        </p:nvSpPr>
        <p:spPr>
          <a:xfrm>
            <a:off x="4377996" y="1137140"/>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- 6</a:t>
            </a:r>
          </a:p>
        </p:txBody>
      </p:sp>
      <p:cxnSp>
        <p:nvCxnSpPr>
          <p:cNvPr id="10" name="Straight Connector 9">
            <a:extLst>
              <a:ext uri="{FF2B5EF4-FFF2-40B4-BE49-F238E27FC236}">
                <a16:creationId xmlns:a16="http://schemas.microsoft.com/office/drawing/2014/main" id="{DA276410-07ED-0149-88FA-924EE72E786B}"/>
              </a:ext>
            </a:extLst>
          </p:cNvPr>
          <p:cNvCxnSpPr/>
          <p:nvPr/>
        </p:nvCxnSpPr>
        <p:spPr bwMode="auto">
          <a:xfrm>
            <a:off x="8923696" y="574431"/>
            <a:ext cx="0" cy="609600"/>
          </a:xfrm>
          <a:prstGeom prst="line">
            <a:avLst/>
          </a:prstGeom>
          <a:noFill/>
          <a:ln w="28575" cap="flat" cmpd="sng" algn="ctr">
            <a:solidFill>
              <a:schemeClr val="tx1"/>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68321531-A91E-5B45-A726-3BDA04710A43}"/>
              </a:ext>
            </a:extLst>
          </p:cNvPr>
          <p:cNvSpPr txBox="1"/>
          <p:nvPr/>
        </p:nvSpPr>
        <p:spPr>
          <a:xfrm>
            <a:off x="8420964" y="1137139"/>
            <a:ext cx="1005468"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Year - 7</a:t>
            </a:r>
          </a:p>
        </p:txBody>
      </p:sp>
      <p:sp>
        <p:nvSpPr>
          <p:cNvPr id="21" name="TextBox 20">
            <a:extLst>
              <a:ext uri="{FF2B5EF4-FFF2-40B4-BE49-F238E27FC236}">
                <a16:creationId xmlns:a16="http://schemas.microsoft.com/office/drawing/2014/main" id="{6EAC173D-B47B-D449-9386-94D0D4B87DAF}"/>
              </a:ext>
            </a:extLst>
          </p:cNvPr>
          <p:cNvSpPr txBox="1"/>
          <p:nvPr/>
        </p:nvSpPr>
        <p:spPr>
          <a:xfrm>
            <a:off x="3508347" y="1451226"/>
            <a:ext cx="4117929" cy="4770537"/>
          </a:xfrm>
          <a:prstGeom prst="rect">
            <a:avLst/>
          </a:prstGeom>
          <a:noFill/>
        </p:spPr>
        <p:txBody>
          <a:bodyPr wrap="square" rtlCol="0">
            <a:spAutoFit/>
          </a:bodyPr>
          <a:lstStyle/>
          <a:p>
            <a:r>
              <a:rPr lang="en-US" sz="1600" dirty="0"/>
              <a:t>Start with Phase 1 EIC</a:t>
            </a:r>
          </a:p>
          <a:p>
            <a:r>
              <a:rPr lang="en-US" sz="1600" dirty="0"/>
              <a:t>Commission electron polarization in parallel</a:t>
            </a:r>
          </a:p>
          <a:p>
            <a:r>
              <a:rPr lang="en-US" sz="1600" dirty="0"/>
              <a:t>Commission hadron polarization in parallel</a:t>
            </a:r>
          </a:p>
          <a:p>
            <a:r>
              <a:rPr lang="en-US" sz="1600" dirty="0"/>
              <a:t>Commission running with hadron spin rotators</a:t>
            </a:r>
          </a:p>
          <a:p>
            <a:r>
              <a:rPr lang="en-US" sz="1600" dirty="0"/>
              <a:t>Commission hadron accelerator to operate with not centered orbits</a:t>
            </a:r>
          </a:p>
          <a:p>
            <a:r>
              <a:rPr lang="en-US" sz="1600" b="1" dirty="0">
                <a:solidFill>
                  <a:schemeClr val="bg2">
                    <a:lumMod val="60000"/>
                    <a:lumOff val="40000"/>
                  </a:schemeClr>
                </a:solidFill>
              </a:rPr>
              <a:t>New Capability:</a:t>
            </a:r>
          </a:p>
          <a:p>
            <a:r>
              <a:rPr lang="en-US" sz="1600" dirty="0"/>
              <a:t>Commission ESR &amp; HSR at max. energy and beam currents</a:t>
            </a:r>
          </a:p>
          <a:p>
            <a:r>
              <a:rPr lang="en-US" sz="1600" b="1" dirty="0">
                <a:solidFill>
                  <a:srgbClr val="3333FF"/>
                </a:solidFill>
              </a:rPr>
              <a:t>Run:</a:t>
            </a:r>
          </a:p>
          <a:p>
            <a:r>
              <a:rPr lang="en-US" sz="1600" dirty="0">
                <a:solidFill>
                  <a:srgbClr val="FF0000"/>
                </a:solidFill>
              </a:rPr>
              <a:t>18 GeV polarized electrons on 275 GeV/u polarized (longitudinal &amp; transverse) proton beams</a:t>
            </a:r>
          </a:p>
          <a:p>
            <a:r>
              <a:rPr lang="en-US" sz="1600" b="1" dirty="0">
                <a:solidFill>
                  <a:srgbClr val="FF40FF"/>
                </a:solidFill>
                <a:sym typeface="Wingdings" pitchFamily="2" charset="2"/>
              </a:rPr>
              <a:t>Physics:</a:t>
            </a:r>
          </a:p>
          <a:p>
            <a:pPr marL="194310" indent="-194310">
              <a:buClr>
                <a:schemeClr val="bg2"/>
              </a:buClr>
              <a:buFont typeface="Wingdings" pitchFamily="2" charset="2"/>
              <a:buChar char="§"/>
            </a:pPr>
            <a:r>
              <a:rPr lang="en-US" sz="1600" dirty="0"/>
              <a:t>3d imaging of the proton at low x </a:t>
            </a:r>
          </a:p>
          <a:p>
            <a:pPr marL="194310" indent="-194310">
              <a:buClr>
                <a:schemeClr val="bg2"/>
              </a:buClr>
              <a:buFont typeface="Wingdings" pitchFamily="2" charset="2"/>
              <a:buChar char="§"/>
            </a:pPr>
            <a:r>
              <a:rPr lang="en-US" sz="1600" dirty="0">
                <a:sym typeface="Wingdings" pitchFamily="2" charset="2"/>
              </a:rPr>
              <a:t>helicity structure of the proton</a:t>
            </a:r>
            <a:r>
              <a:rPr lang="en-US" sz="1600" dirty="0"/>
              <a:t> – unravel quark, gluon and orbital angular contributions</a:t>
            </a:r>
          </a:p>
        </p:txBody>
      </p:sp>
      <p:cxnSp>
        <p:nvCxnSpPr>
          <p:cNvPr id="23" name="Straight Connector 22">
            <a:extLst>
              <a:ext uri="{FF2B5EF4-FFF2-40B4-BE49-F238E27FC236}">
                <a16:creationId xmlns:a16="http://schemas.microsoft.com/office/drawing/2014/main" id="{D4D83A85-DE43-A14B-9860-E18D39A29296}"/>
              </a:ext>
            </a:extLst>
          </p:cNvPr>
          <p:cNvCxnSpPr/>
          <p:nvPr/>
        </p:nvCxnSpPr>
        <p:spPr>
          <a:xfrm>
            <a:off x="3305908" y="546269"/>
            <a:ext cx="0" cy="5765462"/>
          </a:xfrm>
          <a:prstGeom prst="line">
            <a:avLst/>
          </a:prstGeom>
          <a:ln w="63500">
            <a:prstDash val="lg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9CF679C-0F36-BA45-9DAC-EB8A5D517310}"/>
              </a:ext>
            </a:extLst>
          </p:cNvPr>
          <p:cNvSpPr txBox="1"/>
          <p:nvPr/>
        </p:nvSpPr>
        <p:spPr>
          <a:xfrm>
            <a:off x="7771918" y="1451226"/>
            <a:ext cx="4049293" cy="4524315"/>
          </a:xfrm>
          <a:prstGeom prst="rect">
            <a:avLst/>
          </a:prstGeom>
          <a:noFill/>
        </p:spPr>
        <p:txBody>
          <a:bodyPr wrap="square" rtlCol="0">
            <a:spAutoFit/>
          </a:bodyPr>
          <a:lstStyle/>
          <a:p>
            <a:r>
              <a:rPr lang="en-US" sz="1600" dirty="0"/>
              <a:t>Start with Phase 1 EIC</a:t>
            </a:r>
          </a:p>
          <a:p>
            <a:r>
              <a:rPr lang="en-US" sz="1600" dirty="0"/>
              <a:t>Commission electron polarization in parallel</a:t>
            </a:r>
          </a:p>
          <a:p>
            <a:r>
              <a:rPr lang="en-US" sz="1600" dirty="0"/>
              <a:t>Commission hadron polarization in parallel</a:t>
            </a:r>
          </a:p>
          <a:p>
            <a:r>
              <a:rPr lang="en-US" sz="1600" dirty="0"/>
              <a:t>Commission running with hadron spin rotators</a:t>
            </a:r>
          </a:p>
          <a:p>
            <a:r>
              <a:rPr lang="en-US" sz="1600" dirty="0"/>
              <a:t>Commission hadron accelerator to operate with not centered orbits</a:t>
            </a:r>
          </a:p>
          <a:p>
            <a:r>
              <a:rPr lang="en-US" sz="1600" dirty="0"/>
              <a:t>Commission ESR &amp; HSR at max. energy and beam currents</a:t>
            </a:r>
          </a:p>
          <a:p>
            <a:r>
              <a:rPr lang="en-US" sz="1600" b="1" dirty="0">
                <a:solidFill>
                  <a:schemeClr val="bg2">
                    <a:lumMod val="60000"/>
                    <a:lumOff val="40000"/>
                  </a:schemeClr>
                </a:solidFill>
              </a:rPr>
              <a:t>New Capability:</a:t>
            </a:r>
          </a:p>
          <a:p>
            <a:r>
              <a:rPr lang="en-US" sz="1600" dirty="0"/>
              <a:t>Operate HSR with 41 GeV bypass</a:t>
            </a:r>
          </a:p>
          <a:p>
            <a:r>
              <a:rPr lang="en-US" sz="1600" b="1" dirty="0">
                <a:solidFill>
                  <a:srgbClr val="3333FF"/>
                </a:solidFill>
              </a:rPr>
              <a:t>Run:</a:t>
            </a:r>
          </a:p>
          <a:p>
            <a:r>
              <a:rPr lang="en-US" sz="1600" dirty="0"/>
              <a:t>5 GeV polarized electrons on 41 GeV transverse polarized proton beams</a:t>
            </a:r>
          </a:p>
          <a:p>
            <a:r>
              <a:rPr lang="en-US" sz="1600" b="1" dirty="0">
                <a:solidFill>
                  <a:srgbClr val="FF40FF"/>
                </a:solidFill>
                <a:sym typeface="Wingdings" pitchFamily="2" charset="2"/>
              </a:rPr>
              <a:t>Physics:</a:t>
            </a:r>
          </a:p>
          <a:p>
            <a:pPr>
              <a:buClr>
                <a:schemeClr val="bg2"/>
              </a:buClr>
            </a:pPr>
            <a:r>
              <a:rPr lang="en-US" sz="1600" dirty="0">
                <a:sym typeface="Wingdings" pitchFamily="2" charset="2"/>
              </a:rPr>
              <a:t>first look to moderate-x 3d imaging and Kaon structure/ mass</a:t>
            </a:r>
          </a:p>
        </p:txBody>
      </p:sp>
      <p:sp>
        <p:nvSpPr>
          <p:cNvPr id="14" name="TextBox 13">
            <a:extLst>
              <a:ext uri="{FF2B5EF4-FFF2-40B4-BE49-F238E27FC236}">
                <a16:creationId xmlns:a16="http://schemas.microsoft.com/office/drawing/2014/main" id="{92E9C5BB-E121-574B-A9DB-94450A28024F}"/>
              </a:ext>
            </a:extLst>
          </p:cNvPr>
          <p:cNvSpPr txBox="1"/>
          <p:nvPr/>
        </p:nvSpPr>
        <p:spPr>
          <a:xfrm>
            <a:off x="340076" y="1506471"/>
            <a:ext cx="2733268" cy="4154984"/>
          </a:xfrm>
          <a:prstGeom prst="rect">
            <a:avLst/>
          </a:prstGeom>
          <a:noFill/>
        </p:spPr>
        <p:txBody>
          <a:bodyPr wrap="square" rtlCol="0">
            <a:spAutoFit/>
          </a:bodyPr>
          <a:lstStyle/>
          <a:p>
            <a:r>
              <a:rPr lang="en-US" sz="1100" dirty="0"/>
              <a:t>Start with Phase 1 EIC</a:t>
            </a:r>
          </a:p>
          <a:p>
            <a:r>
              <a:rPr lang="en-US" sz="1100" dirty="0"/>
              <a:t>Commission electron polarization in parallel</a:t>
            </a:r>
          </a:p>
          <a:p>
            <a:r>
              <a:rPr lang="en-US" sz="1100" dirty="0"/>
              <a:t>Commission hadron polarization in parallel</a:t>
            </a:r>
          </a:p>
          <a:p>
            <a:r>
              <a:rPr lang="en-US" sz="1100" dirty="0"/>
              <a:t>Commission running with hadron spin rotators</a:t>
            </a:r>
          </a:p>
          <a:p>
            <a:r>
              <a:rPr lang="en-US" sz="1100" dirty="0"/>
              <a:t>Commission hadron accelerator to operate with not centered orbits</a:t>
            </a:r>
          </a:p>
          <a:p>
            <a:r>
              <a:rPr lang="en-US" sz="1100" b="1" dirty="0">
                <a:solidFill>
                  <a:srgbClr val="3333FF"/>
                </a:solidFill>
              </a:rPr>
              <a:t>Run:</a:t>
            </a:r>
          </a:p>
          <a:p>
            <a:r>
              <a:rPr lang="en-US" sz="1100" dirty="0">
                <a:solidFill>
                  <a:srgbClr val="FF0000"/>
                </a:solidFill>
              </a:rPr>
              <a:t>10 GeV electrons on 100 GeV Au</a:t>
            </a:r>
          </a:p>
          <a:p>
            <a:r>
              <a:rPr lang="en-US" sz="1100" b="1" dirty="0">
                <a:solidFill>
                  <a:srgbClr val="FF40FF"/>
                </a:solidFill>
                <a:sym typeface="Wingdings" pitchFamily="2" charset="2"/>
              </a:rPr>
              <a:t>Physics:</a:t>
            </a:r>
          </a:p>
          <a:p>
            <a:r>
              <a:rPr lang="en-US" sz="1100" dirty="0"/>
              <a:t>gives world-wide new data on A-</a:t>
            </a:r>
            <a:r>
              <a:rPr lang="en-US" sz="1100" dirty="0" err="1"/>
              <a:t>dep.of</a:t>
            </a:r>
            <a:r>
              <a:rPr lang="en-US" sz="1100" dirty="0"/>
              <a:t>  </a:t>
            </a:r>
            <a:r>
              <a:rPr lang="en-US" sz="1100" dirty="0" err="1"/>
              <a:t>nPDFs</a:t>
            </a:r>
            <a:r>
              <a:rPr lang="en-US" sz="1100" dirty="0"/>
              <a:t>, </a:t>
            </a:r>
            <a:r>
              <a:rPr lang="en-US" sz="1100" dirty="0" err="1"/>
              <a:t>nFF</a:t>
            </a:r>
            <a:r>
              <a:rPr lang="en-US" sz="1100" dirty="0"/>
              <a:t> and saturation</a:t>
            </a:r>
          </a:p>
          <a:p>
            <a:r>
              <a:rPr lang="en-US" sz="1100" b="1" dirty="0">
                <a:solidFill>
                  <a:srgbClr val="3333FF"/>
                </a:solidFill>
              </a:rPr>
              <a:t>Run:</a:t>
            </a:r>
          </a:p>
          <a:p>
            <a:r>
              <a:rPr lang="en-US" sz="1100" dirty="0"/>
              <a:t>10 GeV electrons on 166 GeV transverse and longitudinal polarized He-3</a:t>
            </a:r>
          </a:p>
          <a:p>
            <a:r>
              <a:rPr lang="en-US" sz="1100" b="1" dirty="0">
                <a:solidFill>
                  <a:srgbClr val="FF40FF"/>
                </a:solidFill>
                <a:sym typeface="Wingdings" pitchFamily="2" charset="2"/>
              </a:rPr>
              <a:t>Physics:</a:t>
            </a:r>
          </a:p>
          <a:p>
            <a:pPr marL="102870" indent="-102870">
              <a:buClr>
                <a:schemeClr val="bg2"/>
              </a:buClr>
              <a:buFont typeface="Wingdings" pitchFamily="2" charset="2"/>
              <a:buChar char="§"/>
            </a:pPr>
            <a:r>
              <a:rPr lang="en-US" sz="1100" dirty="0"/>
              <a:t>3d imaging of the nucleons </a:t>
            </a:r>
            <a:r>
              <a:rPr lang="en-US" sz="1100" dirty="0">
                <a:sym typeface="Wingdings" pitchFamily="2" charset="2"/>
              </a:rPr>
              <a:t> flavor separation</a:t>
            </a:r>
            <a:endParaRPr lang="en-US" sz="1100" dirty="0"/>
          </a:p>
          <a:p>
            <a:pPr marL="102870" indent="-102870">
              <a:buClr>
                <a:schemeClr val="bg2"/>
              </a:buClr>
              <a:buFont typeface="Wingdings" pitchFamily="2" charset="2"/>
              <a:buChar char="§"/>
            </a:pPr>
            <a:r>
              <a:rPr lang="en-US" sz="1100" dirty="0">
                <a:sym typeface="Wingdings" pitchFamily="2" charset="2"/>
              </a:rPr>
              <a:t>helicity structure of the nucleon</a:t>
            </a:r>
            <a:r>
              <a:rPr lang="en-US" sz="1100" dirty="0"/>
              <a:t>– unravel helicities for different quark flavors</a:t>
            </a:r>
          </a:p>
          <a:p>
            <a:pPr marL="102870" indent="-102870">
              <a:buClr>
                <a:schemeClr val="bg2"/>
              </a:buClr>
              <a:buFont typeface="Wingdings" pitchFamily="2" charset="2"/>
              <a:buChar char="§"/>
            </a:pPr>
            <a:r>
              <a:rPr lang="en-US" sz="1100" dirty="0">
                <a:sym typeface="Wingdings" pitchFamily="2" charset="2"/>
              </a:rPr>
              <a:t>first look to nuclear binding</a:t>
            </a:r>
            <a:endParaRPr lang="en-US" sz="1100" dirty="0"/>
          </a:p>
        </p:txBody>
      </p:sp>
    </p:spTree>
    <p:extLst>
      <p:ext uri="{BB962C8B-B14F-4D97-AF65-F5344CB8AC3E}">
        <p14:creationId xmlns:p14="http://schemas.microsoft.com/office/powerpoint/2010/main" val="108310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5446-0242-A7FE-0C71-FE964E65C958}"/>
              </a:ext>
            </a:extLst>
          </p:cNvPr>
          <p:cNvSpPr>
            <a:spLocks noGrp="1"/>
          </p:cNvSpPr>
          <p:nvPr>
            <p:ph type="title"/>
          </p:nvPr>
        </p:nvSpPr>
        <p:spPr/>
        <p:txBody>
          <a:bodyPr/>
          <a:lstStyle/>
          <a:p>
            <a:r>
              <a:rPr lang="en-US" dirty="0"/>
              <a:t>Assumptions and Luminosity Calculation</a:t>
            </a:r>
          </a:p>
        </p:txBody>
      </p:sp>
      <p:sp>
        <p:nvSpPr>
          <p:cNvPr id="3" name="TextBox 2">
            <a:extLst>
              <a:ext uri="{FF2B5EF4-FFF2-40B4-BE49-F238E27FC236}">
                <a16:creationId xmlns:a16="http://schemas.microsoft.com/office/drawing/2014/main" id="{3B0338DF-0632-DF16-C6C9-16911C8E3281}"/>
              </a:ext>
            </a:extLst>
          </p:cNvPr>
          <p:cNvSpPr txBox="1"/>
          <p:nvPr/>
        </p:nvSpPr>
        <p:spPr>
          <a:xfrm>
            <a:off x="461963" y="819462"/>
            <a:ext cx="11499234" cy="4678204"/>
          </a:xfrm>
          <a:prstGeom prst="rect">
            <a:avLst/>
          </a:prstGeom>
          <a:noFill/>
        </p:spPr>
        <p:txBody>
          <a:bodyPr wrap="square" rtlCol="0">
            <a:spAutoFit/>
          </a:bodyPr>
          <a:lstStyle/>
          <a:p>
            <a:pPr marL="285750" indent="-285750">
              <a:buClr>
                <a:schemeClr val="bg2"/>
              </a:buClr>
              <a:buFont typeface="Wingdings" pitchFamily="2" charset="2"/>
              <a:buChar char="§"/>
            </a:pPr>
            <a:r>
              <a:rPr lang="en-US" sz="1600" dirty="0"/>
              <a:t>7 </a:t>
            </a:r>
            <a:r>
              <a:rPr lang="en-US" sz="1600" dirty="0" err="1"/>
              <a:t>nC</a:t>
            </a:r>
            <a:r>
              <a:rPr lang="en-US" sz="1600" dirty="0"/>
              <a:t> electron bunch </a:t>
            </a:r>
            <a:r>
              <a:rPr lang="en-US" sz="1600"/>
              <a:t>charge compared to 28 </a:t>
            </a:r>
            <a:r>
              <a:rPr lang="en-US" sz="1600" dirty="0" err="1"/>
              <a:t>nC</a:t>
            </a:r>
            <a:r>
              <a:rPr lang="en-US" sz="1600" dirty="0"/>
              <a:t> (CDR)</a:t>
            </a:r>
          </a:p>
          <a:p>
            <a:pPr marL="285750" indent="-285750">
              <a:buClr>
                <a:schemeClr val="bg2"/>
              </a:buClr>
              <a:buFont typeface="Wingdings" pitchFamily="2" charset="2"/>
              <a:buChar char="§"/>
            </a:pPr>
            <a:r>
              <a:rPr lang="en-US" sz="1600" dirty="0"/>
              <a:t>Constant proton beam IP divergencies are maintained throughout the store by gradual increase of proton IP beta-functions as the beam emittance increases.</a:t>
            </a:r>
          </a:p>
          <a:p>
            <a:pPr marL="285750" indent="-285750">
              <a:buClr>
                <a:schemeClr val="bg2"/>
              </a:buClr>
              <a:buFont typeface="Wingdings" pitchFamily="2" charset="2"/>
              <a:buChar char="§"/>
            </a:pPr>
            <a:r>
              <a:rPr lang="en-US" sz="1600" dirty="0"/>
              <a:t>The electron IP beta-functions are adjusted accordingly to match electron and proton transverse beam size.</a:t>
            </a:r>
          </a:p>
          <a:p>
            <a:pPr marL="285750" indent="-285750">
              <a:buClr>
                <a:schemeClr val="bg2"/>
              </a:buClr>
              <a:buFont typeface="Wingdings" pitchFamily="2" charset="2"/>
              <a:buChar char="§"/>
            </a:pPr>
            <a:r>
              <a:rPr lang="en-US" dirty="0"/>
              <a:t>Ion beam is cooled at low energy (24 GeV/u) but no stochastic cooling is used in the store</a:t>
            </a:r>
          </a:p>
          <a:p>
            <a:pPr marL="285750" indent="-285750">
              <a:buClr>
                <a:schemeClr val="bg2"/>
              </a:buClr>
              <a:buFont typeface="Wingdings" pitchFamily="2" charset="2"/>
              <a:buChar char="§"/>
            </a:pPr>
            <a:r>
              <a:rPr lang="en-US" dirty="0"/>
              <a:t>1 Run is ½ year operation at 80% uptime</a:t>
            </a:r>
          </a:p>
          <a:p>
            <a:pPr marL="285750" indent="-285750">
              <a:buClr>
                <a:schemeClr val="bg2"/>
              </a:buClr>
              <a:buFont typeface="Wingdings" pitchFamily="2" charset="2"/>
              <a:buChar char="§"/>
            </a:pPr>
            <a:r>
              <a:rPr lang="en-US" dirty="0"/>
              <a:t>2 h store turnaround time</a:t>
            </a:r>
          </a:p>
          <a:p>
            <a:pPr marL="285750" indent="-285750">
              <a:buClr>
                <a:schemeClr val="bg2"/>
              </a:buClr>
              <a:buFont typeface="Wingdings" pitchFamily="2" charset="2"/>
              <a:buChar char="§"/>
            </a:pPr>
            <a:r>
              <a:rPr lang="en-US" dirty="0"/>
              <a:t>30 min at the beginning of the store is taken by the ESR fill and detector turn-on</a:t>
            </a:r>
          </a:p>
          <a:p>
            <a:pPr marL="285750" indent="-285750">
              <a:buClr>
                <a:schemeClr val="bg2"/>
              </a:buClr>
              <a:buFont typeface="Wingdings" pitchFamily="2" charset="2"/>
              <a:buChar char="§"/>
            </a:pPr>
            <a:endParaRPr lang="en-US" dirty="0"/>
          </a:p>
          <a:p>
            <a:pPr marL="285750" indent="-285750">
              <a:buClr>
                <a:schemeClr val="bg2"/>
              </a:buClr>
              <a:buFont typeface="Wingdings" pitchFamily="2" charset="2"/>
              <a:buChar char="§"/>
            </a:pPr>
            <a:r>
              <a:rPr lang="en-US" dirty="0"/>
              <a:t>Not yet included a ramp of of luminosity through the Run</a:t>
            </a:r>
          </a:p>
          <a:p>
            <a:pPr>
              <a:buClr>
                <a:schemeClr val="bg2"/>
              </a:buClr>
            </a:pPr>
            <a:r>
              <a:rPr lang="en-US" dirty="0"/>
              <a:t>     </a:t>
            </a:r>
            <a:r>
              <a:rPr lang="en-US" dirty="0">
                <a:solidFill>
                  <a:schemeClr val="bg2"/>
                </a:solidFill>
                <a:sym typeface="Wingdings" pitchFamily="2" charset="2"/>
              </a:rPr>
              <a:t></a:t>
            </a:r>
            <a:r>
              <a:rPr lang="en-US" dirty="0">
                <a:sym typeface="Wingdings" pitchFamily="2" charset="2"/>
              </a:rPr>
              <a:t> at RHIC: 1</a:t>
            </a:r>
            <a:r>
              <a:rPr lang="en-US" baseline="30000" dirty="0">
                <a:sym typeface="Wingdings" pitchFamily="2" charset="2"/>
              </a:rPr>
              <a:t>st</a:t>
            </a:r>
            <a:r>
              <a:rPr lang="en-US" dirty="0">
                <a:sym typeface="Wingdings" pitchFamily="2" charset="2"/>
              </a:rPr>
              <a:t> week 25% of projected </a:t>
            </a:r>
            <a:r>
              <a:rPr lang="en-US" dirty="0" err="1">
                <a:sym typeface="Wingdings" pitchFamily="2" charset="2"/>
              </a:rPr>
              <a:t>lumi</a:t>
            </a:r>
            <a:r>
              <a:rPr lang="en-US" dirty="0">
                <a:sym typeface="Wingdings" pitchFamily="2" charset="2"/>
              </a:rPr>
              <a:t> / week</a:t>
            </a:r>
          </a:p>
          <a:p>
            <a:pPr>
              <a:buClr>
                <a:schemeClr val="bg2"/>
              </a:buClr>
            </a:pPr>
            <a:r>
              <a:rPr lang="en-US" dirty="0">
                <a:sym typeface="Wingdings" pitchFamily="2" charset="2"/>
              </a:rPr>
              <a:t>                        2</a:t>
            </a:r>
            <a:r>
              <a:rPr lang="en-US" baseline="30000" dirty="0">
                <a:sym typeface="Wingdings" pitchFamily="2" charset="2"/>
              </a:rPr>
              <a:t>nd</a:t>
            </a:r>
            <a:r>
              <a:rPr lang="en-US" dirty="0">
                <a:sym typeface="Wingdings" pitchFamily="2" charset="2"/>
              </a:rPr>
              <a:t> week 50% of projected </a:t>
            </a:r>
            <a:r>
              <a:rPr lang="en-US" dirty="0" err="1">
                <a:sym typeface="Wingdings" pitchFamily="2" charset="2"/>
              </a:rPr>
              <a:t>lumi</a:t>
            </a:r>
            <a:r>
              <a:rPr lang="en-US" dirty="0">
                <a:sym typeface="Wingdings" pitchFamily="2" charset="2"/>
              </a:rPr>
              <a:t> / week</a:t>
            </a:r>
          </a:p>
          <a:p>
            <a:pPr>
              <a:buClr>
                <a:schemeClr val="bg2"/>
              </a:buClr>
            </a:pPr>
            <a:r>
              <a:rPr lang="en-US" dirty="0">
                <a:sym typeface="Wingdings" pitchFamily="2" charset="2"/>
              </a:rPr>
              <a:t> 	          3</a:t>
            </a:r>
            <a:r>
              <a:rPr lang="en-US" baseline="30000" dirty="0">
                <a:sym typeface="Wingdings" pitchFamily="2" charset="2"/>
              </a:rPr>
              <a:t>rd</a:t>
            </a:r>
            <a:r>
              <a:rPr lang="en-US" dirty="0">
                <a:sym typeface="Wingdings" pitchFamily="2" charset="2"/>
              </a:rPr>
              <a:t> week 75% of projected </a:t>
            </a:r>
            <a:r>
              <a:rPr lang="en-US" dirty="0" err="1">
                <a:sym typeface="Wingdings" pitchFamily="2" charset="2"/>
              </a:rPr>
              <a:t>lumi</a:t>
            </a:r>
            <a:r>
              <a:rPr lang="en-US" dirty="0">
                <a:sym typeface="Wingdings" pitchFamily="2" charset="2"/>
              </a:rPr>
              <a:t> / week</a:t>
            </a:r>
          </a:p>
          <a:p>
            <a:pPr>
              <a:buClr>
                <a:schemeClr val="bg2"/>
              </a:buClr>
            </a:pPr>
            <a:r>
              <a:rPr lang="en-US" dirty="0">
                <a:sym typeface="Wingdings" pitchFamily="2" charset="2"/>
              </a:rPr>
              <a:t>                        4</a:t>
            </a:r>
            <a:r>
              <a:rPr lang="en-US" baseline="30000" dirty="0">
                <a:sym typeface="Wingdings" pitchFamily="2" charset="2"/>
              </a:rPr>
              <a:t>th</a:t>
            </a:r>
            <a:r>
              <a:rPr lang="en-US" dirty="0">
                <a:sym typeface="Wingdings" pitchFamily="2" charset="2"/>
              </a:rPr>
              <a:t> week to X week 100% of projected </a:t>
            </a:r>
            <a:r>
              <a:rPr lang="en-US" dirty="0" err="1">
                <a:sym typeface="Wingdings" pitchFamily="2" charset="2"/>
              </a:rPr>
              <a:t>lumi</a:t>
            </a:r>
            <a:r>
              <a:rPr lang="en-US" dirty="0">
                <a:sym typeface="Wingdings" pitchFamily="2" charset="2"/>
              </a:rPr>
              <a:t> / week</a:t>
            </a:r>
          </a:p>
          <a:p>
            <a:pPr>
              <a:buClr>
                <a:schemeClr val="bg2"/>
              </a:buClr>
            </a:pPr>
            <a:r>
              <a:rPr lang="en-US" dirty="0">
                <a:sym typeface="Wingdings" pitchFamily="2" charset="2"/>
              </a:rPr>
              <a:t>     </a:t>
            </a:r>
            <a:r>
              <a:rPr lang="en-US" dirty="0">
                <a:solidFill>
                  <a:schemeClr val="bg2"/>
                </a:solidFill>
                <a:sym typeface="Wingdings" pitchFamily="2" charset="2"/>
              </a:rPr>
              <a:t></a:t>
            </a:r>
            <a:r>
              <a:rPr lang="en-US" dirty="0">
                <a:sym typeface="Wingdings" pitchFamily="2" charset="2"/>
              </a:rPr>
              <a:t> First guess for EIC early years (1 to 5(?))</a:t>
            </a:r>
          </a:p>
          <a:p>
            <a:pPr>
              <a:buClr>
                <a:schemeClr val="bg2"/>
              </a:buClr>
            </a:pPr>
            <a:r>
              <a:rPr lang="en-US" dirty="0"/>
              <a:t>     </a:t>
            </a:r>
            <a:r>
              <a:rPr lang="en-US" dirty="0">
                <a:sym typeface="Wingdings" pitchFamily="2" charset="2"/>
              </a:rPr>
              <a:t>1</a:t>
            </a:r>
            <a:r>
              <a:rPr lang="en-US" baseline="30000" dirty="0">
                <a:sym typeface="Wingdings" pitchFamily="2" charset="2"/>
              </a:rPr>
              <a:t>st</a:t>
            </a:r>
            <a:r>
              <a:rPr lang="en-US" dirty="0">
                <a:sym typeface="Wingdings" pitchFamily="2" charset="2"/>
              </a:rPr>
              <a:t> week 10% of projected </a:t>
            </a:r>
            <a:r>
              <a:rPr lang="en-US" dirty="0" err="1">
                <a:sym typeface="Wingdings" pitchFamily="2" charset="2"/>
              </a:rPr>
              <a:t>lumi</a:t>
            </a:r>
            <a:r>
              <a:rPr lang="en-US" dirty="0">
                <a:sym typeface="Wingdings" pitchFamily="2" charset="2"/>
              </a:rPr>
              <a:t> of the run / week </a:t>
            </a:r>
          </a:p>
          <a:p>
            <a:pPr>
              <a:buClr>
                <a:schemeClr val="bg2"/>
              </a:buClr>
            </a:pPr>
            <a:r>
              <a:rPr lang="en-US" dirty="0">
                <a:sym typeface="Wingdings" pitchFamily="2" charset="2"/>
              </a:rPr>
              <a:t>      increase by 10% every  10 weeks to reach projected </a:t>
            </a:r>
            <a:r>
              <a:rPr lang="en-US" dirty="0" err="1">
                <a:sym typeface="Wingdings" pitchFamily="2" charset="2"/>
              </a:rPr>
              <a:t>lumi</a:t>
            </a:r>
            <a:r>
              <a:rPr lang="en-US" dirty="0">
                <a:sym typeface="Wingdings" pitchFamily="2" charset="2"/>
              </a:rPr>
              <a:t> / week</a:t>
            </a:r>
            <a:endParaRPr lang="en-US" dirty="0"/>
          </a:p>
        </p:txBody>
      </p:sp>
    </p:spTree>
    <p:extLst>
      <p:ext uri="{BB962C8B-B14F-4D97-AF65-F5344CB8AC3E}">
        <p14:creationId xmlns:p14="http://schemas.microsoft.com/office/powerpoint/2010/main" val="154198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84A0A-57E7-6952-0373-298DF5BD3400}"/>
              </a:ext>
            </a:extLst>
          </p:cNvPr>
          <p:cNvSpPr>
            <a:spLocks noGrp="1"/>
          </p:cNvSpPr>
          <p:nvPr>
            <p:ph type="title"/>
          </p:nvPr>
        </p:nvSpPr>
        <p:spPr/>
        <p:txBody>
          <a:bodyPr/>
          <a:lstStyle/>
          <a:p>
            <a:r>
              <a:rPr lang="en-US" dirty="0"/>
              <a:t>Luminosity </a:t>
            </a:r>
            <a:r>
              <a:rPr lang="en-US" dirty="0" err="1"/>
              <a:t>eA</a:t>
            </a:r>
            <a:r>
              <a:rPr lang="en-US" dirty="0"/>
              <a:t> for Phase-I</a:t>
            </a:r>
          </a:p>
        </p:txBody>
      </p:sp>
      <p:graphicFrame>
        <p:nvGraphicFramePr>
          <p:cNvPr id="6" name="Table 5">
            <a:extLst>
              <a:ext uri="{FF2B5EF4-FFF2-40B4-BE49-F238E27FC236}">
                <a16:creationId xmlns:a16="http://schemas.microsoft.com/office/drawing/2014/main" id="{339F2045-D163-D2C0-F360-8C41C77E5D99}"/>
              </a:ext>
            </a:extLst>
          </p:cNvPr>
          <p:cNvGraphicFramePr>
            <a:graphicFrameLocks noGrp="1"/>
          </p:cNvGraphicFramePr>
          <p:nvPr>
            <p:extLst>
              <p:ext uri="{D42A27DB-BD31-4B8C-83A1-F6EECF244321}">
                <p14:modId xmlns:p14="http://schemas.microsoft.com/office/powerpoint/2010/main" val="3081585939"/>
              </p:ext>
            </p:extLst>
          </p:nvPr>
        </p:nvGraphicFramePr>
        <p:xfrm>
          <a:off x="461963" y="2272550"/>
          <a:ext cx="5637623" cy="2123440"/>
        </p:xfrm>
        <a:graphic>
          <a:graphicData uri="http://schemas.openxmlformats.org/drawingml/2006/table">
            <a:tbl>
              <a:tblPr firstRow="1" bandRow="1">
                <a:tableStyleId>{5C22544A-7EE6-4342-B048-85BDC9FD1C3A}</a:tableStyleId>
              </a:tblPr>
              <a:tblGrid>
                <a:gridCol w="2889322">
                  <a:extLst>
                    <a:ext uri="{9D8B030D-6E8A-4147-A177-3AD203B41FA5}">
                      <a16:colId xmlns:a16="http://schemas.microsoft.com/office/drawing/2014/main" val="2742942954"/>
                    </a:ext>
                  </a:extLst>
                </a:gridCol>
                <a:gridCol w="1521929">
                  <a:extLst>
                    <a:ext uri="{9D8B030D-6E8A-4147-A177-3AD203B41FA5}">
                      <a16:colId xmlns:a16="http://schemas.microsoft.com/office/drawing/2014/main" val="1610229198"/>
                    </a:ext>
                  </a:extLst>
                </a:gridCol>
                <a:gridCol w="1226372">
                  <a:extLst>
                    <a:ext uri="{9D8B030D-6E8A-4147-A177-3AD203B41FA5}">
                      <a16:colId xmlns:a16="http://schemas.microsoft.com/office/drawing/2014/main" val="3157545913"/>
                    </a:ext>
                  </a:extLst>
                </a:gridCol>
              </a:tblGrid>
              <a:tr h="0">
                <a:tc>
                  <a:txBody>
                    <a:bodyPr/>
                    <a:lstStyle/>
                    <a:p>
                      <a:endParaRPr lang="en-US" dirty="0"/>
                    </a:p>
                  </a:txBody>
                  <a:tcPr/>
                </a:tc>
                <a:tc>
                  <a:txBody>
                    <a:bodyPr/>
                    <a:lstStyle/>
                    <a:p>
                      <a:pPr algn="ctr"/>
                      <a:r>
                        <a:rPr lang="en-US" dirty="0"/>
                        <a:t>Lumi per Fill (5 h)</a:t>
                      </a:r>
                    </a:p>
                  </a:txBody>
                  <a:tcPr/>
                </a:tc>
                <a:tc>
                  <a:txBody>
                    <a:bodyPr/>
                    <a:lstStyle/>
                    <a:p>
                      <a:pPr algn="ctr"/>
                      <a:r>
                        <a:rPr lang="en-US" dirty="0"/>
                        <a:t>Lumi per Year</a:t>
                      </a:r>
                    </a:p>
                  </a:txBody>
                  <a:tcPr/>
                </a:tc>
                <a:extLst>
                  <a:ext uri="{0D108BD9-81ED-4DB2-BD59-A6C34878D82A}">
                    <a16:rowId xmlns:a16="http://schemas.microsoft.com/office/drawing/2014/main" val="2366579287"/>
                  </a:ext>
                </a:extLst>
              </a:tr>
              <a:tr h="370840">
                <a:tc>
                  <a:txBody>
                    <a:bodyPr/>
                    <a:lstStyle/>
                    <a:p>
                      <a:r>
                        <a:rPr lang="en-US" dirty="0"/>
                        <a:t>10 GeV e x 115 GeV Ru</a:t>
                      </a:r>
                    </a:p>
                  </a:txBody>
                  <a:tcPr/>
                </a:tc>
                <a:tc>
                  <a:txBody>
                    <a:bodyPr/>
                    <a:lstStyle/>
                    <a:p>
                      <a:pPr algn="ctr"/>
                      <a:r>
                        <a:rPr lang="en-US" dirty="0"/>
                        <a:t>1.3 pb</a:t>
                      </a:r>
                      <a:r>
                        <a:rPr lang="en-US" baseline="30000" dirty="0"/>
                        <a:t>-1</a:t>
                      </a:r>
                    </a:p>
                  </a:txBody>
                  <a:tcPr/>
                </a:tc>
                <a:tc>
                  <a:txBody>
                    <a:bodyPr/>
                    <a:lstStyle/>
                    <a:p>
                      <a:pPr algn="ctr"/>
                      <a:r>
                        <a:rPr lang="en-US" dirty="0"/>
                        <a:t>0.9 fb</a:t>
                      </a:r>
                      <a:r>
                        <a:rPr lang="en-US" baseline="30000" dirty="0"/>
                        <a:t>-1</a:t>
                      </a:r>
                    </a:p>
                  </a:txBody>
                  <a:tcPr/>
                </a:tc>
                <a:extLst>
                  <a:ext uri="{0D108BD9-81ED-4DB2-BD59-A6C34878D82A}">
                    <a16:rowId xmlns:a16="http://schemas.microsoft.com/office/drawing/2014/main" val="3049334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GeV e x 100 GeV Au</a:t>
                      </a:r>
                    </a:p>
                  </a:txBody>
                  <a:tcPr/>
                </a:tc>
                <a:tc>
                  <a:txBody>
                    <a:bodyPr/>
                    <a:lstStyle/>
                    <a:p>
                      <a:pPr algn="ctr"/>
                      <a:r>
                        <a:rPr lang="en-US" dirty="0"/>
                        <a:t>1.2 pb</a:t>
                      </a:r>
                      <a:r>
                        <a:rPr lang="en-US" baseline="30000" dirty="0"/>
                        <a:t>-1</a:t>
                      </a:r>
                      <a:endParaRPr lang="en-US" dirty="0"/>
                    </a:p>
                  </a:txBody>
                  <a:tcPr/>
                </a:tc>
                <a:tc>
                  <a:txBody>
                    <a:bodyPr/>
                    <a:lstStyle/>
                    <a:p>
                      <a:pPr algn="ctr"/>
                      <a:r>
                        <a:rPr lang="en-US" dirty="0"/>
                        <a:t>0.84 fb</a:t>
                      </a:r>
                      <a:r>
                        <a:rPr lang="en-US" baseline="30000" dirty="0"/>
                        <a:t>-1</a:t>
                      </a:r>
                      <a:endParaRPr lang="en-US" dirty="0"/>
                    </a:p>
                  </a:txBody>
                  <a:tcPr/>
                </a:tc>
                <a:extLst>
                  <a:ext uri="{0D108BD9-81ED-4DB2-BD59-A6C34878D82A}">
                    <a16:rowId xmlns:a16="http://schemas.microsoft.com/office/drawing/2014/main" val="28837325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GeV e x 130 GeV d</a:t>
                      </a:r>
                    </a:p>
                  </a:txBody>
                  <a:tcPr/>
                </a:tc>
                <a:tc>
                  <a:txBody>
                    <a:bodyPr/>
                    <a:lstStyle/>
                    <a:p>
                      <a:pPr algn="ctr"/>
                      <a:r>
                        <a:rPr lang="en-US" dirty="0"/>
                        <a:t>16 pb</a:t>
                      </a:r>
                      <a:r>
                        <a:rPr lang="en-US" baseline="30000" dirty="0"/>
                        <a:t>-1</a:t>
                      </a:r>
                      <a:endParaRPr lang="en-US" dirty="0"/>
                    </a:p>
                  </a:txBody>
                  <a:tcPr/>
                </a:tc>
                <a:tc>
                  <a:txBody>
                    <a:bodyPr/>
                    <a:lstStyle/>
                    <a:p>
                      <a:pPr algn="ctr"/>
                      <a:r>
                        <a:rPr lang="en-US" dirty="0"/>
                        <a:t>11.4 fb</a:t>
                      </a:r>
                      <a:r>
                        <a:rPr lang="en-US" baseline="30000" dirty="0"/>
                        <a:t>-1</a:t>
                      </a:r>
                    </a:p>
                  </a:txBody>
                  <a:tcPr/>
                </a:tc>
                <a:extLst>
                  <a:ext uri="{0D108BD9-81ED-4DB2-BD59-A6C34878D82A}">
                    <a16:rowId xmlns:a16="http://schemas.microsoft.com/office/drawing/2014/main" val="20845342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GeV e x 166 GeV </a:t>
                      </a:r>
                      <a:r>
                        <a:rPr lang="en-US" baseline="30000" dirty="0"/>
                        <a:t>3</a:t>
                      </a:r>
                      <a:r>
                        <a:rPr lang="en-US" dirty="0"/>
                        <a:t>He</a:t>
                      </a:r>
                    </a:p>
                  </a:txBody>
                  <a:tcPr/>
                </a:tc>
                <a:tc>
                  <a:txBody>
                    <a:bodyPr/>
                    <a:lstStyle/>
                    <a:p>
                      <a:pPr algn="ctr"/>
                      <a:r>
                        <a:rPr lang="en-US" dirty="0"/>
                        <a:t>12 pb</a:t>
                      </a:r>
                      <a:r>
                        <a:rPr lang="en-US" baseline="30000" dirty="0"/>
                        <a:t>-1</a:t>
                      </a:r>
                      <a:endParaRPr lang="en-US" dirty="0"/>
                    </a:p>
                  </a:txBody>
                  <a:tcPr/>
                </a:tc>
                <a:tc>
                  <a:txBody>
                    <a:bodyPr/>
                    <a:lstStyle/>
                    <a:p>
                      <a:pPr algn="ctr"/>
                      <a:r>
                        <a:rPr lang="en-US" dirty="0"/>
                        <a:t>8.65 fb</a:t>
                      </a:r>
                      <a:r>
                        <a:rPr lang="en-US" baseline="30000" dirty="0"/>
                        <a:t>-1</a:t>
                      </a:r>
                    </a:p>
                  </a:txBody>
                  <a:tcPr/>
                </a:tc>
                <a:extLst>
                  <a:ext uri="{0D108BD9-81ED-4DB2-BD59-A6C34878D82A}">
                    <a16:rowId xmlns:a16="http://schemas.microsoft.com/office/drawing/2014/main" val="1082070984"/>
                  </a:ext>
                </a:extLst>
              </a:tr>
            </a:tbl>
          </a:graphicData>
        </a:graphic>
      </p:graphicFrame>
      <p:sp>
        <p:nvSpPr>
          <p:cNvPr id="9" name="TextBox 8">
            <a:extLst>
              <a:ext uri="{FF2B5EF4-FFF2-40B4-BE49-F238E27FC236}">
                <a16:creationId xmlns:a16="http://schemas.microsoft.com/office/drawing/2014/main" id="{BFB14D2D-4DD3-DE0F-6849-3EC259D8275B}"/>
              </a:ext>
            </a:extLst>
          </p:cNvPr>
          <p:cNvSpPr txBox="1"/>
          <p:nvPr/>
        </p:nvSpPr>
        <p:spPr>
          <a:xfrm>
            <a:off x="461963" y="4612341"/>
            <a:ext cx="3108608" cy="646331"/>
          </a:xfrm>
          <a:prstGeom prst="rect">
            <a:avLst/>
          </a:prstGeom>
          <a:noFill/>
        </p:spPr>
        <p:txBody>
          <a:bodyPr wrap="none" rtlCol="0">
            <a:spAutoFit/>
          </a:bodyPr>
          <a:lstStyle/>
          <a:p>
            <a:r>
              <a:rPr lang="en-US" b="1" dirty="0">
                <a:solidFill>
                  <a:schemeClr val="bg2"/>
                </a:solidFill>
              </a:rPr>
              <a:t>Note: </a:t>
            </a:r>
          </a:p>
          <a:p>
            <a:r>
              <a:rPr lang="en-US" dirty="0" err="1"/>
              <a:t>eA</a:t>
            </a:r>
            <a:r>
              <a:rPr lang="en-US" dirty="0"/>
              <a:t> luminosity is per nucleon </a:t>
            </a:r>
          </a:p>
        </p:txBody>
      </p:sp>
      <p:sp>
        <p:nvSpPr>
          <p:cNvPr id="5" name="TextBox 4">
            <a:extLst>
              <a:ext uri="{FF2B5EF4-FFF2-40B4-BE49-F238E27FC236}">
                <a16:creationId xmlns:a16="http://schemas.microsoft.com/office/drawing/2014/main" id="{241F6219-E2DF-2580-4418-7DFC763ECA06}"/>
              </a:ext>
            </a:extLst>
          </p:cNvPr>
          <p:cNvSpPr txBox="1"/>
          <p:nvPr/>
        </p:nvSpPr>
        <p:spPr>
          <a:xfrm>
            <a:off x="461963" y="655370"/>
            <a:ext cx="6703758" cy="1477328"/>
          </a:xfrm>
          <a:prstGeom prst="rect">
            <a:avLst/>
          </a:prstGeom>
          <a:noFill/>
        </p:spPr>
        <p:txBody>
          <a:bodyPr wrap="none" rtlCol="0">
            <a:spAutoFit/>
          </a:bodyPr>
          <a:lstStyle/>
          <a:p>
            <a:r>
              <a:rPr lang="en-US" b="1" dirty="0">
                <a:solidFill>
                  <a:schemeClr val="bg2"/>
                </a:solidFill>
              </a:rPr>
              <a:t>Possible Beam energies:</a:t>
            </a:r>
          </a:p>
          <a:p>
            <a:r>
              <a:rPr lang="en-US" dirty="0"/>
              <a:t>electron: 5 GeV, 10 GeV and ultimately 18 GeV</a:t>
            </a:r>
          </a:p>
          <a:p>
            <a:r>
              <a:rPr lang="en-US" dirty="0"/>
              <a:t>proton: 41 GeV, 100 GeV to 255 GeV ultimately 275 GeV</a:t>
            </a:r>
          </a:p>
          <a:p>
            <a:r>
              <a:rPr lang="en-US" dirty="0"/>
              <a:t>Au: 41 GeV, 100 GeV to 110 GeV ultimately</a:t>
            </a:r>
          </a:p>
          <a:p>
            <a:r>
              <a:rPr lang="en-US" dirty="0"/>
              <a:t>A: 41 GeV, 100 GeV to Max ~255 / (A/Z) ultimately ~275 / (A/Z) </a:t>
            </a:r>
          </a:p>
        </p:txBody>
      </p:sp>
      <p:pic>
        <p:nvPicPr>
          <p:cNvPr id="7" name="Picture 6" descr="A graph of different colored lines&#10;&#10;Description automatically generated">
            <a:extLst>
              <a:ext uri="{FF2B5EF4-FFF2-40B4-BE49-F238E27FC236}">
                <a16:creationId xmlns:a16="http://schemas.microsoft.com/office/drawing/2014/main" id="{71F9F71F-265C-221B-433F-E2E8E7A27599}"/>
              </a:ext>
            </a:extLst>
          </p:cNvPr>
          <p:cNvPicPr>
            <a:picLocks noChangeAspect="1"/>
          </p:cNvPicPr>
          <p:nvPr/>
        </p:nvPicPr>
        <p:blipFill>
          <a:blip r:embed="rId2"/>
          <a:stretch>
            <a:fillRect/>
          </a:stretch>
        </p:blipFill>
        <p:spPr>
          <a:xfrm>
            <a:off x="7165721" y="1650891"/>
            <a:ext cx="4744083" cy="3637365"/>
          </a:xfrm>
          <a:prstGeom prst="rect">
            <a:avLst/>
          </a:prstGeom>
        </p:spPr>
      </p:pic>
    </p:spTree>
    <p:extLst>
      <p:ext uri="{BB962C8B-B14F-4D97-AF65-F5344CB8AC3E}">
        <p14:creationId xmlns:p14="http://schemas.microsoft.com/office/powerpoint/2010/main" val="3621724536"/>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0A8EBA66F98D40A18389D358B44291" ma:contentTypeVersion="9" ma:contentTypeDescription="Create a new document." ma:contentTypeScope="" ma:versionID="33afb50c2305ce553331823a4a6f8f24">
  <xsd:schema xmlns:xsd="http://www.w3.org/2001/XMLSchema" xmlns:xs="http://www.w3.org/2001/XMLSchema" xmlns:p="http://schemas.microsoft.com/office/2006/metadata/properties" xmlns:ns2="2214e5c1-f9e6-4cba-a847-695f018973a1" targetNamespace="http://schemas.microsoft.com/office/2006/metadata/properties" ma:root="true" ma:fieldsID="3f75f4ace8fc31a4a0546190c0a3957b" ns2:_="">
    <xsd:import namespace="2214e5c1-f9e6-4cba-a847-695f018973a1"/>
    <xsd:element name="properties">
      <xsd:complexType>
        <xsd:sequence>
          <xsd:element name="documentManagement">
            <xsd:complexType>
              <xsd:all>
                <xsd:element ref="ns2:StartDate"/>
                <xsd:element ref="ns2:EndDate"/>
                <xsd:element ref="ns2:Presenter"/>
                <xsd:element ref="ns2:Location"/>
                <xsd:element ref="ns2:MediaServiceMetadata" minOccurs="0"/>
                <xsd:element ref="ns2:MediaServiceFastMetadata" minOccurs="0"/>
                <xsd:element ref="ns2:MediaServiceSearchProperties" minOccurs="0"/>
                <xsd:element ref="ns2:MediaServiceObjectDetectorVersions" minOccurs="0"/>
                <xsd:element ref="ns2:Numb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14e5c1-f9e6-4cba-a847-695f018973a1" elementFormDefault="qualified">
    <xsd:import namespace="http://schemas.microsoft.com/office/2006/documentManagement/types"/>
    <xsd:import namespace="http://schemas.microsoft.com/office/infopath/2007/PartnerControls"/>
    <xsd:element name="StartDate" ma:index="8" ma:displayName="Start Date" ma:internalName="StartDate">
      <xsd:simpleType>
        <xsd:restriction base="dms:DateTime"/>
      </xsd:simpleType>
    </xsd:element>
    <xsd:element name="EndDate" ma:index="9" ma:displayName="End Date" ma:internalName="EndDate">
      <xsd:simpleType>
        <xsd:restriction base="dms:DateTime"/>
      </xsd:simpleType>
    </xsd:element>
    <xsd:element name="Presenter" ma:index="10" ma:displayName="Presenter" ma:list="UserInfo" ma:internalName="Present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Location" ma:index="11" ma:displayName="Location" ma:internalName="Location">
      <xsd:simpleType>
        <xsd:restriction base="dms:Text"/>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Number" ma:index="16" nillable="true" ma:displayName="Number" ma:format="Dropdown" ma:internalName="Numb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esenter xmlns="2214e5c1-f9e6-4cba-a847-695f018973a1">
      <UserInfo>
        <DisplayName/>
        <AccountId/>
        <AccountType/>
      </UserInfo>
    </Presenter>
    <Location xmlns="2214e5c1-f9e6-4cba-a847-695f018973a1"/>
    <EndDate xmlns="2214e5c1-f9e6-4cba-a847-695f018973a1"/>
    <StartDate xmlns="2214e5c1-f9e6-4cba-a847-695f018973a1"/>
    <Number xmlns="2214e5c1-f9e6-4cba-a847-695f018973a1" xsi:nil="true"/>
  </documentManagement>
</p:properties>
</file>

<file path=customXml/itemProps1.xml><?xml version="1.0" encoding="utf-8"?>
<ds:datastoreItem xmlns:ds="http://schemas.openxmlformats.org/officeDocument/2006/customXml" ds:itemID="{0F209D19-ECD3-440E-A44C-BD3D2F26689B}">
  <ds:schemaRefs>
    <ds:schemaRef ds:uri="http://schemas.microsoft.com/sharepoint/v3/contenttype/forms"/>
  </ds:schemaRefs>
</ds:datastoreItem>
</file>

<file path=customXml/itemProps2.xml><?xml version="1.0" encoding="utf-8"?>
<ds:datastoreItem xmlns:ds="http://schemas.openxmlformats.org/officeDocument/2006/customXml" ds:itemID="{749FCD40-2F24-4DF9-9EF8-461DFD9AD8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14e5c1-f9e6-4cba-a847-695f018973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5637A3-DEB1-4C7D-9F81-D2184D65C3B4}">
  <ds:schemaRefs>
    <ds:schemaRef ds:uri="http://purl.org/dc/terms/"/>
    <ds:schemaRef ds:uri="http://schemas.microsoft.com/office/2006/documentManagement/types"/>
    <ds:schemaRef ds:uri="http://schemas.microsoft.com/office/2006/metadata/properties"/>
    <ds:schemaRef ds:uri="f6a66b24-b08f-427c-88ca-63a43fbb4a19"/>
    <ds:schemaRef ds:uri="http://purl.org/dc/elements/1.1/"/>
    <ds:schemaRef ds:uri="http://schemas.openxmlformats.org/package/2006/metadata/core-properties"/>
    <ds:schemaRef ds:uri="http://www.w3.org/XML/1998/namespace"/>
    <ds:schemaRef ds:uri="http://schemas.microsoft.com/office/infopath/2007/PartnerControls"/>
    <ds:schemaRef ds:uri="http://purl.org/dc/dcmitype/"/>
    <ds:schemaRef ds:uri="2214e5c1-f9e6-4cba-a847-695f018973a1"/>
  </ds:schemaRefs>
</ds:datastoreItem>
</file>

<file path=docProps/app.xml><?xml version="1.0" encoding="utf-8"?>
<Properties xmlns="http://schemas.openxmlformats.org/officeDocument/2006/extended-properties" xmlns:vt="http://schemas.openxmlformats.org/officeDocument/2006/docPropsVTypes">
  <Template>EIC Long Lead Procurement Widescreen PPT Template</Template>
  <TotalTime>30458</TotalTime>
  <Words>2667</Words>
  <Application>Microsoft Macintosh PowerPoint</Application>
  <PresentationFormat>Widescreen</PresentationFormat>
  <Paragraphs>404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Symbol</vt:lpstr>
      <vt:lpstr>Arial</vt:lpstr>
      <vt:lpstr>URWPalladioL</vt:lpstr>
      <vt:lpstr>Calibri</vt:lpstr>
      <vt:lpstr>Wingdings</vt:lpstr>
      <vt:lpstr>Segoe UI</vt:lpstr>
      <vt:lpstr>BNL</vt:lpstr>
      <vt:lpstr>Plans for Early Science</vt:lpstr>
      <vt:lpstr>Accelerator at Day One and Ultimate</vt:lpstr>
      <vt:lpstr>Proposal for EIC Science Program in the First Years </vt:lpstr>
      <vt:lpstr>Proposal for EIC Science Program in the First Years </vt:lpstr>
      <vt:lpstr>PowerPoint Presentation</vt:lpstr>
      <vt:lpstr>Proposal for EIC Science Program in the First Years </vt:lpstr>
      <vt:lpstr>Proposal for EIC Science Program in the First Years </vt:lpstr>
      <vt:lpstr>Assumptions and Luminosity Calculation</vt:lpstr>
      <vt:lpstr>Luminosity eA for Phase-I</vt:lpstr>
      <vt:lpstr>Luminosity ep for Phase-1</vt:lpstr>
      <vt:lpstr>Luminosity ep for Phase-1</vt:lpstr>
      <vt:lpstr>What comes next</vt:lpstr>
      <vt:lpstr>PowerPoint Presentation</vt:lpstr>
      <vt:lpstr>PowerPoint Presentation</vt:lpstr>
      <vt:lpstr>Initial thoughts on the EIC Commissioning Strategy</vt:lpstr>
      <vt:lpstr>Initial thoughts on the EIC Commissioning Strategy</vt:lpstr>
      <vt:lpstr>ePIC Far-Forward/Far-Backward Detectors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&lt;LLP WBS – LLP Description&gt; CD-3A Director’s Review</dc:title>
  <dc:subject/>
  <dc:creator>ksmith@bnl.gov</dc:creator>
  <cp:keywords/>
  <dc:description/>
  <cp:lastModifiedBy>Elke-Caroline Aschenauer</cp:lastModifiedBy>
  <cp:revision>773</cp:revision>
  <cp:lastPrinted>2024-05-01T13:40:29Z</cp:lastPrinted>
  <dcterms:created xsi:type="dcterms:W3CDTF">2023-09-12T20:43:32Z</dcterms:created>
  <dcterms:modified xsi:type="dcterms:W3CDTF">2024-09-21T01:48:38Z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0x0101008E0A8EBA66F98D40A18389D358B44291</vt:lpwstr>
  </property>
  <property fmtid="{D5CDD505-2E9C-101B-9397-08002B2CF9AE}" pid="3" name="MediaServiceImageTags">
    <vt:lpwstr/>
  </property>
</Properties>
</file>