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334" r:id="rId3"/>
    <p:sldId id="346" r:id="rId4"/>
    <p:sldId id="345" r:id="rId5"/>
    <p:sldId id="332" r:id="rId6"/>
    <p:sldId id="327" r:id="rId7"/>
    <p:sldId id="340" r:id="rId8"/>
    <p:sldId id="337" r:id="rId9"/>
    <p:sldId id="329" r:id="rId10"/>
    <p:sldId id="330" r:id="rId11"/>
    <p:sldId id="339" r:id="rId12"/>
    <p:sldId id="341" r:id="rId13"/>
    <p:sldId id="342" r:id="rId14"/>
    <p:sldId id="347" r:id="rId15"/>
    <p:sldId id="343" r:id="rId16"/>
    <p:sldId id="33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7FFF"/>
    <a:srgbClr val="767171"/>
    <a:srgbClr val="DE0737"/>
    <a:srgbClr val="1528BC"/>
    <a:srgbClr val="5B87D9"/>
    <a:srgbClr val="D9D8CB"/>
    <a:srgbClr val="99D5E1"/>
    <a:srgbClr val="0D1134"/>
    <a:srgbClr val="6EADFF"/>
    <a:srgbClr val="FFA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EB47-39B4-B672-04EC-85A7864496BA}" v="494" dt="2024-11-04T17:38:48.318"/>
    <p1510:client id="{705BE155-BEA3-84A0-F40D-583B792179C7}" v="1371" dt="2024-11-03T19:31:28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8" autoAdjust="0"/>
    <p:restoredTop sz="94808"/>
  </p:normalViewPr>
  <p:slideViewPr>
    <p:cSldViewPr snapToGrid="0" snapToObjects="1">
      <p:cViewPr varScale="1">
        <p:scale>
          <a:sx n="136" d="100"/>
          <a:sy n="136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4E80-B3C3-564E-B646-236FA97B2EFB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D7AB-67CD-5A49-B584-CEA40799154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D7AB-67CD-5A49-B584-CEA40799154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19146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1607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7212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4634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5403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8761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212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9791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4448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839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5250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F47E-BC3D-384B-A957-4160B45311EF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E070-829A-714A-97EF-B3300756E0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01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E3CC256-AACA-4A46-C11F-EE59A20D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143499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A07CF00-4858-E9CA-7C64-FEE19BB4E362}"/>
              </a:ext>
            </a:extLst>
          </p:cNvPr>
          <p:cNvSpPr/>
          <p:nvPr/>
        </p:nvSpPr>
        <p:spPr>
          <a:xfrm>
            <a:off x="-320472" y="882179"/>
            <a:ext cx="10034661" cy="232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B16A71-B7CE-A04A-AE5B-7836F16B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52315"/>
            <a:ext cx="4201510" cy="1151636"/>
          </a:xfrm>
          <a:solidFill>
            <a:srgbClr val="5B87D9"/>
          </a:solidFill>
        </p:spPr>
        <p:txBody>
          <a:bodyPr anchor="ctr">
            <a:noAutofit/>
          </a:bodyPr>
          <a:lstStyle/>
          <a:p>
            <a:pPr algn="l"/>
            <a:r>
              <a:rPr lang="it-IT" sz="1500" dirty="0">
                <a:solidFill>
                  <a:schemeClr val="bg1"/>
                </a:solidFill>
                <a:latin typeface="Lobster 1.4"/>
              </a:rPr>
              <a:t>Nov. 04, 2024</a:t>
            </a:r>
            <a:br>
              <a:rPr lang="it-IT" sz="1500" dirty="0">
                <a:solidFill>
                  <a:schemeClr val="bg1"/>
                </a:solidFill>
                <a:latin typeface="Lobster 1.4"/>
              </a:rPr>
            </a:br>
            <a:r>
              <a:rPr lang="it-IT" sz="2000" dirty="0" err="1">
                <a:solidFill>
                  <a:srgbClr val="F9F9F9"/>
                </a:solidFill>
                <a:latin typeface="Roboto"/>
                <a:ea typeface="Roboto"/>
                <a:cs typeface="Roboto"/>
              </a:rPr>
              <a:t>Exclusive</a:t>
            </a:r>
            <a:r>
              <a:rPr lang="it-IT" sz="2000" dirty="0">
                <a:solidFill>
                  <a:srgbClr val="F9F9F9"/>
                </a:solidFill>
                <a:latin typeface="Roboto"/>
                <a:ea typeface="Roboto"/>
                <a:cs typeface="Roboto"/>
              </a:rPr>
              <a:t>, </a:t>
            </a:r>
            <a:r>
              <a:rPr lang="it-IT" sz="2000" dirty="0" err="1">
                <a:solidFill>
                  <a:srgbClr val="F9F9F9"/>
                </a:solidFill>
                <a:latin typeface="Roboto"/>
                <a:ea typeface="Roboto"/>
                <a:cs typeface="Roboto"/>
              </a:rPr>
              <a:t>Diffraction</a:t>
            </a:r>
            <a:r>
              <a:rPr lang="it-IT" sz="2000" dirty="0">
                <a:solidFill>
                  <a:srgbClr val="F9F9F9"/>
                </a:solidFill>
                <a:latin typeface="Roboto"/>
                <a:ea typeface="Roboto"/>
                <a:cs typeface="Roboto"/>
              </a:rPr>
              <a:t>, &amp; Tagging Meeting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DA5CA95-380B-8F49-A9D9-A5D19C987956}"/>
              </a:ext>
            </a:extLst>
          </p:cNvPr>
          <p:cNvSpPr txBox="1">
            <a:spLocks/>
          </p:cNvSpPr>
          <p:nvPr/>
        </p:nvSpPr>
        <p:spPr>
          <a:xfrm>
            <a:off x="17755" y="1812923"/>
            <a:ext cx="7359889" cy="11355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Determination</a:t>
            </a:r>
            <a:r>
              <a:rPr lang="it" sz="6600" dirty="0">
                <a:solidFill>
                  <a:schemeClr val="dk1"/>
                </a:solidFill>
                <a:latin typeface="Arial"/>
                <a:cs typeface="Arial"/>
              </a:rPr>
              <a:t> of </a:t>
            </a:r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Diffractive</a:t>
            </a:r>
            <a:r>
              <a:rPr lang="it" sz="66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PDFs</a:t>
            </a:r>
            <a:r>
              <a:rPr lang="it" sz="6600" dirty="0">
                <a:solidFill>
                  <a:schemeClr val="dk1"/>
                </a:solidFill>
                <a:latin typeface="Arial"/>
                <a:cs typeface="Arial"/>
              </a:rPr>
              <a:t> from HERA Data </a:t>
            </a:r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using</a:t>
            </a:r>
            <a:r>
              <a:rPr lang="it" sz="66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Neural</a:t>
            </a:r>
            <a:r>
              <a:rPr lang="it" sz="6600" dirty="0">
                <a:solidFill>
                  <a:schemeClr val="dk1"/>
                </a:solidFill>
                <a:latin typeface="Arial"/>
                <a:cs typeface="Arial"/>
              </a:rPr>
              <a:t> Networks and impact of EIC </a:t>
            </a:r>
            <a:r>
              <a:rPr lang="it" sz="6600" dirty="0" err="1">
                <a:solidFill>
                  <a:schemeClr val="dk1"/>
                </a:solidFill>
                <a:latin typeface="Arial"/>
                <a:cs typeface="Arial"/>
              </a:rPr>
              <a:t>Pseudodata</a:t>
            </a:r>
            <a:endParaRPr lang="it" sz="6600" dirty="0" err="1">
              <a:solidFill>
                <a:schemeClr val="dk1"/>
              </a:solidFill>
              <a:latin typeface="Arial"/>
              <a:ea typeface="Calibri Light" panose="020F0302020204030204"/>
              <a:cs typeface="Arial"/>
            </a:endParaRPr>
          </a:p>
        </p:txBody>
      </p:sp>
      <p:grpSp>
        <p:nvGrpSpPr>
          <p:cNvPr id="9" name="Gruppo 16">
            <a:extLst>
              <a:ext uri="{FF2B5EF4-FFF2-40B4-BE49-F238E27FC236}">
                <a16:creationId xmlns:a16="http://schemas.microsoft.com/office/drawing/2014/main" id="{5A83D5F6-3700-2C4C-B4E6-DA42E1C3B3A8}"/>
              </a:ext>
            </a:extLst>
          </p:cNvPr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2B186E73-BBFC-594B-98EE-CDBFB3F6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2192000" cy="1219200"/>
            </a:xfrm>
            <a:prstGeom prst="rect">
              <a:avLst/>
            </a:prstGeom>
          </p:spPr>
        </p:pic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F8FA942A-B218-F546-BF80-6565EB2F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9183" y="339206"/>
              <a:ext cx="2060789" cy="701093"/>
            </a:xfrm>
            <a:prstGeom prst="rect">
              <a:avLst/>
            </a:prstGeom>
          </p:spPr>
        </p:pic>
      </p:grpSp>
      <p:grpSp>
        <p:nvGrpSpPr>
          <p:cNvPr id="13" name="Gruppo 17">
            <a:extLst>
              <a:ext uri="{FF2B5EF4-FFF2-40B4-BE49-F238E27FC236}">
                <a16:creationId xmlns:a16="http://schemas.microsoft.com/office/drawing/2014/main" id="{904F4BB4-FB66-5C48-856B-FC9E9EDD55EE}"/>
              </a:ext>
            </a:extLst>
          </p:cNvPr>
          <p:cNvGrpSpPr/>
          <p:nvPr/>
        </p:nvGrpSpPr>
        <p:grpSpPr>
          <a:xfrm>
            <a:off x="-9268" y="4764263"/>
            <a:ext cx="9144000" cy="390525"/>
            <a:chOff x="0" y="6352350"/>
            <a:chExt cx="12192000" cy="520700"/>
          </a:xfrm>
        </p:grpSpPr>
        <p:pic>
          <p:nvPicPr>
            <p:cNvPr id="14" name="Immagine 9">
              <a:extLst>
                <a:ext uri="{FF2B5EF4-FFF2-40B4-BE49-F238E27FC236}">
                  <a16:creationId xmlns:a16="http://schemas.microsoft.com/office/drawing/2014/main" id="{E28D9956-B696-0147-A1B1-5167285E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352350"/>
              <a:ext cx="12192000" cy="520700"/>
            </a:xfrm>
            <a:prstGeom prst="rect">
              <a:avLst/>
            </a:prstGeom>
          </p:spPr>
        </p:pic>
        <p:sp>
          <p:nvSpPr>
            <p:cNvPr id="15" name="CasellaDiTesto 10">
              <a:extLst>
                <a:ext uri="{FF2B5EF4-FFF2-40B4-BE49-F238E27FC236}">
                  <a16:creationId xmlns:a16="http://schemas.microsoft.com/office/drawing/2014/main" id="{37B48FA8-69D0-7843-ACF5-D47826E05265}"/>
                </a:ext>
              </a:extLst>
            </p:cNvPr>
            <p:cNvSpPr txBox="1"/>
            <p:nvPr/>
          </p:nvSpPr>
          <p:spPr>
            <a:xfrm>
              <a:off x="6712747" y="6458657"/>
              <a:ext cx="5317225" cy="3385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endParaRPr lang="it-IT" sz="105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6" name="CasellaDiTesto 12">
              <a:extLst>
                <a:ext uri="{FF2B5EF4-FFF2-40B4-BE49-F238E27FC236}">
                  <a16:creationId xmlns:a16="http://schemas.microsoft.com/office/drawing/2014/main" id="{5B7ED5E5-2B36-B84B-8A3E-F81E71D00E20}"/>
                </a:ext>
              </a:extLst>
            </p:cNvPr>
            <p:cNvSpPr txBox="1"/>
            <p:nvPr/>
          </p:nvSpPr>
          <p:spPr>
            <a:xfrm>
              <a:off x="115419" y="6516329"/>
              <a:ext cx="98622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Centro Nazionale di Ricerca in High-Performance Computing, Big Data and Quantum Computing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935B4B-24F7-BBE1-8F08-23A8614915A9}"/>
              </a:ext>
            </a:extLst>
          </p:cNvPr>
          <p:cNvSpPr txBox="1"/>
          <p:nvPr/>
        </p:nvSpPr>
        <p:spPr>
          <a:xfrm>
            <a:off x="3714364" y="2838018"/>
            <a:ext cx="516121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i="1" dirty="0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Hadi </a:t>
            </a:r>
            <a:r>
              <a:rPr lang="it-IT" i="1" dirty="0" err="1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Hashamipour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- INFN Cosenza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7DB2-4091-DCCB-5A01-E21C6061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8" name="Picture 17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381A720A-003B-6457-540F-D5FC7B422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570" y="876231"/>
            <a:ext cx="1696316" cy="16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316712" y="431257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Results</a:t>
            </a:r>
            <a:endParaRPr lang="it-IT" sz="2100" dirty="0" err="1">
              <a:solidFill>
                <a:srgbClr val="1528BC"/>
              </a:solidFill>
              <a:ea typeface="Calibri Light"/>
              <a:cs typeface="Calibri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316712" y="826764"/>
            <a:ext cx="765736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NN results show a fair matching with previous DPDF determinations.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Monte Carlo method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applied for uncertainty estimation: generating pseudo-datasets (replicas) to calculate central values and uncertainties.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72ACAE30-5B5D-2BCF-BCC5-37E63CDC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400" y="26936586"/>
            <a:ext cx="3653109" cy="2949709"/>
          </a:xfrm>
          <a:prstGeom prst="rect">
            <a:avLst/>
          </a:prstGeom>
        </p:spPr>
      </p:pic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6137AA72-7FE7-7739-F588-CE878DC1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089" y="26947332"/>
            <a:ext cx="3646844" cy="2856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E63EFC-D15A-4E44-60AC-308548FA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10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6BAD3EF-3EE7-4739-DB4D-FDE428A08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02" y="2068089"/>
            <a:ext cx="2596037" cy="2054111"/>
          </a:xfrm>
          <a:prstGeom prst="rect">
            <a:avLst/>
          </a:prstGeom>
        </p:spPr>
      </p:pic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119393C-FC78-7A47-5866-798917B7A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714" y="2106462"/>
            <a:ext cx="2432328" cy="1975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7CD6B-F763-DF14-1764-296C15FCE375}"/>
              </a:ext>
            </a:extLst>
          </p:cNvPr>
          <p:cNvSpPr txBox="1"/>
          <p:nvPr/>
        </p:nvSpPr>
        <p:spPr>
          <a:xfrm>
            <a:off x="312911" y="4686593"/>
            <a:ext cx="434275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onsolas"/>
              </a:rPr>
              <a:t>HK19   : PRD99 , 054007 (2019)</a:t>
            </a:r>
          </a:p>
          <a:p>
            <a:r>
              <a:rPr lang="en-US" sz="1100" dirty="0">
                <a:latin typeface="Consolas"/>
              </a:rPr>
              <a:t>ZEUS-SJ: NPB831, 1     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8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72ACAE30-5B5D-2BCF-BCC5-37E63CDC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400" y="26936586"/>
            <a:ext cx="3653109" cy="2949709"/>
          </a:xfrm>
          <a:prstGeom prst="rect">
            <a:avLst/>
          </a:prstGeom>
        </p:spPr>
      </p:pic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6137AA72-7FE7-7739-F588-CE878DC1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089" y="26947332"/>
            <a:ext cx="3646844" cy="2856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E63EFC-D15A-4E44-60AC-308548FA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11</a:t>
            </a:fld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DE6724C-4C01-9FB6-B9C8-63EC8E81B1D7}"/>
              </a:ext>
            </a:extLst>
          </p:cNvPr>
          <p:cNvSpPr txBox="1">
            <a:spLocks/>
          </p:cNvSpPr>
          <p:nvPr/>
        </p:nvSpPr>
        <p:spPr>
          <a:xfrm>
            <a:off x="316712" y="431257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Results</a:t>
            </a:r>
            <a:endParaRPr lang="it-IT" sz="2100" dirty="0" err="1">
              <a:solidFill>
                <a:srgbClr val="1528BC"/>
              </a:solidFill>
              <a:ea typeface="Calibri Light"/>
              <a:cs typeface="Calibri Ligh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FD65B5-405A-4D7C-1E5D-F94AF1B7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5" y="1405931"/>
            <a:ext cx="2289869" cy="17868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137D24-F935-8AD5-7908-BE380F537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020" y="1375624"/>
            <a:ext cx="2289869" cy="17868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0AF85C-7109-B005-A62B-68B7310DA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936" y="1290093"/>
            <a:ext cx="2289869" cy="1786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77359A-CFF8-8925-D110-4784D5F83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51" y="3161079"/>
            <a:ext cx="2282272" cy="1815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77AA57-9002-B9F0-B16D-BB5FDB64C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020" y="3159553"/>
            <a:ext cx="2289869" cy="17868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7B2E2-435D-E278-12B4-7C481835E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3936" y="3189860"/>
            <a:ext cx="2289869" cy="1786863"/>
          </a:xfrm>
          <a:prstGeom prst="rect">
            <a:avLst/>
          </a:prstGeom>
        </p:spPr>
      </p:pic>
      <p:sp>
        <p:nvSpPr>
          <p:cNvPr id="12" name="CasellaDiTesto 4">
            <a:extLst>
              <a:ext uri="{FF2B5EF4-FFF2-40B4-BE49-F238E27FC236}">
                <a16:creationId xmlns:a16="http://schemas.microsoft.com/office/drawing/2014/main" id="{03ED18F1-5489-CE2F-FB84-865806773EB9}"/>
              </a:ext>
            </a:extLst>
          </p:cNvPr>
          <p:cNvSpPr txBox="1"/>
          <p:nvPr/>
        </p:nvSpPr>
        <p:spPr>
          <a:xfrm>
            <a:off x="316712" y="826764"/>
            <a:ext cx="765736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Fair agreement between </a:t>
            </a:r>
            <a:r>
              <a:rPr lang="en-US" sz="1200" b="1" dirty="0">
                <a:solidFill>
                  <a:srgbClr val="000000"/>
                </a:solidFill>
                <a:ea typeface="+mn-lt"/>
                <a:cs typeface="+mn-lt"/>
              </a:rPr>
              <a:t>data and NN predictions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98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72ACAE30-5B5D-2BCF-BCC5-37E63CDC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400" y="26936586"/>
            <a:ext cx="3653109" cy="2949709"/>
          </a:xfrm>
          <a:prstGeom prst="rect">
            <a:avLst/>
          </a:prstGeom>
        </p:spPr>
      </p:pic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6137AA72-7FE7-7739-F588-CE878DC1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8089" y="26947332"/>
            <a:ext cx="3646844" cy="2856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6586BF-C53F-346C-B832-180EFB31EED0}"/>
              </a:ext>
            </a:extLst>
          </p:cNvPr>
          <p:cNvSpPr/>
          <p:nvPr/>
        </p:nvSpPr>
        <p:spPr>
          <a:xfrm>
            <a:off x="21843452" y="26770137"/>
            <a:ext cx="8111338" cy="33207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E63EFC-D15A-4E44-60AC-308548FA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12</a:t>
            </a:fld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E2733C5-7208-CBF0-FCB6-FBE90B22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8" y="1149582"/>
            <a:ext cx="9144000" cy="2057914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C84CE1-4AA4-BE03-713C-BAB9A360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88" y="3378397"/>
            <a:ext cx="7331676" cy="960564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6BABDFF-9A3F-964F-2388-E389AA2D06F6}"/>
              </a:ext>
            </a:extLst>
          </p:cNvPr>
          <p:cNvSpPr txBox="1">
            <a:spLocks/>
          </p:cNvSpPr>
          <p:nvPr/>
        </p:nvSpPr>
        <p:spPr>
          <a:xfrm>
            <a:off x="316712" y="431257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Monte Carlo Event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Generators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:</a:t>
            </a:r>
            <a:endParaRPr lang="it-IT" sz="2100" dirty="0">
              <a:solidFill>
                <a:srgbClr val="000000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57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400250" y="370861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Pseudo-Analysis at </a:t>
            </a:r>
            <a:r>
              <a:rPr lang="en-US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ePIC</a:t>
            </a:r>
            <a:endParaRPr lang="en-US" sz="1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400250" y="860933"/>
            <a:ext cx="765736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Planned pseudo-analysis goals, including:</a:t>
            </a:r>
            <a:endParaRPr lang="en-US" sz="14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Detector performance plots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Focus on reduced cross-section measurements.</a:t>
            </a:r>
            <a:endParaRPr lang="en-US" sz="14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Impact study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Fitting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ePIC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pseudodata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alongside HERA data to assess precision improvements.</a:t>
            </a:r>
            <a:endParaRPr lang="en-US" sz="1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3605B-A713-EA54-6327-34DC4CB4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13</a:t>
            </a:fld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DF98511-76D2-829B-CD57-900E12C4BBD6}"/>
              </a:ext>
            </a:extLst>
          </p:cNvPr>
          <p:cNvSpPr txBox="1">
            <a:spLocks/>
          </p:cNvSpPr>
          <p:nvPr/>
        </p:nvSpPr>
        <p:spPr>
          <a:xfrm>
            <a:off x="305000" y="1509531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ea typeface="+mj-lt"/>
                <a:cs typeface="+mj-lt"/>
              </a:rPr>
              <a:t>Event Generation and Simulation 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629B20D6-BECE-4B6A-E997-8BB5B78E1FF2}"/>
              </a:ext>
            </a:extLst>
          </p:cNvPr>
          <p:cNvSpPr txBox="1"/>
          <p:nvPr/>
        </p:nvSpPr>
        <p:spPr>
          <a:xfrm>
            <a:off x="534466" y="1999604"/>
            <a:ext cx="7657365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Planned goals, including:</a:t>
            </a:r>
            <a:endParaRPr lang="en-US" sz="14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Using RAPGAP (for ep collisions) and SARTRE (for ep and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eA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collisions- work in progress).</a:t>
            </a:r>
            <a:endParaRPr lang="en-US" sz="1400" dirty="0">
              <a:ea typeface="Calibri"/>
              <a:cs typeface="Calibri"/>
            </a:endParaRPr>
          </a:p>
          <a:p>
            <a:pPr lvl="1"/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3CB69D00-C828-F6EC-871E-1B8E248B6862}"/>
              </a:ext>
            </a:extLst>
          </p:cNvPr>
          <p:cNvSpPr txBox="1"/>
          <p:nvPr/>
        </p:nvSpPr>
        <p:spPr>
          <a:xfrm>
            <a:off x="400250" y="2726968"/>
            <a:ext cx="7657365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 Estimation based on 10 fb^{-1}</a:t>
            </a:r>
            <a: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= 10^7 </a:t>
            </a:r>
            <a:r>
              <a:rPr lang="en-US" sz="1100" dirty="0" err="1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nb</a:t>
            </a:r>
            <a: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^{-1}</a:t>
            </a:r>
            <a:r>
              <a:rPr lang="en-US" sz="1200" dirty="0">
                <a:ea typeface="+mn-lt"/>
                <a:cs typeface="+mn-lt"/>
              </a:rPr>
              <a:t> luminosity and sigma = 4.22 </a:t>
            </a:r>
            <a:r>
              <a:rPr lang="en-US" sz="1200" dirty="0" err="1">
                <a:ea typeface="+mn-lt"/>
                <a:cs typeface="+mn-lt"/>
              </a:rPr>
              <a:t>nb</a:t>
            </a:r>
            <a:r>
              <a:rPr lang="en-US" sz="1200" dirty="0">
                <a:ea typeface="+mn-lt"/>
                <a:cs typeface="+mn-lt"/>
              </a:rPr>
              <a:t>:</a:t>
            </a:r>
            <a:endParaRPr lang="en-US" dirty="0">
              <a:cs typeface="Calibri" panose="020F0502020204030204"/>
            </a:endParaRPr>
          </a:p>
          <a:p>
            <a:b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</a:br>
            <a: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  number of events:</a:t>
            </a:r>
            <a:b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</a:br>
            <a: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  4.22 (</a:t>
            </a:r>
            <a:r>
              <a:rPr lang="en-US" sz="1100" dirty="0" err="1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nb</a:t>
            </a:r>
            <a:r>
              <a:rPr lang="en-US" sz="1100" dirty="0">
                <a:solidFill>
                  <a:srgbClr val="2C363A"/>
                </a:solidFill>
                <a:latin typeface="monospace"/>
                <a:ea typeface="+mn-lt"/>
                <a:cs typeface="+mn-lt"/>
              </a:rPr>
              <a:t>) * 10^7 (nb-1) =~ 4.2x10^7 events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42 million events as mock data.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42 million events as MC data, totaling 84 million events.</a:t>
            </a:r>
            <a:endParaRPr lang="en-US" sz="1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Proton momentum : 100 GeV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Calibri"/>
                <a:cs typeface="Calibri"/>
              </a:rPr>
              <a:t>Electron momentum : 10 GeV</a:t>
            </a:r>
          </a:p>
          <a:p>
            <a:endParaRPr lang="en-US" sz="12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81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3605B-A713-EA54-6327-34DC4CB4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14</a:t>
            </a:fld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 descr="A graph with blue and black bars&#10;&#10;Description automatically generated">
            <a:extLst>
              <a:ext uri="{FF2B5EF4-FFF2-40B4-BE49-F238E27FC236}">
                <a16:creationId xmlns:a16="http://schemas.microsoft.com/office/drawing/2014/main" id="{E8DE9DAE-670C-9F55-C05B-DB822C0C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8" y="3074336"/>
            <a:ext cx="2743200" cy="1646538"/>
          </a:xfrm>
          <a:prstGeom prst="rect">
            <a:avLst/>
          </a:prstGeom>
        </p:spPr>
      </p:pic>
      <p:pic>
        <p:nvPicPr>
          <p:cNvPr id="9" name="Picture 8" descr="A graph of a number of blue lines&#10;&#10;Description automatically generated">
            <a:extLst>
              <a:ext uri="{FF2B5EF4-FFF2-40B4-BE49-F238E27FC236}">
                <a16:creationId xmlns:a16="http://schemas.microsoft.com/office/drawing/2014/main" id="{8613C791-DD94-EB7F-D470-77A190C4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373" y="3117266"/>
            <a:ext cx="2743200" cy="1646538"/>
          </a:xfrm>
          <a:prstGeom prst="rect">
            <a:avLst/>
          </a:prstGeom>
        </p:spPr>
      </p:pic>
      <p:pic>
        <p:nvPicPr>
          <p:cNvPr id="10" name="Picture 9" descr="A graph of a graph&#10;&#10;Description automatically generated">
            <a:extLst>
              <a:ext uri="{FF2B5EF4-FFF2-40B4-BE49-F238E27FC236}">
                <a16:creationId xmlns:a16="http://schemas.microsoft.com/office/drawing/2014/main" id="{E0084033-569E-EB6A-7E53-7FF3040E4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313" y="3073986"/>
            <a:ext cx="2743200" cy="1646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6DB654-3CCF-6516-228F-1A33F2FF3D82}"/>
              </a:ext>
            </a:extLst>
          </p:cNvPr>
          <p:cNvSpPr txBox="1"/>
          <p:nvPr/>
        </p:nvSpPr>
        <p:spPr>
          <a:xfrm>
            <a:off x="193574" y="765148"/>
            <a:ext cx="85570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dirty="0">
                <a:ea typeface="+mn-lt"/>
                <a:cs typeface="+mn-lt"/>
              </a:rPr>
              <a:t>Q^2 Distribution</a:t>
            </a:r>
            <a:r>
              <a:rPr lang="en-US" sz="1200" dirty="0">
                <a:ea typeface="+mn-lt"/>
                <a:cs typeface="+mn-lt"/>
              </a:rPr>
              <a:t>: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low momentum transfer, typical of diffractive/elastic scattering</a:t>
            </a:r>
            <a:endParaRPr lang="en-US" sz="1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ea typeface="+mn-lt"/>
                <a:cs typeface="+mn-lt"/>
              </a:rPr>
              <a:t>t Distribution</a:t>
            </a:r>
            <a:r>
              <a:rPr lang="en-US" sz="1200" dirty="0">
                <a:ea typeface="+mn-lt"/>
                <a:cs typeface="+mn-lt"/>
              </a:rPr>
              <a:t>:</a:t>
            </a:r>
            <a:endParaRPr lang="en-US" sz="12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proton retains much of its initial momentum</a:t>
            </a:r>
            <a:endParaRPr lang="en-US" sz="1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ea typeface="+mn-lt"/>
                <a:cs typeface="+mn-lt"/>
              </a:rPr>
              <a:t>Rapidity of Outgoing Proton</a:t>
            </a:r>
            <a:r>
              <a:rPr lang="en-US" sz="1200" dirty="0">
                <a:ea typeface="+mn-lt"/>
                <a:cs typeface="+mn-lt"/>
              </a:rPr>
              <a:t>:</a:t>
            </a:r>
            <a:endParaRPr lang="en-US" sz="12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Proton remains near the original beam direction</a:t>
            </a:r>
            <a:endParaRPr lang="en-US" sz="1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ea typeface="+mn-lt"/>
                <a:cs typeface="+mn-lt"/>
              </a:rPr>
              <a:t>Overall</a:t>
            </a:r>
            <a:r>
              <a:rPr lang="en-US" sz="1200" dirty="0">
                <a:ea typeface="+mn-lt"/>
                <a:cs typeface="+mn-lt"/>
              </a:rPr>
              <a:t>: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Dominant forward-scattering component with minimal momentum transfer, characteristic of diffractive and elastic processes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794841E-AEFB-D284-784B-BB0DC9D69A7D}"/>
              </a:ext>
            </a:extLst>
          </p:cNvPr>
          <p:cNvSpPr txBox="1">
            <a:spLocks/>
          </p:cNvSpPr>
          <p:nvPr/>
        </p:nvSpPr>
        <p:spPr>
          <a:xfrm>
            <a:off x="304378" y="431257"/>
            <a:ext cx="6467175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>
                <a:solidFill>
                  <a:srgbClr val="1528BC"/>
                </a:solidFill>
                <a:latin typeface="Calibri Light"/>
                <a:ea typeface="Calibri Light"/>
                <a:cs typeface="Calibri Light"/>
              </a:rPr>
              <a:t>Preliminary </a:t>
            </a:r>
            <a:r>
              <a:rPr lang="it-IT" sz="2100" dirty="0" err="1">
                <a:solidFill>
                  <a:srgbClr val="1528BC"/>
                </a:solidFill>
                <a:latin typeface="Calibri Light"/>
                <a:ea typeface="Calibri Light"/>
                <a:cs typeface="Calibri Light"/>
              </a:rPr>
              <a:t>results</a:t>
            </a:r>
            <a:r>
              <a:rPr lang="it-IT" sz="2100" dirty="0">
                <a:solidFill>
                  <a:srgbClr val="1528BC"/>
                </a:solidFill>
                <a:latin typeface="Calibri Light"/>
                <a:ea typeface="Calibri Light"/>
                <a:cs typeface="Calibri Light"/>
              </a:rPr>
              <a:t> (control </a:t>
            </a:r>
            <a:r>
              <a:rPr lang="it-IT" sz="2100" dirty="0" err="1">
                <a:solidFill>
                  <a:srgbClr val="1528BC"/>
                </a:solidFill>
                <a:latin typeface="Calibri Light"/>
                <a:ea typeface="Calibri Light"/>
                <a:cs typeface="Calibri Light"/>
              </a:rPr>
              <a:t>distributions</a:t>
            </a:r>
            <a:r>
              <a:rPr lang="it-IT" sz="2100" dirty="0">
                <a:solidFill>
                  <a:srgbClr val="1528BC"/>
                </a:solidFill>
                <a:latin typeface="Calibri Light"/>
                <a:ea typeface="Calibri Light"/>
                <a:cs typeface="Calibri Light"/>
              </a:rPr>
              <a:t>):</a:t>
            </a:r>
          </a:p>
          <a:p>
            <a:pPr algn="l"/>
            <a:endParaRPr lang="it-IT" sz="2100" dirty="0">
              <a:solidFill>
                <a:srgbClr val="1528BC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929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382932" y="1367490"/>
            <a:ext cx="7657365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  NN approach offers a </a:t>
            </a: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robust and flexible alternative parameterization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of DPDFs.</a:t>
            </a:r>
            <a:endParaRPr lang="en-US" sz="1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  Confirms reliability of existing models and opens new avenues for </a:t>
            </a: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future studies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at the </a:t>
            </a: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Electron-Ion Collider (EIC)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NN-based parameterization is a powerful, </a:t>
            </a: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data-driven tool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for advancing diffractive PDF determination.</a:t>
            </a:r>
            <a:endParaRPr lang="en-US" sz="14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Simulations using RAPGAP and </a:t>
            </a:r>
            <a:r>
              <a:rPr lang="en-US" sz="1400" dirty="0" err="1">
                <a:ea typeface="+mn-lt"/>
                <a:cs typeface="+mn-lt"/>
              </a:rPr>
              <a:t>HepMC</a:t>
            </a:r>
            <a:r>
              <a:rPr lang="en-US" sz="1400" dirty="0">
                <a:ea typeface="+mn-lt"/>
                <a:cs typeface="+mn-lt"/>
              </a:rPr>
              <a:t> provide a starting point for evaluating detector performance and carrying out impactful inclusive DIS pseudo-analyses.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We think  neural network parameterization, combined with new </a:t>
            </a:r>
            <a:r>
              <a:rPr lang="en-US" sz="1400" dirty="0" err="1">
                <a:ea typeface="+mn-lt"/>
                <a:cs typeface="+mn-lt"/>
              </a:rPr>
              <a:t>pseudodata</a:t>
            </a:r>
            <a:r>
              <a:rPr lang="en-US" sz="1400" dirty="0">
                <a:ea typeface="+mn-lt"/>
                <a:cs typeface="+mn-lt"/>
              </a:rPr>
              <a:t> from </a:t>
            </a:r>
            <a:r>
              <a:rPr lang="en-US" sz="1400" dirty="0" err="1">
                <a:ea typeface="+mn-lt"/>
                <a:cs typeface="+mn-lt"/>
              </a:rPr>
              <a:t>ePIC</a:t>
            </a:r>
            <a:r>
              <a:rPr lang="en-US" sz="1400" dirty="0">
                <a:ea typeface="+mn-lt"/>
                <a:cs typeface="+mn-lt"/>
              </a:rPr>
              <a:t>, will improve the precision and reliability of DPDF extraction beyond current limits.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Using RAPGAP v 3.310, 1M events , output format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HepMC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; Next: 42M + 42M events, analysis and reconstruction</a:t>
            </a:r>
            <a:endParaRPr lang="en-US" sz="140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3605B-A713-EA54-6327-34DC4CB4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15</a:t>
            </a:fld>
            <a:endParaRPr lang="en-US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CB23476-5FDE-CB90-7AA5-6987AF380BDE}"/>
              </a:ext>
            </a:extLst>
          </p:cNvPr>
          <p:cNvSpPr txBox="1">
            <a:spLocks/>
          </p:cNvSpPr>
          <p:nvPr/>
        </p:nvSpPr>
        <p:spPr>
          <a:xfrm>
            <a:off x="316712" y="431257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Conclusions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and Future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Directions</a:t>
            </a:r>
            <a:endParaRPr lang="it-IT" sz="2100" dirty="0" err="1">
              <a:solidFill>
                <a:srgbClr val="000000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865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17">
            <a:extLst>
              <a:ext uri="{FF2B5EF4-FFF2-40B4-BE49-F238E27FC236}">
                <a16:creationId xmlns:a16="http://schemas.microsoft.com/office/drawing/2014/main" id="{2B163CD0-C0BC-B148-9D65-C13AB4BF9864}"/>
              </a:ext>
            </a:extLst>
          </p:cNvPr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22" name="Immagine 9">
              <a:extLst>
                <a:ext uri="{FF2B5EF4-FFF2-40B4-BE49-F238E27FC236}">
                  <a16:creationId xmlns:a16="http://schemas.microsoft.com/office/drawing/2014/main" id="{8448990E-B333-0B49-9162-D379EB836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52350"/>
              <a:ext cx="12192000" cy="520700"/>
            </a:xfrm>
            <a:prstGeom prst="rect">
              <a:avLst/>
            </a:prstGeom>
          </p:spPr>
        </p:pic>
        <p:sp>
          <p:nvSpPr>
            <p:cNvPr id="24" name="CasellaDiTesto 12">
              <a:extLst>
                <a:ext uri="{FF2B5EF4-FFF2-40B4-BE49-F238E27FC236}">
                  <a16:creationId xmlns:a16="http://schemas.microsoft.com/office/drawing/2014/main" id="{3338A24B-823F-AD43-A554-D629EB29CF9D}"/>
                </a:ext>
              </a:extLst>
            </p:cNvPr>
            <p:cNvSpPr txBox="1"/>
            <p:nvPr/>
          </p:nvSpPr>
          <p:spPr>
            <a:xfrm>
              <a:off x="467555" y="6463793"/>
              <a:ext cx="906061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Centro Nazionale di Ricerca in High-Performance Computing, Big Data and Quantum Computing</a:t>
              </a:r>
            </a:p>
          </p:txBody>
        </p:sp>
      </p:grpSp>
      <p:grpSp>
        <p:nvGrpSpPr>
          <p:cNvPr id="28" name="Gruppo 16">
            <a:extLst>
              <a:ext uri="{FF2B5EF4-FFF2-40B4-BE49-F238E27FC236}">
                <a16:creationId xmlns:a16="http://schemas.microsoft.com/office/drawing/2014/main" id="{114BBE90-D452-D949-A0B5-1EB52459C305}"/>
              </a:ext>
            </a:extLst>
          </p:cNvPr>
          <p:cNvGrpSpPr/>
          <p:nvPr/>
        </p:nvGrpSpPr>
        <p:grpSpPr>
          <a:xfrm>
            <a:off x="0" y="428933"/>
            <a:ext cx="9144000" cy="914400"/>
            <a:chOff x="0" y="-1"/>
            <a:chExt cx="12192000" cy="1219200"/>
          </a:xfrm>
        </p:grpSpPr>
        <p:pic>
          <p:nvPicPr>
            <p:cNvPr id="29" name="Immagine 6">
              <a:extLst>
                <a:ext uri="{FF2B5EF4-FFF2-40B4-BE49-F238E27FC236}">
                  <a16:creationId xmlns:a16="http://schemas.microsoft.com/office/drawing/2014/main" id="{19AC8E3B-8828-0F4A-B34F-EEE2DB9E1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2192000" cy="1219200"/>
            </a:xfrm>
            <a:prstGeom prst="rect">
              <a:avLst/>
            </a:prstGeom>
          </p:spPr>
        </p:pic>
        <p:pic>
          <p:nvPicPr>
            <p:cNvPr id="30" name="Immagine 15">
              <a:extLst>
                <a:ext uri="{FF2B5EF4-FFF2-40B4-BE49-F238E27FC236}">
                  <a16:creationId xmlns:a16="http://schemas.microsoft.com/office/drawing/2014/main" id="{43C52720-CCE4-244D-A5FC-4FB9245E5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9183" y="339206"/>
              <a:ext cx="2060789" cy="701093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3153656" y="2667918"/>
            <a:ext cx="283671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800" dirty="0">
                <a:solidFill>
                  <a:srgbClr val="1528BC"/>
                </a:solidFill>
                <a:ea typeface="Calibri Light"/>
                <a:cs typeface="Calibri Light"/>
              </a:rPr>
              <a:t>Thank </a:t>
            </a:r>
            <a:r>
              <a:rPr lang="it-IT" sz="4800" dirty="0" err="1">
                <a:solidFill>
                  <a:srgbClr val="1528BC"/>
                </a:solidFill>
                <a:ea typeface="Calibri Light"/>
                <a:cs typeface="Calibri Light"/>
              </a:rPr>
              <a:t>You</a:t>
            </a:r>
            <a:r>
              <a:rPr lang="it-IT" sz="4800" dirty="0">
                <a:solidFill>
                  <a:srgbClr val="1528BC"/>
                </a:solidFill>
                <a:ea typeface="Calibri Light"/>
                <a:cs typeface="Calibri Light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8A1CD-0BAC-EE93-44DC-8BCA3A13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16</a:t>
            </a:fld>
            <a:endParaRPr lang="en-US" dirty="0">
              <a:solidFill>
                <a:srgbClr val="FF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37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289430" y="1562545"/>
            <a:ext cx="7657365" cy="21852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Motivation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has been done so far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is the plan for future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 algn="just">
              <a:buFont typeface="Arial,Sans-Serif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Why this studies are connected to </a:t>
            </a:r>
            <a:r>
              <a:rPr lang="en-US" sz="16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ePIC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171450" indent="-171450" algn="just">
              <a:buFont typeface="Arial,Sans-Serif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F78E-3E56-9D30-4892-0CC7086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2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B8F94AC-F436-FE69-1489-851A965CC519}"/>
              </a:ext>
            </a:extLst>
          </p:cNvPr>
          <p:cNvSpPr txBox="1">
            <a:spLocks/>
          </p:cNvSpPr>
          <p:nvPr/>
        </p:nvSpPr>
        <p:spPr>
          <a:xfrm>
            <a:off x="382932" y="379771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b="1" dirty="0" err="1">
                <a:solidFill>
                  <a:srgbClr val="1528BC"/>
                </a:solidFill>
                <a:latin typeface="Titillium Web"/>
              </a:rPr>
              <a:t>Outline</a:t>
            </a:r>
            <a:r>
              <a:rPr lang="it-IT" sz="2100" b="1" dirty="0">
                <a:solidFill>
                  <a:srgbClr val="1528BC"/>
                </a:solidFill>
                <a:latin typeface="Titillium Web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461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oster of a movie projector&#10;&#10;Description automatically generated">
            <a:extLst>
              <a:ext uri="{FF2B5EF4-FFF2-40B4-BE49-F238E27FC236}">
                <a16:creationId xmlns:a16="http://schemas.microsoft.com/office/drawing/2014/main" id="{F6185469-9C43-5BB4-8064-BDCB0410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1" r="2" b="2"/>
          <a:stretch/>
        </p:blipFill>
        <p:spPr>
          <a:xfrm>
            <a:off x="20" y="10"/>
            <a:ext cx="3028933" cy="3953933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8064F3A8-431C-1E93-8C8F-F45EBAD8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4" r="3" b="258"/>
          <a:stretch/>
        </p:blipFill>
        <p:spPr>
          <a:xfrm>
            <a:off x="3028950" y="10"/>
            <a:ext cx="3057525" cy="3953933"/>
          </a:xfrm>
          <a:prstGeom prst="rect">
            <a:avLst/>
          </a:prstGeom>
        </p:spPr>
      </p:pic>
      <p:pic>
        <p:nvPicPr>
          <p:cNvPr id="4" name="Picture 3" descr="A yellow and blue cover with text&#10;&#10;Description automatically generated">
            <a:extLst>
              <a:ext uri="{FF2B5EF4-FFF2-40B4-BE49-F238E27FC236}">
                <a16:creationId xmlns:a16="http://schemas.microsoft.com/office/drawing/2014/main" id="{32CA6365-A2DF-3B36-5C41-001AE05A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3657"/>
          <a:stretch/>
        </p:blipFill>
        <p:spPr>
          <a:xfrm>
            <a:off x="6086469" y="10"/>
            <a:ext cx="3057525" cy="395393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945543"/>
            <a:ext cx="9143999" cy="1196831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946668"/>
            <a:ext cx="6086474" cy="1195707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477" y="3946669"/>
            <a:ext cx="9147477" cy="1195706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2" y="3946668"/>
            <a:ext cx="3057522" cy="1195706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68288" y="-30517"/>
            <a:ext cx="1195706" cy="9144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98" y="3961654"/>
            <a:ext cx="9144198" cy="864986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2A71F4F-EA4C-6D12-C446-54157DDBED11}"/>
              </a:ext>
            </a:extLst>
          </p:cNvPr>
          <p:cNvSpPr txBox="1">
            <a:spLocks/>
          </p:cNvSpPr>
          <p:nvPr/>
        </p:nvSpPr>
        <p:spPr>
          <a:xfrm>
            <a:off x="524784" y="4191000"/>
            <a:ext cx="5150458" cy="690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F78E-3E56-9D30-4892-0CC7086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4839705"/>
            <a:ext cx="33604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2BE070-829A-714A-97EF-B3300756E020}" type="slidenum">
              <a:rPr lang="en-US" sz="8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289430" y="1562545"/>
            <a:ext cx="765736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Diffractive processes, ep → </a:t>
            </a:r>
            <a:r>
              <a:rPr lang="en-US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epX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where X represents hadronic final state, have been studied extensively in the H1 and ZEUS experiments at the electron-proton (ep) collider HERA.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 HERA, a substantial fraction of up to 10-15% of all ep DIS interactions proceeds via the diffractive scattering process initiated by a highly virtual photon.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main sources to constrain the diffractive PDFs are the inclusive diffractive DIS data measured at HERA.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F78E-3E56-9D30-4892-0CC7086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4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2A71F4F-EA4C-6D12-C446-54157DDBED11}"/>
              </a:ext>
            </a:extLst>
          </p:cNvPr>
          <p:cNvSpPr txBox="1">
            <a:spLocks/>
          </p:cNvSpPr>
          <p:nvPr/>
        </p:nvSpPr>
        <p:spPr>
          <a:xfrm>
            <a:off x="305000" y="431726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b="1" dirty="0" err="1">
                <a:solidFill>
                  <a:srgbClr val="1528BC"/>
                </a:solidFill>
                <a:latin typeface="Titillium Web"/>
              </a:rPr>
              <a:t>Introduction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9966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324935" y="476298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b="1" dirty="0">
                <a:solidFill>
                  <a:srgbClr val="1528BC"/>
                </a:solidFill>
                <a:latin typeface="Titillium Web"/>
              </a:rPr>
              <a:t>Cross </a:t>
            </a:r>
            <a:r>
              <a:rPr lang="it-IT" sz="2100" b="1" dirty="0" err="1">
                <a:solidFill>
                  <a:srgbClr val="1528BC"/>
                </a:solidFill>
                <a:latin typeface="Titillium Web"/>
              </a:rPr>
              <a:t>Section</a:t>
            </a:r>
            <a:r>
              <a:rPr lang="it-IT" sz="2100" b="1" dirty="0">
                <a:solidFill>
                  <a:srgbClr val="1528BC"/>
                </a:solidFill>
                <a:latin typeface="Titillium Web"/>
              </a:rPr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DDD63-7250-B8A9-8ECF-60499E93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5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30AC6-4ACF-9CA9-B6FE-CBAFC1FCA590}"/>
              </a:ext>
            </a:extLst>
          </p:cNvPr>
          <p:cNvSpPr txBox="1"/>
          <p:nvPr/>
        </p:nvSpPr>
        <p:spPr>
          <a:xfrm>
            <a:off x="259025" y="2170877"/>
            <a:ext cx="36304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Triple differential Cross section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ABA6A-20C6-1824-C8AE-9AC4AA683819}"/>
              </a:ext>
            </a:extLst>
          </p:cNvPr>
          <p:cNvSpPr txBox="1"/>
          <p:nvPr/>
        </p:nvSpPr>
        <p:spPr>
          <a:xfrm>
            <a:off x="259024" y="4016945"/>
            <a:ext cx="52216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Using the factorization theorem on Fracture functions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C751C-9652-32D6-8539-076ACB655AB9}"/>
              </a:ext>
            </a:extLst>
          </p:cNvPr>
          <p:cNvSpPr txBox="1"/>
          <p:nvPr/>
        </p:nvSpPr>
        <p:spPr>
          <a:xfrm>
            <a:off x="5529981" y="4383681"/>
            <a:ext cx="3383773" cy="443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Fracture functions: An Improved description of inclusive hard processes in QCD Phys. Lett. B 323, 201 (1994)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49F4D-7DB5-B2F9-06AA-BF796AF34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1" y="2799865"/>
            <a:ext cx="4572000" cy="880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8049C-261C-C715-6C80-00D0573C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1" y="4584051"/>
            <a:ext cx="4572000" cy="419942"/>
          </a:xfrm>
          <a:prstGeom prst="rect">
            <a:avLst/>
          </a:prstGeom>
        </p:spPr>
      </p:pic>
      <p:pic>
        <p:nvPicPr>
          <p:cNvPr id="14" name="Picture 13" descr="A black background with lines and symbols&#10;&#10;Description automatically generated">
            <a:extLst>
              <a:ext uri="{FF2B5EF4-FFF2-40B4-BE49-F238E27FC236}">
                <a16:creationId xmlns:a16="http://schemas.microsoft.com/office/drawing/2014/main" id="{9DCDA134-8EB3-5C85-8183-D7DA84AED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104" y="1483302"/>
            <a:ext cx="2844042" cy="2124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4E833-051B-A2F4-9C9B-7F20CBF06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0" y="1102766"/>
            <a:ext cx="4004612" cy="10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374273" y="386030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Neural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Network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Approach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to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Parameterization</a:t>
            </a:r>
            <a:endParaRPr lang="en-US" dirty="0" err="1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374273" y="1007670"/>
            <a:ext cx="765736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ea typeface="+mn-lt"/>
                <a:cs typeface="+mn-lt"/>
              </a:rPr>
              <a:t>A Feed-forward neural network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 with two hidden layers used to parametrize diffractive distributions.</a:t>
            </a:r>
            <a:endParaRPr lang="en-US" sz="12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Benefits of using NNs:</a:t>
            </a:r>
            <a:r>
              <a:rPr lang="en-US" sz="1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+mn-lt"/>
                <a:cs typeface="+mn-lt"/>
              </a:rPr>
              <a:t>flexibility, no need for strict theoretical assumptions.</a:t>
            </a:r>
            <a:endParaRPr lang="en-US" sz="1200" b="1" dirty="0">
              <a:solidFill>
                <a:srgbClr val="000000"/>
              </a:solidFill>
              <a:latin typeface="Titillium Web"/>
            </a:endParaRPr>
          </a:p>
          <a:p>
            <a:pPr lvl="1"/>
            <a:endParaRPr lang="en-US" sz="1200" dirty="0">
              <a:solidFill>
                <a:srgbClr val="000000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E5E44-0FA4-9110-76FD-29D509F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pPr/>
              <a:t>6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208E9F-B0B7-6264-623F-38D08823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8632" y="-570060"/>
            <a:ext cx="10334782" cy="5473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17369-DD6C-11C5-2AA4-AD33ED423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37" y="3213550"/>
            <a:ext cx="3418703" cy="235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9471A-E5B7-BA30-76DB-843993AAF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08" y="2227149"/>
            <a:ext cx="4572000" cy="8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DDD63-7250-B8A9-8ECF-60499E93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7</a:t>
            </a:fld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470CC2-0B73-D08B-90B4-0D7F5949A206}"/>
              </a:ext>
            </a:extLst>
          </p:cNvPr>
          <p:cNvSpPr>
            <a:spLocks noGrp="1"/>
          </p:cNvSpPr>
          <p:nvPr/>
        </p:nvSpPr>
        <p:spPr>
          <a:xfrm>
            <a:off x="-1011980" y="2171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ea typeface="Calibri Light"/>
              <a:cs typeface="Calibri Light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530193D-FC07-F6AA-D002-464E187E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545" y="327207"/>
            <a:ext cx="2807634" cy="168572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2977BE6-10A5-6DAD-ED5D-07454C263B0A}"/>
              </a:ext>
            </a:extLst>
          </p:cNvPr>
          <p:cNvSpPr txBox="1">
            <a:spLocks/>
          </p:cNvSpPr>
          <p:nvPr/>
        </p:nvSpPr>
        <p:spPr>
          <a:xfrm>
            <a:off x="374273" y="386030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DPDF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analysis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: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Computational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14824-AC98-14D9-A5D9-1DB9D418AECC}"/>
              </a:ext>
            </a:extLst>
          </p:cNvPr>
          <p:cNvSpPr txBox="1"/>
          <p:nvPr/>
        </p:nvSpPr>
        <p:spPr>
          <a:xfrm>
            <a:off x="427597" y="1274568"/>
            <a:ext cx="726092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Code Name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NavyPier</a:t>
            </a: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Programming Language</a:t>
            </a:r>
            <a:r>
              <a:rPr lang="en-US" dirty="0">
                <a:ea typeface="+mn-lt"/>
                <a:cs typeface="+mn-lt"/>
              </a:rPr>
              <a:t>: C++</a:t>
            </a:r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Based On</a:t>
            </a:r>
            <a:r>
              <a:rPr lang="en-US" dirty="0">
                <a:ea typeface="+mn-lt"/>
                <a:cs typeface="+mn-lt"/>
              </a:rPr>
              <a:t>: APFEL++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Used for </a:t>
            </a:r>
            <a:r>
              <a:rPr lang="en-US" b="1" dirty="0">
                <a:ea typeface="+mn-lt"/>
                <a:cs typeface="+mn-lt"/>
              </a:rPr>
              <a:t>DGLAP evolution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convolution integrals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Core Functionalities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DGLAP Evolution</a:t>
            </a:r>
            <a:r>
              <a:rPr lang="en-US" dirty="0">
                <a:ea typeface="+mn-lt"/>
                <a:cs typeface="+mn-lt"/>
              </a:rPr>
              <a:t>: Solves equations related to PDFs using APFEL++.</a:t>
            </a:r>
            <a:endParaRPr lang="en-US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Convolution Integrals</a:t>
            </a:r>
            <a:r>
              <a:rPr lang="en-US" dirty="0">
                <a:ea typeface="+mn-lt"/>
                <a:cs typeface="+mn-lt"/>
              </a:rPr>
              <a:t>: Computes integrals using APFEL++.</a:t>
            </a:r>
            <a:endParaRPr lang="en-US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Parameterization</a:t>
            </a:r>
            <a:r>
              <a:rPr lang="en-US" dirty="0">
                <a:ea typeface="+mn-lt"/>
                <a:cs typeface="+mn-lt"/>
              </a:rPr>
              <a:t>: Utilizes a feed forward NN library NNAD.</a:t>
            </a:r>
          </a:p>
          <a:p>
            <a:pPr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Optimization Tool</a:t>
            </a:r>
            <a:r>
              <a:rPr lang="en-US" dirty="0">
                <a:ea typeface="+mn-lt"/>
                <a:cs typeface="+mn-lt"/>
              </a:rPr>
              <a:t>: Uses Google’s </a:t>
            </a:r>
            <a:r>
              <a:rPr lang="en-US" b="1" dirty="0">
                <a:ea typeface="+mn-lt"/>
                <a:cs typeface="+mn-lt"/>
              </a:rPr>
              <a:t>CERES Solver</a:t>
            </a:r>
            <a:r>
              <a:rPr lang="en-US" dirty="0">
                <a:ea typeface="+mn-lt"/>
                <a:cs typeface="+mn-lt"/>
              </a:rPr>
              <a:t> to minimize the chi-squared function.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Uncertainty Estimation</a:t>
            </a:r>
            <a:r>
              <a:rPr lang="en-US" dirty="0">
                <a:cs typeface="Calibri"/>
              </a:rPr>
              <a:t>: Implements the Monte Carlo replica method.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01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E5E44-0FA4-9110-76FD-29D509F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8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B7A863-C5FA-4B9C-C28A-20E979231F20}"/>
              </a:ext>
            </a:extLst>
          </p:cNvPr>
          <p:cNvSpPr>
            <a:spLocks noGrp="1"/>
          </p:cNvSpPr>
          <p:nvPr/>
        </p:nvSpPr>
        <p:spPr>
          <a:xfrm>
            <a:off x="-1200611" y="539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dirty="0">
              <a:ea typeface="Calibri Light"/>
              <a:cs typeface="Calibri Ligh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255DF4-EC69-357B-27A4-5B36AFE2BFE8}"/>
              </a:ext>
            </a:extLst>
          </p:cNvPr>
          <p:cNvSpPr>
            <a:spLocks noGrp="1"/>
          </p:cNvSpPr>
          <p:nvPr/>
        </p:nvSpPr>
        <p:spPr>
          <a:xfrm>
            <a:off x="96404" y="1775736"/>
            <a:ext cx="10515600" cy="2649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/>
              <a:t>F. D. Aaron et al. [</a:t>
            </a:r>
            <a:r>
              <a:rPr lang="en-US" sz="1200" dirty="0">
                <a:solidFill>
                  <a:srgbClr val="FF0000"/>
                </a:solidFill>
              </a:rPr>
              <a:t>H1 Collaboration</a:t>
            </a:r>
            <a:r>
              <a:rPr lang="en-US" sz="1200" dirty="0"/>
              <a:t>], </a:t>
            </a:r>
            <a:endParaRPr lang="en-US" sz="1200"/>
          </a:p>
          <a:p>
            <a:pPr marL="0" indent="0" algn="just">
              <a:buNone/>
            </a:pPr>
            <a:r>
              <a:rPr lang="en-US" sz="1200" dirty="0"/>
              <a:t>Measurement of the diffractive longitudinal structure function </a:t>
            </a:r>
            <a:r>
              <a:rPr lang="en-US" sz="1200" i="1" dirty="0"/>
              <a:t>FLD </a:t>
            </a:r>
            <a:r>
              <a:rPr lang="en-US" sz="1200" dirty="0"/>
              <a:t>at HERA. </a:t>
            </a:r>
            <a:r>
              <a:rPr lang="en-US" sz="1200" dirty="0">
                <a:solidFill>
                  <a:srgbClr val="3333FF"/>
                </a:solidFill>
              </a:rPr>
              <a:t>Eur. Phys. J. C </a:t>
            </a:r>
            <a:r>
              <a:rPr lang="en-US" sz="1200" b="1" dirty="0">
                <a:solidFill>
                  <a:srgbClr val="3333FF"/>
                </a:solidFill>
              </a:rPr>
              <a:t>72</a:t>
            </a:r>
            <a:r>
              <a:rPr lang="en-US" sz="1200" dirty="0">
                <a:solidFill>
                  <a:srgbClr val="3333FF"/>
                </a:solidFill>
              </a:rPr>
              <a:t>, 1836 (2012)</a:t>
            </a:r>
            <a:r>
              <a:rPr lang="en-US" sz="1200" dirty="0"/>
              <a:t>.</a:t>
            </a:r>
            <a:endParaRPr lang="en-US" sz="1200">
              <a:ea typeface="Calibri"/>
              <a:cs typeface="Calibri"/>
            </a:endParaRPr>
          </a:p>
          <a:p>
            <a:pPr algn="just"/>
            <a:r>
              <a:rPr lang="en-US" sz="1200" dirty="0"/>
              <a:t>F. D. Aaron et al. [</a:t>
            </a:r>
            <a:r>
              <a:rPr lang="en-US" sz="1200" dirty="0">
                <a:solidFill>
                  <a:srgbClr val="FF0000"/>
                </a:solidFill>
              </a:rPr>
              <a:t>H1 Collaboration</a:t>
            </a:r>
            <a:r>
              <a:rPr lang="en-US" sz="1200" dirty="0"/>
              <a:t>], </a:t>
            </a:r>
            <a:endParaRPr lang="pt-BR" sz="1200" dirty="0"/>
          </a:p>
          <a:p>
            <a:pPr marL="0" indent="0" algn="just">
              <a:buNone/>
            </a:pPr>
            <a:r>
              <a:rPr lang="en-US" sz="1200" dirty="0"/>
              <a:t>Measurement of the diffractive longitudinal structure function FLD at HERA. </a:t>
            </a:r>
            <a:r>
              <a:rPr lang="en-US" sz="1200" dirty="0">
                <a:solidFill>
                  <a:srgbClr val="3333FF"/>
                </a:solidFill>
              </a:rPr>
              <a:t>Eur. Phys. J. C </a:t>
            </a:r>
            <a:r>
              <a:rPr lang="pt-BR" sz="1200" b="1" dirty="0">
                <a:solidFill>
                  <a:srgbClr val="3333FF"/>
                </a:solidFill>
              </a:rPr>
              <a:t>71</a:t>
            </a:r>
            <a:r>
              <a:rPr lang="pt-BR" sz="1200" dirty="0">
                <a:solidFill>
                  <a:srgbClr val="3333FF"/>
                </a:solidFill>
              </a:rPr>
              <a:t>, 1836 (2011)</a:t>
            </a:r>
            <a:r>
              <a:rPr lang="pt-BR" sz="1200" dirty="0"/>
              <a:t>.</a:t>
            </a:r>
            <a:endParaRPr lang="pt-BR" sz="1200">
              <a:ea typeface="Calibri"/>
              <a:cs typeface="Calibri"/>
            </a:endParaRPr>
          </a:p>
          <a:p>
            <a:pPr algn="just"/>
            <a:r>
              <a:rPr lang="en-US" sz="1200" dirty="0"/>
              <a:t>F.D. Aaron et al. [</a:t>
            </a:r>
            <a:r>
              <a:rPr lang="en-US" sz="1200" dirty="0">
                <a:solidFill>
                  <a:srgbClr val="FF0000"/>
                </a:solidFill>
              </a:rPr>
              <a:t>H1 Collaboration</a:t>
            </a:r>
            <a:r>
              <a:rPr lang="en-US" sz="1200" dirty="0"/>
              <a:t>],</a:t>
            </a:r>
          </a:p>
          <a:p>
            <a:pPr marL="0" indent="0" algn="just">
              <a:buNone/>
            </a:pPr>
            <a:r>
              <a:rPr lang="en-US" sz="1200" dirty="0"/>
              <a:t> Inclusive measurement of diffractive deep-inelastic scattering at HERA. </a:t>
            </a:r>
            <a:r>
              <a:rPr lang="en-US" sz="1200" dirty="0">
                <a:solidFill>
                  <a:srgbClr val="3333FF"/>
                </a:solidFill>
              </a:rPr>
              <a:t>Eur. Phys. J. C </a:t>
            </a:r>
            <a:r>
              <a:rPr lang="en-US" sz="1200" b="1" dirty="0">
                <a:solidFill>
                  <a:srgbClr val="3333FF"/>
                </a:solidFill>
              </a:rPr>
              <a:t>72</a:t>
            </a:r>
            <a:r>
              <a:rPr lang="en-US" sz="1200" dirty="0">
                <a:solidFill>
                  <a:srgbClr val="3333FF"/>
                </a:solidFill>
              </a:rPr>
              <a:t>, 2074 (2012)</a:t>
            </a:r>
            <a:r>
              <a:rPr lang="en-US" sz="1200" dirty="0"/>
              <a:t>. </a:t>
            </a:r>
            <a:endParaRPr lang="en-US" sz="1200">
              <a:ea typeface="Calibri"/>
              <a:cs typeface="Calibri"/>
            </a:endParaRPr>
          </a:p>
          <a:p>
            <a:pPr algn="just"/>
            <a:r>
              <a:rPr lang="en-US" sz="1200" dirty="0"/>
              <a:t>F.D. Aaron et al. [</a:t>
            </a:r>
            <a:r>
              <a:rPr lang="en-US" sz="1200" dirty="0">
                <a:solidFill>
                  <a:srgbClr val="FF0000"/>
                </a:solidFill>
              </a:rPr>
              <a:t>H1 and ZEUS Collaborations</a:t>
            </a:r>
            <a:r>
              <a:rPr lang="en-US" sz="1200" dirty="0"/>
              <a:t>],</a:t>
            </a:r>
            <a:endParaRPr lang="en-US" sz="12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1200" dirty="0"/>
              <a:t> Combined inclusive diffractive cross sections measured with forward proton spectrometers in deep inelastic ep scattering at HERA.</a:t>
            </a:r>
          </a:p>
          <a:p>
            <a:pPr marL="0" indent="0" algn="just">
              <a:buNone/>
            </a:pPr>
            <a:r>
              <a:rPr lang="en-US" sz="1200" dirty="0"/>
              <a:t> </a:t>
            </a:r>
            <a:r>
              <a:rPr lang="en-US" sz="1200" dirty="0">
                <a:solidFill>
                  <a:srgbClr val="3333FF"/>
                </a:solidFill>
              </a:rPr>
              <a:t>Eur. Phys. J. C </a:t>
            </a:r>
            <a:r>
              <a:rPr lang="pt-BR" sz="1200" b="1" dirty="0">
                <a:solidFill>
                  <a:srgbClr val="3333FF"/>
                </a:solidFill>
              </a:rPr>
              <a:t>72</a:t>
            </a:r>
            <a:r>
              <a:rPr lang="pt-BR" sz="1200" dirty="0">
                <a:solidFill>
                  <a:srgbClr val="3333FF"/>
                </a:solidFill>
              </a:rPr>
              <a:t>, 2175 (2012)</a:t>
            </a:r>
            <a:r>
              <a:rPr lang="pt-BR" sz="1200" dirty="0"/>
              <a:t>.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ABF2064-BB52-AC6F-B507-756BF068C521}"/>
              </a:ext>
            </a:extLst>
          </p:cNvPr>
          <p:cNvSpPr txBox="1">
            <a:spLocks/>
          </p:cNvSpPr>
          <p:nvPr/>
        </p:nvSpPr>
        <p:spPr>
          <a:xfrm>
            <a:off x="374273" y="386030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Diffractive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DIS data sets</a:t>
            </a:r>
          </a:p>
        </p:txBody>
      </p:sp>
    </p:spTree>
    <p:extLst>
      <p:ext uri="{BB962C8B-B14F-4D97-AF65-F5344CB8AC3E}">
        <p14:creationId xmlns:p14="http://schemas.microsoft.com/office/powerpoint/2010/main" val="135387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4A16016-F566-07DF-9C15-EF461076DC13}"/>
              </a:ext>
            </a:extLst>
          </p:cNvPr>
          <p:cNvSpPr txBox="1">
            <a:spLocks/>
          </p:cNvSpPr>
          <p:nvPr/>
        </p:nvSpPr>
        <p:spPr>
          <a:xfrm>
            <a:off x="374273" y="427145"/>
            <a:ext cx="5204942" cy="5456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Training the </a:t>
            </a:r>
            <a:r>
              <a:rPr lang="it-IT" sz="2100" dirty="0" err="1">
                <a:solidFill>
                  <a:srgbClr val="1528BC"/>
                </a:solidFill>
                <a:ea typeface="+mj-lt"/>
                <a:cs typeface="+mj-lt"/>
              </a:rPr>
              <a:t>Neural</a:t>
            </a:r>
            <a:r>
              <a:rPr lang="it-IT" sz="2100" dirty="0">
                <a:solidFill>
                  <a:srgbClr val="1528BC"/>
                </a:solidFill>
                <a:ea typeface="+mj-lt"/>
                <a:cs typeface="+mj-lt"/>
              </a:rPr>
              <a:t> Network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3A611D-98FC-6096-4446-A19956306ABC}"/>
              </a:ext>
            </a:extLst>
          </p:cNvPr>
          <p:cNvSpPr txBox="1"/>
          <p:nvPr/>
        </p:nvSpPr>
        <p:spPr>
          <a:xfrm>
            <a:off x="374273" y="1065231"/>
            <a:ext cx="7657365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NN trained using </a:t>
            </a: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HERA reduced cross-section data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. NN adjusts weights iteratively, learning the correct mapping between input momentum fraction and DPDFs.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ea typeface="+mn-lt"/>
                <a:cs typeface="+mn-lt"/>
              </a:rPr>
              <a:t>Optimization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Chi-squared minimization between predicted and observed diffractive cross-sections.</a:t>
            </a:r>
            <a:endParaRPr lang="en-US" sz="14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We use H1 Large rapidity gap data and H1/Zeus combined proton spectrometer data.</a:t>
            </a:r>
            <a:endParaRPr lang="en-US" sz="1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Kinematical cuts: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β ≤ 0.80 </a:t>
            </a:r>
            <a:endParaRPr lang="en-US" sz="1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Q</a:t>
            </a:r>
            <a:r>
              <a:rPr lang="en-US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&gt; 8.5 GeV</a:t>
            </a:r>
            <a:r>
              <a:rPr lang="en-US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for all the datasets</a:t>
            </a:r>
            <a:endParaRPr lang="en-US" sz="1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 panose="020F0502020204030204"/>
                <a:cs typeface="Calibri" panose="020F0502020204030204"/>
              </a:rPr>
              <a:t>After the cuts we have 301 datapoints</a:t>
            </a:r>
            <a:endParaRPr lang="en-US" sz="140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 panose="020F0502020204030204"/>
                <a:cs typeface="Calibri" panose="020F0502020204030204"/>
              </a:rPr>
              <a:t>Total chi-squared over number of datapoints: 0.88</a:t>
            </a:r>
            <a:endParaRPr lang="en-US" sz="140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140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D16985-FC5F-03BC-DB6D-8313C738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49" y="2767863"/>
            <a:ext cx="2834727" cy="19981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1970D-C84E-FF47-1865-E977162E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E070-829A-714A-97EF-B3300756E020}" type="slidenum">
              <a:rPr lang="it-IT" sz="1000" dirty="0" smtClean="0">
                <a:solidFill>
                  <a:srgbClr val="FF0000"/>
                </a:solidFill>
              </a:rPr>
              <a:t>9</a:t>
            </a:fld>
            <a:endParaRPr lang="en-US" sz="10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81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252</Words>
  <Application>Microsoft Office PowerPoint</Application>
  <PresentationFormat>On-screen Show (16:9)</PresentationFormat>
  <Paragraphs>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Nazionale HPC, Big Data e Quantum Computing</dc:title>
  <dc:creator>Microsoft Office User</dc:creator>
  <cp:lastModifiedBy>Enrico Tassi</cp:lastModifiedBy>
  <cp:revision>1390</cp:revision>
  <dcterms:created xsi:type="dcterms:W3CDTF">2022-07-26T13:28:46Z</dcterms:created>
  <dcterms:modified xsi:type="dcterms:W3CDTF">2024-11-05T13:48:10Z</dcterms:modified>
</cp:coreProperties>
</file>