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0"/>
  </p:notesMasterIdLst>
  <p:sldIdLst>
    <p:sldId id="256" r:id="rId3"/>
    <p:sldId id="261" r:id="rId4"/>
    <p:sldId id="263" r:id="rId5"/>
    <p:sldId id="260" r:id="rId6"/>
    <p:sldId id="268" r:id="rId7"/>
    <p:sldId id="264" r:id="rId8"/>
    <p:sldId id="265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7827a4d0e2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7827a4d0e2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7827a4d0e2_0_3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7827a4d0e2_0_3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82834ab71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782834ab71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7827a4d0e2_0_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7827a4d0e2_0_3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782834ab71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782834ab71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827a4d0e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27827a4d0e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719325" y="142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5" name="Google Shape;65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19400" y="58763"/>
            <a:ext cx="2157849" cy="7398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6"/>
          <p:cNvCxnSpPr/>
          <p:nvPr/>
        </p:nvCxnSpPr>
        <p:spPr>
          <a:xfrm rot="10800000" flipH="1">
            <a:off x="334525" y="768275"/>
            <a:ext cx="8512200" cy="12300"/>
          </a:xfrm>
          <a:prstGeom prst="straightConnector1">
            <a:avLst/>
          </a:prstGeom>
          <a:noFill/>
          <a:ln w="2857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3" name="Google Shape;93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line.tv/PS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ctrTitle"/>
          </p:nvPr>
        </p:nvSpPr>
        <p:spPr>
          <a:xfrm>
            <a:off x="242200" y="149700"/>
            <a:ext cx="8520600" cy="132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Barrel Module Assembly Ideas</a:t>
            </a:r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subTitle" idx="1"/>
          </p:nvPr>
        </p:nvSpPr>
        <p:spPr>
          <a:xfrm>
            <a:off x="2368300" y="1458600"/>
            <a:ext cx="4420800" cy="21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 dirty="0"/>
              <a:t>S. Mazza (originally from Matthew Gignac)</a:t>
            </a:r>
            <a:br>
              <a:rPr lang="en" sz="2300" dirty="0"/>
            </a:br>
            <a:br>
              <a:rPr lang="en" sz="2300" dirty="0"/>
            </a:br>
            <a:r>
              <a:rPr lang="en" sz="2300" dirty="0"/>
              <a:t>July 15</a:t>
            </a:r>
            <a:r>
              <a:rPr lang="en" sz="2300" baseline="30000" dirty="0"/>
              <a:t>th</a:t>
            </a:r>
            <a:r>
              <a:rPr lang="en" sz="2300" dirty="0"/>
              <a:t> 2024</a:t>
            </a:r>
            <a:endParaRPr sz="2300" dirty="0"/>
          </a:p>
        </p:txBody>
      </p:sp>
      <p:sp>
        <p:nvSpPr>
          <p:cNvPr id="103" name="Google Shape;103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104" name="Google Shape;10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3625" y="2778900"/>
            <a:ext cx="4097750" cy="199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719325" y="142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Double-sided design</a:t>
            </a:r>
            <a:endParaRPr dirty="0"/>
          </a:p>
        </p:txBody>
      </p:sp>
      <p:sp>
        <p:nvSpPr>
          <p:cNvPr id="169" name="Google Shape;169;p30"/>
          <p:cNvSpPr/>
          <p:nvPr/>
        </p:nvSpPr>
        <p:spPr>
          <a:xfrm>
            <a:off x="518757" y="2392101"/>
            <a:ext cx="3803700" cy="405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30"/>
          <p:cNvSpPr/>
          <p:nvPr/>
        </p:nvSpPr>
        <p:spPr>
          <a:xfrm>
            <a:off x="2524382" y="23198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30"/>
          <p:cNvSpPr/>
          <p:nvPr/>
        </p:nvSpPr>
        <p:spPr>
          <a:xfrm>
            <a:off x="3004807" y="2319801"/>
            <a:ext cx="12384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0"/>
          <p:cNvSpPr/>
          <p:nvPr/>
        </p:nvSpPr>
        <p:spPr>
          <a:xfrm>
            <a:off x="2043957" y="23198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0"/>
          <p:cNvSpPr/>
          <p:nvPr/>
        </p:nvSpPr>
        <p:spPr>
          <a:xfrm>
            <a:off x="1835020" y="2798001"/>
            <a:ext cx="13077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0"/>
          <p:cNvSpPr/>
          <p:nvPr/>
        </p:nvSpPr>
        <p:spPr>
          <a:xfrm>
            <a:off x="3753982" y="27980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0"/>
          <p:cNvSpPr/>
          <p:nvPr/>
        </p:nvSpPr>
        <p:spPr>
          <a:xfrm>
            <a:off x="3273557" y="27980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30"/>
          <p:cNvSpPr/>
          <p:nvPr/>
        </p:nvSpPr>
        <p:spPr>
          <a:xfrm>
            <a:off x="665957" y="2319801"/>
            <a:ext cx="12384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30"/>
          <p:cNvSpPr/>
          <p:nvPr/>
        </p:nvSpPr>
        <p:spPr>
          <a:xfrm>
            <a:off x="1309057" y="27980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30"/>
          <p:cNvSpPr/>
          <p:nvPr/>
        </p:nvSpPr>
        <p:spPr>
          <a:xfrm>
            <a:off x="828632" y="2798001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9" name="Google Shape;179;p30"/>
          <p:cNvCxnSpPr>
            <a:stCxn id="170" idx="0"/>
            <a:endCxn id="171" idx="1"/>
          </p:cNvCxnSpPr>
          <p:nvPr/>
        </p:nvCxnSpPr>
        <p:spPr>
          <a:xfrm rot="-5400000" flipH="1">
            <a:off x="2841632" y="2192901"/>
            <a:ext cx="36300" cy="290100"/>
          </a:xfrm>
          <a:prstGeom prst="curvedConnector4">
            <a:avLst>
              <a:gd name="adj1" fmla="val -252686"/>
              <a:gd name="adj2" fmla="val 8280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0" name="Google Shape;180;p30"/>
          <p:cNvCxnSpPr>
            <a:stCxn id="172" idx="0"/>
            <a:endCxn id="176" idx="3"/>
          </p:cNvCxnSpPr>
          <p:nvPr/>
        </p:nvCxnSpPr>
        <p:spPr>
          <a:xfrm rot="5400000">
            <a:off x="2051157" y="2172951"/>
            <a:ext cx="36300" cy="330000"/>
          </a:xfrm>
          <a:prstGeom prst="curvedConnector4">
            <a:avLst>
              <a:gd name="adj1" fmla="val -228581"/>
              <a:gd name="adj2" fmla="val 788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" name="Google Shape;181;p30"/>
          <p:cNvCxnSpPr>
            <a:stCxn id="173" idx="1"/>
            <a:endCxn id="177" idx="2"/>
          </p:cNvCxnSpPr>
          <p:nvPr/>
        </p:nvCxnSpPr>
        <p:spPr>
          <a:xfrm flipH="1">
            <a:off x="1499320" y="2834151"/>
            <a:ext cx="335700" cy="36300"/>
          </a:xfrm>
          <a:prstGeom prst="curvedConnector4">
            <a:avLst>
              <a:gd name="adj1" fmla="val 21636"/>
              <a:gd name="adj2" fmla="val 54407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2" name="Google Shape;182;p30"/>
          <p:cNvCxnSpPr>
            <a:stCxn id="173" idx="3"/>
            <a:endCxn id="175" idx="2"/>
          </p:cNvCxnSpPr>
          <p:nvPr/>
        </p:nvCxnSpPr>
        <p:spPr>
          <a:xfrm>
            <a:off x="3142720" y="2834151"/>
            <a:ext cx="321300" cy="36300"/>
          </a:xfrm>
          <a:prstGeom prst="curvedConnector4">
            <a:avLst>
              <a:gd name="adj1" fmla="val 20361"/>
              <a:gd name="adj2" fmla="val 4716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BC17FC-B447-00EB-C222-98E1B4E33135}"/>
              </a:ext>
            </a:extLst>
          </p:cNvPr>
          <p:cNvCxnSpPr/>
          <p:nvPr/>
        </p:nvCxnSpPr>
        <p:spPr>
          <a:xfrm>
            <a:off x="216782" y="2628501"/>
            <a:ext cx="461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67ABD0-7F3F-C2CC-E123-D29B9C0FF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Double-sided stave design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739CE8-3609-E90F-4A2F-9E2252C6BDC1}"/>
              </a:ext>
            </a:extLst>
          </p:cNvPr>
          <p:cNvSpPr/>
          <p:nvPr/>
        </p:nvSpPr>
        <p:spPr>
          <a:xfrm>
            <a:off x="492382" y="2562307"/>
            <a:ext cx="4226788" cy="1006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48820BB-5DE0-94B3-379E-1C9947DDD230}"/>
              </a:ext>
            </a:extLst>
          </p:cNvPr>
          <p:cNvSpPr/>
          <p:nvPr/>
        </p:nvSpPr>
        <p:spPr>
          <a:xfrm>
            <a:off x="4662764" y="2562456"/>
            <a:ext cx="112812" cy="10048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diagram of a chip&#10;&#10;Description automatically generated with medium confidence">
            <a:extLst>
              <a:ext uri="{FF2B5EF4-FFF2-40B4-BE49-F238E27FC236}">
                <a16:creationId xmlns:a16="http://schemas.microsoft.com/office/drawing/2014/main" id="{83FDDA6A-C401-443A-BAC9-C9FF4B36E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408" y="1228550"/>
            <a:ext cx="3818880" cy="3416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125D690-9588-7D10-7031-2B8E4C1B0AA5}"/>
              </a:ext>
            </a:extLst>
          </p:cNvPr>
          <p:cNvSpPr txBox="1"/>
          <p:nvPr/>
        </p:nvSpPr>
        <p:spPr>
          <a:xfrm>
            <a:off x="129259" y="2999974"/>
            <a:ext cx="11801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Cooling pipe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59DB2D-E07B-FCAB-3968-0BC7815B5B4F}"/>
              </a:ext>
            </a:extLst>
          </p:cNvPr>
          <p:cNvSpPr txBox="1"/>
          <p:nvPr/>
        </p:nvSpPr>
        <p:spPr>
          <a:xfrm>
            <a:off x="611630" y="2008249"/>
            <a:ext cx="2162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Sensor	            Chips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247ECA3-BC90-6EA5-E320-39E34AC84066}"/>
              </a:ext>
            </a:extLst>
          </p:cNvPr>
          <p:cNvCxnSpPr>
            <a:endCxn id="8" idx="1"/>
          </p:cNvCxnSpPr>
          <p:nvPr/>
        </p:nvCxnSpPr>
        <p:spPr>
          <a:xfrm flipV="1">
            <a:off x="311700" y="2612622"/>
            <a:ext cx="180682" cy="453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 txBox="1">
            <a:spLocks noGrp="1"/>
          </p:cNvSpPr>
          <p:nvPr>
            <p:ph type="title"/>
          </p:nvPr>
        </p:nvSpPr>
        <p:spPr>
          <a:xfrm>
            <a:off x="719325" y="142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Alternative bTOF design</a:t>
            </a:r>
            <a:endParaRPr/>
          </a:p>
        </p:txBody>
      </p:sp>
      <p:sp>
        <p:nvSpPr>
          <p:cNvPr id="215" name="Google Shape;215;p32"/>
          <p:cNvSpPr txBox="1">
            <a:spLocks noGrp="1"/>
          </p:cNvSpPr>
          <p:nvPr>
            <p:ph type="body" idx="1"/>
          </p:nvPr>
        </p:nvSpPr>
        <p:spPr>
          <a:xfrm>
            <a:off x="256050" y="955600"/>
            <a:ext cx="85206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 alternative design can solve both of these problems if we use both sides!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en">
                <a:solidFill>
                  <a:srgbClr val="FF0000"/>
                </a:solidFill>
              </a:rPr>
              <a:t>Drawbacks: limits sensors to two segments (or relatively long, overarching bonds to inner segments), and bonding needs to be performed with sensitive components on backside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16" name="Google Shape;216;p32"/>
          <p:cNvSpPr/>
          <p:nvPr/>
        </p:nvSpPr>
        <p:spPr>
          <a:xfrm>
            <a:off x="1984425" y="1909200"/>
            <a:ext cx="3803700" cy="405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2"/>
          <p:cNvSpPr/>
          <p:nvPr/>
        </p:nvSpPr>
        <p:spPr>
          <a:xfrm>
            <a:off x="3990050" y="18369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2"/>
          <p:cNvSpPr/>
          <p:nvPr/>
        </p:nvSpPr>
        <p:spPr>
          <a:xfrm>
            <a:off x="4470475" y="1836900"/>
            <a:ext cx="12384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2"/>
          <p:cNvSpPr/>
          <p:nvPr/>
        </p:nvSpPr>
        <p:spPr>
          <a:xfrm>
            <a:off x="3509625" y="18369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2"/>
          <p:cNvSpPr/>
          <p:nvPr/>
        </p:nvSpPr>
        <p:spPr>
          <a:xfrm>
            <a:off x="3300688" y="2315100"/>
            <a:ext cx="13077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2"/>
          <p:cNvSpPr/>
          <p:nvPr/>
        </p:nvSpPr>
        <p:spPr>
          <a:xfrm>
            <a:off x="5219650" y="23151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2"/>
          <p:cNvSpPr/>
          <p:nvPr/>
        </p:nvSpPr>
        <p:spPr>
          <a:xfrm>
            <a:off x="4739225" y="23151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2"/>
          <p:cNvSpPr/>
          <p:nvPr/>
        </p:nvSpPr>
        <p:spPr>
          <a:xfrm>
            <a:off x="2131625" y="1836900"/>
            <a:ext cx="1238400" cy="723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2"/>
          <p:cNvSpPr/>
          <p:nvPr/>
        </p:nvSpPr>
        <p:spPr>
          <a:xfrm>
            <a:off x="2774725" y="23151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2"/>
          <p:cNvSpPr/>
          <p:nvPr/>
        </p:nvSpPr>
        <p:spPr>
          <a:xfrm>
            <a:off x="2294300" y="2315100"/>
            <a:ext cx="380700" cy="723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6" name="Google Shape;226;p32"/>
          <p:cNvCxnSpPr>
            <a:stCxn id="217" idx="0"/>
            <a:endCxn id="218" idx="1"/>
          </p:cNvCxnSpPr>
          <p:nvPr/>
        </p:nvCxnSpPr>
        <p:spPr>
          <a:xfrm rot="-5400000" flipH="1">
            <a:off x="4307300" y="1710000"/>
            <a:ext cx="36300" cy="290100"/>
          </a:xfrm>
          <a:prstGeom prst="curvedConnector4">
            <a:avLst>
              <a:gd name="adj1" fmla="val -252686"/>
              <a:gd name="adj2" fmla="val 8280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7" name="Google Shape;227;p32"/>
          <p:cNvCxnSpPr>
            <a:stCxn id="219" idx="0"/>
            <a:endCxn id="223" idx="3"/>
          </p:cNvCxnSpPr>
          <p:nvPr/>
        </p:nvCxnSpPr>
        <p:spPr>
          <a:xfrm rot="5400000">
            <a:off x="3516825" y="1690050"/>
            <a:ext cx="36300" cy="330000"/>
          </a:xfrm>
          <a:prstGeom prst="curvedConnector4">
            <a:avLst>
              <a:gd name="adj1" fmla="val -228581"/>
              <a:gd name="adj2" fmla="val 788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8" name="Google Shape;228;p32"/>
          <p:cNvCxnSpPr>
            <a:stCxn id="220" idx="1"/>
            <a:endCxn id="224" idx="2"/>
          </p:cNvCxnSpPr>
          <p:nvPr/>
        </p:nvCxnSpPr>
        <p:spPr>
          <a:xfrm flipH="1">
            <a:off x="2964988" y="2351250"/>
            <a:ext cx="335700" cy="36300"/>
          </a:xfrm>
          <a:prstGeom prst="curvedConnector4">
            <a:avLst>
              <a:gd name="adj1" fmla="val 21636"/>
              <a:gd name="adj2" fmla="val 54407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9" name="Google Shape;229;p32"/>
          <p:cNvCxnSpPr>
            <a:stCxn id="220" idx="3"/>
            <a:endCxn id="222" idx="2"/>
          </p:cNvCxnSpPr>
          <p:nvPr/>
        </p:nvCxnSpPr>
        <p:spPr>
          <a:xfrm>
            <a:off x="4608388" y="2351250"/>
            <a:ext cx="321300" cy="36300"/>
          </a:xfrm>
          <a:prstGeom prst="curvedConnector4">
            <a:avLst>
              <a:gd name="adj1" fmla="val 20361"/>
              <a:gd name="adj2" fmla="val 47169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0" name="Google Shape;230;p32"/>
          <p:cNvSpPr txBox="1"/>
          <p:nvPr/>
        </p:nvSpPr>
        <p:spPr>
          <a:xfrm>
            <a:off x="5316350" y="2793300"/>
            <a:ext cx="2582400" cy="4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Overlap between sensors can be chosen to eliminate acceptance gaps!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31" name="Google Shape;231;p32"/>
          <p:cNvSpPr txBox="1"/>
          <p:nvPr/>
        </p:nvSpPr>
        <p:spPr>
          <a:xfrm>
            <a:off x="328250" y="2793300"/>
            <a:ext cx="3297300" cy="8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ASICs have direct contact to cooling structure → easier to cool and no temperature gradients introduced onto the sensor surface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32" name="Google Shape;232;p32"/>
          <p:cNvSpPr/>
          <p:nvPr/>
        </p:nvSpPr>
        <p:spPr>
          <a:xfrm>
            <a:off x="4294825" y="1558500"/>
            <a:ext cx="543300" cy="106140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32"/>
          <p:cNvSpPr/>
          <p:nvPr/>
        </p:nvSpPr>
        <p:spPr>
          <a:xfrm>
            <a:off x="3237350" y="1581450"/>
            <a:ext cx="543300" cy="106140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4" name="Google Shape;234;p32"/>
          <p:cNvCxnSpPr>
            <a:stCxn id="230" idx="1"/>
            <a:endCxn id="232" idx="5"/>
          </p:cNvCxnSpPr>
          <p:nvPr/>
        </p:nvCxnSpPr>
        <p:spPr>
          <a:xfrm rot="10800000">
            <a:off x="4758650" y="2464350"/>
            <a:ext cx="557700" cy="56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" name="Google Shape;235;p32"/>
          <p:cNvCxnSpPr>
            <a:stCxn id="230" idx="1"/>
            <a:endCxn id="233" idx="5"/>
          </p:cNvCxnSpPr>
          <p:nvPr/>
        </p:nvCxnSpPr>
        <p:spPr>
          <a:xfrm rot="10800000">
            <a:off x="3701150" y="2487450"/>
            <a:ext cx="1615200" cy="53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" name="Google Shape;236;p32"/>
          <p:cNvCxnSpPr>
            <a:stCxn id="231" idx="0"/>
            <a:endCxn id="225" idx="2"/>
          </p:cNvCxnSpPr>
          <p:nvPr/>
        </p:nvCxnSpPr>
        <p:spPr>
          <a:xfrm rot="10800000" flipH="1">
            <a:off x="1976900" y="2387400"/>
            <a:ext cx="507900" cy="405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9"/>
          <p:cNvSpPr txBox="1">
            <a:spLocks noGrp="1"/>
          </p:cNvSpPr>
          <p:nvPr>
            <p:ph type="title"/>
          </p:nvPr>
        </p:nvSpPr>
        <p:spPr>
          <a:xfrm>
            <a:off x="719325" y="142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Demonstrator project</a:t>
            </a:r>
            <a:endParaRPr dirty="0"/>
          </a:p>
        </p:txBody>
      </p:sp>
      <p:sp>
        <p:nvSpPr>
          <p:cNvPr id="162" name="Google Shape;162;p29"/>
          <p:cNvSpPr txBox="1">
            <a:spLocks noGrp="1"/>
          </p:cNvSpPr>
          <p:nvPr>
            <p:ph type="body" idx="1"/>
          </p:nvPr>
        </p:nvSpPr>
        <p:spPr>
          <a:xfrm>
            <a:off x="158400" y="1152475"/>
            <a:ext cx="6285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Goal: build a thermo-mechanical stave demonstrator to:</a:t>
            </a:r>
          </a:p>
          <a:p>
            <a:pPr lvl="1" indent="-342900">
              <a:buSzPts val="1800"/>
              <a:buChar char="●"/>
            </a:pPr>
            <a:r>
              <a:rPr lang="en-US" sz="1300" dirty="0"/>
              <a:t>Test assembly procedure</a:t>
            </a:r>
          </a:p>
          <a:p>
            <a:pPr lvl="1" indent="-342900">
              <a:buSzPts val="1800"/>
              <a:buChar char="●"/>
            </a:pPr>
            <a:r>
              <a:rPr lang="en-US" sz="1300" dirty="0"/>
              <a:t>Test thermal proprieties of the stave, e.g. temperature gradient</a:t>
            </a:r>
          </a:p>
          <a:p>
            <a:r>
              <a:rPr lang="en-US" sz="1700" dirty="0"/>
              <a:t>Project flow:</a:t>
            </a:r>
          </a:p>
          <a:p>
            <a:pPr lvl="1"/>
            <a:r>
              <a:rPr lang="en-US" sz="1300" dirty="0"/>
              <a:t>Purdue and ORNL will fabricate two half staves co-cured with Flex</a:t>
            </a:r>
          </a:p>
          <a:p>
            <a:pPr lvl="1"/>
            <a:r>
              <a:rPr lang="en-US" sz="1300" dirty="0"/>
              <a:t>UCSC will glue, verify positioning (metrology) and </a:t>
            </a:r>
            <a:r>
              <a:rPr lang="en-US" sz="1300" dirty="0" err="1"/>
              <a:t>wirebond</a:t>
            </a:r>
            <a:r>
              <a:rPr lang="en-US" sz="1300" dirty="0"/>
              <a:t> sensors (HPK new production) and silicon heaters (</a:t>
            </a:r>
            <a:r>
              <a:rPr lang="en-US" sz="1300" dirty="0">
                <a:hlinkClick r:id="rId3"/>
              </a:rPr>
              <a:t>https://www.topline.tv/PST.html</a:t>
            </a:r>
            <a:r>
              <a:rPr lang="en-US" sz="1300" dirty="0"/>
              <a:t>). </a:t>
            </a:r>
          </a:p>
          <a:p>
            <a:pPr lvl="1"/>
            <a:r>
              <a:rPr lang="en-US" sz="1300" dirty="0"/>
              <a:t>Heathers (1x1cm) have embedded temperature sensor and a series of bond pads to be paired with sensor.</a:t>
            </a:r>
          </a:p>
          <a:p>
            <a:pPr lvl="1"/>
            <a:r>
              <a:rPr lang="en-US" sz="1300" dirty="0"/>
              <a:t>Purdue or ORNL will assemble the two half staves with cooling pipe</a:t>
            </a:r>
          </a:p>
          <a:p>
            <a:pPr lvl="1"/>
            <a:r>
              <a:rPr lang="en-US" sz="1300" dirty="0"/>
              <a:t>UCSC will perform electric and thermal tests with a custom setup to be built (dry box with connection). The component will be controlled by a board to be designed by UCSC (mostly Arduino or </a:t>
            </a:r>
            <a:r>
              <a:rPr lang="en-US" sz="1300" dirty="0" err="1"/>
              <a:t>RasPi</a:t>
            </a:r>
            <a:r>
              <a:rPr lang="en-US" sz="1300" dirty="0"/>
              <a:t>)</a:t>
            </a:r>
          </a:p>
          <a:p>
            <a:pPr algn="l"/>
            <a:r>
              <a:rPr lang="en-US" sz="1700" dirty="0"/>
              <a:t>Envisioned size: </a:t>
            </a:r>
          </a:p>
          <a:p>
            <a:pPr lvl="1"/>
            <a:r>
              <a:rPr lang="en-US" b="0" i="0" u="none" strike="noStrike" baseline="0" dirty="0">
                <a:latin typeface="Calibri" panose="020F0502020204030204" pitchFamily="34" charset="0"/>
              </a:rPr>
              <a:t>3 sensors, or up to 7 sensors to match the existing mini-staves that are being produced by the Purdue group (depending on the availability of sensors).</a:t>
            </a:r>
            <a:endParaRPr lang="en-US" sz="1300" dirty="0"/>
          </a:p>
          <a:p>
            <a:pPr lvl="1"/>
            <a:endParaRPr lang="en-US" sz="13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D62F4D-13CA-F23A-3E0D-098B03BD5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4361" y="2552489"/>
            <a:ext cx="1153545" cy="1649569"/>
          </a:xfrm>
          <a:prstGeom prst="rect">
            <a:avLst/>
          </a:prstGeom>
        </p:spPr>
      </p:pic>
      <p:pic>
        <p:nvPicPr>
          <p:cNvPr id="5" name="Picture 4" descr="A black stripe on a wood surface&#10;&#10;Description automatically generated">
            <a:extLst>
              <a:ext uri="{FF2B5EF4-FFF2-40B4-BE49-F238E27FC236}">
                <a16:creationId xmlns:a16="http://schemas.microsoft.com/office/drawing/2014/main" id="{F212C40C-0068-0A68-D5C4-F6EAB13439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245" y="1765123"/>
            <a:ext cx="2391109" cy="56205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812B-72E7-EA20-9862-7774E89A1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status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2BDD2-F421-4790-DE31-E16048E25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ORNL supported by </a:t>
            </a:r>
            <a:r>
              <a:rPr lang="en-US" dirty="0" err="1"/>
              <a:t>eRD</a:t>
            </a:r>
            <a:r>
              <a:rPr lang="en-US" dirty="0"/>
              <a:t> for flex development (money available)</a:t>
            </a:r>
          </a:p>
          <a:p>
            <a:r>
              <a:rPr lang="en-US" dirty="0"/>
              <a:t>UCSC and Purdue supported by PED request from </a:t>
            </a:r>
            <a:r>
              <a:rPr lang="en-US" dirty="0" err="1"/>
              <a:t>Jlab</a:t>
            </a:r>
            <a:r>
              <a:rPr lang="en-US" dirty="0"/>
              <a:t> (money coming soon)</a:t>
            </a:r>
          </a:p>
          <a:p>
            <a:r>
              <a:rPr lang="en-US" dirty="0"/>
              <a:t>Meeting today to decide next steps, starting activities soon. Hopefully first results in 6 months.</a:t>
            </a:r>
          </a:p>
        </p:txBody>
      </p:sp>
    </p:spTree>
    <p:extLst>
      <p:ext uri="{BB962C8B-B14F-4D97-AF65-F5344CB8AC3E}">
        <p14:creationId xmlns:p14="http://schemas.microsoft.com/office/powerpoint/2010/main" val="464223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"/>
          <p:cNvSpPr txBox="1"/>
          <p:nvPr/>
        </p:nvSpPr>
        <p:spPr>
          <a:xfrm>
            <a:off x="2929800" y="1996950"/>
            <a:ext cx="3284400" cy="6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Additional slides</a:t>
            </a:r>
            <a:endParaRPr sz="2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"/>
          <p:cNvSpPr txBox="1">
            <a:spLocks noGrp="1"/>
          </p:cNvSpPr>
          <p:nvPr>
            <p:ph type="title"/>
          </p:nvPr>
        </p:nvSpPr>
        <p:spPr>
          <a:xfrm>
            <a:off x="719325" y="142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Expected Power from ASICs </a:t>
            </a:r>
            <a:endParaRPr/>
          </a:p>
        </p:txBody>
      </p:sp>
      <p:sp>
        <p:nvSpPr>
          <p:cNvPr id="247" name="Google Shape;247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readout hybrid will service 4 sensor segments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sensor segment will have 64 channels → 256 channels per readout hybrid / sensor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Depending on the choice of ASIC, the power consumption may vary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Target was 1 mW/channel, but this may not be feasible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agreed during the collaboration meeting, we can assume 4 mW/channel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1.024 W </a:t>
            </a:r>
            <a:r>
              <a:rPr lang="en" b="1" i="1"/>
              <a:t>per</a:t>
            </a:r>
            <a:r>
              <a:rPr lang="en" b="1"/>
              <a:t> readout hybrid or sensor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For thermal mechanical stave: 6 sensors/hybrids x 1.024 W = 6.144 W 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For half-sized staves: 32 sensors/hybrids x 1.024 W = 32.77 W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For full-sized staves: 64 sensors/hybrids x 1.024 W = 65.54 W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448</Words>
  <Application>Microsoft Office PowerPoint</Application>
  <PresentationFormat>On-screen Show (16:9)</PresentationFormat>
  <Paragraphs>45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Simple Light</vt:lpstr>
      <vt:lpstr>Simple Light</vt:lpstr>
      <vt:lpstr>Barrel Module Assembly Ideas</vt:lpstr>
      <vt:lpstr>Double-sided design</vt:lpstr>
      <vt:lpstr>Alternative bTOF design</vt:lpstr>
      <vt:lpstr>Demonstrator project</vt:lpstr>
      <vt:lpstr>Project status</vt:lpstr>
      <vt:lpstr>PowerPoint Presentation</vt:lpstr>
      <vt:lpstr>Expected Power from ASICs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Simone Mazza</cp:lastModifiedBy>
  <cp:revision>2</cp:revision>
  <dcterms:modified xsi:type="dcterms:W3CDTF">2024-10-01T21:27:45Z</dcterms:modified>
</cp:coreProperties>
</file>