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09" r:id="rId2"/>
    <p:sldId id="447" r:id="rId3"/>
    <p:sldId id="466" r:id="rId4"/>
    <p:sldId id="463" r:id="rId5"/>
    <p:sldId id="453" r:id="rId6"/>
    <p:sldId id="437" r:id="rId7"/>
    <p:sldId id="446" r:id="rId8"/>
    <p:sldId id="455" r:id="rId9"/>
    <p:sldId id="464" r:id="rId10"/>
    <p:sldId id="465" r:id="rId11"/>
    <p:sldId id="456" r:id="rId12"/>
    <p:sldId id="443" r:id="rId13"/>
    <p:sldId id="454" r:id="rId14"/>
    <p:sldId id="458" r:id="rId15"/>
    <p:sldId id="467" r:id="rId16"/>
    <p:sldId id="468" r:id="rId17"/>
    <p:sldId id="471" r:id="rId18"/>
    <p:sldId id="460" r:id="rId19"/>
    <p:sldId id="457" r:id="rId20"/>
    <p:sldId id="462" r:id="rId21"/>
    <p:sldId id="461" r:id="rId22"/>
    <p:sldId id="451" r:id="rId23"/>
    <p:sldId id="4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0"/>
  </p:normalViewPr>
  <p:slideViewPr>
    <p:cSldViewPr snapToGrid="0">
      <p:cViewPr varScale="1">
        <p:scale>
          <a:sx n="59" d="100"/>
          <a:sy n="59" d="100"/>
        </p:scale>
        <p:origin x="107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EF96F-3303-465C-B70B-6E97EAD2ED84}"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5ADCF-A738-44CF-9D73-6BC125C787EE}" type="slidenum">
              <a:rPr lang="en-US" smtClean="0"/>
              <a:t>‹#›</a:t>
            </a:fld>
            <a:endParaRPr lang="en-US"/>
          </a:p>
        </p:txBody>
      </p:sp>
    </p:spTree>
    <p:extLst>
      <p:ext uri="{BB962C8B-B14F-4D97-AF65-F5344CB8AC3E}">
        <p14:creationId xmlns:p14="http://schemas.microsoft.com/office/powerpoint/2010/main" val="296201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rivets historians’ attention?</a:t>
            </a:r>
          </a:p>
        </p:txBody>
      </p:sp>
      <p:sp>
        <p:nvSpPr>
          <p:cNvPr id="4" name="Slide Number Placeholder 3"/>
          <p:cNvSpPr>
            <a:spLocks noGrp="1"/>
          </p:cNvSpPr>
          <p:nvPr>
            <p:ph type="sldNum" sz="quarter" idx="5"/>
          </p:nvPr>
        </p:nvSpPr>
        <p:spPr/>
        <p:txBody>
          <a:bodyPr/>
          <a:lstStyle/>
          <a:p>
            <a:fld id="{8605ADCF-A738-44CF-9D73-6BC125C787EE}" type="slidenum">
              <a:rPr lang="en-US" smtClean="0"/>
              <a:t>1</a:t>
            </a:fld>
            <a:endParaRPr lang="en-US"/>
          </a:p>
        </p:txBody>
      </p:sp>
    </p:spTree>
    <p:extLst>
      <p:ext uri="{BB962C8B-B14F-4D97-AF65-F5344CB8AC3E}">
        <p14:creationId xmlns:p14="http://schemas.microsoft.com/office/powerpoint/2010/main" val="232138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7381E-6FC6-08F0-E0DE-4D4247E39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C75F91-83E9-08F5-CE26-910AA919E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8EF579-9733-7EBB-14B0-84A8F3C1FE98}"/>
              </a:ext>
            </a:extLst>
          </p:cNvPr>
          <p:cNvSpPr>
            <a:spLocks noGrp="1"/>
          </p:cNvSpPr>
          <p:nvPr>
            <p:ph type="body" idx="1"/>
          </p:nvPr>
        </p:nvSpPr>
        <p:spPr/>
        <p:txBody>
          <a:bodyPr/>
          <a:lstStyle/>
          <a:p>
            <a:r>
              <a:rPr lang="en-US" dirty="0"/>
              <a:t>So 181 shows both importance of exploratory experiments &amp; those with focused aim.</a:t>
            </a:r>
          </a:p>
        </p:txBody>
      </p:sp>
      <p:sp>
        <p:nvSpPr>
          <p:cNvPr id="4" name="Slide Number Placeholder 3">
            <a:extLst>
              <a:ext uri="{FF2B5EF4-FFF2-40B4-BE49-F238E27FC236}">
                <a16:creationId xmlns:a16="http://schemas.microsoft.com/office/drawing/2014/main" id="{188EE743-63F0-FE00-90B6-9B29414248F5}"/>
              </a:ext>
            </a:extLst>
          </p:cNvPr>
          <p:cNvSpPr>
            <a:spLocks noGrp="1"/>
          </p:cNvSpPr>
          <p:nvPr>
            <p:ph type="sldNum" sz="quarter" idx="5"/>
          </p:nvPr>
        </p:nvSpPr>
        <p:spPr/>
        <p:txBody>
          <a:bodyPr/>
          <a:lstStyle/>
          <a:p>
            <a:fld id="{8605ADCF-A738-44CF-9D73-6BC125C787EE}" type="slidenum">
              <a:rPr lang="en-US" smtClean="0"/>
              <a:t>11</a:t>
            </a:fld>
            <a:endParaRPr lang="en-US"/>
          </a:p>
        </p:txBody>
      </p:sp>
    </p:spTree>
    <p:extLst>
      <p:ext uri="{BB962C8B-B14F-4D97-AF65-F5344CB8AC3E}">
        <p14:creationId xmlns:p14="http://schemas.microsoft.com/office/powerpoint/2010/main" val="383880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4AD76-CE64-C819-1140-DB58E797B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B965B-8592-3BB1-C7DF-19F556A02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2298D-BC26-7661-F4D7-C502F34362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9ACCB1-A6FB-2D63-D05E-9FDC23E45265}"/>
              </a:ext>
            </a:extLst>
          </p:cNvPr>
          <p:cNvSpPr>
            <a:spLocks noGrp="1"/>
          </p:cNvSpPr>
          <p:nvPr>
            <p:ph type="sldNum" sz="quarter" idx="5"/>
          </p:nvPr>
        </p:nvSpPr>
        <p:spPr/>
        <p:txBody>
          <a:bodyPr/>
          <a:lstStyle/>
          <a:p>
            <a:fld id="{8605ADCF-A738-44CF-9D73-6BC125C787EE}" type="slidenum">
              <a:rPr lang="en-US" smtClean="0"/>
              <a:t>13</a:t>
            </a:fld>
            <a:endParaRPr lang="en-US"/>
          </a:p>
        </p:txBody>
      </p:sp>
    </p:spTree>
    <p:extLst>
      <p:ext uri="{BB962C8B-B14F-4D97-AF65-F5344CB8AC3E}">
        <p14:creationId xmlns:p14="http://schemas.microsoft.com/office/powerpoint/2010/main" val="67024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A61FD-FBB8-A915-54C0-AC3706D3D2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C7EA1-5A94-E8D8-5C5C-A572B59A60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5A722-7BF0-FFAD-6CCB-EF83191501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461C76-7521-43F0-C3B1-FAA6F195E074}"/>
              </a:ext>
            </a:extLst>
          </p:cNvPr>
          <p:cNvSpPr>
            <a:spLocks noGrp="1"/>
          </p:cNvSpPr>
          <p:nvPr>
            <p:ph type="sldNum" sz="quarter" idx="5"/>
          </p:nvPr>
        </p:nvSpPr>
        <p:spPr/>
        <p:txBody>
          <a:bodyPr/>
          <a:lstStyle/>
          <a:p>
            <a:fld id="{8605ADCF-A738-44CF-9D73-6BC125C787EE}" type="slidenum">
              <a:rPr lang="en-US" smtClean="0"/>
              <a:t>14</a:t>
            </a:fld>
            <a:endParaRPr lang="en-US"/>
          </a:p>
        </p:txBody>
      </p:sp>
    </p:spTree>
    <p:extLst>
      <p:ext uri="{BB962C8B-B14F-4D97-AF65-F5344CB8AC3E}">
        <p14:creationId xmlns:p14="http://schemas.microsoft.com/office/powerpoint/2010/main" val="327386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C2016-F25D-158F-3050-880ECB475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E39BC-7F22-4EEC-93E4-902BCF347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28E3E-7430-4CE2-432A-32CF4CC9E6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A19BAF-C413-4073-A034-CFDAB1A7CAEE}"/>
              </a:ext>
            </a:extLst>
          </p:cNvPr>
          <p:cNvSpPr>
            <a:spLocks noGrp="1"/>
          </p:cNvSpPr>
          <p:nvPr>
            <p:ph type="sldNum" sz="quarter" idx="5"/>
          </p:nvPr>
        </p:nvSpPr>
        <p:spPr/>
        <p:txBody>
          <a:bodyPr/>
          <a:lstStyle/>
          <a:p>
            <a:fld id="{8605ADCF-A738-44CF-9D73-6BC125C787EE}" type="slidenum">
              <a:rPr lang="en-US" smtClean="0"/>
              <a:t>15</a:t>
            </a:fld>
            <a:endParaRPr lang="en-US"/>
          </a:p>
        </p:txBody>
      </p:sp>
    </p:spTree>
    <p:extLst>
      <p:ext uri="{BB962C8B-B14F-4D97-AF65-F5344CB8AC3E}">
        <p14:creationId xmlns:p14="http://schemas.microsoft.com/office/powerpoint/2010/main" val="4156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2D9AD-58E5-BCBA-6F59-ABA04D49D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2B1F3-DEE1-ECCE-7183-8F6D2035E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A231B-3A2D-D931-32DB-D7C262FB31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36689E-0FC6-D620-FE71-6B704ACE3625}"/>
              </a:ext>
            </a:extLst>
          </p:cNvPr>
          <p:cNvSpPr>
            <a:spLocks noGrp="1"/>
          </p:cNvSpPr>
          <p:nvPr>
            <p:ph type="sldNum" sz="quarter" idx="5"/>
          </p:nvPr>
        </p:nvSpPr>
        <p:spPr/>
        <p:txBody>
          <a:bodyPr/>
          <a:lstStyle/>
          <a:p>
            <a:fld id="{8605ADCF-A738-44CF-9D73-6BC125C787EE}" type="slidenum">
              <a:rPr lang="en-US" smtClean="0"/>
              <a:t>16</a:t>
            </a:fld>
            <a:endParaRPr lang="en-US"/>
          </a:p>
        </p:txBody>
      </p:sp>
    </p:spTree>
    <p:extLst>
      <p:ext uri="{BB962C8B-B14F-4D97-AF65-F5344CB8AC3E}">
        <p14:creationId xmlns:p14="http://schemas.microsoft.com/office/powerpoint/2010/main" val="265126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F2D99-B9A3-4814-C9FD-BD3CA8D51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A78F7-AEDB-9761-F5D2-FD80DD139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0104A-9DE9-FE7E-CB15-25EFAC779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1C7771-46F9-326F-FFA6-F8973FC381AC}"/>
              </a:ext>
            </a:extLst>
          </p:cNvPr>
          <p:cNvSpPr>
            <a:spLocks noGrp="1"/>
          </p:cNvSpPr>
          <p:nvPr>
            <p:ph type="sldNum" sz="quarter" idx="5"/>
          </p:nvPr>
        </p:nvSpPr>
        <p:spPr/>
        <p:txBody>
          <a:bodyPr/>
          <a:lstStyle/>
          <a:p>
            <a:fld id="{8605ADCF-A738-44CF-9D73-6BC125C787EE}" type="slidenum">
              <a:rPr lang="en-US" smtClean="0"/>
              <a:t>17</a:t>
            </a:fld>
            <a:endParaRPr lang="en-US"/>
          </a:p>
        </p:txBody>
      </p:sp>
    </p:spTree>
    <p:extLst>
      <p:ext uri="{BB962C8B-B14F-4D97-AF65-F5344CB8AC3E}">
        <p14:creationId xmlns:p14="http://schemas.microsoft.com/office/powerpoint/2010/main" val="211590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13BB-5625-4109-B484-B26F1209F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D796C-2ECE-2610-BA12-051311AE9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340E6-63A9-6EAB-6A06-CEF8B83483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BAD087-A25C-1E4A-D7F8-8FD2835180E5}"/>
              </a:ext>
            </a:extLst>
          </p:cNvPr>
          <p:cNvSpPr>
            <a:spLocks noGrp="1"/>
          </p:cNvSpPr>
          <p:nvPr>
            <p:ph type="sldNum" sz="quarter" idx="5"/>
          </p:nvPr>
        </p:nvSpPr>
        <p:spPr/>
        <p:txBody>
          <a:bodyPr/>
          <a:lstStyle/>
          <a:p>
            <a:fld id="{8605ADCF-A738-44CF-9D73-6BC125C787EE}" type="slidenum">
              <a:rPr lang="en-US" smtClean="0"/>
              <a:t>18</a:t>
            </a:fld>
            <a:endParaRPr lang="en-US"/>
          </a:p>
        </p:txBody>
      </p:sp>
    </p:spTree>
    <p:extLst>
      <p:ext uri="{BB962C8B-B14F-4D97-AF65-F5344CB8AC3E}">
        <p14:creationId xmlns:p14="http://schemas.microsoft.com/office/powerpoint/2010/main" val="268258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experiment was working.</a:t>
            </a:r>
          </a:p>
        </p:txBody>
      </p:sp>
      <p:sp>
        <p:nvSpPr>
          <p:cNvPr id="4" name="Slide Number Placeholder 3"/>
          <p:cNvSpPr>
            <a:spLocks noGrp="1"/>
          </p:cNvSpPr>
          <p:nvPr>
            <p:ph type="sldNum" sz="quarter" idx="5"/>
          </p:nvPr>
        </p:nvSpPr>
        <p:spPr/>
        <p:txBody>
          <a:bodyPr/>
          <a:lstStyle/>
          <a:p>
            <a:fld id="{8605ADCF-A738-44CF-9D73-6BC125C787EE}" type="slidenum">
              <a:rPr lang="en-US" smtClean="0"/>
              <a:t>2</a:t>
            </a:fld>
            <a:endParaRPr lang="en-US"/>
          </a:p>
        </p:txBody>
      </p:sp>
    </p:spTree>
    <p:extLst>
      <p:ext uri="{BB962C8B-B14F-4D97-AF65-F5344CB8AC3E}">
        <p14:creationId xmlns:p14="http://schemas.microsoft.com/office/powerpoint/2010/main" val="401521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interruption</a:t>
            </a:r>
          </a:p>
        </p:txBody>
      </p:sp>
      <p:sp>
        <p:nvSpPr>
          <p:cNvPr id="4" name="Slide Number Placeholder 3"/>
          <p:cNvSpPr>
            <a:spLocks noGrp="1"/>
          </p:cNvSpPr>
          <p:nvPr>
            <p:ph type="sldNum" sz="quarter" idx="5"/>
          </p:nvPr>
        </p:nvSpPr>
        <p:spPr/>
        <p:txBody>
          <a:bodyPr/>
          <a:lstStyle/>
          <a:p>
            <a:fld id="{8605ADCF-A738-44CF-9D73-6BC125C787EE}" type="slidenum">
              <a:rPr lang="en-US" smtClean="0"/>
              <a:t>3</a:t>
            </a:fld>
            <a:endParaRPr lang="en-US"/>
          </a:p>
        </p:txBody>
      </p:sp>
    </p:spTree>
    <p:extLst>
      <p:ext uri="{BB962C8B-B14F-4D97-AF65-F5344CB8AC3E}">
        <p14:creationId xmlns:p14="http://schemas.microsoft.com/office/powerpoint/2010/main" val="166573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Particularly revealing episodes.</a:t>
            </a:r>
          </a:p>
        </p:txBody>
      </p:sp>
      <p:sp>
        <p:nvSpPr>
          <p:cNvPr id="4" name="Slide Number Placeholder 3"/>
          <p:cNvSpPr>
            <a:spLocks noGrp="1"/>
          </p:cNvSpPr>
          <p:nvPr>
            <p:ph type="sldNum" sz="quarter" idx="5"/>
          </p:nvPr>
        </p:nvSpPr>
        <p:spPr/>
        <p:txBody>
          <a:bodyPr/>
          <a:lstStyle/>
          <a:p>
            <a:fld id="{8605ADCF-A738-44CF-9D73-6BC125C787EE}" type="slidenum">
              <a:rPr lang="en-US" smtClean="0"/>
              <a:t>5</a:t>
            </a:fld>
            <a:endParaRPr lang="en-US"/>
          </a:p>
        </p:txBody>
      </p:sp>
    </p:spTree>
    <p:extLst>
      <p:ext uri="{BB962C8B-B14F-4D97-AF65-F5344CB8AC3E}">
        <p14:creationId xmlns:p14="http://schemas.microsoft.com/office/powerpoint/2010/main" val="151039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05ADCF-A738-44CF-9D73-6BC125C787EE}" type="slidenum">
              <a:rPr lang="en-US" smtClean="0"/>
              <a:t>6</a:t>
            </a:fld>
            <a:endParaRPr lang="en-US"/>
          </a:p>
        </p:txBody>
      </p:sp>
    </p:spTree>
    <p:extLst>
      <p:ext uri="{BB962C8B-B14F-4D97-AF65-F5344CB8AC3E}">
        <p14:creationId xmlns:p14="http://schemas.microsoft.com/office/powerpoint/2010/main" val="2488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schedule. Few labs could match.</a:t>
            </a:r>
          </a:p>
        </p:txBody>
      </p:sp>
      <p:sp>
        <p:nvSpPr>
          <p:cNvPr id="4" name="Slide Number Placeholder 3"/>
          <p:cNvSpPr>
            <a:spLocks noGrp="1"/>
          </p:cNvSpPr>
          <p:nvPr>
            <p:ph type="sldNum" sz="quarter" idx="5"/>
          </p:nvPr>
        </p:nvSpPr>
        <p:spPr/>
        <p:txBody>
          <a:bodyPr/>
          <a:lstStyle/>
          <a:p>
            <a:fld id="{8605ADCF-A738-44CF-9D73-6BC125C787EE}" type="slidenum">
              <a:rPr lang="en-US" smtClean="0"/>
              <a:t>7</a:t>
            </a:fld>
            <a:endParaRPr lang="en-US"/>
          </a:p>
        </p:txBody>
      </p:sp>
    </p:spTree>
    <p:extLst>
      <p:ext uri="{BB962C8B-B14F-4D97-AF65-F5344CB8AC3E}">
        <p14:creationId xmlns:p14="http://schemas.microsoft.com/office/powerpoint/2010/main" val="361067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ADF5A-EB5B-BD77-DDCA-B78F7F7A3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F3C99-C51D-FF17-27D6-6854EB495A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A6861-604F-5701-B3C7-51D2A8FE9A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4E4A09-2213-F733-CE9B-4C1EA64818B2}"/>
              </a:ext>
            </a:extLst>
          </p:cNvPr>
          <p:cNvSpPr>
            <a:spLocks noGrp="1"/>
          </p:cNvSpPr>
          <p:nvPr>
            <p:ph type="sldNum" sz="quarter" idx="5"/>
          </p:nvPr>
        </p:nvSpPr>
        <p:spPr/>
        <p:txBody>
          <a:bodyPr/>
          <a:lstStyle/>
          <a:p>
            <a:fld id="{8605ADCF-A738-44CF-9D73-6BC125C787EE}" type="slidenum">
              <a:rPr lang="en-US" smtClean="0"/>
              <a:t>8</a:t>
            </a:fld>
            <a:endParaRPr lang="en-US"/>
          </a:p>
        </p:txBody>
      </p:sp>
    </p:spTree>
    <p:extLst>
      <p:ext uri="{BB962C8B-B14F-4D97-AF65-F5344CB8AC3E}">
        <p14:creationId xmlns:p14="http://schemas.microsoft.com/office/powerpoint/2010/main" val="196458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D408A-2404-84F0-9265-E99668761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63879-777F-51BF-C8B1-AEEC820D5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342357-EBF6-025A-7BDD-C84EEA8044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B266A2-B928-B452-2998-989FEE8B733F}"/>
              </a:ext>
            </a:extLst>
          </p:cNvPr>
          <p:cNvSpPr>
            <a:spLocks noGrp="1"/>
          </p:cNvSpPr>
          <p:nvPr>
            <p:ph type="sldNum" sz="quarter" idx="5"/>
          </p:nvPr>
        </p:nvSpPr>
        <p:spPr/>
        <p:txBody>
          <a:bodyPr/>
          <a:lstStyle/>
          <a:p>
            <a:fld id="{8605ADCF-A738-44CF-9D73-6BC125C787EE}" type="slidenum">
              <a:rPr lang="en-US" smtClean="0"/>
              <a:t>9</a:t>
            </a:fld>
            <a:endParaRPr lang="en-US"/>
          </a:p>
        </p:txBody>
      </p:sp>
    </p:spTree>
    <p:extLst>
      <p:ext uri="{BB962C8B-B14F-4D97-AF65-F5344CB8AC3E}">
        <p14:creationId xmlns:p14="http://schemas.microsoft.com/office/powerpoint/2010/main" val="2342024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A4CD6-88DD-3CB9-7D76-3091E4237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B2AE1-EFF0-2EDB-4012-678989340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D766A-DE22-57EB-9A0D-A22584D5EA86}"/>
              </a:ext>
            </a:extLst>
          </p:cNvPr>
          <p:cNvSpPr>
            <a:spLocks noGrp="1"/>
          </p:cNvSpPr>
          <p:nvPr>
            <p:ph type="body" idx="1"/>
          </p:nvPr>
        </p:nvSpPr>
        <p:spPr/>
        <p:txBody>
          <a:bodyPr/>
          <a:lstStyle/>
          <a:p>
            <a:r>
              <a:rPr lang="en-US" dirty="0"/>
              <a:t>Either a major physics discovery or a major entomological discovery.</a:t>
            </a:r>
          </a:p>
        </p:txBody>
      </p:sp>
      <p:sp>
        <p:nvSpPr>
          <p:cNvPr id="4" name="Slide Number Placeholder 3">
            <a:extLst>
              <a:ext uri="{FF2B5EF4-FFF2-40B4-BE49-F238E27FC236}">
                <a16:creationId xmlns:a16="http://schemas.microsoft.com/office/drawing/2014/main" id="{DD34428D-5B52-7466-4A9D-33E6DF5C7171}"/>
              </a:ext>
            </a:extLst>
          </p:cNvPr>
          <p:cNvSpPr>
            <a:spLocks noGrp="1"/>
          </p:cNvSpPr>
          <p:nvPr>
            <p:ph type="sldNum" sz="quarter" idx="5"/>
          </p:nvPr>
        </p:nvSpPr>
        <p:spPr/>
        <p:txBody>
          <a:bodyPr/>
          <a:lstStyle/>
          <a:p>
            <a:fld id="{8605ADCF-A738-44CF-9D73-6BC125C787EE}" type="slidenum">
              <a:rPr lang="en-US" smtClean="0"/>
              <a:t>10</a:t>
            </a:fld>
            <a:endParaRPr lang="en-US"/>
          </a:p>
        </p:txBody>
      </p:sp>
    </p:spTree>
    <p:extLst>
      <p:ext uri="{BB962C8B-B14F-4D97-AF65-F5344CB8AC3E}">
        <p14:creationId xmlns:p14="http://schemas.microsoft.com/office/powerpoint/2010/main" val="119740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47DC22-92C3-437E-AABB-000D7C727AB2}"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B6E91-93F2-4187-B4D6-9754EF715BE2}" type="slidenum">
              <a:rPr lang="en-US" smtClean="0"/>
              <a:pPr/>
              <a:t>‹#›</a:t>
            </a:fld>
            <a:endParaRPr lang="en-US"/>
          </a:p>
        </p:txBody>
      </p:sp>
    </p:spTree>
    <p:extLst>
      <p:ext uri="{BB962C8B-B14F-4D97-AF65-F5344CB8AC3E}">
        <p14:creationId xmlns:p14="http://schemas.microsoft.com/office/powerpoint/2010/main" val="27585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7DC22-92C3-437E-AABB-000D7C727AB2}"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B6E91-93F2-4187-B4D6-9754EF715BE2}" type="slidenum">
              <a:rPr lang="en-US" smtClean="0"/>
              <a:pPr/>
              <a:t>‹#›</a:t>
            </a:fld>
            <a:endParaRPr lang="en-US"/>
          </a:p>
        </p:txBody>
      </p:sp>
    </p:spTree>
    <p:extLst>
      <p:ext uri="{BB962C8B-B14F-4D97-AF65-F5344CB8AC3E}">
        <p14:creationId xmlns:p14="http://schemas.microsoft.com/office/powerpoint/2010/main" val="178660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7DC22-92C3-437E-AABB-000D7C727AB2}"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B6E91-93F2-4187-B4D6-9754EF715BE2}" type="slidenum">
              <a:rPr lang="en-US" smtClean="0"/>
              <a:pPr/>
              <a:t>‹#›</a:t>
            </a:fld>
            <a:endParaRPr lang="en-US"/>
          </a:p>
        </p:txBody>
      </p:sp>
    </p:spTree>
    <p:extLst>
      <p:ext uri="{BB962C8B-B14F-4D97-AF65-F5344CB8AC3E}">
        <p14:creationId xmlns:p14="http://schemas.microsoft.com/office/powerpoint/2010/main" val="117389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7DC22-92C3-437E-AABB-000D7C727AB2}"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B6E91-93F2-4187-B4D6-9754EF715BE2}" type="slidenum">
              <a:rPr lang="en-US" smtClean="0"/>
              <a:pPr/>
              <a:t>‹#›</a:t>
            </a:fld>
            <a:endParaRPr lang="en-US"/>
          </a:p>
        </p:txBody>
      </p:sp>
    </p:spTree>
    <p:extLst>
      <p:ext uri="{BB962C8B-B14F-4D97-AF65-F5344CB8AC3E}">
        <p14:creationId xmlns:p14="http://schemas.microsoft.com/office/powerpoint/2010/main" val="370989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47DC22-92C3-437E-AABB-000D7C727AB2}"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B6E91-93F2-4187-B4D6-9754EF715BE2}" type="slidenum">
              <a:rPr lang="en-US" smtClean="0"/>
              <a:pPr/>
              <a:t>‹#›</a:t>
            </a:fld>
            <a:endParaRPr lang="en-US"/>
          </a:p>
        </p:txBody>
      </p:sp>
    </p:spTree>
    <p:extLst>
      <p:ext uri="{BB962C8B-B14F-4D97-AF65-F5344CB8AC3E}">
        <p14:creationId xmlns:p14="http://schemas.microsoft.com/office/powerpoint/2010/main" val="381255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47DC22-92C3-437E-AABB-000D7C727AB2}"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B6E91-93F2-4187-B4D6-9754EF715BE2}" type="slidenum">
              <a:rPr lang="en-US" smtClean="0"/>
              <a:pPr/>
              <a:t>‹#›</a:t>
            </a:fld>
            <a:endParaRPr lang="en-US"/>
          </a:p>
        </p:txBody>
      </p:sp>
    </p:spTree>
    <p:extLst>
      <p:ext uri="{BB962C8B-B14F-4D97-AF65-F5344CB8AC3E}">
        <p14:creationId xmlns:p14="http://schemas.microsoft.com/office/powerpoint/2010/main" val="355269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7DC22-92C3-437E-AABB-000D7C727AB2}" type="datetimeFigureOut">
              <a:rPr lang="en-US" smtClean="0"/>
              <a:pPr/>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B6E91-93F2-4187-B4D6-9754EF715BE2}" type="slidenum">
              <a:rPr lang="en-US" smtClean="0"/>
              <a:pPr/>
              <a:t>‹#›</a:t>
            </a:fld>
            <a:endParaRPr lang="en-US"/>
          </a:p>
        </p:txBody>
      </p:sp>
    </p:spTree>
    <p:extLst>
      <p:ext uri="{BB962C8B-B14F-4D97-AF65-F5344CB8AC3E}">
        <p14:creationId xmlns:p14="http://schemas.microsoft.com/office/powerpoint/2010/main" val="13595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47DC22-92C3-437E-AABB-000D7C727AB2}" type="datetimeFigureOut">
              <a:rPr lang="en-US" smtClean="0"/>
              <a:pPr/>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B6E91-93F2-4187-B4D6-9754EF715BE2}" type="slidenum">
              <a:rPr lang="en-US" smtClean="0"/>
              <a:pPr/>
              <a:t>‹#›</a:t>
            </a:fld>
            <a:endParaRPr lang="en-US"/>
          </a:p>
        </p:txBody>
      </p:sp>
    </p:spTree>
    <p:extLst>
      <p:ext uri="{BB962C8B-B14F-4D97-AF65-F5344CB8AC3E}">
        <p14:creationId xmlns:p14="http://schemas.microsoft.com/office/powerpoint/2010/main" val="370753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7DC22-92C3-437E-AABB-000D7C727AB2}" type="datetimeFigureOut">
              <a:rPr lang="en-US" smtClean="0"/>
              <a:pPr/>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B6E91-93F2-4187-B4D6-9754EF715BE2}" type="slidenum">
              <a:rPr lang="en-US" smtClean="0"/>
              <a:pPr/>
              <a:t>‹#›</a:t>
            </a:fld>
            <a:endParaRPr lang="en-US"/>
          </a:p>
        </p:txBody>
      </p:sp>
    </p:spTree>
    <p:extLst>
      <p:ext uri="{BB962C8B-B14F-4D97-AF65-F5344CB8AC3E}">
        <p14:creationId xmlns:p14="http://schemas.microsoft.com/office/powerpoint/2010/main" val="140158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7DC22-92C3-437E-AABB-000D7C727AB2}"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B6E91-93F2-4187-B4D6-9754EF715BE2}" type="slidenum">
              <a:rPr lang="en-US" smtClean="0"/>
              <a:pPr/>
              <a:t>‹#›</a:t>
            </a:fld>
            <a:endParaRPr lang="en-US"/>
          </a:p>
        </p:txBody>
      </p:sp>
    </p:spTree>
    <p:extLst>
      <p:ext uri="{BB962C8B-B14F-4D97-AF65-F5344CB8AC3E}">
        <p14:creationId xmlns:p14="http://schemas.microsoft.com/office/powerpoint/2010/main" val="263639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7DC22-92C3-437E-AABB-000D7C727AB2}"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B6E91-93F2-4187-B4D6-9754EF715BE2}" type="slidenum">
              <a:rPr lang="en-US" smtClean="0"/>
              <a:pPr/>
              <a:t>‹#›</a:t>
            </a:fld>
            <a:endParaRPr lang="en-US"/>
          </a:p>
        </p:txBody>
      </p:sp>
    </p:spTree>
    <p:extLst>
      <p:ext uri="{BB962C8B-B14F-4D97-AF65-F5344CB8AC3E}">
        <p14:creationId xmlns:p14="http://schemas.microsoft.com/office/powerpoint/2010/main" val="74272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7DC22-92C3-437E-AABB-000D7C727AB2}" type="datetimeFigureOut">
              <a:rPr lang="en-US" smtClean="0"/>
              <a:pPr/>
              <a:t>11/19/2024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B6E91-93F2-4187-B4D6-9754EF715BE2}" type="slidenum">
              <a:rPr lang="en-US" smtClean="0"/>
              <a:pPr/>
              <a:t>‹#›</a:t>
            </a:fld>
            <a:endParaRPr lang="en-US"/>
          </a:p>
        </p:txBody>
      </p:sp>
    </p:spTree>
    <p:extLst>
      <p:ext uri="{BB962C8B-B14F-4D97-AF65-F5344CB8AC3E}">
        <p14:creationId xmlns:p14="http://schemas.microsoft.com/office/powerpoint/2010/main" val="141104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9793"/>
            <a:ext cx="12192000" cy="1193075"/>
          </a:xfrm>
        </p:spPr>
        <p:txBody>
          <a:bodyPr>
            <a:normAutofit fontScale="90000"/>
          </a:bodyPr>
          <a:lstStyle/>
          <a:p>
            <a:pPr algn="ctr"/>
            <a:br>
              <a:rPr lang="en-US" dirty="0"/>
            </a:br>
            <a:br>
              <a:rPr lang="en-US" dirty="0"/>
            </a:br>
            <a:r>
              <a:rPr lang="en-US" sz="5300" b="1" dirty="0">
                <a:solidFill>
                  <a:srgbClr val="222222"/>
                </a:solidFill>
                <a:latin typeface="Arial" panose="020B0604020202020204" pitchFamily="34" charset="0"/>
              </a:rPr>
              <a:t>“The Intensity of Astonishment”:</a:t>
            </a:r>
            <a:br>
              <a:rPr lang="en-US" sz="5300" b="1" dirty="0">
                <a:solidFill>
                  <a:srgbClr val="222222"/>
                </a:solidFill>
                <a:latin typeface="Arial" panose="020B0604020202020204" pitchFamily="34" charset="0"/>
              </a:rPr>
            </a:br>
            <a:r>
              <a:rPr lang="en-US" sz="5300" b="1" dirty="0">
                <a:solidFill>
                  <a:srgbClr val="222222"/>
                </a:solidFill>
                <a:latin typeface="Arial" panose="020B0604020202020204" pitchFamily="34" charset="0"/>
              </a:rPr>
              <a:t>Celebrating Two BNL </a:t>
            </a:r>
            <a:r>
              <a:rPr lang="en-US" sz="5300" b="1" i="0" dirty="0">
                <a:solidFill>
                  <a:srgbClr val="222222"/>
                </a:solidFill>
                <a:effectLst/>
                <a:latin typeface="Arial" panose="020B0604020202020204" pitchFamily="34" charset="0"/>
              </a:rPr>
              <a:t>Discoveries</a:t>
            </a:r>
            <a:br>
              <a:rPr lang="en-US" b="1" i="0" dirty="0">
                <a:solidFill>
                  <a:srgbClr val="222222"/>
                </a:solidFill>
                <a:effectLst/>
                <a:latin typeface="Arial" panose="020B0604020202020204" pitchFamily="34" charset="0"/>
              </a:rPr>
            </a:br>
            <a:r>
              <a:rPr lang="en-US" sz="3600" b="0" i="0" dirty="0">
                <a:solidFill>
                  <a:srgbClr val="222222"/>
                </a:solidFill>
                <a:effectLst/>
                <a:latin typeface="Arial" panose="020B0604020202020204" pitchFamily="34" charset="0"/>
              </a:rPr>
              <a:t> </a:t>
            </a:r>
            <a:br>
              <a:rPr lang="en-US" sz="3600" b="0" i="0" dirty="0">
                <a:solidFill>
                  <a:srgbClr val="222222"/>
                </a:solidFill>
                <a:effectLst/>
                <a:latin typeface="Arial" panose="020B0604020202020204" pitchFamily="34" charset="0"/>
              </a:rPr>
            </a:br>
            <a:br>
              <a:rPr lang="en-US" sz="6700" dirty="0"/>
            </a:br>
            <a:br>
              <a:rPr lang="en-US" sz="7300" dirty="0"/>
            </a:br>
            <a:endParaRPr lang="en-US" sz="5300" dirty="0"/>
          </a:p>
        </p:txBody>
      </p:sp>
      <p:sp>
        <p:nvSpPr>
          <p:cNvPr id="3" name="Content Placeholder 2"/>
          <p:cNvSpPr>
            <a:spLocks noGrp="1"/>
          </p:cNvSpPr>
          <p:nvPr>
            <p:ph idx="1"/>
          </p:nvPr>
        </p:nvSpPr>
        <p:spPr>
          <a:xfrm>
            <a:off x="838200" y="3502151"/>
            <a:ext cx="10515600" cy="2674811"/>
          </a:xfrm>
        </p:spPr>
        <p:txBody>
          <a:bodyPr>
            <a:normAutofit/>
          </a:bodyPr>
          <a:lstStyle/>
          <a:p>
            <a:pPr marL="0" indent="0" algn="ctr">
              <a:lnSpc>
                <a:spcPct val="100000"/>
              </a:lnSpc>
              <a:buNone/>
            </a:pPr>
            <a:endParaRPr lang="en-US" dirty="0"/>
          </a:p>
          <a:p>
            <a:pPr marL="0" indent="0" algn="ctr">
              <a:lnSpc>
                <a:spcPct val="100000"/>
              </a:lnSpc>
              <a:buNone/>
            </a:pPr>
            <a:r>
              <a:rPr lang="en-US" dirty="0"/>
              <a:t>Robert P. Crease</a:t>
            </a:r>
          </a:p>
          <a:p>
            <a:pPr marL="0" indent="0" algn="ctr">
              <a:lnSpc>
                <a:spcPct val="100000"/>
              </a:lnSpc>
              <a:buNone/>
            </a:pPr>
            <a:r>
              <a:rPr lang="en-US" dirty="0"/>
              <a:t>Department of Philosophy</a:t>
            </a:r>
          </a:p>
          <a:p>
            <a:pPr marL="0" indent="0" algn="ctr">
              <a:lnSpc>
                <a:spcPct val="100000"/>
              </a:lnSpc>
              <a:buNone/>
            </a:pPr>
            <a:r>
              <a:rPr lang="en-US" dirty="0"/>
              <a:t>Stony Brook University</a:t>
            </a:r>
          </a:p>
        </p:txBody>
      </p:sp>
    </p:spTree>
    <p:extLst>
      <p:ext uri="{BB962C8B-B14F-4D97-AF65-F5344CB8AC3E}">
        <p14:creationId xmlns:p14="http://schemas.microsoft.com/office/powerpoint/2010/main" val="1637931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B8222-C18E-479D-35BF-6C3D37E6A1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B3BA5-F1BB-868B-1E35-16C5742D987F}"/>
              </a:ext>
            </a:extLst>
          </p:cNvPr>
          <p:cNvSpPr>
            <a:spLocks noGrp="1"/>
          </p:cNvSpPr>
          <p:nvPr>
            <p:ph type="title"/>
          </p:nvPr>
        </p:nvSpPr>
        <p:spPr/>
        <p:txBody>
          <a:bodyPr>
            <a:noAutofit/>
          </a:bodyPr>
          <a:lstStyle/>
          <a:p>
            <a:pPr algn="ctr"/>
            <a:r>
              <a:rPr lang="en-US" sz="4800" b="1" dirty="0">
                <a:latin typeface="Arial" panose="020B0604020202020204" pitchFamily="34" charset="0"/>
                <a:cs typeface="Arial" panose="020B0604020202020204" pitchFamily="34" charset="0"/>
              </a:rPr>
              <a:t>AGS Proposal #181</a:t>
            </a:r>
            <a:br>
              <a:rPr lang="en-US" sz="4800" b="1" dirty="0">
                <a:latin typeface="Arial" panose="020B0604020202020204" pitchFamily="34" charset="0"/>
                <a:cs typeface="Arial" panose="020B0604020202020204" pitchFamily="34" charset="0"/>
              </a:rPr>
            </a:br>
            <a:r>
              <a:rPr lang="en-US" sz="4800" b="1" dirty="0">
                <a:effectLst/>
                <a:latin typeface="Arial" panose="020B0604020202020204" pitchFamily="34" charset="0"/>
                <a:ea typeface="Aptos" panose="020B0004020202020204" pitchFamily="34" charset="0"/>
                <a:cs typeface="Arial" panose="020B0604020202020204" pitchFamily="34" charset="0"/>
              </a:rPr>
              <a:t>“Proposal for K</a:t>
            </a:r>
            <a:r>
              <a:rPr lang="en-US" sz="4800" b="1" baseline="30000" dirty="0">
                <a:effectLst/>
                <a:latin typeface="Arial" panose="020B0604020202020204" pitchFamily="34" charset="0"/>
                <a:ea typeface="Aptos" panose="020B0004020202020204" pitchFamily="34" charset="0"/>
                <a:cs typeface="Arial" panose="020B0604020202020204" pitchFamily="34" charset="0"/>
              </a:rPr>
              <a:t>0</a:t>
            </a:r>
            <a:r>
              <a:rPr lang="en-US" sz="4800" b="1" baseline="-25000" dirty="0">
                <a:effectLst/>
                <a:latin typeface="Arial" panose="020B0604020202020204" pitchFamily="34" charset="0"/>
                <a:ea typeface="Aptos" panose="020B0004020202020204" pitchFamily="34" charset="0"/>
                <a:cs typeface="Arial" panose="020B0604020202020204" pitchFamily="34" charset="0"/>
              </a:rPr>
              <a:t>2</a:t>
            </a:r>
            <a:r>
              <a:rPr lang="en-US" sz="4800" b="1" dirty="0">
                <a:effectLst/>
                <a:latin typeface="Arial" panose="020B0604020202020204" pitchFamily="34" charset="0"/>
                <a:ea typeface="Aptos" panose="020B0004020202020204" pitchFamily="34" charset="0"/>
                <a:cs typeface="Arial" panose="020B0604020202020204" pitchFamily="34" charset="0"/>
              </a:rPr>
              <a:t> Decay and Interaction Experiment”</a:t>
            </a:r>
            <a:endParaRPr lang="en-US" sz="4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B6D4DCA-3114-D29E-A0CE-96DA772825FA}"/>
              </a:ext>
            </a:extLst>
          </p:cNvPr>
          <p:cNvSpPr>
            <a:spLocks noGrp="1"/>
          </p:cNvSpPr>
          <p:nvPr>
            <p:ph idx="1"/>
          </p:nvPr>
        </p:nvSpPr>
        <p:spPr>
          <a:xfrm>
            <a:off x="838200" y="2098766"/>
            <a:ext cx="10515600" cy="4644254"/>
          </a:xfrm>
        </p:spPr>
        <p:txBody>
          <a:bodyPr>
            <a:normAutofit fontScale="92500" lnSpcReduction="10000"/>
          </a:bodyPr>
          <a:lstStyle/>
          <a:p>
            <a:pPr marL="0" indent="0">
              <a:buNone/>
            </a:pPr>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800" dirty="0">
                <a:latin typeface="Arial" panose="020B0604020202020204" pitchFamily="34" charset="0"/>
                <a:ea typeface="Aptos" panose="020B0004020202020204" pitchFamily="34" charset="0"/>
                <a:cs typeface="Arial" panose="020B0604020202020204" pitchFamily="34" charset="0"/>
              </a:rPr>
              <a:t>A</a:t>
            </a:r>
            <a:r>
              <a:rPr lang="en-US" sz="2800" dirty="0">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d</a:t>
            </a:r>
            <a:r>
              <a:rPr lang="en-US" sz="2800" dirty="0">
                <a:latin typeface="Arial" panose="020B0604020202020204" pitchFamily="34" charset="0"/>
                <a:ea typeface="Aptos" panose="020B0004020202020204" pitchFamily="34" charset="0"/>
                <a:cs typeface="Arial" panose="020B0604020202020204" pitchFamily="34" charset="0"/>
              </a:rPr>
              <a:t>air: 		“Fitch and Cronin have to be wrong.”</a:t>
            </a:r>
          </a:p>
          <a:p>
            <a:pPr marL="0" indent="0">
              <a:buNone/>
            </a:pPr>
            <a:endParaRPr lang="en-US" sz="2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2800" dirty="0">
                <a:latin typeface="Arial" panose="020B0604020202020204" pitchFamily="34" charset="0"/>
                <a:ea typeface="Aptos" panose="020B0004020202020204" pitchFamily="34" charset="0"/>
                <a:cs typeface="Arial" panose="020B0604020202020204" pitchFamily="34" charset="0"/>
              </a:rPr>
              <a:t>August 1964: 	International “Rochester” conference in Dubna, 				Soviet colleague suggests culprit a trapped fly.</a:t>
            </a:r>
          </a:p>
          <a:p>
            <a:pPr marL="0" indent="0">
              <a:buNone/>
            </a:pPr>
            <a:endParaRPr lang="en-US" sz="2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2800" dirty="0">
                <a:latin typeface="Arial" panose="020B0604020202020204" pitchFamily="34" charset="0"/>
                <a:ea typeface="Aptos" panose="020B0004020202020204" pitchFamily="34" charset="0"/>
                <a:cs typeface="Arial" panose="020B0604020202020204" pitchFamily="34" charset="0"/>
              </a:rPr>
              <a:t>Q: 			What properties must such a fly have?  </a:t>
            </a:r>
          </a:p>
          <a:p>
            <a:pPr marL="0" indent="0">
              <a:buNone/>
            </a:pPr>
            <a:endParaRPr lang="en-US" sz="2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2800" dirty="0">
                <a:latin typeface="Arial" panose="020B0604020202020204" pitchFamily="34" charset="0"/>
                <a:ea typeface="Aptos" panose="020B0004020202020204" pitchFamily="34" charset="0"/>
                <a:cs typeface="Arial" panose="020B0604020202020204" pitchFamily="34" charset="0"/>
              </a:rPr>
              <a:t>A: 			Denser than uranium.</a:t>
            </a: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2800" dirty="0">
                <a:latin typeface="Arial" panose="020B0604020202020204" pitchFamily="34" charset="0"/>
                <a:ea typeface="Aptos" panose="020B0004020202020204" pitchFamily="34" charset="0"/>
                <a:cs typeface="Arial" panose="020B0604020202020204" pitchFamily="34" charset="0"/>
              </a:rPr>
              <a:t>“Evidence for the 2</a:t>
            </a:r>
            <a:r>
              <a:rPr lang="el-GR" sz="2800" dirty="0">
                <a:latin typeface="Arial" panose="020B0604020202020204" pitchFamily="34" charset="0"/>
                <a:ea typeface="Aptos" panose="020B0004020202020204" pitchFamily="34" charset="0"/>
                <a:cs typeface="Arial" panose="020B0604020202020204" pitchFamily="34" charset="0"/>
              </a:rPr>
              <a:t>π</a:t>
            </a:r>
            <a:r>
              <a:rPr lang="en-US" dirty="0">
                <a:latin typeface="Arial" panose="020B0604020202020204" pitchFamily="34" charset="0"/>
                <a:ea typeface="Aptos" panose="020B0004020202020204" pitchFamily="34" charset="0"/>
                <a:cs typeface="Arial" panose="020B0604020202020204" pitchFamily="34" charset="0"/>
              </a:rPr>
              <a:t> Decay of the K</a:t>
            </a:r>
            <a:r>
              <a:rPr lang="en-US" baseline="-25000" dirty="0">
                <a:latin typeface="Arial" panose="020B0604020202020204" pitchFamily="34" charset="0"/>
                <a:ea typeface="Aptos" panose="020B0004020202020204" pitchFamily="34" charset="0"/>
                <a:cs typeface="Arial" panose="020B0604020202020204" pitchFamily="34" charset="0"/>
              </a:rPr>
              <a:t>2</a:t>
            </a:r>
            <a:r>
              <a:rPr lang="en-US" baseline="30000" dirty="0">
                <a:latin typeface="Arial" panose="020B0604020202020204" pitchFamily="34" charset="0"/>
                <a:ea typeface="Aptos" panose="020B0004020202020204" pitchFamily="34" charset="0"/>
                <a:cs typeface="Arial" panose="020B0604020202020204" pitchFamily="34" charset="0"/>
              </a:rPr>
              <a:t>0</a:t>
            </a:r>
            <a:r>
              <a:rPr lang="en-US" dirty="0">
                <a:latin typeface="Arial" panose="020B0604020202020204" pitchFamily="34" charset="0"/>
                <a:ea typeface="Aptos" panose="020B0004020202020204" pitchFamily="34" charset="0"/>
                <a:cs typeface="Arial" panose="020B0604020202020204" pitchFamily="34" charset="0"/>
              </a:rPr>
              <a:t> Meson,” </a:t>
            </a:r>
            <a:r>
              <a:rPr lang="en-US" sz="2800" dirty="0">
                <a:latin typeface="Arial" panose="020B0604020202020204" pitchFamily="34" charset="0"/>
                <a:ea typeface="Aptos" panose="020B0004020202020204" pitchFamily="34" charset="0"/>
                <a:cs typeface="Arial" panose="020B0604020202020204" pitchFamily="34" charset="0"/>
              </a:rPr>
              <a:t>(1964) </a:t>
            </a:r>
          </a:p>
        </p:txBody>
      </p:sp>
    </p:spTree>
    <p:extLst>
      <p:ext uri="{BB962C8B-B14F-4D97-AF65-F5344CB8AC3E}">
        <p14:creationId xmlns:p14="http://schemas.microsoft.com/office/powerpoint/2010/main" val="2812000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062D-634E-43A0-42ED-6184F1487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240E4-4798-8CA2-51B6-AD04B567940A}"/>
              </a:ext>
            </a:extLst>
          </p:cNvPr>
          <p:cNvSpPr>
            <a:spLocks noGrp="1"/>
          </p:cNvSpPr>
          <p:nvPr>
            <p:ph type="title"/>
          </p:nvPr>
        </p:nvSpPr>
        <p:spPr/>
        <p:txBody>
          <a:bodyPr>
            <a:noAutofit/>
          </a:bodyPr>
          <a:lstStyle/>
          <a:p>
            <a:pPr algn="ctr"/>
            <a:r>
              <a:rPr lang="en-US" sz="4800" b="1" dirty="0">
                <a:latin typeface="Arial" panose="020B0604020202020204" pitchFamily="34" charset="0"/>
                <a:cs typeface="Arial" panose="020B0604020202020204" pitchFamily="34" charset="0"/>
              </a:rPr>
              <a:t>AGS Proposal #181</a:t>
            </a:r>
            <a:br>
              <a:rPr lang="en-US" sz="4800" b="1" dirty="0">
                <a:latin typeface="Arial" panose="020B0604020202020204" pitchFamily="34" charset="0"/>
                <a:cs typeface="Arial" panose="020B0604020202020204" pitchFamily="34" charset="0"/>
              </a:rPr>
            </a:br>
            <a:r>
              <a:rPr lang="en-US" sz="4800" b="1" dirty="0">
                <a:effectLst/>
                <a:latin typeface="Arial" panose="020B0604020202020204" pitchFamily="34" charset="0"/>
                <a:ea typeface="Aptos" panose="020B0004020202020204" pitchFamily="34" charset="0"/>
                <a:cs typeface="Arial" panose="020B0604020202020204" pitchFamily="34" charset="0"/>
              </a:rPr>
              <a:t>“Proposal for K</a:t>
            </a:r>
            <a:r>
              <a:rPr lang="en-US" sz="4800" b="1" baseline="30000" dirty="0">
                <a:effectLst/>
                <a:latin typeface="Arial" panose="020B0604020202020204" pitchFamily="34" charset="0"/>
                <a:ea typeface="Aptos" panose="020B0004020202020204" pitchFamily="34" charset="0"/>
                <a:cs typeface="Arial" panose="020B0604020202020204" pitchFamily="34" charset="0"/>
              </a:rPr>
              <a:t>0</a:t>
            </a:r>
            <a:r>
              <a:rPr lang="en-US" sz="4800" b="1" baseline="-25000" dirty="0">
                <a:effectLst/>
                <a:latin typeface="Arial" panose="020B0604020202020204" pitchFamily="34" charset="0"/>
                <a:ea typeface="Aptos" panose="020B0004020202020204" pitchFamily="34" charset="0"/>
                <a:cs typeface="Arial" panose="020B0604020202020204" pitchFamily="34" charset="0"/>
              </a:rPr>
              <a:t>2</a:t>
            </a:r>
            <a:r>
              <a:rPr lang="en-US" sz="4800" b="1" dirty="0">
                <a:effectLst/>
                <a:latin typeface="Arial" panose="020B0604020202020204" pitchFamily="34" charset="0"/>
                <a:ea typeface="Aptos" panose="020B0004020202020204" pitchFamily="34" charset="0"/>
                <a:cs typeface="Arial" panose="020B0604020202020204" pitchFamily="34" charset="0"/>
              </a:rPr>
              <a:t> Decay and Interaction Experiment”</a:t>
            </a:r>
            <a:endParaRPr lang="en-US" sz="4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CB08867-43F4-77FB-C41B-279BC3F11E3F}"/>
              </a:ext>
            </a:extLst>
          </p:cNvPr>
          <p:cNvSpPr>
            <a:spLocks noGrp="1"/>
          </p:cNvSpPr>
          <p:nvPr>
            <p:ph idx="1"/>
          </p:nvPr>
        </p:nvSpPr>
        <p:spPr>
          <a:xfrm>
            <a:off x="733696" y="2037807"/>
            <a:ext cx="11310258" cy="4820193"/>
          </a:xfrm>
        </p:spPr>
        <p:txBody>
          <a:bodyPr>
            <a:normAutofit fontScale="25000" lnSpcReduction="20000"/>
          </a:bodyPr>
          <a:lstStyle/>
          <a:p>
            <a:pPr marL="0" indent="0">
              <a:buNone/>
            </a:pPr>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1200" u="sng" dirty="0">
                <a:latin typeface="Calibri" panose="020F0502020204030204" pitchFamily="34" charset="0"/>
                <a:ea typeface="Calibri" panose="020F0502020204030204" pitchFamily="34" charset="0"/>
                <a:cs typeface="Calibri" panose="020F0502020204030204" pitchFamily="34" charset="0"/>
              </a:rPr>
              <a:t>Nobel Lectures, 8 December 1980</a:t>
            </a:r>
          </a:p>
          <a:p>
            <a:pPr marL="0" indent="0">
              <a:buNone/>
            </a:pPr>
            <a:endParaRPr lang="en-US" sz="1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1200" dirty="0">
                <a:latin typeface="Calibri" panose="020F0502020204030204" pitchFamily="34" charset="0"/>
                <a:ea typeface="Calibri" panose="020F0502020204030204" pitchFamily="34" charset="0"/>
                <a:cs typeface="Calibri" panose="020F0502020204030204" pitchFamily="34" charset="0"/>
              </a:rPr>
              <a:t>“I am always astonished when a simple apparatus, designed to ask the right question of nature, receives a clear response.”</a:t>
            </a:r>
          </a:p>
          <a:p>
            <a:pPr marL="0" indent="0">
              <a:buNone/>
            </a:pPr>
            <a:r>
              <a:rPr lang="en-US" sz="11200" dirty="0">
                <a:latin typeface="Calibri" panose="020F0502020204030204" pitchFamily="34" charset="0"/>
                <a:ea typeface="Calibri" panose="020F0502020204030204" pitchFamily="34" charset="0"/>
                <a:cs typeface="Calibri" panose="020F0502020204030204" pitchFamily="34" charset="0"/>
              </a:rPr>
              <a:t>		Cronin, “CP Symmetry Violation: The Search for its Origin”</a:t>
            </a:r>
          </a:p>
          <a:p>
            <a:pPr marL="0" indent="0">
              <a:buNone/>
            </a:pPr>
            <a:r>
              <a:rPr lang="en-US" sz="112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11200" dirty="0">
                <a:latin typeface="Calibri" panose="020F0502020204030204" pitchFamily="34" charset="0"/>
                <a:ea typeface="Calibri" panose="020F0502020204030204" pitchFamily="34" charset="0"/>
                <a:cs typeface="Calibri" panose="020F0502020204030204" pitchFamily="34" charset="0"/>
              </a:rPr>
              <a:t>“Lewis Thomas, whose essays on science grace our literature, has written, ‘You measure the quality of the work by the intensity of the astonishment.’ After 16 years, the world of physics is still astonished by CP and T </a:t>
            </a:r>
            <a:r>
              <a:rPr lang="en-US" sz="11200" dirty="0" err="1">
                <a:latin typeface="Calibri" panose="020F0502020204030204" pitchFamily="34" charset="0"/>
                <a:ea typeface="Calibri" panose="020F0502020204030204" pitchFamily="34" charset="0"/>
                <a:cs typeface="Calibri" panose="020F0502020204030204" pitchFamily="34" charset="0"/>
              </a:rPr>
              <a:t>noninvariance</a:t>
            </a:r>
            <a:r>
              <a:rPr lang="en-US" sz="112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11200" dirty="0">
                <a:latin typeface="Calibri" panose="020F0502020204030204" pitchFamily="34" charset="0"/>
                <a:ea typeface="Calibri" panose="020F0502020204030204" pitchFamily="34" charset="0"/>
                <a:cs typeface="Calibri" panose="020F0502020204030204" pitchFamily="34" charset="0"/>
              </a:rPr>
              <a:t>		Fitch, “The Discovery of Charge Conjugation Parity Asymmetry”</a:t>
            </a:r>
          </a:p>
        </p:txBody>
      </p:sp>
    </p:spTree>
    <p:extLst>
      <p:ext uri="{BB962C8B-B14F-4D97-AF65-F5344CB8AC3E}">
        <p14:creationId xmlns:p14="http://schemas.microsoft.com/office/powerpoint/2010/main" val="52316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FC8B-6D1F-89FF-BCD0-312B25958702}"/>
              </a:ext>
            </a:extLst>
          </p:cNvPr>
          <p:cNvSpPr>
            <a:spLocks noGrp="1"/>
          </p:cNvSpPr>
          <p:nvPr>
            <p:ph type="title"/>
          </p:nvPr>
        </p:nvSpPr>
        <p:spPr/>
        <p:txBody>
          <a:bodyPr>
            <a:normAutofit/>
          </a:bodyPr>
          <a:lstStyle/>
          <a:p>
            <a:pPr algn="ctr"/>
            <a:r>
              <a:rPr lang="en-US" sz="4800" b="1" dirty="0">
                <a:latin typeface="Arial" panose="020B0604020202020204" pitchFamily="34" charset="0"/>
                <a:cs typeface="Arial" panose="020B0604020202020204" pitchFamily="34" charset="0"/>
              </a:rPr>
              <a:t>Adair’s Regrets?</a:t>
            </a:r>
          </a:p>
        </p:txBody>
      </p:sp>
      <p:sp>
        <p:nvSpPr>
          <p:cNvPr id="3" name="Content Placeholder 2">
            <a:extLst>
              <a:ext uri="{FF2B5EF4-FFF2-40B4-BE49-F238E27FC236}">
                <a16:creationId xmlns:a16="http://schemas.microsoft.com/office/drawing/2014/main" id="{8E541567-74C8-6A40-0DD7-B7910CE1E33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“No man having put his hand to the plow, and looking back, is fit for the Kingdom of God” (Luke 9:62).</a:t>
            </a:r>
          </a:p>
          <a:p>
            <a:pPr marL="0" indent="0">
              <a:buNone/>
            </a:pPr>
            <a:endParaRPr lang="en-US" dirty="0"/>
          </a:p>
        </p:txBody>
      </p:sp>
    </p:spTree>
    <p:extLst>
      <p:ext uri="{BB962C8B-B14F-4D97-AF65-F5344CB8AC3E}">
        <p14:creationId xmlns:p14="http://schemas.microsoft.com/office/powerpoint/2010/main" val="162476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83BE9-B980-A347-F2F5-B5E94DE16F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872F0-664A-824F-9688-C2AD2CA114E0}"/>
              </a:ext>
            </a:extLst>
          </p:cNvPr>
          <p:cNvSpPr>
            <a:spLocks noGrp="1"/>
          </p:cNvSpPr>
          <p:nvPr>
            <p:ph type="title"/>
          </p:nvPr>
        </p:nvSpPr>
        <p:spPr/>
        <p:txBody>
          <a:bodyPr>
            <a:noAutofit/>
          </a:bodyPr>
          <a:lstStyle/>
          <a:p>
            <a:pPr algn="ctr"/>
            <a:r>
              <a:rPr lang="en-US" sz="4800" b="1" dirty="0">
                <a:latin typeface="Arial" panose="020B0604020202020204" pitchFamily="34" charset="0"/>
                <a:cs typeface="Arial" panose="020B0604020202020204" pitchFamily="34" charset="0"/>
              </a:rPr>
              <a:t>AGS Proposal #598</a:t>
            </a:r>
            <a:br>
              <a:rPr lang="en-US" sz="4800" b="1" dirty="0">
                <a:latin typeface="Arial" panose="020B0604020202020204" pitchFamily="34" charset="0"/>
                <a:cs typeface="Arial" panose="020B0604020202020204" pitchFamily="34" charset="0"/>
              </a:rPr>
            </a:br>
            <a:r>
              <a:rPr lang="en-US" sz="4800" b="1" dirty="0">
                <a:effectLst/>
                <a:latin typeface="Arial" panose="020B0604020202020204" pitchFamily="34" charset="0"/>
                <a:ea typeface="Aptos" panose="020B0004020202020204" pitchFamily="34" charset="0"/>
                <a:cs typeface="Arial" panose="020B0604020202020204" pitchFamily="34" charset="0"/>
              </a:rPr>
              <a:t>“Proposal for K</a:t>
            </a:r>
            <a:r>
              <a:rPr lang="en-US" sz="4800" b="1" baseline="30000" dirty="0">
                <a:effectLst/>
                <a:latin typeface="Arial" panose="020B0604020202020204" pitchFamily="34" charset="0"/>
                <a:ea typeface="Aptos" panose="020B0004020202020204" pitchFamily="34" charset="0"/>
                <a:cs typeface="Arial" panose="020B0604020202020204" pitchFamily="34" charset="0"/>
              </a:rPr>
              <a:t>0</a:t>
            </a:r>
            <a:r>
              <a:rPr lang="en-US" sz="4800" b="1" baseline="-25000" dirty="0">
                <a:effectLst/>
                <a:latin typeface="Arial" panose="020B0604020202020204" pitchFamily="34" charset="0"/>
                <a:ea typeface="Aptos" panose="020B0004020202020204" pitchFamily="34" charset="0"/>
                <a:cs typeface="Arial" panose="020B0604020202020204" pitchFamily="34" charset="0"/>
              </a:rPr>
              <a:t>2</a:t>
            </a:r>
            <a:r>
              <a:rPr lang="en-US" sz="4800" b="1" dirty="0">
                <a:effectLst/>
                <a:latin typeface="Arial" panose="020B0604020202020204" pitchFamily="34" charset="0"/>
                <a:ea typeface="Aptos" panose="020B0004020202020204" pitchFamily="34" charset="0"/>
                <a:cs typeface="Arial" panose="020B0604020202020204" pitchFamily="34" charset="0"/>
              </a:rPr>
              <a:t> Decay and Interaction Experiment”</a:t>
            </a:r>
            <a:endParaRPr lang="en-US" sz="4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68968E-00DF-ED7A-4286-BDF53BD065F8}"/>
              </a:ext>
            </a:extLst>
          </p:cNvPr>
          <p:cNvSpPr>
            <a:spLocks noGrp="1"/>
          </p:cNvSpPr>
          <p:nvPr>
            <p:ph idx="1"/>
          </p:nvPr>
        </p:nvSpPr>
        <p:spPr>
          <a:xfrm>
            <a:off x="838200" y="2192867"/>
            <a:ext cx="10515600" cy="3984096"/>
          </a:xfrm>
        </p:spPr>
        <p:txBody>
          <a:bodyPr>
            <a:normAutofit lnSpcReduction="10000"/>
          </a:bodyPr>
          <a:lstStyle/>
          <a:p>
            <a:pPr marL="0" indent="0">
              <a:buNone/>
            </a:pPr>
            <a:r>
              <a:rPr lang="en-US" sz="2400" u="sng" dirty="0">
                <a:latin typeface="Arial" panose="020B0604020202020204" pitchFamily="34" charset="0"/>
                <a:ea typeface="Aptos" panose="020B0004020202020204" pitchFamily="34" charset="0"/>
                <a:cs typeface="Arial" panose="020B0604020202020204" pitchFamily="34" charset="0"/>
              </a:rPr>
              <a:t>Ting, Becker, Chen et al.</a:t>
            </a:r>
          </a:p>
          <a:p>
            <a:pPr marL="0" indent="0">
              <a:buNone/>
            </a:pPr>
            <a:endParaRPr lang="en-US" sz="24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2400" dirty="0">
                <a:latin typeface="Arial" panose="020B0604020202020204" pitchFamily="34" charset="0"/>
                <a:ea typeface="Aptos" panose="020B0004020202020204" pitchFamily="34" charset="0"/>
                <a:cs typeface="Arial" panose="020B0604020202020204" pitchFamily="34" charset="0"/>
              </a:rPr>
              <a:t>January 1972: 		Proposal submitted</a:t>
            </a:r>
          </a:p>
          <a:p>
            <a:pPr marL="0" indent="0">
              <a:buNone/>
            </a:pPr>
            <a:endParaRPr lang="en-US" sz="24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2400" dirty="0">
                <a:latin typeface="Arial" panose="020B0604020202020204" pitchFamily="34" charset="0"/>
                <a:ea typeface="Aptos" panose="020B0004020202020204" pitchFamily="34" charset="0"/>
                <a:cs typeface="Arial" panose="020B0604020202020204" pitchFamily="34" charset="0"/>
              </a:rPr>
              <a:t>May 1972: 			Proposal approved</a:t>
            </a:r>
          </a:p>
          <a:p>
            <a:pPr marL="0" indent="0">
              <a:buNone/>
            </a:pPr>
            <a:endParaRPr lang="en-US" sz="24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2400" dirty="0">
                <a:latin typeface="Arial" panose="020B0604020202020204" pitchFamily="34" charset="0"/>
                <a:ea typeface="Aptos" panose="020B0004020202020204" pitchFamily="34" charset="0"/>
                <a:cs typeface="Arial" panose="020B0604020202020204" pitchFamily="34" charset="0"/>
              </a:rPr>
              <a:t>Fall 1973: 			Installation begins </a:t>
            </a:r>
          </a:p>
          <a:p>
            <a:pPr marL="0" indent="0">
              <a:buNone/>
            </a:pPr>
            <a:endParaRPr lang="en-US" sz="24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2400" dirty="0">
                <a:latin typeface="Arial" panose="020B0604020202020204" pitchFamily="34" charset="0"/>
                <a:ea typeface="Aptos" panose="020B0004020202020204" pitchFamily="34" charset="0"/>
                <a:cs typeface="Arial" panose="020B0604020202020204" pitchFamily="34" charset="0"/>
              </a:rPr>
              <a:t>August 1974: 		Data taken</a:t>
            </a:r>
          </a:p>
        </p:txBody>
      </p:sp>
    </p:spTree>
    <p:extLst>
      <p:ext uri="{BB962C8B-B14F-4D97-AF65-F5344CB8AC3E}">
        <p14:creationId xmlns:p14="http://schemas.microsoft.com/office/powerpoint/2010/main" val="312960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A391A-8A0F-D398-2E3F-D8E557937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10589-98BB-0D13-DBEB-825BF3BABA65}"/>
              </a:ext>
            </a:extLst>
          </p:cNvPr>
          <p:cNvSpPr>
            <a:spLocks noGrp="1"/>
          </p:cNvSpPr>
          <p:nvPr>
            <p:ph type="title"/>
          </p:nvPr>
        </p:nvSpPr>
        <p:spPr/>
        <p:txBody>
          <a:bodyPr>
            <a:noAutofit/>
          </a:bodyPr>
          <a:lstStyle/>
          <a:p>
            <a:pPr algn="ctr"/>
            <a:r>
              <a:rPr lang="en-US" sz="4800" b="1" dirty="0">
                <a:latin typeface="Arial" panose="020B0604020202020204" pitchFamily="34" charset="0"/>
                <a:cs typeface="Arial" panose="020B0604020202020204" pitchFamily="34" charset="0"/>
              </a:rPr>
              <a:t>AGS Proposal #598</a:t>
            </a:r>
            <a:br>
              <a:rPr lang="en-US" sz="4800" b="1" dirty="0">
                <a:latin typeface="Arial" panose="020B0604020202020204" pitchFamily="34" charset="0"/>
                <a:cs typeface="Arial" panose="020B0604020202020204" pitchFamily="34" charset="0"/>
              </a:rPr>
            </a:br>
            <a:r>
              <a:rPr lang="en-US" sz="4800" b="1" dirty="0">
                <a:effectLst/>
                <a:latin typeface="Arial" panose="020B0604020202020204" pitchFamily="34" charset="0"/>
                <a:ea typeface="Aptos" panose="020B0004020202020204" pitchFamily="34" charset="0"/>
                <a:cs typeface="Arial" panose="020B0604020202020204" pitchFamily="34" charset="0"/>
              </a:rPr>
              <a:t>“Proposal for K</a:t>
            </a:r>
            <a:r>
              <a:rPr lang="en-US" sz="4800" b="1" baseline="30000" dirty="0">
                <a:effectLst/>
                <a:latin typeface="Arial" panose="020B0604020202020204" pitchFamily="34" charset="0"/>
                <a:ea typeface="Aptos" panose="020B0004020202020204" pitchFamily="34" charset="0"/>
                <a:cs typeface="Arial" panose="020B0604020202020204" pitchFamily="34" charset="0"/>
              </a:rPr>
              <a:t>0</a:t>
            </a:r>
            <a:r>
              <a:rPr lang="en-US" sz="4800" b="1" baseline="-25000" dirty="0">
                <a:effectLst/>
                <a:latin typeface="Arial" panose="020B0604020202020204" pitchFamily="34" charset="0"/>
                <a:ea typeface="Aptos" panose="020B0004020202020204" pitchFamily="34" charset="0"/>
                <a:cs typeface="Arial" panose="020B0604020202020204" pitchFamily="34" charset="0"/>
              </a:rPr>
              <a:t>2</a:t>
            </a:r>
            <a:r>
              <a:rPr lang="en-US" sz="4800" b="1" dirty="0">
                <a:effectLst/>
                <a:latin typeface="Arial" panose="020B0604020202020204" pitchFamily="34" charset="0"/>
                <a:ea typeface="Aptos" panose="020B0004020202020204" pitchFamily="34" charset="0"/>
                <a:cs typeface="Arial" panose="020B0604020202020204" pitchFamily="34" charset="0"/>
              </a:rPr>
              <a:t> Decay and Interaction Experiment”</a:t>
            </a:r>
            <a:endParaRPr lang="en-US" sz="4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366BE16-C29E-E553-49AE-7A74D88FE9C0}"/>
              </a:ext>
            </a:extLst>
          </p:cNvPr>
          <p:cNvSpPr>
            <a:spLocks noGrp="1"/>
          </p:cNvSpPr>
          <p:nvPr>
            <p:ph idx="1"/>
          </p:nvPr>
        </p:nvSpPr>
        <p:spPr>
          <a:xfrm>
            <a:off x="759823" y="2246811"/>
            <a:ext cx="10691948" cy="4676504"/>
          </a:xfrm>
        </p:spPr>
        <p:txBody>
          <a:bodyPr>
            <a:normAutofit fontScale="47500" lnSpcReduction="20000"/>
          </a:bodyPr>
          <a:lstStyle/>
          <a:p>
            <a:pPr marL="0" indent="0">
              <a:buNone/>
            </a:pPr>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September 1974: 		Analysis shows a huge peak instead of a hill. But decided to wait.</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 			 </a:t>
            </a: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					 </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			</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08720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53FB3-978B-8A22-2D0C-A62746353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8555A3-0FC5-DE1A-8DCC-9D9B5FD168ED}"/>
              </a:ext>
            </a:extLst>
          </p:cNvPr>
          <p:cNvSpPr>
            <a:spLocks noGrp="1"/>
          </p:cNvSpPr>
          <p:nvPr>
            <p:ph type="title"/>
          </p:nvPr>
        </p:nvSpPr>
        <p:spPr/>
        <p:txBody>
          <a:bodyPr>
            <a:noAutofit/>
          </a:bodyPr>
          <a:lstStyle/>
          <a:p>
            <a:pPr algn="ctr"/>
            <a:r>
              <a:rPr lang="en-US" sz="4800" b="1" dirty="0">
                <a:latin typeface="Arial" panose="020B0604020202020204" pitchFamily="34" charset="0"/>
                <a:cs typeface="Arial" panose="020B0604020202020204" pitchFamily="34" charset="0"/>
              </a:rPr>
              <a:t>AGS Proposal #598</a:t>
            </a:r>
            <a:br>
              <a:rPr lang="en-US" sz="4800" b="1" dirty="0">
                <a:latin typeface="Arial" panose="020B0604020202020204" pitchFamily="34" charset="0"/>
                <a:cs typeface="Arial" panose="020B0604020202020204" pitchFamily="34" charset="0"/>
              </a:rPr>
            </a:br>
            <a:r>
              <a:rPr lang="en-US" sz="4800" b="1" dirty="0">
                <a:effectLst/>
                <a:latin typeface="Arial" panose="020B0604020202020204" pitchFamily="34" charset="0"/>
                <a:ea typeface="Aptos" panose="020B0004020202020204" pitchFamily="34" charset="0"/>
                <a:cs typeface="Arial" panose="020B0604020202020204" pitchFamily="34" charset="0"/>
              </a:rPr>
              <a:t>“Proposal for K</a:t>
            </a:r>
            <a:r>
              <a:rPr lang="en-US" sz="4800" b="1" baseline="30000" dirty="0">
                <a:effectLst/>
                <a:latin typeface="Arial" panose="020B0604020202020204" pitchFamily="34" charset="0"/>
                <a:ea typeface="Aptos" panose="020B0004020202020204" pitchFamily="34" charset="0"/>
                <a:cs typeface="Arial" panose="020B0604020202020204" pitchFamily="34" charset="0"/>
              </a:rPr>
              <a:t>0</a:t>
            </a:r>
            <a:r>
              <a:rPr lang="en-US" sz="4800" b="1" baseline="-25000" dirty="0">
                <a:effectLst/>
                <a:latin typeface="Arial" panose="020B0604020202020204" pitchFamily="34" charset="0"/>
                <a:ea typeface="Aptos" panose="020B0004020202020204" pitchFamily="34" charset="0"/>
                <a:cs typeface="Arial" panose="020B0604020202020204" pitchFamily="34" charset="0"/>
              </a:rPr>
              <a:t>2</a:t>
            </a:r>
            <a:r>
              <a:rPr lang="en-US" sz="4800" b="1" dirty="0">
                <a:effectLst/>
                <a:latin typeface="Arial" panose="020B0604020202020204" pitchFamily="34" charset="0"/>
                <a:ea typeface="Aptos" panose="020B0004020202020204" pitchFamily="34" charset="0"/>
                <a:cs typeface="Arial" panose="020B0604020202020204" pitchFamily="34" charset="0"/>
              </a:rPr>
              <a:t> Decay and Interaction Experiment”</a:t>
            </a:r>
            <a:endParaRPr lang="en-US" sz="4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8A573D-AC13-6555-66D9-2C312880A18D}"/>
              </a:ext>
            </a:extLst>
          </p:cNvPr>
          <p:cNvSpPr>
            <a:spLocks noGrp="1"/>
          </p:cNvSpPr>
          <p:nvPr>
            <p:ph idx="1"/>
          </p:nvPr>
        </p:nvSpPr>
        <p:spPr>
          <a:xfrm>
            <a:off x="759823" y="2246811"/>
            <a:ext cx="10691948" cy="4676504"/>
          </a:xfrm>
        </p:spPr>
        <p:txBody>
          <a:bodyPr>
            <a:normAutofit fontScale="47500" lnSpcReduction="20000"/>
          </a:bodyPr>
          <a:lstStyle/>
          <a:p>
            <a:pPr marL="0" indent="0">
              <a:buNone/>
            </a:pPr>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September 1974: 		Analysis shows a huge peak instead of a hill. But decided to wait.</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Q. 			“Suppose you have a net to catch a butterfly, and you catch an 					elephant instead; how do you move?”  </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 </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			</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562947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F37FE-3CF5-B520-F7C2-F5430FF258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7B22C-446A-062F-65FE-EAD67E8AEF81}"/>
              </a:ext>
            </a:extLst>
          </p:cNvPr>
          <p:cNvSpPr>
            <a:spLocks noGrp="1"/>
          </p:cNvSpPr>
          <p:nvPr>
            <p:ph type="title"/>
          </p:nvPr>
        </p:nvSpPr>
        <p:spPr/>
        <p:txBody>
          <a:bodyPr>
            <a:noAutofit/>
          </a:bodyPr>
          <a:lstStyle/>
          <a:p>
            <a:pPr algn="ctr"/>
            <a:r>
              <a:rPr lang="en-US" sz="4800" b="1" dirty="0">
                <a:latin typeface="Arial" panose="020B0604020202020204" pitchFamily="34" charset="0"/>
                <a:cs typeface="Arial" panose="020B0604020202020204" pitchFamily="34" charset="0"/>
              </a:rPr>
              <a:t>AGS Proposal #598</a:t>
            </a:r>
            <a:br>
              <a:rPr lang="en-US" sz="4800" b="1" dirty="0">
                <a:latin typeface="Arial" panose="020B0604020202020204" pitchFamily="34" charset="0"/>
                <a:cs typeface="Arial" panose="020B0604020202020204" pitchFamily="34" charset="0"/>
              </a:rPr>
            </a:br>
            <a:r>
              <a:rPr lang="en-US" sz="4800" b="1" dirty="0">
                <a:effectLst/>
                <a:latin typeface="Arial" panose="020B0604020202020204" pitchFamily="34" charset="0"/>
                <a:ea typeface="Aptos" panose="020B0004020202020204" pitchFamily="34" charset="0"/>
                <a:cs typeface="Arial" panose="020B0604020202020204" pitchFamily="34" charset="0"/>
              </a:rPr>
              <a:t>“Proposal for K</a:t>
            </a:r>
            <a:r>
              <a:rPr lang="en-US" sz="4800" b="1" baseline="30000" dirty="0">
                <a:effectLst/>
                <a:latin typeface="Arial" panose="020B0604020202020204" pitchFamily="34" charset="0"/>
                <a:ea typeface="Aptos" panose="020B0004020202020204" pitchFamily="34" charset="0"/>
                <a:cs typeface="Arial" panose="020B0604020202020204" pitchFamily="34" charset="0"/>
              </a:rPr>
              <a:t>0</a:t>
            </a:r>
            <a:r>
              <a:rPr lang="en-US" sz="4800" b="1" baseline="-25000" dirty="0">
                <a:effectLst/>
                <a:latin typeface="Arial" panose="020B0604020202020204" pitchFamily="34" charset="0"/>
                <a:ea typeface="Aptos" panose="020B0004020202020204" pitchFamily="34" charset="0"/>
                <a:cs typeface="Arial" panose="020B0604020202020204" pitchFamily="34" charset="0"/>
              </a:rPr>
              <a:t>2</a:t>
            </a:r>
            <a:r>
              <a:rPr lang="en-US" sz="4800" b="1" dirty="0">
                <a:effectLst/>
                <a:latin typeface="Arial" panose="020B0604020202020204" pitchFamily="34" charset="0"/>
                <a:ea typeface="Aptos" panose="020B0004020202020204" pitchFamily="34" charset="0"/>
                <a:cs typeface="Arial" panose="020B0604020202020204" pitchFamily="34" charset="0"/>
              </a:rPr>
              <a:t> Decay and Interaction Experiment”</a:t>
            </a:r>
            <a:endParaRPr lang="en-US" sz="4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EC639B-5EDE-CE6A-E543-C311E1BAFC82}"/>
              </a:ext>
            </a:extLst>
          </p:cNvPr>
          <p:cNvSpPr>
            <a:spLocks noGrp="1"/>
          </p:cNvSpPr>
          <p:nvPr>
            <p:ph idx="1"/>
          </p:nvPr>
        </p:nvSpPr>
        <p:spPr>
          <a:xfrm>
            <a:off x="759823" y="2246811"/>
            <a:ext cx="10691948" cy="4676504"/>
          </a:xfrm>
        </p:spPr>
        <p:txBody>
          <a:bodyPr>
            <a:normAutofit fontScale="47500" lnSpcReduction="20000"/>
          </a:bodyPr>
          <a:lstStyle/>
          <a:p>
            <a:pPr marL="0" indent="0">
              <a:buNone/>
            </a:pPr>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September 1974: 		Analysis shows a huge peak instead of a hill. But decided to wait.</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Q. 			“Suppose you have a net to catch a butterfly, and you catch an 					elephant instead; how do you move?”  </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A. 			“Damned carefully!”</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  </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		</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9320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933A8-3FE9-0143-095F-BB82346F2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7BF1C-2334-A09F-CF4B-1AA30451E250}"/>
              </a:ext>
            </a:extLst>
          </p:cNvPr>
          <p:cNvSpPr>
            <a:spLocks noGrp="1"/>
          </p:cNvSpPr>
          <p:nvPr>
            <p:ph type="title"/>
          </p:nvPr>
        </p:nvSpPr>
        <p:spPr/>
        <p:txBody>
          <a:bodyPr>
            <a:noAutofit/>
          </a:bodyPr>
          <a:lstStyle/>
          <a:p>
            <a:pPr algn="ctr"/>
            <a:r>
              <a:rPr lang="en-US" sz="4800" b="1" dirty="0">
                <a:latin typeface="Arial" panose="020B0604020202020204" pitchFamily="34" charset="0"/>
                <a:cs typeface="Arial" panose="020B0604020202020204" pitchFamily="34" charset="0"/>
              </a:rPr>
              <a:t>AGS Proposal #598</a:t>
            </a:r>
            <a:br>
              <a:rPr lang="en-US" sz="4800" b="1" dirty="0">
                <a:latin typeface="Arial" panose="020B0604020202020204" pitchFamily="34" charset="0"/>
                <a:cs typeface="Arial" panose="020B0604020202020204" pitchFamily="34" charset="0"/>
              </a:rPr>
            </a:br>
            <a:r>
              <a:rPr lang="en-US" sz="4800" b="1" dirty="0">
                <a:effectLst/>
                <a:latin typeface="Arial" panose="020B0604020202020204" pitchFamily="34" charset="0"/>
                <a:ea typeface="Aptos" panose="020B0004020202020204" pitchFamily="34" charset="0"/>
                <a:cs typeface="Arial" panose="020B0604020202020204" pitchFamily="34" charset="0"/>
              </a:rPr>
              <a:t>“Proposal for K</a:t>
            </a:r>
            <a:r>
              <a:rPr lang="en-US" sz="4800" b="1" baseline="30000" dirty="0">
                <a:effectLst/>
                <a:latin typeface="Arial" panose="020B0604020202020204" pitchFamily="34" charset="0"/>
                <a:ea typeface="Aptos" panose="020B0004020202020204" pitchFamily="34" charset="0"/>
                <a:cs typeface="Arial" panose="020B0604020202020204" pitchFamily="34" charset="0"/>
              </a:rPr>
              <a:t>0</a:t>
            </a:r>
            <a:r>
              <a:rPr lang="en-US" sz="4800" b="1" baseline="-25000" dirty="0">
                <a:effectLst/>
                <a:latin typeface="Arial" panose="020B0604020202020204" pitchFamily="34" charset="0"/>
                <a:ea typeface="Aptos" panose="020B0004020202020204" pitchFamily="34" charset="0"/>
                <a:cs typeface="Arial" panose="020B0604020202020204" pitchFamily="34" charset="0"/>
              </a:rPr>
              <a:t>2</a:t>
            </a:r>
            <a:r>
              <a:rPr lang="en-US" sz="4800" b="1" dirty="0">
                <a:effectLst/>
                <a:latin typeface="Arial" panose="020B0604020202020204" pitchFamily="34" charset="0"/>
                <a:ea typeface="Aptos" panose="020B0004020202020204" pitchFamily="34" charset="0"/>
                <a:cs typeface="Arial" panose="020B0604020202020204" pitchFamily="34" charset="0"/>
              </a:rPr>
              <a:t> Decay and Interaction Experiment”</a:t>
            </a:r>
            <a:endParaRPr lang="en-US" sz="4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DD56D70-29C0-8DF4-C703-BF78BEFF6FEE}"/>
              </a:ext>
            </a:extLst>
          </p:cNvPr>
          <p:cNvSpPr>
            <a:spLocks noGrp="1"/>
          </p:cNvSpPr>
          <p:nvPr>
            <p:ph idx="1"/>
          </p:nvPr>
        </p:nvSpPr>
        <p:spPr>
          <a:xfrm>
            <a:off x="759823" y="2246811"/>
            <a:ext cx="10691948" cy="4676504"/>
          </a:xfrm>
        </p:spPr>
        <p:txBody>
          <a:bodyPr>
            <a:normAutofit fontScale="47500" lnSpcReduction="20000"/>
          </a:bodyPr>
          <a:lstStyle/>
          <a:p>
            <a:pPr marL="0" indent="0">
              <a:buNone/>
            </a:pPr>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September 1974: 		Analysis shows a huge peak instead of a hill. But decided to wait.</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Q. 			“Suppose you have a net to catch a butterfly, and you catch an 					elephant instead; how do you move?”  </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A. 			“Damned carefully!”</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October 1974: 		More data with peak. Dissembled its existence. Wanted to secure net.  </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			After convincing AGS control room for more beam time, on Halloween Ting 			rewarded them with carved pumpkin full of beer.  </a:t>
            </a:r>
          </a:p>
          <a:p>
            <a:pPr marL="0" indent="0">
              <a:buNone/>
            </a:pPr>
            <a:endParaRPr lang="en-US" sz="3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3800" dirty="0">
                <a:latin typeface="Arial" panose="020B0604020202020204" pitchFamily="34" charset="0"/>
                <a:ea typeface="Aptos" panose="020B0004020202020204" pitchFamily="34" charset="0"/>
                <a:cs typeface="Arial" panose="020B0604020202020204" pitchFamily="34" charset="0"/>
              </a:rPr>
              <a:t>11 November 1974:	The elephant nearly escaped. 2 teams announce particle, J/psi, at </a:t>
            </a:r>
            <a:r>
              <a:rPr lang="en-US" sz="4000" dirty="0">
                <a:effectLst/>
                <a:latin typeface="Arial" panose="020B0604020202020204" pitchFamily="34" charset="0"/>
                <a:ea typeface="Calibri" panose="020F0502020204030204" pitchFamily="34" charset="0"/>
                <a:cs typeface="Arial" panose="020B0604020202020204" pitchFamily="34" charset="0"/>
              </a:rPr>
              <a:t>3.1 GeV.</a:t>
            </a:r>
            <a:endParaRPr lang="en-US" sz="38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15057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D7BD1-152D-C5FF-774E-E31491F2E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9C3F9-5730-6C96-79E7-F2F924C3E60A}"/>
              </a:ext>
            </a:extLst>
          </p:cNvPr>
          <p:cNvSpPr>
            <a:spLocks noGrp="1"/>
          </p:cNvSpPr>
          <p:nvPr>
            <p:ph type="title"/>
          </p:nvPr>
        </p:nvSpPr>
        <p:spPr/>
        <p:txBody>
          <a:bodyPr>
            <a:noAutofit/>
          </a:bodyPr>
          <a:lstStyle/>
          <a:p>
            <a:pPr algn="ctr"/>
            <a:r>
              <a:rPr lang="en-US" sz="4800" b="1" dirty="0">
                <a:latin typeface="Arial" panose="020B0604020202020204" pitchFamily="34" charset="0"/>
                <a:cs typeface="Arial" panose="020B0604020202020204" pitchFamily="34" charset="0"/>
              </a:rPr>
              <a:t>AGS Proposal #598</a:t>
            </a:r>
            <a:br>
              <a:rPr lang="en-US" sz="4800" b="1" dirty="0">
                <a:latin typeface="Arial" panose="020B0604020202020204" pitchFamily="34" charset="0"/>
                <a:cs typeface="Arial" panose="020B0604020202020204" pitchFamily="34" charset="0"/>
              </a:rPr>
            </a:br>
            <a:r>
              <a:rPr lang="en-US" sz="4800" b="1" dirty="0">
                <a:effectLst/>
                <a:latin typeface="Arial" panose="020B0604020202020204" pitchFamily="34" charset="0"/>
                <a:ea typeface="Aptos" panose="020B0004020202020204" pitchFamily="34" charset="0"/>
                <a:cs typeface="Arial" panose="020B0604020202020204" pitchFamily="34" charset="0"/>
              </a:rPr>
              <a:t>“Proposal for K</a:t>
            </a:r>
            <a:r>
              <a:rPr lang="en-US" sz="4800" b="1" baseline="30000" dirty="0">
                <a:effectLst/>
                <a:latin typeface="Arial" panose="020B0604020202020204" pitchFamily="34" charset="0"/>
                <a:ea typeface="Aptos" panose="020B0004020202020204" pitchFamily="34" charset="0"/>
                <a:cs typeface="Arial" panose="020B0604020202020204" pitchFamily="34" charset="0"/>
              </a:rPr>
              <a:t>0</a:t>
            </a:r>
            <a:r>
              <a:rPr lang="en-US" sz="4800" b="1" baseline="-25000" dirty="0">
                <a:effectLst/>
                <a:latin typeface="Arial" panose="020B0604020202020204" pitchFamily="34" charset="0"/>
                <a:ea typeface="Aptos" panose="020B0004020202020204" pitchFamily="34" charset="0"/>
                <a:cs typeface="Arial" panose="020B0604020202020204" pitchFamily="34" charset="0"/>
              </a:rPr>
              <a:t>2</a:t>
            </a:r>
            <a:r>
              <a:rPr lang="en-US" sz="4800" b="1" dirty="0">
                <a:effectLst/>
                <a:latin typeface="Arial" panose="020B0604020202020204" pitchFamily="34" charset="0"/>
                <a:ea typeface="Aptos" panose="020B0004020202020204" pitchFamily="34" charset="0"/>
                <a:cs typeface="Arial" panose="020B0604020202020204" pitchFamily="34" charset="0"/>
              </a:rPr>
              <a:t> Decay and Interaction Experiment”</a:t>
            </a:r>
            <a:endParaRPr lang="en-US" sz="4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9D38869-61A8-9F0A-F2DD-0B8EA4723983}"/>
              </a:ext>
            </a:extLst>
          </p:cNvPr>
          <p:cNvSpPr>
            <a:spLocks noGrp="1"/>
          </p:cNvSpPr>
          <p:nvPr>
            <p:ph idx="1"/>
          </p:nvPr>
        </p:nvSpPr>
        <p:spPr>
          <a:xfrm>
            <a:off x="924827" y="2272936"/>
            <a:ext cx="10515600" cy="3807773"/>
          </a:xfrm>
        </p:spPr>
        <p:txBody>
          <a:bodyPr>
            <a:normAutofit fontScale="25000" lnSpcReduction="20000"/>
          </a:bodyPr>
          <a:lstStyle/>
          <a:p>
            <a:pPr marL="0" indent="0">
              <a:buNone/>
            </a:pPr>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7200" u="sng" dirty="0">
                <a:latin typeface="Arial" panose="020B0604020202020204" pitchFamily="34" charset="0"/>
                <a:ea typeface="Calibri" panose="020F0502020204030204" pitchFamily="34" charset="0"/>
                <a:cs typeface="Arial" panose="020B0604020202020204" pitchFamily="34" charset="0"/>
              </a:rPr>
              <a:t>Nobel Lecture, 11 December 1976</a:t>
            </a:r>
          </a:p>
          <a:p>
            <a:pPr marL="0" indent="0">
              <a:buNone/>
            </a:pPr>
            <a:endParaRPr lang="en-US" sz="72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7200" dirty="0">
                <a:latin typeface="Arial" panose="020B0604020202020204" pitchFamily="34" charset="0"/>
                <a:ea typeface="Aptos" panose="020B0004020202020204" pitchFamily="34" charset="0"/>
                <a:cs typeface="Arial" panose="020B0604020202020204" pitchFamily="34" charset="0"/>
              </a:rPr>
              <a:t>“I was very much puzzled … and wanted to know how many particles existed.”</a:t>
            </a:r>
          </a:p>
          <a:p>
            <a:pPr marL="0" indent="0">
              <a:buNone/>
            </a:pPr>
            <a:r>
              <a:rPr lang="en-US" sz="9600" dirty="0">
                <a:latin typeface="Calibri" panose="020F0502020204030204" pitchFamily="34" charset="0"/>
                <a:ea typeface="Calibri" panose="020F0502020204030204" pitchFamily="34" charset="0"/>
                <a:cs typeface="Calibri" panose="020F0502020204030204" pitchFamily="34" charset="0"/>
              </a:rPr>
              <a:t>		</a:t>
            </a:r>
            <a:r>
              <a:rPr lang="en-US" sz="7200" dirty="0">
                <a:latin typeface="Calibri" panose="020F0502020204030204" pitchFamily="34" charset="0"/>
                <a:ea typeface="Calibri" panose="020F0502020204030204" pitchFamily="34" charset="0"/>
                <a:cs typeface="Calibri" panose="020F0502020204030204" pitchFamily="34" charset="0"/>
              </a:rPr>
              <a:t>Ting, “The Discovery of the J Particle: A Personal Recollection” </a:t>
            </a:r>
          </a:p>
          <a:p>
            <a:pPr marL="0" indent="0">
              <a:buNone/>
            </a:pPr>
            <a:endParaRPr lang="en-US" sz="72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7200" dirty="0">
                <a:latin typeface="Arial" panose="020B0604020202020204" pitchFamily="34" charset="0"/>
                <a:ea typeface="Aptos" panose="020B0004020202020204" pitchFamily="34" charset="0"/>
                <a:cs typeface="Arial" panose="020B0604020202020204" pitchFamily="34" charset="0"/>
              </a:rPr>
              <a:t>Just how many elephants were there? Not satisfied with an elephant in the hand….</a:t>
            </a:r>
          </a:p>
          <a:p>
            <a:pPr marL="0" indent="0">
              <a:buNone/>
            </a:pPr>
            <a:endParaRPr lang="en-US" sz="72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7200" dirty="0">
                <a:effectLst/>
                <a:latin typeface="Arial" panose="020B0604020202020204" pitchFamily="34" charset="0"/>
                <a:ea typeface="Calibri" panose="020F0502020204030204" pitchFamily="34" charset="0"/>
                <a:cs typeface="Arial" panose="020B0604020202020204" pitchFamily="34" charset="0"/>
              </a:rPr>
              <a:t>“It was as if one found in some remote region of the earth a human race whose life expectancy was not 70 but rather 70 000 years!” </a:t>
            </a:r>
          </a:p>
          <a:p>
            <a:pPr marL="0" indent="0">
              <a:buNone/>
            </a:pPr>
            <a:r>
              <a:rPr lang="en-US" sz="7200" dirty="0">
                <a:latin typeface="Arial" panose="020B0604020202020204" pitchFamily="34" charset="0"/>
                <a:ea typeface="Calibri" panose="020F0502020204030204" pitchFamily="34" charset="0"/>
                <a:cs typeface="Arial" panose="020B0604020202020204" pitchFamily="34" charset="0"/>
              </a:rPr>
              <a:t>			-- </a:t>
            </a:r>
            <a:r>
              <a:rPr lang="en-US" sz="7200" dirty="0">
                <a:effectLst/>
                <a:latin typeface="Arial" panose="020B0604020202020204" pitchFamily="34" charset="0"/>
                <a:ea typeface="Calibri" panose="020F0502020204030204" pitchFamily="34" charset="0"/>
                <a:cs typeface="Arial" panose="020B0604020202020204" pitchFamily="34" charset="0"/>
              </a:rPr>
              <a:t>G. </a:t>
            </a:r>
            <a:r>
              <a:rPr lang="en-US" sz="7200" dirty="0" err="1">
                <a:effectLst/>
                <a:latin typeface="Arial" panose="020B0604020202020204" pitchFamily="34" charset="0"/>
                <a:ea typeface="Calibri" panose="020F0502020204030204" pitchFamily="34" charset="0"/>
                <a:cs typeface="Arial" panose="020B0604020202020204" pitchFamily="34" charset="0"/>
              </a:rPr>
              <a:t>Preparata</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72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7200" dirty="0">
                <a:latin typeface="Arial" panose="020B0604020202020204" pitchFamily="34" charset="0"/>
                <a:cs typeface="Arial" panose="020B0604020202020204" pitchFamily="34" charset="0"/>
              </a:rPr>
              <a:t>Not many experimenters would have thought to look for that, not many labs would have been willing to support such a quest.</a:t>
            </a:r>
          </a:p>
        </p:txBody>
      </p:sp>
    </p:spTree>
    <p:extLst>
      <p:ext uri="{BB962C8B-B14F-4D97-AF65-F5344CB8AC3E}">
        <p14:creationId xmlns:p14="http://schemas.microsoft.com/office/powerpoint/2010/main" val="1005900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F4870-36D8-5227-1300-74D857069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63239-B2DE-24A6-803D-0BB8CBF61AA8}"/>
              </a:ext>
            </a:extLst>
          </p:cNvPr>
          <p:cNvSpPr>
            <a:spLocks noGrp="1"/>
          </p:cNvSpPr>
          <p:nvPr>
            <p:ph type="title"/>
          </p:nvPr>
        </p:nvSpPr>
        <p:spPr>
          <a:xfrm>
            <a:off x="838200" y="1"/>
            <a:ext cx="10515600" cy="1681980"/>
          </a:xfrm>
        </p:spPr>
        <p:txBody>
          <a:bodyPr>
            <a:normAutofit/>
          </a:bodyPr>
          <a:lstStyle/>
          <a:p>
            <a:pPr algn="ctr"/>
            <a:r>
              <a:rPr lang="en-US" sz="4800" b="1" dirty="0">
                <a:latin typeface="Arial" panose="020B0604020202020204" pitchFamily="34" charset="0"/>
                <a:cs typeface="Arial" panose="020B0604020202020204" pitchFamily="34" charset="0"/>
              </a:rPr>
              <a:t>BNL’s Next Quarter-Century…</a:t>
            </a:r>
          </a:p>
        </p:txBody>
      </p:sp>
      <p:sp>
        <p:nvSpPr>
          <p:cNvPr id="4" name="Content Placeholder 3">
            <a:extLst>
              <a:ext uri="{FF2B5EF4-FFF2-40B4-BE49-F238E27FC236}">
                <a16:creationId xmlns:a16="http://schemas.microsoft.com/office/drawing/2014/main" id="{87FEBFB8-713F-EDB8-4C80-0EDCAAFFE7A9}"/>
              </a:ext>
            </a:extLst>
          </p:cNvPr>
          <p:cNvSpPr>
            <a:spLocks noGrp="1"/>
          </p:cNvSpPr>
          <p:nvPr>
            <p:ph idx="1"/>
          </p:nvPr>
        </p:nvSpPr>
        <p:spPr>
          <a:xfrm>
            <a:off x="413657" y="1458686"/>
            <a:ext cx="10940143" cy="4718277"/>
          </a:xfrm>
        </p:spPr>
        <p:txBody>
          <a:bodyPr/>
          <a:lstStyle/>
          <a:p>
            <a:pPr marL="0" indent="0">
              <a:buNone/>
            </a:pPr>
            <a:r>
              <a:rPr lang="en-US" sz="4400" dirty="0"/>
              <a:t>High Point:</a:t>
            </a:r>
          </a:p>
          <a:p>
            <a:pPr marL="0" indent="0">
              <a:buNone/>
            </a:pPr>
            <a:r>
              <a:rPr lang="en-US" sz="4400" dirty="0"/>
              <a:t>Groundbreakings of</a:t>
            </a:r>
          </a:p>
          <a:p>
            <a:pPr marL="0" indent="0">
              <a:buNone/>
            </a:pPr>
            <a:r>
              <a:rPr lang="en-US" sz="4400" dirty="0"/>
              <a:t>ISABELLE, NSLS</a:t>
            </a:r>
          </a:p>
          <a:p>
            <a:endParaRPr lang="en-US" dirty="0"/>
          </a:p>
          <a:p>
            <a:pPr marL="0" indent="0">
              <a:buNone/>
            </a:pPr>
            <a:endParaRPr lang="en-US" dirty="0"/>
          </a:p>
          <a:p>
            <a:endParaRPr lang="en-US" dirty="0"/>
          </a:p>
        </p:txBody>
      </p:sp>
      <p:pic>
        <p:nvPicPr>
          <p:cNvPr id="5" name="Picture 4" descr="A group of people standing in a field&#10;&#10;Description automatically generated">
            <a:extLst>
              <a:ext uri="{FF2B5EF4-FFF2-40B4-BE49-F238E27FC236}">
                <a16:creationId xmlns:a16="http://schemas.microsoft.com/office/drawing/2014/main" id="{BF7BFB0F-6E58-56E7-1BCC-A7C30D49F5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4800"/>
            <a:ext cx="6562344" cy="2743200"/>
          </a:xfrm>
          <a:prstGeom prst="rect">
            <a:avLst/>
          </a:prstGeom>
          <a:ln>
            <a:noFill/>
          </a:ln>
          <a:effectLst>
            <a:outerShdw blurRad="292100" dist="139700" dir="2700000" algn="tl" rotWithShape="0">
              <a:srgbClr val="333333">
                <a:alpha val="65000"/>
              </a:srgbClr>
            </a:outerShdw>
          </a:effectLst>
        </p:spPr>
      </p:pic>
      <p:pic>
        <p:nvPicPr>
          <p:cNvPr id="7" name="Picture 6" descr="A group of people standing around a pile of sand&#10;&#10;Description automatically generated">
            <a:extLst>
              <a:ext uri="{FF2B5EF4-FFF2-40B4-BE49-F238E27FC236}">
                <a16:creationId xmlns:a16="http://schemas.microsoft.com/office/drawing/2014/main" id="{3B535E31-8FEA-C27F-7C1C-C92525FBB0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3828" y="3085901"/>
            <a:ext cx="5623327" cy="3793871"/>
          </a:xfrm>
          <a:prstGeom prst="rect">
            <a:avLst/>
          </a:prstGeom>
        </p:spPr>
      </p:pic>
    </p:spTree>
    <p:extLst>
      <p:ext uri="{BB962C8B-B14F-4D97-AF65-F5344CB8AC3E}">
        <p14:creationId xmlns:p14="http://schemas.microsoft.com/office/powerpoint/2010/main" val="356497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BF30-0317-D0D2-04DC-8A55A5622B90}"/>
              </a:ext>
            </a:extLst>
          </p:cNvPr>
          <p:cNvSpPr>
            <a:spLocks noGrp="1"/>
          </p:cNvSpPr>
          <p:nvPr>
            <p:ph type="title"/>
          </p:nvPr>
        </p:nvSpPr>
        <p:spPr>
          <a:xfrm>
            <a:off x="838200" y="356417"/>
            <a:ext cx="10515600" cy="1325563"/>
          </a:xfrm>
        </p:spPr>
        <p:txBody>
          <a:bodyPr>
            <a:normAutofit/>
          </a:bodyPr>
          <a:lstStyle/>
          <a:p>
            <a:pPr algn="ctr"/>
            <a:r>
              <a:rPr lang="en-US" sz="4800" b="1" dirty="0">
                <a:latin typeface="Arial" panose="020B0604020202020204" pitchFamily="34" charset="0"/>
                <a:cs typeface="Arial" panose="020B0604020202020204" pitchFamily="34" charset="0"/>
              </a:rPr>
              <a:t>BNL After a Quarter-Century…</a:t>
            </a:r>
          </a:p>
        </p:txBody>
      </p:sp>
      <p:sp>
        <p:nvSpPr>
          <p:cNvPr id="3" name="Content Placeholder 2">
            <a:extLst>
              <a:ext uri="{FF2B5EF4-FFF2-40B4-BE49-F238E27FC236}">
                <a16:creationId xmlns:a16="http://schemas.microsoft.com/office/drawing/2014/main" id="{CABE60ED-15FE-5956-3F7F-24A0B83BE798}"/>
              </a:ext>
            </a:extLst>
          </p:cNvPr>
          <p:cNvSpPr>
            <a:spLocks noGrp="1"/>
          </p:cNvSpPr>
          <p:nvPr>
            <p:ph idx="1"/>
          </p:nvPr>
        </p:nvSpPr>
        <p:spPr>
          <a:xfrm>
            <a:off x="555171" y="1825625"/>
            <a:ext cx="11429999" cy="4351338"/>
          </a:xfrm>
        </p:spPr>
        <p:txBody>
          <a:bodyPr>
            <a:normAutofit/>
          </a:bodyPr>
          <a:lstStyle/>
          <a:p>
            <a:endParaRPr lang="en-US" dirty="0"/>
          </a:p>
          <a:p>
            <a:r>
              <a:rPr lang="en-US" dirty="0"/>
              <a:t>An experiment in science management</a:t>
            </a:r>
          </a:p>
          <a:p>
            <a:r>
              <a:rPr lang="en-US" dirty="0"/>
              <a:t>Two generations of major facilities: BGRR &amp; HFBR, Cosmotron &amp; AGS</a:t>
            </a:r>
          </a:p>
          <a:p>
            <a:r>
              <a:rPr lang="en-US" dirty="0"/>
              <a:t>Interdisciplinary research: isomers, 2 neutrinos, neutrino helicity, L-dopa, salt and hypertension, Protein Data Bank, solar neutrinos….</a:t>
            </a:r>
          </a:p>
          <a:p>
            <a:r>
              <a:rPr lang="en-US" dirty="0"/>
              <a:t>Technical innovations: Alternating gradient principle for accelerators, </a:t>
            </a:r>
            <a:r>
              <a:rPr lang="en-US" dirty="0" err="1"/>
              <a:t>undermoderated</a:t>
            </a:r>
            <a:r>
              <a:rPr lang="en-US" dirty="0"/>
              <a:t> core for reactors, </a:t>
            </a:r>
            <a:r>
              <a:rPr lang="en-US" dirty="0" err="1"/>
              <a:t>Chasman</a:t>
            </a:r>
            <a:r>
              <a:rPr lang="en-US" dirty="0"/>
              <a:t>-Green lattice for SR sources….</a:t>
            </a:r>
          </a:p>
          <a:p>
            <a:r>
              <a:rPr lang="en-US" dirty="0"/>
              <a:t>Physics discoveries: associated production, K</a:t>
            </a:r>
            <a:r>
              <a:rPr lang="en-US" baseline="-25000" dirty="0"/>
              <a:t>L</a:t>
            </a:r>
            <a:r>
              <a:rPr lang="en-US" dirty="0"/>
              <a:t> particles, </a:t>
            </a:r>
            <a:r>
              <a:rPr lang="el-GR" dirty="0"/>
              <a:t>Ω</a:t>
            </a:r>
            <a:r>
              <a:rPr lang="en-US" dirty="0"/>
              <a:t>-….</a:t>
            </a:r>
          </a:p>
          <a:p>
            <a:r>
              <a:rPr lang="en-US" dirty="0"/>
              <a:t>Proposals for two novel kinds of machines </a:t>
            </a:r>
          </a:p>
        </p:txBody>
      </p:sp>
    </p:spTree>
    <p:extLst>
      <p:ext uri="{BB962C8B-B14F-4D97-AF65-F5344CB8AC3E}">
        <p14:creationId xmlns:p14="http://schemas.microsoft.com/office/powerpoint/2010/main" val="946856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6619F-B091-E0B4-9F59-BF81FE84CD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B69EE2-5A27-F809-9346-3D299B50A2E2}"/>
              </a:ext>
            </a:extLst>
          </p:cNvPr>
          <p:cNvSpPr>
            <a:spLocks noGrp="1"/>
          </p:cNvSpPr>
          <p:nvPr>
            <p:ph type="title"/>
          </p:nvPr>
        </p:nvSpPr>
        <p:spPr>
          <a:xfrm>
            <a:off x="838200" y="1"/>
            <a:ext cx="10515600" cy="1681980"/>
          </a:xfrm>
        </p:spPr>
        <p:txBody>
          <a:bodyPr>
            <a:normAutofit/>
          </a:bodyPr>
          <a:lstStyle/>
          <a:p>
            <a:pPr algn="ctr"/>
            <a:r>
              <a:rPr lang="en-US" sz="4800" b="1" dirty="0">
                <a:latin typeface="Arial" panose="020B0604020202020204" pitchFamily="34" charset="0"/>
                <a:cs typeface="Arial" panose="020B0604020202020204" pitchFamily="34" charset="0"/>
              </a:rPr>
              <a:t>BNL’s Next Quarter-Century…</a:t>
            </a:r>
          </a:p>
        </p:txBody>
      </p:sp>
      <p:sp>
        <p:nvSpPr>
          <p:cNvPr id="4" name="Content Placeholder 3">
            <a:extLst>
              <a:ext uri="{FF2B5EF4-FFF2-40B4-BE49-F238E27FC236}">
                <a16:creationId xmlns:a16="http://schemas.microsoft.com/office/drawing/2014/main" id="{0C40A799-8B0C-A9F3-8697-5115F2673569}"/>
              </a:ext>
            </a:extLst>
          </p:cNvPr>
          <p:cNvSpPr>
            <a:spLocks noGrp="1"/>
          </p:cNvSpPr>
          <p:nvPr>
            <p:ph idx="1"/>
          </p:nvPr>
        </p:nvSpPr>
        <p:spPr>
          <a:xfrm>
            <a:off x="413657" y="1458686"/>
            <a:ext cx="10940143" cy="4718277"/>
          </a:xfrm>
        </p:spPr>
        <p:txBody>
          <a:bodyPr/>
          <a:lstStyle/>
          <a:p>
            <a:pPr marL="0" indent="0">
              <a:buNone/>
            </a:pPr>
            <a:r>
              <a:rPr lang="en-US" sz="4400" dirty="0"/>
              <a:t>Low Point:</a:t>
            </a:r>
          </a:p>
          <a:p>
            <a:pPr marL="0" indent="0">
              <a:buNone/>
            </a:pPr>
            <a:r>
              <a:rPr lang="en-US" sz="4400" dirty="0"/>
              <a:t>Cancellation of ISABELLE</a:t>
            </a:r>
          </a:p>
          <a:p>
            <a:pPr marL="0" indent="0">
              <a:buNone/>
            </a:pPr>
            <a:r>
              <a:rPr lang="en-US" sz="4400" dirty="0"/>
              <a:t>Near-cancelation of NSLS</a:t>
            </a:r>
          </a:p>
          <a:p>
            <a:endParaRPr lang="en-US" dirty="0"/>
          </a:p>
          <a:p>
            <a:pPr marL="0" indent="0">
              <a:buNone/>
            </a:pPr>
            <a:endParaRPr lang="en-US" dirty="0"/>
          </a:p>
          <a:p>
            <a:endParaRPr lang="en-US" dirty="0"/>
          </a:p>
        </p:txBody>
      </p:sp>
      <p:pic>
        <p:nvPicPr>
          <p:cNvPr id="5" name="Picture 4" descr="A group of people standing in a field&#10;&#10;Description automatically generated">
            <a:extLst>
              <a:ext uri="{FF2B5EF4-FFF2-40B4-BE49-F238E27FC236}">
                <a16:creationId xmlns:a16="http://schemas.microsoft.com/office/drawing/2014/main" id="{08BFCC13-97BE-0A1F-8E33-04E79FAFA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4800"/>
            <a:ext cx="6562344" cy="2743200"/>
          </a:xfrm>
          <a:prstGeom prst="rect">
            <a:avLst/>
          </a:prstGeom>
          <a:ln>
            <a:noFill/>
          </a:ln>
          <a:effectLst>
            <a:outerShdw blurRad="292100" dist="139700" dir="2700000" algn="tl" rotWithShape="0">
              <a:srgbClr val="333333">
                <a:alpha val="65000"/>
              </a:srgbClr>
            </a:outerShdw>
          </a:effectLst>
        </p:spPr>
      </p:pic>
      <p:pic>
        <p:nvPicPr>
          <p:cNvPr id="7" name="Picture 6" descr="A group of people standing around a pile of sand&#10;&#10;Description automatically generated">
            <a:extLst>
              <a:ext uri="{FF2B5EF4-FFF2-40B4-BE49-F238E27FC236}">
                <a16:creationId xmlns:a16="http://schemas.microsoft.com/office/drawing/2014/main" id="{F0EDE83A-8680-B45F-3CF6-E80C9A34A5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287" y="3123330"/>
            <a:ext cx="5551714" cy="3745556"/>
          </a:xfrm>
          <a:prstGeom prst="rect">
            <a:avLst/>
          </a:prstGeom>
        </p:spPr>
      </p:pic>
    </p:spTree>
    <p:extLst>
      <p:ext uri="{BB962C8B-B14F-4D97-AF65-F5344CB8AC3E}">
        <p14:creationId xmlns:p14="http://schemas.microsoft.com/office/powerpoint/2010/main" val="3860795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65E2A-5947-752A-F1BF-0D6D6F2F48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1AEFB-EE8C-0AFC-4750-578B8A21046F}"/>
              </a:ext>
            </a:extLst>
          </p:cNvPr>
          <p:cNvSpPr>
            <a:spLocks noGrp="1"/>
          </p:cNvSpPr>
          <p:nvPr>
            <p:ph type="title"/>
          </p:nvPr>
        </p:nvSpPr>
        <p:spPr>
          <a:xfrm>
            <a:off x="838200" y="356417"/>
            <a:ext cx="10515600" cy="1325563"/>
          </a:xfrm>
        </p:spPr>
        <p:txBody>
          <a:bodyPr>
            <a:normAutofit/>
          </a:bodyPr>
          <a:lstStyle/>
          <a:p>
            <a:pPr algn="ctr"/>
            <a:r>
              <a:rPr lang="en-US" sz="4800" b="1" dirty="0">
                <a:latin typeface="Arial" panose="020B0604020202020204" pitchFamily="34" charset="0"/>
                <a:cs typeface="Arial" panose="020B0604020202020204" pitchFamily="34" charset="0"/>
              </a:rPr>
              <a:t>BNL’s Next Quarter-Century…</a:t>
            </a:r>
          </a:p>
        </p:txBody>
      </p:sp>
      <p:sp>
        <p:nvSpPr>
          <p:cNvPr id="4" name="Content Placeholder 3">
            <a:extLst>
              <a:ext uri="{FF2B5EF4-FFF2-40B4-BE49-F238E27FC236}">
                <a16:creationId xmlns:a16="http://schemas.microsoft.com/office/drawing/2014/main" id="{D6A71FCA-63A7-5F84-D38E-249643D0D92D}"/>
              </a:ext>
            </a:extLst>
          </p:cNvPr>
          <p:cNvSpPr>
            <a:spLocks noGrp="1"/>
          </p:cNvSpPr>
          <p:nvPr>
            <p:ph idx="1"/>
          </p:nvPr>
        </p:nvSpPr>
        <p:spPr/>
        <p:txBody>
          <a:bodyPr>
            <a:normAutofit fontScale="92500" lnSpcReduction="20000"/>
          </a:bodyPr>
          <a:lstStyle/>
          <a:p>
            <a:pPr marL="0" indent="0">
              <a:buNone/>
            </a:pPr>
            <a:r>
              <a:rPr lang="en-US" sz="4300" dirty="0"/>
              <a:t>Challenges:</a:t>
            </a:r>
          </a:p>
          <a:p>
            <a:pPr marL="0" indent="0">
              <a:buNone/>
            </a:pPr>
            <a:r>
              <a:rPr lang="en-US" dirty="0"/>
              <a:t> </a:t>
            </a:r>
          </a:p>
          <a:p>
            <a:r>
              <a:rPr lang="en-US" dirty="0"/>
              <a:t>New Government Manager: DOE</a:t>
            </a:r>
          </a:p>
          <a:p>
            <a:r>
              <a:rPr lang="en-US" dirty="0"/>
              <a:t>Loss of PDB</a:t>
            </a:r>
          </a:p>
          <a:p>
            <a:r>
              <a:rPr lang="en-US" dirty="0"/>
              <a:t>New Environmental Regulations </a:t>
            </a:r>
          </a:p>
          <a:p>
            <a:endParaRPr lang="en-US" dirty="0"/>
          </a:p>
          <a:p>
            <a:pPr marL="0" indent="0">
              <a:buNone/>
            </a:pPr>
            <a:r>
              <a:rPr lang="en-US" sz="4300" dirty="0"/>
              <a:t>But:</a:t>
            </a:r>
          </a:p>
          <a:p>
            <a:pPr marL="0" indent="0">
              <a:buNone/>
            </a:pPr>
            <a:endParaRPr lang="en-US" dirty="0"/>
          </a:p>
          <a:p>
            <a:r>
              <a:rPr lang="en-US" dirty="0"/>
              <a:t>NSLS morphed into NSLS II</a:t>
            </a:r>
          </a:p>
          <a:p>
            <a:r>
              <a:rPr lang="en-US" dirty="0"/>
              <a:t>ISABELLE morphed into RHIC</a:t>
            </a:r>
          </a:p>
          <a:p>
            <a:pPr marL="0" indent="0">
              <a:buNone/>
            </a:pPr>
            <a:endParaRPr lang="en-US" dirty="0"/>
          </a:p>
          <a:p>
            <a:endParaRPr lang="en-US" dirty="0"/>
          </a:p>
        </p:txBody>
      </p:sp>
      <p:pic>
        <p:nvPicPr>
          <p:cNvPr id="1026" name="Picture 2" descr="NSLS-II: Newest World-Class Science ...">
            <a:extLst>
              <a:ext uri="{FF2B5EF4-FFF2-40B4-BE49-F238E27FC236}">
                <a16:creationId xmlns:a16="http://schemas.microsoft.com/office/drawing/2014/main" id="{8B8E4513-741F-1586-A1E0-17564B40C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371" y="4801686"/>
            <a:ext cx="2452007" cy="12337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ccessful RHIC Run 21 Completes Beam Energy Scan II | BNL Newsroom">
            <a:extLst>
              <a:ext uri="{FF2B5EF4-FFF2-40B4-BE49-F238E27FC236}">
                <a16:creationId xmlns:a16="http://schemas.microsoft.com/office/drawing/2014/main" id="{8CC28E05-37E9-4CDF-462D-6A56D573CA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0457" y="5176020"/>
            <a:ext cx="3091543" cy="148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028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9794"/>
            <a:ext cx="12192000" cy="870858"/>
          </a:xfrm>
        </p:spPr>
        <p:txBody>
          <a:bodyPr>
            <a:normAutofit fontScale="90000"/>
          </a:bodyPr>
          <a:lstStyle/>
          <a:p>
            <a:pPr algn="ctr"/>
            <a:br>
              <a:rPr lang="en-US" dirty="0"/>
            </a:br>
            <a:br>
              <a:rPr lang="en-US" dirty="0"/>
            </a:br>
            <a:r>
              <a:rPr lang="en-US" b="1" dirty="0">
                <a:solidFill>
                  <a:srgbClr val="222222"/>
                </a:solidFill>
                <a:latin typeface="Arial" panose="020B0604020202020204" pitchFamily="34" charset="0"/>
              </a:rPr>
              <a:t>“The Intensity of Astonishment”:</a:t>
            </a:r>
            <a:br>
              <a:rPr lang="en-US" b="1" dirty="0">
                <a:solidFill>
                  <a:srgbClr val="222222"/>
                </a:solidFill>
                <a:latin typeface="Arial" panose="020B0604020202020204" pitchFamily="34" charset="0"/>
              </a:rPr>
            </a:br>
            <a:r>
              <a:rPr lang="en-US" b="1" dirty="0">
                <a:solidFill>
                  <a:srgbClr val="222222"/>
                </a:solidFill>
                <a:latin typeface="Arial" panose="020B0604020202020204" pitchFamily="34" charset="0"/>
              </a:rPr>
              <a:t>Celebrating Two BNL </a:t>
            </a:r>
            <a:r>
              <a:rPr lang="en-US" b="1" i="0" dirty="0">
                <a:solidFill>
                  <a:srgbClr val="222222"/>
                </a:solidFill>
                <a:effectLst/>
                <a:latin typeface="Arial" panose="020B0604020202020204" pitchFamily="34" charset="0"/>
              </a:rPr>
              <a:t>Discoveries</a:t>
            </a:r>
            <a:br>
              <a:rPr lang="en-US" b="1" i="0" dirty="0">
                <a:solidFill>
                  <a:srgbClr val="222222"/>
                </a:solidFill>
                <a:effectLst/>
                <a:latin typeface="Arial" panose="020B0604020202020204" pitchFamily="34" charset="0"/>
              </a:rPr>
            </a:br>
            <a:r>
              <a:rPr lang="en-US" sz="3600" b="0" i="0" dirty="0">
                <a:solidFill>
                  <a:srgbClr val="222222"/>
                </a:solidFill>
                <a:effectLst/>
                <a:latin typeface="Arial" panose="020B0604020202020204" pitchFamily="34" charset="0"/>
              </a:rPr>
              <a:t> </a:t>
            </a:r>
            <a:br>
              <a:rPr lang="en-US" sz="3600" b="0" i="0" dirty="0">
                <a:solidFill>
                  <a:srgbClr val="222222"/>
                </a:solidFill>
                <a:effectLst/>
                <a:latin typeface="Arial" panose="020B0604020202020204" pitchFamily="34" charset="0"/>
              </a:rPr>
            </a:br>
            <a:br>
              <a:rPr lang="en-US" sz="6700" dirty="0"/>
            </a:br>
            <a:br>
              <a:rPr lang="en-US" sz="7300" dirty="0"/>
            </a:br>
            <a:endParaRPr lang="en-US" sz="5300" dirty="0"/>
          </a:p>
        </p:txBody>
      </p:sp>
      <p:sp>
        <p:nvSpPr>
          <p:cNvPr id="3" name="Content Placeholder 2"/>
          <p:cNvSpPr>
            <a:spLocks noGrp="1"/>
          </p:cNvSpPr>
          <p:nvPr>
            <p:ph idx="1"/>
          </p:nvPr>
        </p:nvSpPr>
        <p:spPr>
          <a:xfrm>
            <a:off x="838200" y="3502151"/>
            <a:ext cx="10515600" cy="2674811"/>
          </a:xfrm>
        </p:spPr>
        <p:txBody>
          <a:bodyPr>
            <a:normAutofit/>
          </a:bodyPr>
          <a:lstStyle/>
          <a:p>
            <a:pPr marL="0" indent="0" algn="ctr">
              <a:lnSpc>
                <a:spcPct val="100000"/>
              </a:lnSpc>
              <a:buNone/>
            </a:pPr>
            <a:endParaRPr lang="en-US" dirty="0"/>
          </a:p>
          <a:p>
            <a:pPr marL="0" indent="0" algn="ctr">
              <a:lnSpc>
                <a:spcPct val="100000"/>
              </a:lnSpc>
              <a:buNone/>
            </a:pPr>
            <a:r>
              <a:rPr lang="en-US" dirty="0"/>
              <a:t>Robert P. Crease</a:t>
            </a:r>
          </a:p>
          <a:p>
            <a:pPr marL="0" indent="0" algn="ctr">
              <a:lnSpc>
                <a:spcPct val="100000"/>
              </a:lnSpc>
              <a:buNone/>
            </a:pPr>
            <a:r>
              <a:rPr lang="en-US" dirty="0"/>
              <a:t>Department of Philosophy</a:t>
            </a:r>
          </a:p>
          <a:p>
            <a:pPr marL="0" indent="0" algn="ctr">
              <a:lnSpc>
                <a:spcPct val="100000"/>
              </a:lnSpc>
              <a:buNone/>
            </a:pPr>
            <a:r>
              <a:rPr lang="en-US" dirty="0"/>
              <a:t>Stony Brook University</a:t>
            </a:r>
          </a:p>
        </p:txBody>
      </p:sp>
    </p:spTree>
    <p:extLst>
      <p:ext uri="{BB962C8B-B14F-4D97-AF65-F5344CB8AC3E}">
        <p14:creationId xmlns:p14="http://schemas.microsoft.com/office/powerpoint/2010/main" val="2250576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cover with a picture of a dome&#10;&#10;Description automatically generated">
            <a:extLst>
              <a:ext uri="{FF2B5EF4-FFF2-40B4-BE49-F238E27FC236}">
                <a16:creationId xmlns:a16="http://schemas.microsoft.com/office/drawing/2014/main" id="{18499E13-304C-EF17-27E6-87FE0B198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7872" y="0"/>
            <a:ext cx="4636255" cy="6858000"/>
          </a:xfrm>
          <a:prstGeom prst="rect">
            <a:avLst/>
          </a:prstGeom>
        </p:spPr>
      </p:pic>
    </p:spTree>
    <p:extLst>
      <p:ext uri="{BB962C8B-B14F-4D97-AF65-F5344CB8AC3E}">
        <p14:creationId xmlns:p14="http://schemas.microsoft.com/office/powerpoint/2010/main" val="265506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0 of Making Physics : A Biography of Brookhaven National Laboratory, 1946-1972 (Paperback)">
            <a:extLst>
              <a:ext uri="{FF2B5EF4-FFF2-40B4-BE49-F238E27FC236}">
                <a16:creationId xmlns:a16="http://schemas.microsoft.com/office/drawing/2014/main" id="{0E09DFEA-771E-5B23-ECCF-FDA422F73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263" y="0"/>
            <a:ext cx="4433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33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463B-D755-98BA-E5EF-D9B911235CC8}"/>
              </a:ext>
            </a:extLst>
          </p:cNvPr>
          <p:cNvSpPr>
            <a:spLocks noGrp="1"/>
          </p:cNvSpPr>
          <p:nvPr>
            <p:ph type="title"/>
          </p:nvPr>
        </p:nvSpPr>
        <p:spPr/>
        <p:txBody>
          <a:bodyPr>
            <a:normAutofit/>
          </a:bodyPr>
          <a:lstStyle/>
          <a:p>
            <a:pPr algn="ctr"/>
            <a:r>
              <a:rPr lang="en-US" sz="4800" b="1" dirty="0">
                <a:latin typeface="Arial" panose="020B0604020202020204" pitchFamily="34" charset="0"/>
                <a:cs typeface="Arial" panose="020B0604020202020204" pitchFamily="34" charset="0"/>
              </a:rPr>
              <a:t>PHASE TRANSITION</a:t>
            </a:r>
          </a:p>
        </p:txBody>
      </p:sp>
      <p:sp>
        <p:nvSpPr>
          <p:cNvPr id="3" name="Content Placeholder 2">
            <a:extLst>
              <a:ext uri="{FF2B5EF4-FFF2-40B4-BE49-F238E27FC236}">
                <a16:creationId xmlns:a16="http://schemas.microsoft.com/office/drawing/2014/main" id="{74819C30-7E53-1254-F191-FB913CB24029}"/>
              </a:ext>
            </a:extLst>
          </p:cNvPr>
          <p:cNvSpPr>
            <a:spLocks noGrp="1"/>
          </p:cNvSpPr>
          <p:nvPr>
            <p:ph idx="1"/>
          </p:nvPr>
        </p:nvSpPr>
        <p:spPr>
          <a:xfrm>
            <a:off x="838200" y="1803853"/>
            <a:ext cx="10515600" cy="4351338"/>
          </a:xfrm>
        </p:spPr>
        <p:txBody>
          <a:bodyPr/>
          <a:lstStyle/>
          <a:p>
            <a:r>
              <a:rPr lang="en-US" dirty="0"/>
              <a:t>New director</a:t>
            </a:r>
          </a:p>
          <a:p>
            <a:r>
              <a:rPr lang="en-US" dirty="0"/>
              <a:t>New government manager </a:t>
            </a:r>
          </a:p>
          <a:p>
            <a:r>
              <a:rPr lang="en-US" dirty="0"/>
              <a:t>New scale of size, cost, collaborations </a:t>
            </a:r>
          </a:p>
          <a:p>
            <a:r>
              <a:rPr lang="en-US" dirty="0"/>
              <a:t>New competition with other labs:  Fermilab, Argonne, CERN</a:t>
            </a:r>
          </a:p>
        </p:txBody>
      </p:sp>
    </p:spTree>
    <p:extLst>
      <p:ext uri="{BB962C8B-B14F-4D97-AF65-F5344CB8AC3E}">
        <p14:creationId xmlns:p14="http://schemas.microsoft.com/office/powerpoint/2010/main" val="424882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48CD9-0026-AFEA-1DCE-D2ABA4A3BA2D}"/>
              </a:ext>
            </a:extLst>
          </p:cNvPr>
          <p:cNvSpPr>
            <a:spLocks noGrp="1"/>
          </p:cNvSpPr>
          <p:nvPr>
            <p:ph type="title"/>
          </p:nvPr>
        </p:nvSpPr>
        <p:spPr/>
        <p:txBody>
          <a:bodyPr>
            <a:normAutofit/>
          </a:bodyPr>
          <a:lstStyle/>
          <a:p>
            <a:pPr algn="ctr"/>
            <a:r>
              <a:rPr lang="en-US" sz="4800" b="1" dirty="0">
                <a:latin typeface="Arial" panose="020B0604020202020204" pitchFamily="34" charset="0"/>
                <a:cs typeface="Arial" panose="020B0604020202020204" pitchFamily="34" charset="0"/>
              </a:rPr>
              <a:t>AGS # 181, AGS #598</a:t>
            </a:r>
          </a:p>
        </p:txBody>
      </p:sp>
      <p:sp>
        <p:nvSpPr>
          <p:cNvPr id="3" name="Content Placeholder 2">
            <a:extLst>
              <a:ext uri="{FF2B5EF4-FFF2-40B4-BE49-F238E27FC236}">
                <a16:creationId xmlns:a16="http://schemas.microsoft.com/office/drawing/2014/main" id="{1DB40002-152E-0281-A22A-EC7259635EE7}"/>
              </a:ext>
            </a:extLst>
          </p:cNvPr>
          <p:cNvSpPr>
            <a:spLocks noGrp="1"/>
          </p:cNvSpPr>
          <p:nvPr>
            <p:ph idx="1"/>
          </p:nvPr>
        </p:nvSpPr>
        <p:spPr/>
        <p:txBody>
          <a:bodyPr/>
          <a:lstStyle/>
          <a:p>
            <a:pPr marL="0" indent="0">
              <a:buNone/>
            </a:pPr>
            <a:endParaRPr lang="en-US" dirty="0"/>
          </a:p>
          <a:p>
            <a:pPr marL="0" indent="0">
              <a:buNone/>
            </a:pPr>
            <a:r>
              <a:rPr lang="en-US" dirty="0"/>
              <a:t>Two experiments of this time illustrate BNL’s scientific importance, institutional flexibility, and personal drama.  </a:t>
            </a:r>
          </a:p>
        </p:txBody>
      </p:sp>
    </p:spTree>
    <p:extLst>
      <p:ext uri="{BB962C8B-B14F-4D97-AF65-F5344CB8AC3E}">
        <p14:creationId xmlns:p14="http://schemas.microsoft.com/office/powerpoint/2010/main" val="114761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FC8B-6D1F-89FF-BCD0-312B25958702}"/>
              </a:ext>
            </a:extLst>
          </p:cNvPr>
          <p:cNvSpPr>
            <a:spLocks noGrp="1"/>
          </p:cNvSpPr>
          <p:nvPr>
            <p:ph type="title"/>
          </p:nvPr>
        </p:nvSpPr>
        <p:spPr/>
        <p:txBody>
          <a:bodyPr>
            <a:normAutofit/>
          </a:bodyPr>
          <a:lstStyle/>
          <a:p>
            <a:pPr algn="ctr"/>
            <a:r>
              <a:rPr lang="en-US" sz="4800" b="1" dirty="0">
                <a:latin typeface="Arial" panose="020B0604020202020204" pitchFamily="34" charset="0"/>
                <a:cs typeface="Arial" panose="020B0604020202020204" pitchFamily="34" charset="0"/>
              </a:rPr>
              <a:t>Particles Behaving Badly</a:t>
            </a:r>
          </a:p>
        </p:txBody>
      </p:sp>
      <p:sp>
        <p:nvSpPr>
          <p:cNvPr id="3" name="Content Placeholder 2">
            <a:extLst>
              <a:ext uri="{FF2B5EF4-FFF2-40B4-BE49-F238E27FC236}">
                <a16:creationId xmlns:a16="http://schemas.microsoft.com/office/drawing/2014/main" id="{8E541567-74C8-6A40-0DD7-B7910CE1E333}"/>
              </a:ext>
            </a:extLst>
          </p:cNvPr>
          <p:cNvSpPr>
            <a:spLocks noGrp="1"/>
          </p:cNvSpPr>
          <p:nvPr>
            <p:ph idx="1"/>
          </p:nvPr>
        </p:nvSpPr>
        <p:spPr>
          <a:xfrm>
            <a:off x="838200" y="1825625"/>
            <a:ext cx="11179629" cy="4932226"/>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BNL had discovered K</a:t>
            </a:r>
            <a:r>
              <a:rPr lang="en-US" baseline="-25000" dirty="0">
                <a:latin typeface="Arial" panose="020B0604020202020204" pitchFamily="34" charset="0"/>
                <a:cs typeface="Arial" panose="020B0604020202020204" pitchFamily="34" charset="0"/>
              </a:rPr>
              <a:t>L </a:t>
            </a:r>
            <a:r>
              <a:rPr lang="en-US" dirty="0">
                <a:latin typeface="Arial" panose="020B0604020202020204" pitchFamily="34" charset="0"/>
                <a:cs typeface="Arial" panose="020B0604020202020204" pitchFamily="34" charset="0"/>
              </a:rPr>
              <a:t>particles, which decay primarily into 3 </a:t>
            </a:r>
            <a:r>
              <a:rPr lang="en-US" dirty="0" err="1">
                <a:latin typeface="Arial" panose="020B0604020202020204" pitchFamily="34" charset="0"/>
                <a:cs typeface="Arial" panose="020B0604020202020204" pitchFamily="34" charset="0"/>
              </a:rPr>
              <a:t>pions</a:t>
            </a:r>
            <a:r>
              <a:rPr lang="en-US"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In the early 1960s, Adair’s experiment at the Cosmotron sees K</a:t>
            </a:r>
            <a:r>
              <a:rPr lang="en-US" baseline="-25000"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s produce </a:t>
            </a:r>
            <a:r>
              <a:rPr lang="en-US" i="1" dirty="0">
                <a:latin typeface="Arial" panose="020B0604020202020204" pitchFamily="34" charset="0"/>
                <a:cs typeface="Arial" panose="020B0604020202020204" pitchFamily="34" charset="0"/>
              </a:rPr>
              <a:t>two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pions</a:t>
            </a:r>
            <a:r>
              <a:rPr lang="en-US" dirty="0">
                <a:latin typeface="Arial" panose="020B0604020202020204" pitchFamily="34" charset="0"/>
                <a:cs typeface="Arial" panose="020B0604020202020204" pitchFamily="34" charset="0"/>
              </a:rPr>
              <a:t>. Impossible.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Nothing makes the K</a:t>
            </a:r>
            <a:r>
              <a:rPr lang="en-US" baseline="-25000"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 2 </a:t>
            </a:r>
            <a:r>
              <a:rPr lang="el-GR" dirty="0">
                <a:latin typeface="Arial" panose="020B0604020202020204" pitchFamily="34" charset="0"/>
                <a:cs typeface="Arial" panose="020B0604020202020204" pitchFamily="34" charset="0"/>
              </a:rPr>
              <a:t>π</a:t>
            </a:r>
            <a:r>
              <a:rPr lang="en-US" dirty="0">
                <a:latin typeface="Arial" panose="020B0604020202020204" pitchFamily="34" charset="0"/>
                <a:cs typeface="Arial" panose="020B0604020202020204" pitchFamily="34" charset="0"/>
              </a:rPr>
              <a:t>s disappear.</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“God can’t do such a dumb thing.”</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ea typeface="Aptos" panose="020B0004020202020204" pitchFamily="34" charset="0"/>
                <a:cs typeface="Arial" panose="020B0604020202020204" pitchFamily="34" charset="0"/>
              </a:rPr>
              <a:t>“Anomalous Regeneration of </a:t>
            </a:r>
            <a:r>
              <a:rPr lang="en-US" dirty="0">
                <a:latin typeface="Arial" panose="020B0604020202020204" pitchFamily="34" charset="0"/>
                <a:ea typeface="Aptos" panose="020B0004020202020204" pitchFamily="34" charset="0"/>
                <a:cs typeface="Arial" panose="020B0604020202020204" pitchFamily="34" charset="0"/>
              </a:rPr>
              <a:t>K</a:t>
            </a:r>
            <a:r>
              <a:rPr lang="en-US" baseline="-25000" dirty="0">
                <a:latin typeface="Arial" panose="020B0604020202020204" pitchFamily="34" charset="0"/>
                <a:ea typeface="Aptos" panose="020B0004020202020204" pitchFamily="34" charset="0"/>
                <a:cs typeface="Arial" panose="020B0604020202020204" pitchFamily="34" charset="0"/>
              </a:rPr>
              <a:t>1</a:t>
            </a:r>
            <a:r>
              <a:rPr lang="en-US" baseline="30000" dirty="0">
                <a:latin typeface="Arial" panose="020B0604020202020204" pitchFamily="34" charset="0"/>
                <a:ea typeface="Aptos" panose="020B0004020202020204" pitchFamily="34" charset="0"/>
                <a:cs typeface="Arial" panose="020B0604020202020204" pitchFamily="34" charset="0"/>
              </a:rPr>
              <a:t>0</a:t>
            </a:r>
            <a:r>
              <a:rPr lang="en-US" dirty="0">
                <a:latin typeface="Arial" panose="020B0604020202020204" pitchFamily="34" charset="0"/>
                <a:ea typeface="Aptos" panose="020B0004020202020204" pitchFamily="34" charset="0"/>
                <a:cs typeface="Arial" panose="020B0604020202020204" pitchFamily="34" charset="0"/>
              </a:rPr>
              <a:t> Mesons from</a:t>
            </a:r>
            <a:r>
              <a:rPr lang="en-US" sz="2800" dirty="0">
                <a:latin typeface="Arial" panose="020B0604020202020204" pitchFamily="34" charset="0"/>
                <a:ea typeface="Aptos" panose="020B0004020202020204" pitchFamily="34" charset="0"/>
                <a:cs typeface="Arial" panose="020B0604020202020204" pitchFamily="34" charset="0"/>
              </a:rPr>
              <a:t> </a:t>
            </a:r>
            <a:r>
              <a:rPr lang="en-US" dirty="0">
                <a:latin typeface="Arial" panose="020B0604020202020204" pitchFamily="34" charset="0"/>
                <a:ea typeface="Aptos" panose="020B0004020202020204" pitchFamily="34" charset="0"/>
                <a:cs typeface="Arial" panose="020B0604020202020204" pitchFamily="34" charset="0"/>
              </a:rPr>
              <a:t>K</a:t>
            </a:r>
            <a:r>
              <a:rPr lang="en-US" baseline="-25000" dirty="0">
                <a:latin typeface="Arial" panose="020B0604020202020204" pitchFamily="34" charset="0"/>
                <a:ea typeface="Aptos" panose="020B0004020202020204" pitchFamily="34" charset="0"/>
                <a:cs typeface="Arial" panose="020B0604020202020204" pitchFamily="34" charset="0"/>
              </a:rPr>
              <a:t>2</a:t>
            </a:r>
            <a:r>
              <a:rPr lang="en-US" baseline="30000" dirty="0">
                <a:latin typeface="Arial" panose="020B0604020202020204" pitchFamily="34" charset="0"/>
                <a:ea typeface="Aptos" panose="020B0004020202020204" pitchFamily="34" charset="0"/>
                <a:cs typeface="Arial" panose="020B0604020202020204" pitchFamily="34" charset="0"/>
              </a:rPr>
              <a:t>0</a:t>
            </a:r>
            <a:r>
              <a:rPr lang="en-US" dirty="0">
                <a:latin typeface="Arial" panose="020B0604020202020204" pitchFamily="34" charset="0"/>
                <a:ea typeface="Aptos" panose="020B0004020202020204" pitchFamily="34" charset="0"/>
                <a:cs typeface="Arial" panose="020B0604020202020204" pitchFamily="34" charset="0"/>
              </a:rPr>
              <a:t> Mesons” </a:t>
            </a:r>
            <a:r>
              <a:rPr lang="en-US" sz="2800" dirty="0">
                <a:latin typeface="Arial" panose="020B0604020202020204" pitchFamily="34" charset="0"/>
                <a:ea typeface="Aptos" panose="020B0004020202020204" pitchFamily="34" charset="0"/>
                <a:cs typeface="Arial" panose="020B0604020202020204" pitchFamily="34" charset="0"/>
              </a:rPr>
              <a:t>(1963)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6655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FC8B-6D1F-89FF-BCD0-312B25958702}"/>
              </a:ext>
            </a:extLst>
          </p:cNvPr>
          <p:cNvSpPr>
            <a:spLocks noGrp="1"/>
          </p:cNvSpPr>
          <p:nvPr>
            <p:ph type="title"/>
          </p:nvPr>
        </p:nvSpPr>
        <p:spPr/>
        <p:txBody>
          <a:bodyPr>
            <a:noAutofit/>
          </a:bodyPr>
          <a:lstStyle/>
          <a:p>
            <a:pPr algn="ctr"/>
            <a:r>
              <a:rPr lang="en-US" sz="4800" b="1" dirty="0">
                <a:latin typeface="Arial" panose="020B0604020202020204" pitchFamily="34" charset="0"/>
                <a:cs typeface="Arial" panose="020B0604020202020204" pitchFamily="34" charset="0"/>
              </a:rPr>
              <a:t>AGS Proposal #181</a:t>
            </a:r>
            <a:br>
              <a:rPr lang="en-US" sz="4800" b="1" dirty="0">
                <a:latin typeface="Arial" panose="020B0604020202020204" pitchFamily="34" charset="0"/>
                <a:cs typeface="Arial" panose="020B0604020202020204" pitchFamily="34" charset="0"/>
              </a:rPr>
            </a:br>
            <a:r>
              <a:rPr lang="en-US" sz="4800" b="1" dirty="0">
                <a:effectLst/>
                <a:latin typeface="Arial" panose="020B0604020202020204" pitchFamily="34" charset="0"/>
                <a:ea typeface="Aptos" panose="020B0004020202020204" pitchFamily="34" charset="0"/>
                <a:cs typeface="Arial" panose="020B0604020202020204" pitchFamily="34" charset="0"/>
              </a:rPr>
              <a:t>“Proposal for K</a:t>
            </a:r>
            <a:r>
              <a:rPr lang="en-US" sz="4800" b="1" baseline="30000" dirty="0">
                <a:effectLst/>
                <a:latin typeface="Arial" panose="020B0604020202020204" pitchFamily="34" charset="0"/>
                <a:ea typeface="Aptos" panose="020B0004020202020204" pitchFamily="34" charset="0"/>
                <a:cs typeface="Arial" panose="020B0604020202020204" pitchFamily="34" charset="0"/>
              </a:rPr>
              <a:t>0</a:t>
            </a:r>
            <a:r>
              <a:rPr lang="en-US" sz="4800" b="1" baseline="-25000" dirty="0">
                <a:effectLst/>
                <a:latin typeface="Arial" panose="020B0604020202020204" pitchFamily="34" charset="0"/>
                <a:ea typeface="Aptos" panose="020B0004020202020204" pitchFamily="34" charset="0"/>
                <a:cs typeface="Arial" panose="020B0604020202020204" pitchFamily="34" charset="0"/>
              </a:rPr>
              <a:t>2</a:t>
            </a:r>
            <a:r>
              <a:rPr lang="en-US" sz="4800" b="1" dirty="0">
                <a:effectLst/>
                <a:latin typeface="Arial" panose="020B0604020202020204" pitchFamily="34" charset="0"/>
                <a:ea typeface="Aptos" panose="020B0004020202020204" pitchFamily="34" charset="0"/>
                <a:cs typeface="Arial" panose="020B0604020202020204" pitchFamily="34" charset="0"/>
              </a:rPr>
              <a:t> Decay and Interaction Experiment”</a:t>
            </a:r>
            <a:endParaRPr lang="en-US" sz="4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541567-74C8-6A40-0DD7-B7910CE1E333}"/>
              </a:ext>
            </a:extLst>
          </p:cNvPr>
          <p:cNvSpPr>
            <a:spLocks noGrp="1"/>
          </p:cNvSpPr>
          <p:nvPr>
            <p:ph idx="1"/>
          </p:nvPr>
        </p:nvSpPr>
        <p:spPr>
          <a:xfrm>
            <a:off x="838200" y="2192867"/>
            <a:ext cx="10515600" cy="4469190"/>
          </a:xfrm>
        </p:spPr>
        <p:txBody>
          <a:bodyPr>
            <a:normAutofit fontScale="77500" lnSpcReduction="20000"/>
          </a:bodyPr>
          <a:lstStyle/>
          <a:p>
            <a:pPr marL="0" indent="0">
              <a:buNone/>
            </a:pPr>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u="sng" dirty="0">
                <a:latin typeface="Arial" panose="020B0604020202020204" pitchFamily="34" charset="0"/>
                <a:ea typeface="Aptos" panose="020B0004020202020204" pitchFamily="34" charset="0"/>
                <a:cs typeface="Arial" panose="020B0604020202020204" pitchFamily="34" charset="0"/>
              </a:rPr>
              <a:t>Fitch, Cronin &amp; </a:t>
            </a:r>
            <a:r>
              <a:rPr lang="en-US" u="sng" dirty="0" err="1">
                <a:latin typeface="Arial" panose="020B0604020202020204" pitchFamily="34" charset="0"/>
                <a:ea typeface="Aptos" panose="020B0004020202020204" pitchFamily="34" charset="0"/>
                <a:cs typeface="Arial" panose="020B0604020202020204" pitchFamily="34" charset="0"/>
              </a:rPr>
              <a:t>Turlay</a:t>
            </a:r>
            <a:endParaRPr lang="en-US" u="sng"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dirty="0">
                <a:latin typeface="Arial" panose="020B0604020202020204" pitchFamily="34" charset="0"/>
                <a:ea typeface="Aptos" panose="020B0004020202020204" pitchFamily="34" charset="0"/>
                <a:cs typeface="Arial" panose="020B0604020202020204" pitchFamily="34" charset="0"/>
              </a:rPr>
              <a:t>April 1963: 			Proposal submitted</a:t>
            </a: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dirty="0">
                <a:latin typeface="Arial" panose="020B0604020202020204" pitchFamily="34" charset="0"/>
                <a:ea typeface="Aptos" panose="020B0004020202020204" pitchFamily="34" charset="0"/>
                <a:cs typeface="Arial" panose="020B0604020202020204" pitchFamily="34" charset="0"/>
              </a:rPr>
              <a:t>May 1963: 			Proposal approved</a:t>
            </a: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dirty="0">
                <a:latin typeface="Arial" panose="020B0604020202020204" pitchFamily="34" charset="0"/>
                <a:ea typeface="Aptos" panose="020B0004020202020204" pitchFamily="34" charset="0"/>
                <a:cs typeface="Arial" panose="020B0604020202020204" pitchFamily="34" charset="0"/>
              </a:rPr>
              <a:t>June 1963: 			Experiment set up and run in “Inner Mongolia”</a:t>
            </a: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dirty="0">
                <a:latin typeface="Arial" panose="020B0604020202020204" pitchFamily="34" charset="0"/>
                <a:ea typeface="Aptos" panose="020B0004020202020204" pitchFamily="34" charset="0"/>
                <a:cs typeface="Arial" panose="020B0604020202020204" pitchFamily="34" charset="0"/>
              </a:rPr>
              <a:t>July 1963: 			Experiment completed</a:t>
            </a: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dirty="0">
                <a:latin typeface="Arial" panose="020B0604020202020204" pitchFamily="34" charset="0"/>
                <a:ea typeface="Aptos" panose="020B0004020202020204" pitchFamily="34" charset="0"/>
                <a:cs typeface="Arial" panose="020B0604020202020204" pitchFamily="34" charset="0"/>
              </a:rPr>
              <a:t>Mid-1963 - mid-1964: 		Data analyzed.  </a:t>
            </a:r>
          </a:p>
        </p:txBody>
      </p:sp>
    </p:spTree>
    <p:extLst>
      <p:ext uri="{BB962C8B-B14F-4D97-AF65-F5344CB8AC3E}">
        <p14:creationId xmlns:p14="http://schemas.microsoft.com/office/powerpoint/2010/main" val="62539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6CA01-0E01-5F25-25F6-6998AAF63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E38BB-BF1F-BA99-4544-7E17E4104658}"/>
              </a:ext>
            </a:extLst>
          </p:cNvPr>
          <p:cNvSpPr>
            <a:spLocks noGrp="1"/>
          </p:cNvSpPr>
          <p:nvPr>
            <p:ph type="title"/>
          </p:nvPr>
        </p:nvSpPr>
        <p:spPr/>
        <p:txBody>
          <a:bodyPr>
            <a:noAutofit/>
          </a:bodyPr>
          <a:lstStyle/>
          <a:p>
            <a:pPr algn="ctr"/>
            <a:r>
              <a:rPr lang="en-US" sz="4800" b="1" dirty="0">
                <a:latin typeface="Arial" panose="020B0604020202020204" pitchFamily="34" charset="0"/>
                <a:cs typeface="Arial" panose="020B0604020202020204" pitchFamily="34" charset="0"/>
              </a:rPr>
              <a:t>AGS Proposal #181</a:t>
            </a:r>
            <a:br>
              <a:rPr lang="en-US" sz="4800" b="1" dirty="0">
                <a:latin typeface="Arial" panose="020B0604020202020204" pitchFamily="34" charset="0"/>
                <a:cs typeface="Arial" panose="020B0604020202020204" pitchFamily="34" charset="0"/>
              </a:rPr>
            </a:br>
            <a:r>
              <a:rPr lang="en-US" sz="4800" b="1" dirty="0">
                <a:effectLst/>
                <a:latin typeface="Arial" panose="020B0604020202020204" pitchFamily="34" charset="0"/>
                <a:ea typeface="Aptos" panose="020B0004020202020204" pitchFamily="34" charset="0"/>
                <a:cs typeface="Arial" panose="020B0604020202020204" pitchFamily="34" charset="0"/>
              </a:rPr>
              <a:t>“Proposal for K</a:t>
            </a:r>
            <a:r>
              <a:rPr lang="en-US" sz="4800" b="1" baseline="30000" dirty="0">
                <a:effectLst/>
                <a:latin typeface="Arial" panose="020B0604020202020204" pitchFamily="34" charset="0"/>
                <a:ea typeface="Aptos" panose="020B0004020202020204" pitchFamily="34" charset="0"/>
                <a:cs typeface="Arial" panose="020B0604020202020204" pitchFamily="34" charset="0"/>
              </a:rPr>
              <a:t>0</a:t>
            </a:r>
            <a:r>
              <a:rPr lang="en-US" sz="4800" b="1" baseline="-25000" dirty="0">
                <a:effectLst/>
                <a:latin typeface="Arial" panose="020B0604020202020204" pitchFamily="34" charset="0"/>
                <a:ea typeface="Aptos" panose="020B0004020202020204" pitchFamily="34" charset="0"/>
                <a:cs typeface="Arial" panose="020B0604020202020204" pitchFamily="34" charset="0"/>
              </a:rPr>
              <a:t>2</a:t>
            </a:r>
            <a:r>
              <a:rPr lang="en-US" sz="4800" b="1" dirty="0">
                <a:effectLst/>
                <a:latin typeface="Arial" panose="020B0604020202020204" pitchFamily="34" charset="0"/>
                <a:ea typeface="Aptos" panose="020B0004020202020204" pitchFamily="34" charset="0"/>
                <a:cs typeface="Arial" panose="020B0604020202020204" pitchFamily="34" charset="0"/>
              </a:rPr>
              <a:t> Decay and Interaction Experiment”</a:t>
            </a:r>
            <a:endParaRPr lang="en-US" sz="4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FB5220C-C645-AB4E-5201-05DB2100E7B4}"/>
              </a:ext>
            </a:extLst>
          </p:cNvPr>
          <p:cNvSpPr>
            <a:spLocks noGrp="1"/>
          </p:cNvSpPr>
          <p:nvPr>
            <p:ph idx="1"/>
          </p:nvPr>
        </p:nvSpPr>
        <p:spPr>
          <a:xfrm>
            <a:off x="838200" y="2098766"/>
            <a:ext cx="10515600" cy="4644254"/>
          </a:xfrm>
        </p:spPr>
        <p:txBody>
          <a:bodyPr>
            <a:normAutofit fontScale="92500"/>
          </a:bodyPr>
          <a:lstStyle/>
          <a:p>
            <a:pPr marL="0" indent="0">
              <a:buNone/>
            </a:pPr>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800" dirty="0">
                <a:latin typeface="Arial" panose="020B0604020202020204" pitchFamily="34" charset="0"/>
                <a:ea typeface="Aptos" panose="020B0004020202020204" pitchFamily="34" charset="0"/>
                <a:cs typeface="Arial" panose="020B0604020202020204" pitchFamily="34" charset="0"/>
              </a:rPr>
              <a:t>A</a:t>
            </a:r>
            <a:r>
              <a:rPr lang="en-US" sz="2800" dirty="0">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d</a:t>
            </a:r>
            <a:r>
              <a:rPr lang="en-US" sz="2800" dirty="0">
                <a:latin typeface="Arial" panose="020B0604020202020204" pitchFamily="34" charset="0"/>
                <a:ea typeface="Aptos" panose="020B0004020202020204" pitchFamily="34" charset="0"/>
                <a:cs typeface="Arial" panose="020B0604020202020204" pitchFamily="34" charset="0"/>
              </a:rPr>
              <a:t>air: 		“Fitch and Cronin have to be wrong.”</a:t>
            </a:r>
          </a:p>
          <a:p>
            <a:pPr marL="0" indent="0">
              <a:buNone/>
            </a:pPr>
            <a:endParaRPr lang="en-US" sz="2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2800" dirty="0">
                <a:latin typeface="Arial" panose="020B0604020202020204" pitchFamily="34" charset="0"/>
                <a:ea typeface="Aptos" panose="020B0004020202020204" pitchFamily="34" charset="0"/>
                <a:cs typeface="Arial" panose="020B0604020202020204" pitchFamily="34" charset="0"/>
              </a:rPr>
              <a:t>August 1964: 	International “Rochester” conference in Dubna, 				Soviet colleague suggests culprit a trapped fly.</a:t>
            </a:r>
          </a:p>
          <a:p>
            <a:pPr marL="0" indent="0">
              <a:buNone/>
            </a:pPr>
            <a:endParaRPr lang="en-US" sz="2800"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2800" dirty="0">
                <a:latin typeface="Arial" panose="020B0604020202020204" pitchFamily="34" charset="0"/>
                <a:ea typeface="Aptos" panose="020B0004020202020204" pitchFamily="34" charset="0"/>
                <a:cs typeface="Arial" panose="020B0604020202020204" pitchFamily="34" charset="0"/>
              </a:rPr>
              <a:t>“Evidence for the 2</a:t>
            </a:r>
            <a:r>
              <a:rPr lang="el-GR" sz="2800" dirty="0">
                <a:latin typeface="Arial" panose="020B0604020202020204" pitchFamily="34" charset="0"/>
                <a:ea typeface="Aptos" panose="020B0004020202020204" pitchFamily="34" charset="0"/>
                <a:cs typeface="Arial" panose="020B0604020202020204" pitchFamily="34" charset="0"/>
              </a:rPr>
              <a:t>π</a:t>
            </a:r>
            <a:r>
              <a:rPr lang="en-US" dirty="0">
                <a:latin typeface="Arial" panose="020B0604020202020204" pitchFamily="34" charset="0"/>
                <a:ea typeface="Aptos" panose="020B0004020202020204" pitchFamily="34" charset="0"/>
                <a:cs typeface="Arial" panose="020B0604020202020204" pitchFamily="34" charset="0"/>
              </a:rPr>
              <a:t> Decay of the K</a:t>
            </a:r>
            <a:r>
              <a:rPr lang="en-US" baseline="-25000" dirty="0">
                <a:latin typeface="Arial" panose="020B0604020202020204" pitchFamily="34" charset="0"/>
                <a:ea typeface="Aptos" panose="020B0004020202020204" pitchFamily="34" charset="0"/>
                <a:cs typeface="Arial" panose="020B0604020202020204" pitchFamily="34" charset="0"/>
              </a:rPr>
              <a:t>2</a:t>
            </a:r>
            <a:r>
              <a:rPr lang="en-US" baseline="30000" dirty="0">
                <a:latin typeface="Arial" panose="020B0604020202020204" pitchFamily="34" charset="0"/>
                <a:ea typeface="Aptos" panose="020B0004020202020204" pitchFamily="34" charset="0"/>
                <a:cs typeface="Arial" panose="020B0604020202020204" pitchFamily="34" charset="0"/>
              </a:rPr>
              <a:t>0</a:t>
            </a:r>
            <a:r>
              <a:rPr lang="en-US" dirty="0">
                <a:latin typeface="Arial" panose="020B0604020202020204" pitchFamily="34" charset="0"/>
                <a:ea typeface="Aptos" panose="020B0004020202020204" pitchFamily="34" charset="0"/>
                <a:cs typeface="Arial" panose="020B0604020202020204" pitchFamily="34" charset="0"/>
              </a:rPr>
              <a:t> Meson,” </a:t>
            </a:r>
            <a:r>
              <a:rPr lang="en-US" sz="2800" dirty="0">
                <a:latin typeface="Arial" panose="020B0604020202020204" pitchFamily="34" charset="0"/>
                <a:ea typeface="Aptos" panose="020B0004020202020204" pitchFamily="34" charset="0"/>
                <a:cs typeface="Arial" panose="020B0604020202020204" pitchFamily="34" charset="0"/>
              </a:rPr>
              <a:t>(1964) </a:t>
            </a:r>
          </a:p>
        </p:txBody>
      </p:sp>
    </p:spTree>
    <p:extLst>
      <p:ext uri="{BB962C8B-B14F-4D97-AF65-F5344CB8AC3E}">
        <p14:creationId xmlns:p14="http://schemas.microsoft.com/office/powerpoint/2010/main" val="1647163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AA755-A89F-CD00-E7F3-142CA74FB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CB3F1-45DB-19D7-8192-80CC1582BDC7}"/>
              </a:ext>
            </a:extLst>
          </p:cNvPr>
          <p:cNvSpPr>
            <a:spLocks noGrp="1"/>
          </p:cNvSpPr>
          <p:nvPr>
            <p:ph type="title"/>
          </p:nvPr>
        </p:nvSpPr>
        <p:spPr/>
        <p:txBody>
          <a:bodyPr>
            <a:noAutofit/>
          </a:bodyPr>
          <a:lstStyle/>
          <a:p>
            <a:pPr algn="ctr"/>
            <a:r>
              <a:rPr lang="en-US" sz="4800" b="1" dirty="0">
                <a:latin typeface="Arial" panose="020B0604020202020204" pitchFamily="34" charset="0"/>
                <a:cs typeface="Arial" panose="020B0604020202020204" pitchFamily="34" charset="0"/>
              </a:rPr>
              <a:t>AGS Proposal #181</a:t>
            </a:r>
            <a:br>
              <a:rPr lang="en-US" sz="4800" b="1" dirty="0">
                <a:latin typeface="Arial" panose="020B0604020202020204" pitchFamily="34" charset="0"/>
                <a:cs typeface="Arial" panose="020B0604020202020204" pitchFamily="34" charset="0"/>
              </a:rPr>
            </a:br>
            <a:r>
              <a:rPr lang="en-US" sz="4800" b="1" dirty="0">
                <a:effectLst/>
                <a:latin typeface="Arial" panose="020B0604020202020204" pitchFamily="34" charset="0"/>
                <a:ea typeface="Aptos" panose="020B0004020202020204" pitchFamily="34" charset="0"/>
                <a:cs typeface="Arial" panose="020B0604020202020204" pitchFamily="34" charset="0"/>
              </a:rPr>
              <a:t>“Proposal for K</a:t>
            </a:r>
            <a:r>
              <a:rPr lang="en-US" sz="4800" b="1" baseline="30000" dirty="0">
                <a:effectLst/>
                <a:latin typeface="Arial" panose="020B0604020202020204" pitchFamily="34" charset="0"/>
                <a:ea typeface="Aptos" panose="020B0004020202020204" pitchFamily="34" charset="0"/>
                <a:cs typeface="Arial" panose="020B0604020202020204" pitchFamily="34" charset="0"/>
              </a:rPr>
              <a:t>0</a:t>
            </a:r>
            <a:r>
              <a:rPr lang="en-US" sz="4800" b="1" baseline="-25000" dirty="0">
                <a:effectLst/>
                <a:latin typeface="Arial" panose="020B0604020202020204" pitchFamily="34" charset="0"/>
                <a:ea typeface="Aptos" panose="020B0004020202020204" pitchFamily="34" charset="0"/>
                <a:cs typeface="Arial" panose="020B0604020202020204" pitchFamily="34" charset="0"/>
              </a:rPr>
              <a:t>2</a:t>
            </a:r>
            <a:r>
              <a:rPr lang="en-US" sz="4800" b="1" dirty="0">
                <a:effectLst/>
                <a:latin typeface="Arial" panose="020B0604020202020204" pitchFamily="34" charset="0"/>
                <a:ea typeface="Aptos" panose="020B0004020202020204" pitchFamily="34" charset="0"/>
                <a:cs typeface="Arial" panose="020B0604020202020204" pitchFamily="34" charset="0"/>
              </a:rPr>
              <a:t> Decay and Interaction Experiment”</a:t>
            </a:r>
            <a:endParaRPr lang="en-US" sz="4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FCEF81-3445-AFAE-63FC-706F31862707}"/>
              </a:ext>
            </a:extLst>
          </p:cNvPr>
          <p:cNvSpPr>
            <a:spLocks noGrp="1"/>
          </p:cNvSpPr>
          <p:nvPr>
            <p:ph idx="1"/>
          </p:nvPr>
        </p:nvSpPr>
        <p:spPr>
          <a:xfrm>
            <a:off x="838200" y="2098766"/>
            <a:ext cx="10515600" cy="4644254"/>
          </a:xfrm>
        </p:spPr>
        <p:txBody>
          <a:bodyPr>
            <a:normAutofit fontScale="92500" lnSpcReduction="10000"/>
          </a:bodyPr>
          <a:lstStyle/>
          <a:p>
            <a:pPr marL="0" indent="0">
              <a:buNone/>
            </a:pPr>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800" dirty="0">
                <a:latin typeface="Arial" panose="020B0604020202020204" pitchFamily="34" charset="0"/>
                <a:ea typeface="Aptos" panose="020B0004020202020204" pitchFamily="34" charset="0"/>
                <a:cs typeface="Arial" panose="020B0604020202020204" pitchFamily="34" charset="0"/>
              </a:rPr>
              <a:t>A</a:t>
            </a:r>
            <a:r>
              <a:rPr lang="en-US" sz="2800" dirty="0">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d</a:t>
            </a:r>
            <a:r>
              <a:rPr lang="en-US" sz="2800" dirty="0">
                <a:latin typeface="Arial" panose="020B0604020202020204" pitchFamily="34" charset="0"/>
                <a:ea typeface="Aptos" panose="020B0004020202020204" pitchFamily="34" charset="0"/>
                <a:cs typeface="Arial" panose="020B0604020202020204" pitchFamily="34" charset="0"/>
              </a:rPr>
              <a:t>air: 		“Fitch and Cronin have to be wrong.”</a:t>
            </a:r>
          </a:p>
          <a:p>
            <a:pPr marL="0" indent="0">
              <a:buNone/>
            </a:pPr>
            <a:endParaRPr lang="en-US" sz="2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2800" dirty="0">
                <a:latin typeface="Arial" panose="020B0604020202020204" pitchFamily="34" charset="0"/>
                <a:ea typeface="Aptos" panose="020B0004020202020204" pitchFamily="34" charset="0"/>
                <a:cs typeface="Arial" panose="020B0604020202020204" pitchFamily="34" charset="0"/>
              </a:rPr>
              <a:t>August 1964: 	International “Rochester” conference in Dubna, 				Soviet colleague suggests culprit a trapped fly.</a:t>
            </a:r>
          </a:p>
          <a:p>
            <a:pPr marL="0" indent="0">
              <a:buNone/>
            </a:pPr>
            <a:endParaRPr lang="en-US" sz="28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2800" dirty="0">
                <a:latin typeface="Arial" panose="020B0604020202020204" pitchFamily="34" charset="0"/>
                <a:ea typeface="Aptos" panose="020B0004020202020204" pitchFamily="34" charset="0"/>
                <a:cs typeface="Arial" panose="020B0604020202020204" pitchFamily="34" charset="0"/>
              </a:rPr>
              <a:t>Q: 			What properties must such a fly have?  </a:t>
            </a: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sz="2800" dirty="0">
                <a:latin typeface="Arial" panose="020B0604020202020204" pitchFamily="34" charset="0"/>
                <a:ea typeface="Aptos" panose="020B0004020202020204" pitchFamily="34" charset="0"/>
                <a:cs typeface="Arial" panose="020B0604020202020204" pitchFamily="34" charset="0"/>
              </a:rPr>
              <a:t>“Evidence for the 2</a:t>
            </a:r>
            <a:r>
              <a:rPr lang="el-GR" sz="2800" dirty="0">
                <a:latin typeface="Arial" panose="020B0604020202020204" pitchFamily="34" charset="0"/>
                <a:ea typeface="Aptos" panose="020B0004020202020204" pitchFamily="34" charset="0"/>
                <a:cs typeface="Arial" panose="020B0604020202020204" pitchFamily="34" charset="0"/>
              </a:rPr>
              <a:t>π</a:t>
            </a:r>
            <a:r>
              <a:rPr lang="en-US" dirty="0">
                <a:latin typeface="Arial" panose="020B0604020202020204" pitchFamily="34" charset="0"/>
                <a:ea typeface="Aptos" panose="020B0004020202020204" pitchFamily="34" charset="0"/>
                <a:cs typeface="Arial" panose="020B0604020202020204" pitchFamily="34" charset="0"/>
              </a:rPr>
              <a:t> Decay of the K</a:t>
            </a:r>
            <a:r>
              <a:rPr lang="en-US" baseline="-25000" dirty="0">
                <a:latin typeface="Arial" panose="020B0604020202020204" pitchFamily="34" charset="0"/>
                <a:ea typeface="Aptos" panose="020B0004020202020204" pitchFamily="34" charset="0"/>
                <a:cs typeface="Arial" panose="020B0604020202020204" pitchFamily="34" charset="0"/>
              </a:rPr>
              <a:t>2</a:t>
            </a:r>
            <a:r>
              <a:rPr lang="en-US" baseline="30000" dirty="0">
                <a:latin typeface="Arial" panose="020B0604020202020204" pitchFamily="34" charset="0"/>
                <a:ea typeface="Aptos" panose="020B0004020202020204" pitchFamily="34" charset="0"/>
                <a:cs typeface="Arial" panose="020B0604020202020204" pitchFamily="34" charset="0"/>
              </a:rPr>
              <a:t>0</a:t>
            </a:r>
            <a:r>
              <a:rPr lang="en-US" dirty="0">
                <a:latin typeface="Arial" panose="020B0604020202020204" pitchFamily="34" charset="0"/>
                <a:ea typeface="Aptos" panose="020B0004020202020204" pitchFamily="34" charset="0"/>
                <a:cs typeface="Arial" panose="020B0604020202020204" pitchFamily="34" charset="0"/>
              </a:rPr>
              <a:t> Meson,” </a:t>
            </a:r>
            <a:r>
              <a:rPr lang="en-US" sz="2800" dirty="0">
                <a:latin typeface="Arial" panose="020B0604020202020204" pitchFamily="34" charset="0"/>
                <a:ea typeface="Aptos" panose="020B0004020202020204" pitchFamily="34" charset="0"/>
                <a:cs typeface="Arial" panose="020B0604020202020204" pitchFamily="34" charset="0"/>
              </a:rPr>
              <a:t>(1964) </a:t>
            </a:r>
          </a:p>
        </p:txBody>
      </p:sp>
    </p:spTree>
    <p:extLst>
      <p:ext uri="{BB962C8B-B14F-4D97-AF65-F5344CB8AC3E}">
        <p14:creationId xmlns:p14="http://schemas.microsoft.com/office/powerpoint/2010/main" val="1161917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1355</Words>
  <Application>Microsoft Office PowerPoint</Application>
  <PresentationFormat>Widescreen</PresentationFormat>
  <Paragraphs>224</Paragraphs>
  <Slides>23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Calibri</vt:lpstr>
      <vt:lpstr>Calibri Light</vt:lpstr>
      <vt:lpstr>Office Theme</vt:lpstr>
      <vt:lpstr>  “The Intensity of Astonishment”: Celebrating Two BNL Discoveries     </vt:lpstr>
      <vt:lpstr>BNL After a Quarter-Century…</vt:lpstr>
      <vt:lpstr>PowerPoint Presentation</vt:lpstr>
      <vt:lpstr>PHASE TRANSITION</vt:lpstr>
      <vt:lpstr>AGS # 181, AGS #598</vt:lpstr>
      <vt:lpstr>Particles Behaving Badly</vt:lpstr>
      <vt:lpstr>AGS Proposal #181 “Proposal for K02 Decay and Interaction Experiment”</vt:lpstr>
      <vt:lpstr>AGS Proposal #181 “Proposal for K02 Decay and Interaction Experiment”</vt:lpstr>
      <vt:lpstr>AGS Proposal #181 “Proposal for K02 Decay and Interaction Experiment”</vt:lpstr>
      <vt:lpstr>AGS Proposal #181 “Proposal for K02 Decay and Interaction Experiment”</vt:lpstr>
      <vt:lpstr>AGS Proposal #181 “Proposal for K02 Decay and Interaction Experiment”</vt:lpstr>
      <vt:lpstr>Adair’s Regrets?</vt:lpstr>
      <vt:lpstr>AGS Proposal #598 “Proposal for K02 Decay and Interaction Experiment”</vt:lpstr>
      <vt:lpstr>AGS Proposal #598 “Proposal for K02 Decay and Interaction Experiment”</vt:lpstr>
      <vt:lpstr>AGS Proposal #598 “Proposal for K02 Decay and Interaction Experiment”</vt:lpstr>
      <vt:lpstr>AGS Proposal #598 “Proposal for K02 Decay and Interaction Experiment”</vt:lpstr>
      <vt:lpstr>AGS Proposal #598 “Proposal for K02 Decay and Interaction Experiment”</vt:lpstr>
      <vt:lpstr>AGS Proposal #598 “Proposal for K02 Decay and Interaction Experiment”</vt:lpstr>
      <vt:lpstr>BNL’s Next Quarter-Century…</vt:lpstr>
      <vt:lpstr>BNL’s Next Quarter-Century…</vt:lpstr>
      <vt:lpstr>BNL’s Next Quarter-Century…</vt:lpstr>
      <vt:lpstr>  “The Intensity of Astonishment”: Celebrating Two BNL Discoveries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Mistrust of Experts by Populist Movements</dc:title>
  <dc:creator>Robert Crease</dc:creator>
  <cp:lastModifiedBy>Robert Crease</cp:lastModifiedBy>
  <cp:revision>88</cp:revision>
  <dcterms:modified xsi:type="dcterms:W3CDTF">2024-11-19T21:01:39Z</dcterms:modified>
</cp:coreProperties>
</file>