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9BD7A1A2-12AA-49C4-BEC0-C0FA82B64838}"/>
    <pc:docChg chg="modSld">
      <pc:chgData name="Fernando Barbosa" userId="26e508f0-5e45-4ff3-9cbc-2459c82fe5c2" providerId="ADAL" clId="{9BD7A1A2-12AA-49C4-BEC0-C0FA82B64838}" dt="2024-09-06T12:01:41.960" v="7" actId="1076"/>
      <pc:docMkLst>
        <pc:docMk/>
      </pc:docMkLst>
      <pc:sldChg chg="modSp">
        <pc:chgData name="Fernando Barbosa" userId="26e508f0-5e45-4ff3-9cbc-2459c82fe5c2" providerId="ADAL" clId="{9BD7A1A2-12AA-49C4-BEC0-C0FA82B64838}" dt="2024-09-06T12:01:41.960" v="7" actId="1076"/>
        <pc:sldMkLst>
          <pc:docMk/>
          <pc:sldMk cId="1509203038" sldId="262"/>
        </pc:sldMkLst>
        <pc:spChg chg="mod">
          <ac:chgData name="Fernando Barbosa" userId="26e508f0-5e45-4ff3-9cbc-2459c82fe5c2" providerId="ADAL" clId="{9BD7A1A2-12AA-49C4-BEC0-C0FA82B64838}" dt="2024-09-06T12:01:41.960" v="7" actId="1076"/>
          <ac:spMkLst>
            <pc:docMk/>
            <pc:sldMk cId="1509203038" sldId="262"/>
            <ac:spMk id="12" creationId="{72440B64-D7AF-4D55-B10C-63FA7A04E6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FFD3-B227-4F92-B826-E3BF33464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4909-9D0B-45E1-85FD-C94AFE7D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C4B4-A638-42BC-A8F1-C41E67DD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6AF6-B7F8-4A36-AC12-E4D6AF05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E184-655E-47D8-9E83-E7C49FC9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78B5-FBF6-4C97-91D5-EBC5E6A3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CB7E4-E2E4-4454-BCF2-503F12C7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F3B4-C2F9-4674-B0E4-ED77153E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212B-CE38-4C3B-A19E-47F0B88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5EF3-A475-4C51-9F3D-1C33068E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4C03A-0F82-425F-BB42-567AA6334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B6FE3-E5E8-4848-AFA1-DFB8029D0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DD2A-AE64-451E-BE9C-24860E64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432E-B0C9-45B9-90B7-0C784834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515C-86E2-4882-96EF-4729F947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6DCA-C5E9-4FC9-A069-66D4781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E897-E655-4B32-93E4-4CE7437E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5573B-DF82-454E-8833-56961EF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0254-C66A-4495-A6F3-D6DED41F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2CA9-1075-4E1C-BE91-2E5DB3E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687A-C0A4-4A25-A360-E6FB33A3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D47F-6BED-4255-87AC-5F1ACEB8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F78E-E480-4B37-A16B-B7203AE0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FB75-FA62-4B5E-9688-5DC00505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53EFB-8568-443F-91EF-8F38613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75DA-47DB-41E8-B3E1-89E017CF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040A-DF07-4AD9-A680-69C326227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6F2F7-A9D5-4067-88A2-5CA4DC22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9C8A-EC75-44FE-B9B8-4D51D7F3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EB8C5-C2EB-4702-A65F-429982ED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5002E-81D0-42F7-8D18-F66029B1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EBE5-62B8-4C6C-AAD1-F10B7437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95E7-82EA-4A9D-9D15-1E3BF9AE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90CD1-117E-4A2C-8440-1B5B033AD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C3ACE-DA5B-4842-AA36-6903BB4F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A9176-7FA7-4D4B-8C2A-7016878E0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B262F-8763-41B6-9C25-D6AD931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19BBE-D2F7-4D9D-9ADF-EC2722BD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D4BF0-F28D-431C-B6BD-ECA3106B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40B4-36F5-413F-92E1-4E883A2D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87383-84EE-4829-A915-872219D4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46287-5128-48F9-8078-B0541209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75A03-91EE-4B1E-AF6B-84949858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494E5-84CC-4110-A083-ED159419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14495-0CCA-4B80-AC1F-4B9F9A4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99F48-2C4C-476A-BF1D-5FF219E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2B5E-2F84-4450-B22A-E563E81C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4952B-5F62-4250-9087-496502A4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F5BB5-9C4C-4424-90E0-D0A24978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47A5-6148-4A08-808F-742A5602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F4663-4EE2-4E41-AD3C-50651AE1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38AD8-AF41-467E-8F65-C61488CB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3DBB-EE60-48E6-A010-19347718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292A-E99C-4730-BE33-DE23C3223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82137-92CD-4D20-90AC-62BCC31B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D48AD-7FF9-4938-A60B-43B808C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BEC8-06F8-4D94-A237-2CB0299D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78C5-792D-4589-B0EB-965BF823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72C9B-2E79-4E93-A522-E435CEE8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5D16D-30FA-47E1-947D-94D72C822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8BB-24C2-4501-81F5-3D736C81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002B-8F71-41CA-9386-1C7BAB0D52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3837-1830-48DE-A2DC-4110E9ED3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3B48-63DA-4356-B6AD-120197D1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FB4CA-2F2E-446B-BDA0-D8A6DA95498C}"/>
              </a:ext>
            </a:extLst>
          </p:cNvPr>
          <p:cNvSpPr txBox="1"/>
          <p:nvPr/>
        </p:nvSpPr>
        <p:spPr>
          <a:xfrm>
            <a:off x="314934" y="298451"/>
            <a:ext cx="1009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VTRX+ Pigtail Length Determination - Preliminary Fiber Routing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6B88A-0044-4F07-AED7-71440014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77" y="1122367"/>
            <a:ext cx="5776785" cy="27628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897B0A39-9AE4-4B2B-A201-A72D5827EBC8}"/>
              </a:ext>
            </a:extLst>
          </p:cNvPr>
          <p:cNvSpPr/>
          <p:nvPr/>
        </p:nvSpPr>
        <p:spPr>
          <a:xfrm rot="1501533">
            <a:off x="655893" y="1642957"/>
            <a:ext cx="2629167" cy="756453"/>
          </a:xfrm>
          <a:prstGeom prst="cube">
            <a:avLst>
              <a:gd name="adj" fmla="val 81274"/>
            </a:avLst>
          </a:prstGeom>
          <a:solidFill>
            <a:schemeClr val="accent6">
              <a:lumMod val="75000"/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635528D-A271-4A5B-BA68-38A0588097A7}"/>
              </a:ext>
            </a:extLst>
          </p:cNvPr>
          <p:cNvSpPr/>
          <p:nvPr/>
        </p:nvSpPr>
        <p:spPr>
          <a:xfrm flipH="1">
            <a:off x="6096000" y="2943883"/>
            <a:ext cx="1452285" cy="1882588"/>
          </a:xfrm>
          <a:prstGeom prst="cube">
            <a:avLst>
              <a:gd name="adj" fmla="val 6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89163CD-5E9B-4109-846D-4048025F1D4E}"/>
              </a:ext>
            </a:extLst>
          </p:cNvPr>
          <p:cNvSpPr/>
          <p:nvPr/>
        </p:nvSpPr>
        <p:spPr>
          <a:xfrm flipH="1">
            <a:off x="6760393" y="3163956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CB48CAB-883A-47B0-95D3-FE72B5A006C9}"/>
              </a:ext>
            </a:extLst>
          </p:cNvPr>
          <p:cNvSpPr/>
          <p:nvPr/>
        </p:nvSpPr>
        <p:spPr>
          <a:xfrm flipH="1">
            <a:off x="6337395" y="3163957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E9620E9-77B7-47C9-8C88-65A6461E9024}"/>
              </a:ext>
            </a:extLst>
          </p:cNvPr>
          <p:cNvSpPr/>
          <p:nvPr/>
        </p:nvSpPr>
        <p:spPr>
          <a:xfrm flipH="1">
            <a:off x="6337395" y="3485323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40B64-D7AF-4D55-B10C-63FA7A04E654}"/>
              </a:ext>
            </a:extLst>
          </p:cNvPr>
          <p:cNvSpPr txBox="1"/>
          <p:nvPr/>
        </p:nvSpPr>
        <p:spPr>
          <a:xfrm>
            <a:off x="926398" y="242460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FEB or RDO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5F7DC-EDB1-406A-BDB8-2FE7C9FB1062}"/>
              </a:ext>
            </a:extLst>
          </p:cNvPr>
          <p:cNvSpPr txBox="1"/>
          <p:nvPr/>
        </p:nvSpPr>
        <p:spPr>
          <a:xfrm>
            <a:off x="3321645" y="2580751"/>
            <a:ext cx="78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VTRX+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AC03E-7D46-4903-A264-50A7445732E2}"/>
              </a:ext>
            </a:extLst>
          </p:cNvPr>
          <p:cNvSpPr txBox="1"/>
          <p:nvPr/>
        </p:nvSpPr>
        <p:spPr>
          <a:xfrm>
            <a:off x="3321645" y="4794343"/>
            <a:ext cx="430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Fiber Patch/Feedthrough/Disconnect Panels</a:t>
            </a:r>
          </a:p>
          <a:p>
            <a:r>
              <a:rPr lang="en-US" dirty="0">
                <a:solidFill>
                  <a:srgbClr val="00B0F0"/>
                </a:solidFill>
              </a:rPr>
              <a:t>(fixed to detector)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A025C7-2A0E-42E0-BE5A-08BC543D712A}"/>
              </a:ext>
            </a:extLst>
          </p:cNvPr>
          <p:cNvSpPr/>
          <p:nvPr/>
        </p:nvSpPr>
        <p:spPr>
          <a:xfrm>
            <a:off x="487018" y="974035"/>
            <a:ext cx="7354956" cy="4562061"/>
          </a:xfrm>
          <a:prstGeom prst="roundRect">
            <a:avLst/>
          </a:prstGeom>
          <a:noFill/>
          <a:ln w="254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65E5A441-102A-410D-BBE5-CDC00F05677C}"/>
              </a:ext>
            </a:extLst>
          </p:cNvPr>
          <p:cNvSpPr/>
          <p:nvPr/>
        </p:nvSpPr>
        <p:spPr>
          <a:xfrm flipH="1">
            <a:off x="8632991" y="3163956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F83A34A5-0F39-4E1B-9617-A0BD3F7F0B33}"/>
              </a:ext>
            </a:extLst>
          </p:cNvPr>
          <p:cNvSpPr/>
          <p:nvPr/>
        </p:nvSpPr>
        <p:spPr>
          <a:xfrm flipH="1">
            <a:off x="8209993" y="3163957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29595796-FC57-433F-9E7A-D98D27A80BBB}"/>
              </a:ext>
            </a:extLst>
          </p:cNvPr>
          <p:cNvSpPr/>
          <p:nvPr/>
        </p:nvSpPr>
        <p:spPr>
          <a:xfrm flipH="1">
            <a:off x="8209993" y="3485323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4AEF89F9-C089-4AAC-95F8-B6389AC620E7}"/>
              </a:ext>
            </a:extLst>
          </p:cNvPr>
          <p:cNvSpPr/>
          <p:nvPr/>
        </p:nvSpPr>
        <p:spPr>
          <a:xfrm rot="16200000" flipH="1">
            <a:off x="9441772" y="2624975"/>
            <a:ext cx="580588" cy="281610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AD48916-15BC-4B0D-8A98-B655FAB44129}"/>
              </a:ext>
            </a:extLst>
          </p:cNvPr>
          <p:cNvSpPr/>
          <p:nvPr/>
        </p:nvSpPr>
        <p:spPr>
          <a:xfrm rot="16200000" flipH="1">
            <a:off x="9782889" y="2627314"/>
            <a:ext cx="580588" cy="281610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24A6DC-CFC9-4083-AF2F-753B6E4929A9}"/>
              </a:ext>
            </a:extLst>
          </p:cNvPr>
          <p:cNvSpPr/>
          <p:nvPr/>
        </p:nvSpPr>
        <p:spPr>
          <a:xfrm>
            <a:off x="8786190" y="2781372"/>
            <a:ext cx="815009" cy="369332"/>
          </a:xfrm>
          <a:custGeom>
            <a:avLst/>
            <a:gdLst>
              <a:gd name="connsiteX0" fmla="*/ 54276 w 849406"/>
              <a:gd name="connsiteY0" fmla="*/ 432901 h 432901"/>
              <a:gd name="connsiteX1" fmla="*/ 84093 w 849406"/>
              <a:gd name="connsiteY1" fmla="*/ 104910 h 432901"/>
              <a:gd name="connsiteX2" fmla="*/ 849406 w 849406"/>
              <a:gd name="connsiteY2" fmla="*/ 15458 h 43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406" h="432901">
                <a:moveTo>
                  <a:pt x="54276" y="432901"/>
                </a:moveTo>
                <a:cubicBezTo>
                  <a:pt x="2923" y="303692"/>
                  <a:pt x="-48429" y="174484"/>
                  <a:pt x="84093" y="104910"/>
                </a:cubicBezTo>
                <a:cubicBezTo>
                  <a:pt x="216615" y="35336"/>
                  <a:pt x="756641" y="-30925"/>
                  <a:pt x="849406" y="154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E21FC1-2DC7-40E8-B985-6B168F54AE67}"/>
              </a:ext>
            </a:extLst>
          </p:cNvPr>
          <p:cNvSpPr/>
          <p:nvPr/>
        </p:nvSpPr>
        <p:spPr>
          <a:xfrm>
            <a:off x="8408504" y="2738345"/>
            <a:ext cx="1182757" cy="412359"/>
          </a:xfrm>
          <a:custGeom>
            <a:avLst/>
            <a:gdLst>
              <a:gd name="connsiteX0" fmla="*/ 0 w 1182757"/>
              <a:gd name="connsiteY0" fmla="*/ 412359 h 412359"/>
              <a:gd name="connsiteX1" fmla="*/ 298174 w 1182757"/>
              <a:gd name="connsiteY1" fmla="*/ 34672 h 412359"/>
              <a:gd name="connsiteX2" fmla="*/ 1182757 w 1182757"/>
              <a:gd name="connsiteY2" fmla="*/ 14794 h 4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412359">
                <a:moveTo>
                  <a:pt x="0" y="412359"/>
                </a:moveTo>
                <a:cubicBezTo>
                  <a:pt x="50524" y="256646"/>
                  <a:pt x="101048" y="100933"/>
                  <a:pt x="298174" y="34672"/>
                </a:cubicBezTo>
                <a:cubicBezTo>
                  <a:pt x="495300" y="-31589"/>
                  <a:pt x="1033670" y="18107"/>
                  <a:pt x="1182757" y="14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9DA6DE-85BA-41D8-A305-8B2CF3DB6115}"/>
              </a:ext>
            </a:extLst>
          </p:cNvPr>
          <p:cNvSpPr/>
          <p:nvPr/>
        </p:nvSpPr>
        <p:spPr>
          <a:xfrm>
            <a:off x="8577470" y="2812774"/>
            <a:ext cx="1013791" cy="745435"/>
          </a:xfrm>
          <a:custGeom>
            <a:avLst/>
            <a:gdLst>
              <a:gd name="connsiteX0" fmla="*/ 0 w 1013791"/>
              <a:gd name="connsiteY0" fmla="*/ 745435 h 745435"/>
              <a:gd name="connsiteX1" fmla="*/ 626165 w 1013791"/>
              <a:gd name="connsiteY1" fmla="*/ 576469 h 745435"/>
              <a:gd name="connsiteX2" fmla="*/ 596347 w 1013791"/>
              <a:gd name="connsiteY2" fmla="*/ 129209 h 745435"/>
              <a:gd name="connsiteX3" fmla="*/ 1013791 w 1013791"/>
              <a:gd name="connsiteY3" fmla="*/ 0 h 7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791" h="745435">
                <a:moveTo>
                  <a:pt x="0" y="745435"/>
                </a:moveTo>
                <a:cubicBezTo>
                  <a:pt x="263387" y="712304"/>
                  <a:pt x="526774" y="679173"/>
                  <a:pt x="626165" y="576469"/>
                </a:cubicBezTo>
                <a:cubicBezTo>
                  <a:pt x="725556" y="473765"/>
                  <a:pt x="531743" y="225287"/>
                  <a:pt x="596347" y="129209"/>
                </a:cubicBezTo>
                <a:cubicBezTo>
                  <a:pt x="660951" y="33131"/>
                  <a:pt x="970721" y="21535"/>
                  <a:pt x="10137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4E481C-B5FC-44F3-8818-3B291FE8110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0213988" y="2758396"/>
            <a:ext cx="1242640" cy="22976"/>
          </a:xfrm>
          <a:prstGeom prst="line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3D0C96-CF92-4C2B-8F0B-C9CABBDCD825}"/>
              </a:ext>
            </a:extLst>
          </p:cNvPr>
          <p:cNvSpPr txBox="1"/>
          <p:nvPr/>
        </p:nvSpPr>
        <p:spPr>
          <a:xfrm>
            <a:off x="9195317" y="1883315"/>
            <a:ext cx="14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Fibers to DAQ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161D6C-C710-45BB-8524-0424EF334E78}"/>
              </a:ext>
            </a:extLst>
          </p:cNvPr>
          <p:cNvSpPr txBox="1"/>
          <p:nvPr/>
        </p:nvSpPr>
        <p:spPr>
          <a:xfrm>
            <a:off x="10322640" y="2966038"/>
            <a:ext cx="12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Fiber Trunk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60584910-83C3-4880-800E-CA416F537735}"/>
              </a:ext>
            </a:extLst>
          </p:cNvPr>
          <p:cNvSpPr/>
          <p:nvPr/>
        </p:nvSpPr>
        <p:spPr>
          <a:xfrm rot="16200000">
            <a:off x="9745201" y="3230999"/>
            <a:ext cx="314852" cy="6227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535ED-E6E5-4C8B-B7CE-B556309A5A17}"/>
              </a:ext>
            </a:extLst>
          </p:cNvPr>
          <p:cNvSpPr txBox="1"/>
          <p:nvPr/>
        </p:nvSpPr>
        <p:spPr>
          <a:xfrm>
            <a:off x="9193143" y="3792441"/>
            <a:ext cx="152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Fiber Aggregation:</a:t>
            </a:r>
          </a:p>
          <a:p>
            <a:r>
              <a:rPr lang="en-US" sz="1400" dirty="0"/>
              <a:t> In-line or panel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D1B755-8282-4D90-BEB8-ED8B836DAC12}"/>
              </a:ext>
            </a:extLst>
          </p:cNvPr>
          <p:cNvSpPr txBox="1"/>
          <p:nvPr/>
        </p:nvSpPr>
        <p:spPr>
          <a:xfrm>
            <a:off x="3636787" y="553191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Detector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E18D43-C95B-48E9-AF80-E69B4AC114D2}"/>
              </a:ext>
            </a:extLst>
          </p:cNvPr>
          <p:cNvSpPr txBox="1"/>
          <p:nvPr/>
        </p:nvSpPr>
        <p:spPr>
          <a:xfrm>
            <a:off x="1554134" y="5993582"/>
            <a:ext cx="916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Feedthrough options for MTP fiber connectors/ferrules: Single, 1x4, 1x6 and 2x8. </a:t>
            </a:r>
          </a:p>
        </p:txBody>
      </p:sp>
    </p:spTree>
    <p:extLst>
      <p:ext uri="{BB962C8B-B14F-4D97-AF65-F5344CB8AC3E}">
        <p14:creationId xmlns:p14="http://schemas.microsoft.com/office/powerpoint/2010/main" val="150920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84088-0C77-4632-BF9D-6F6943C7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0" y="750892"/>
            <a:ext cx="9972675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1CED4-DA79-4731-943E-6E0B7FC92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45" y="2783919"/>
            <a:ext cx="4388504" cy="2484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1D9C4-BA4B-4C2B-80A9-CE0244F8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0" y="5268347"/>
            <a:ext cx="9534525" cy="138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35B7A-675F-4DB3-92C0-70239C4CC00E}"/>
              </a:ext>
            </a:extLst>
          </p:cNvPr>
          <p:cNvSpPr txBox="1"/>
          <p:nvPr/>
        </p:nvSpPr>
        <p:spPr>
          <a:xfrm>
            <a:off x="2223247" y="519953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VTRX+ Dimensions</a:t>
            </a:r>
          </a:p>
        </p:txBody>
      </p:sp>
    </p:spTree>
    <p:extLst>
      <p:ext uri="{BB962C8B-B14F-4D97-AF65-F5344CB8AC3E}">
        <p14:creationId xmlns:p14="http://schemas.microsoft.com/office/powerpoint/2010/main" val="131675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4F07B-BA43-4BF2-A944-5E30AFDE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59" y="914400"/>
            <a:ext cx="9250456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FB4CA-2F2E-446B-BDA0-D8A6DA95498C}"/>
              </a:ext>
            </a:extLst>
          </p:cNvPr>
          <p:cNvSpPr txBox="1"/>
          <p:nvPr/>
        </p:nvSpPr>
        <p:spPr>
          <a:xfrm>
            <a:off x="2223247" y="519953"/>
            <a:ext cx="700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MTP Fiber Ferrule (up to 12 fibers; VTRX+ only has 5 fibers on the pigtail)</a:t>
            </a:r>
          </a:p>
        </p:txBody>
      </p:sp>
    </p:spTree>
    <p:extLst>
      <p:ext uri="{BB962C8B-B14F-4D97-AF65-F5344CB8AC3E}">
        <p14:creationId xmlns:p14="http://schemas.microsoft.com/office/powerpoint/2010/main" val="36985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94046-09FF-4AF2-ACE6-1E928618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14400"/>
            <a:ext cx="8446168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DAD9F-16D1-4C90-BC87-CE07C284A3D0}"/>
              </a:ext>
            </a:extLst>
          </p:cNvPr>
          <p:cNvSpPr txBox="1"/>
          <p:nvPr/>
        </p:nvSpPr>
        <p:spPr>
          <a:xfrm>
            <a:off x="2223247" y="519953"/>
            <a:ext cx="398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single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26624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72514-EF62-4C82-819F-520A592F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9259426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AA518-477B-4104-9F31-83671C5DB4E5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1x4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325073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4A80C-54F3-4F05-9C58-E7B6CD83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8563643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C100A-5CD9-4FE7-825B-2A12CAA735EA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1x6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34339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FF63B-AD5B-4465-93B7-A8D80CC8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8591526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53EC0-3B54-4F87-B957-768240892CD2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2x8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21980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1EFE3-2823-422C-8F99-0D562E6AC2F0}">
  <ds:schemaRefs>
    <ds:schemaRef ds:uri="http://purl.org/dc/terms/"/>
    <ds:schemaRef ds:uri="426b74de-0581-4e94-90c0-1abf6215444e"/>
    <ds:schemaRef ds:uri="dcff909e-542d-4672-8557-4ef8d9009d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AA553F-9C96-4F9A-B3AD-93E7695ED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E3F81-0F4A-4623-AC3A-1D382C0B3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Barbosa</dc:creator>
  <cp:lastModifiedBy>Fernando Barbosa</cp:lastModifiedBy>
  <cp:revision>10</cp:revision>
  <dcterms:created xsi:type="dcterms:W3CDTF">2024-09-05T17:29:47Z</dcterms:created>
  <dcterms:modified xsi:type="dcterms:W3CDTF">2024-09-06T12:01:47Z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