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62" r:id="rId2"/>
    <p:sldId id="483" r:id="rId3"/>
    <p:sldId id="488" r:id="rId4"/>
    <p:sldId id="493" r:id="rId5"/>
    <p:sldId id="490" r:id="rId6"/>
    <p:sldId id="491" r:id="rId7"/>
    <p:sldId id="49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432FF"/>
    <a:srgbClr val="EEE061"/>
    <a:srgbClr val="E73C23"/>
    <a:srgbClr val="FFF98A"/>
    <a:srgbClr val="0027AC"/>
    <a:srgbClr val="00F302"/>
    <a:srgbClr val="DE5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00"/>
    <p:restoredTop sz="97099" autoAdjust="0"/>
  </p:normalViewPr>
  <p:slideViewPr>
    <p:cSldViewPr snapToGrid="0" snapToObjects="1">
      <p:cViewPr varScale="1">
        <p:scale>
          <a:sx n="136" d="100"/>
          <a:sy n="136" d="100"/>
        </p:scale>
        <p:origin x="224" y="864"/>
      </p:cViewPr>
      <p:guideLst>
        <p:guide orient="horz" pos="1224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B3E07-1025-4447-967E-394123C6EB6C}" type="datetimeFigureOut">
              <a:rPr lang="en-US" smtClean="0"/>
              <a:pPr/>
              <a:t>11/6/24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24DF2-0D92-964D-A1BF-EE945F4A30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71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18"/>
            <a:ext cx="10972800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13490"/>
            <a:ext cx="10972800" cy="5542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058-31C7-0541-992A-FF6B18E67362}" type="datetimeFigureOut">
              <a:rPr lang="en-US" smtClean="0"/>
              <a:pPr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349-D443-5646-A990-61A8F31F34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13"/>
            <a:ext cx="10972800" cy="8046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058-31C7-0541-992A-FF6B18E67362}" type="datetimeFigureOut">
              <a:rPr lang="en-US" smtClean="0"/>
              <a:pPr/>
              <a:t>11/6/24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349-D443-5646-A990-61A8F31F34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058-31C7-0541-992A-FF6B18E67362}" type="datetimeFigureOut">
              <a:rPr lang="en-US" smtClean="0"/>
              <a:pPr/>
              <a:t>11/6/24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349-D443-5646-A990-61A8F31F34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8812"/>
            <a:ext cx="10972800" cy="804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813484"/>
            <a:ext cx="10972800" cy="5542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CF058-31C7-0541-992A-FF6B18E67362}" type="datetimeFigureOut">
              <a:rPr lang="en-US" smtClean="0"/>
              <a:pPr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46349-D443-5646-A990-61A8F31F3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461420" y="641289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7CCCF-424A-304E-A351-6F93D137BA2B}" type="slidenum">
              <a:rPr lang="en-US" sz="1800" smtClean="0">
                <a:latin typeface="Arial"/>
                <a:cs typeface="Arial"/>
              </a:rPr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2F83477-2811-FF44-9AA0-1212A448D00D}"/>
              </a:ext>
            </a:extLst>
          </p:cNvPr>
          <p:cNvSpPr txBox="1">
            <a:spLocks/>
          </p:cNvSpPr>
          <p:nvPr/>
        </p:nvSpPr>
        <p:spPr>
          <a:xfrm>
            <a:off x="3276600" y="3042439"/>
            <a:ext cx="6065018" cy="219181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accent2"/>
                </a:solidFill>
              </a:rPr>
              <a:t>Dave Gaskell</a:t>
            </a:r>
          </a:p>
          <a:p>
            <a:pPr marL="0" indent="0" algn="ctr">
              <a:buNone/>
            </a:pPr>
            <a:r>
              <a:rPr lang="en-US" sz="2000" dirty="0"/>
              <a:t>Jefferson Lab</a:t>
            </a:r>
          </a:p>
          <a:p>
            <a:pPr marL="0" indent="0" algn="ctr">
              <a:buNone/>
            </a:pPr>
            <a:r>
              <a:rPr lang="en-US" sz="2000" dirty="0"/>
              <a:t>November 6, 2024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59E8C5-673E-BD4C-9594-2E40E51B44A6}"/>
              </a:ext>
            </a:extLst>
          </p:cNvPr>
          <p:cNvSpPr txBox="1">
            <a:spLocks/>
          </p:cNvSpPr>
          <p:nvPr/>
        </p:nvSpPr>
        <p:spPr>
          <a:xfrm>
            <a:off x="2223266" y="78864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sz="5400" baseline="30000" dirty="0">
                <a:solidFill>
                  <a:srgbClr val="0027AC"/>
                </a:solidFill>
                <a:cs typeface="Arial Bold"/>
              </a:rPr>
              <a:t>RCS Compton Update</a:t>
            </a:r>
          </a:p>
        </p:txBody>
      </p:sp>
    </p:spTree>
    <p:extLst>
      <p:ext uri="{BB962C8B-B14F-4D97-AF65-F5344CB8AC3E}">
        <p14:creationId xmlns:p14="http://schemas.microsoft.com/office/powerpoint/2010/main" val="414182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C16B-FB9F-C94C-B6FC-2BEA3A550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rate, measurement time estimates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CB2B01A6-FB49-2847-B16F-C96624C5FA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080779"/>
              </p:ext>
            </p:extLst>
          </p:nvPr>
        </p:nvGraphicFramePr>
        <p:xfrm>
          <a:off x="1714427" y="4803436"/>
          <a:ext cx="8128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13947362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1784161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3282207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6786540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99607816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503996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703653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</a:t>
                      </a:r>
                      <a:r>
                        <a:rPr lang="en-US" baseline="-25000" dirty="0" err="1"/>
                        <a:t>beam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</a:t>
                      </a:r>
                      <a:r>
                        <a:rPr lang="en-US" baseline="-25000" dirty="0" err="1"/>
                        <a:t>avg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</a:t>
                      </a:r>
                      <a:r>
                        <a:rPr lang="en-US" baseline="-25000" dirty="0" err="1"/>
                        <a:t>avg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</a:t>
                      </a:r>
                      <a:r>
                        <a:rPr lang="en-US" baseline="-25000" dirty="0" err="1"/>
                        <a:t>energy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</a:t>
                      </a:r>
                      <a:r>
                        <a:rPr lang="en-US" sz="1600" baseline="-25000" dirty="0" err="1"/>
                        <a:t>energy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</a:t>
                      </a:r>
                      <a:r>
                        <a:rPr lang="en-US" baseline="-25000" dirty="0" err="1"/>
                        <a:t>diff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</a:t>
                      </a:r>
                      <a:r>
                        <a:rPr lang="en-US" baseline="-25000" dirty="0" err="1"/>
                        <a:t>diff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497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243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148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164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155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528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13.96%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10030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65930A4-CD44-044F-BF63-ED73C7E87CF9}"/>
              </a:ext>
            </a:extLst>
          </p:cNvPr>
          <p:cNvSpPr txBox="1"/>
          <p:nvPr/>
        </p:nvSpPr>
        <p:spPr>
          <a:xfrm>
            <a:off x="1097982" y="2126994"/>
            <a:ext cx="2635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Average analyzing power: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AD3400-2D2D-8E4D-96DB-0BE6BA9206E1}"/>
              </a:ext>
            </a:extLst>
          </p:cNvPr>
          <p:cNvSpPr txBox="1"/>
          <p:nvPr/>
        </p:nvSpPr>
        <p:spPr>
          <a:xfrm>
            <a:off x="6054810" y="2126994"/>
            <a:ext cx="4702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 Average value of asymmetry over acceptance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1A0AAA-36E5-B742-B748-4DA4C01A2485}"/>
              </a:ext>
            </a:extLst>
          </p:cNvPr>
          <p:cNvSpPr txBox="1"/>
          <p:nvPr/>
        </p:nvSpPr>
        <p:spPr>
          <a:xfrm>
            <a:off x="1097982" y="2768238"/>
            <a:ext cx="1876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Energy-weighted: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B0ED5B-CAC0-0648-B422-453D5A116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1542" y="2126994"/>
            <a:ext cx="1936791" cy="3308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FDB1C2-0C1C-CF45-A97E-FABE76F0A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6194" y="2607324"/>
            <a:ext cx="2277384" cy="6576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5A4E4AD-F9C0-5C4E-AC8C-A7D7C231A0B3}"/>
              </a:ext>
            </a:extLst>
          </p:cNvPr>
          <p:cNvSpPr txBox="1"/>
          <p:nvPr/>
        </p:nvSpPr>
        <p:spPr>
          <a:xfrm>
            <a:off x="1097982" y="3442640"/>
            <a:ext cx="1349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Differential: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88503F-2EF7-0F4E-9F1D-BAE5C218844F}"/>
              </a:ext>
            </a:extLst>
          </p:cNvPr>
          <p:cNvSpPr txBox="1"/>
          <p:nvPr/>
        </p:nvSpPr>
        <p:spPr>
          <a:xfrm>
            <a:off x="5495652" y="2768238"/>
            <a:ext cx="5231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 Energy deposited in detector for each helicity state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3E5902-1923-344A-9033-72F9D52DBC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4059" y="3473636"/>
            <a:ext cx="1934966" cy="33194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1EB6DFE-E3AF-1740-9DC1-36B8A6D9D1F9}"/>
              </a:ext>
            </a:extLst>
          </p:cNvPr>
          <p:cNvSpPr txBox="1"/>
          <p:nvPr/>
        </p:nvSpPr>
        <p:spPr>
          <a:xfrm>
            <a:off x="5151969" y="3462226"/>
            <a:ext cx="5575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 Measurement of asymmetry bin-by-bin vs. energy, etc.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8C945E-A0FA-AA4E-B741-C7307BF4DFBC}"/>
              </a:ext>
            </a:extLst>
          </p:cNvPr>
          <p:cNvSpPr txBox="1"/>
          <p:nvPr/>
        </p:nvSpPr>
        <p:spPr>
          <a:xfrm>
            <a:off x="710426" y="4094225"/>
            <a:ext cx="9461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Assuming 80% polarization, &lt;</a:t>
            </a:r>
            <a:r>
              <a:rPr lang="en-US" dirty="0" err="1"/>
              <a:t>P</a:t>
            </a:r>
            <a:r>
              <a:rPr lang="en-US" baseline="-25000" dirty="0" err="1"/>
              <a:t>laser</a:t>
            </a:r>
            <a:r>
              <a:rPr lang="en-US" dirty="0"/>
              <a:t>&gt;= 6mW, 300 </a:t>
            </a:r>
            <a:r>
              <a:rPr lang="en-US" dirty="0">
                <a:latin typeface="Symbol" pitchFamily="2" charset="2"/>
              </a:rPr>
              <a:t>m</a:t>
            </a:r>
            <a:r>
              <a:rPr lang="en-US" dirty="0"/>
              <a:t>m beam spot size…, </a:t>
            </a:r>
            <a:r>
              <a:rPr lang="en-US" dirty="0">
                <a:sym typeface="Wingdings" pitchFamily="2" charset="2"/>
              </a:rPr>
              <a:t> time for 1% measurement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FBD48B3-6041-FB41-B568-0135A48455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0234" y="959012"/>
            <a:ext cx="43815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1E96C-C3BE-4135-7381-4763182A2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GEANT3 Simulations</a:t>
            </a: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A372A2FA-546D-F2CC-B2E4-A40A00B0789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453" t="17942" r="2781" b="5350"/>
          <a:stretch/>
        </p:blipFill>
        <p:spPr>
          <a:xfrm>
            <a:off x="6096000" y="1151467"/>
            <a:ext cx="5791200" cy="5260622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E76B29-D31C-EC32-B978-93D661DC7497}"/>
              </a:ext>
            </a:extLst>
          </p:cNvPr>
          <p:cNvSpPr txBox="1"/>
          <p:nvPr/>
        </p:nvSpPr>
        <p:spPr>
          <a:xfrm>
            <a:off x="304800" y="1151467"/>
            <a:ext cx="494453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Originally assumed a Cherenkov-style detector with number of photoelectrons proportional to number of particles incident on detector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Not easy to build such a detector with needed granularity</a:t>
            </a:r>
          </a:p>
          <a:p>
            <a:pPr marL="285750" indent="-285750">
              <a:buFont typeface="Wingdings" pitchFamily="2" charset="2"/>
              <a:buChar char="à"/>
            </a:pP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Switched to diamond detector – record total energy deposited in each strip for a single laser strip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Detector components:</a:t>
            </a:r>
          </a:p>
          <a:p>
            <a:pPr marL="342900" indent="-342900">
              <a:buAutoNum type="arabicPeriod"/>
            </a:pPr>
            <a:r>
              <a:rPr lang="en-US" dirty="0">
                <a:sym typeface="Wingdings" pitchFamily="2" charset="2"/>
              </a:rPr>
              <a:t>1 mm W converter</a:t>
            </a:r>
          </a:p>
          <a:p>
            <a:pPr marL="342900" indent="-342900">
              <a:buAutoNum type="arabicPeriod"/>
            </a:pPr>
            <a:r>
              <a:rPr lang="en-US" dirty="0">
                <a:sym typeface="Wingdings" pitchFamily="2" charset="2"/>
              </a:rPr>
              <a:t>500 strip diamond detector, 1 x 5 cm</a:t>
            </a:r>
          </a:p>
          <a:p>
            <a:pPr marL="342900" indent="-342900">
              <a:buAutoNum type="arabicPeriod"/>
            </a:pPr>
            <a:r>
              <a:rPr lang="en-US" dirty="0">
                <a:sym typeface="Wingdings" pitchFamily="2" charset="2"/>
              </a:rPr>
              <a:t>W/</a:t>
            </a:r>
            <a:r>
              <a:rPr lang="en-US" dirty="0" err="1">
                <a:sym typeface="Wingdings" pitchFamily="2" charset="2"/>
              </a:rPr>
              <a:t>SciFI</a:t>
            </a:r>
            <a:r>
              <a:rPr lang="en-US" dirty="0">
                <a:sym typeface="Wingdings" pitchFamily="2" charset="2"/>
              </a:rPr>
              <a:t> calorimeter (not really relevant here)</a:t>
            </a:r>
          </a:p>
          <a:p>
            <a:pPr marL="342900" indent="-342900">
              <a:buAutoNum type="arabicPeriod"/>
            </a:pP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Simulation = 100,000 backscattered photons</a:t>
            </a:r>
          </a:p>
          <a:p>
            <a:r>
              <a:rPr lang="en-US" dirty="0">
                <a:sym typeface="Wingdings" pitchFamily="2" charset="2"/>
              </a:rPr>
              <a:t>Assuming 10,000 photons/laser pulse = 10 laser pulses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5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037AB-E600-2B48-ADD7-BCC10E3DA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09D69-0667-177B-D3BE-BA82AD115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deposited in Photon Detector</a:t>
            </a:r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2B332BB-F98D-3358-7C93-FD9B720D0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640" y="3756660"/>
            <a:ext cx="3987460" cy="298883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5E94020-48E3-6D5E-4F67-F27D900EE3CF}"/>
              </a:ext>
            </a:extLst>
          </p:cNvPr>
          <p:cNvSpPr txBox="1"/>
          <p:nvPr/>
        </p:nvSpPr>
        <p:spPr>
          <a:xfrm>
            <a:off x="776196" y="841878"/>
            <a:ext cx="53772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Assuming ~10,000 backscattered photons per laser pulse, large amount of energy deposited in photon calorimeter: </a:t>
            </a:r>
          </a:p>
          <a:p>
            <a:endParaRPr lang="en-US" dirty="0"/>
          </a:p>
          <a:p>
            <a:r>
              <a:rPr lang="en-US" dirty="0"/>
              <a:t>5 GeV </a:t>
            </a:r>
            <a:r>
              <a:rPr lang="en-US" dirty="0">
                <a:sym typeface="Wingdings" pitchFamily="2" charset="2"/>
              </a:rPr>
              <a:t> 3.7 TeV</a:t>
            </a:r>
          </a:p>
          <a:p>
            <a:r>
              <a:rPr lang="en-US" dirty="0">
                <a:sym typeface="Wingdings" pitchFamily="2" charset="2"/>
              </a:rPr>
              <a:t>10 GeV  13.4</a:t>
            </a:r>
            <a:endParaRPr lang="en-US" dirty="0"/>
          </a:p>
          <a:p>
            <a:r>
              <a:rPr lang="en-US" dirty="0">
                <a:sym typeface="Wingdings" pitchFamily="2" charset="2"/>
              </a:rPr>
              <a:t>18 GeV  37.8 TeV</a:t>
            </a:r>
          </a:p>
          <a:p>
            <a:endParaRPr lang="en-US" dirty="0">
              <a:sym typeface="Wingdings" pitchFamily="2" charset="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EF8C47-85F8-CDEA-CC13-200EA63A19C4}"/>
              </a:ext>
            </a:extLst>
          </p:cNvPr>
          <p:cNvSpPr txBox="1"/>
          <p:nvPr/>
        </p:nvSpPr>
        <p:spPr>
          <a:xfrm>
            <a:off x="7990819" y="4700277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18 GeV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F37F93-705C-37FE-83C6-0154DE71AA93}"/>
              </a:ext>
            </a:extLst>
          </p:cNvPr>
          <p:cNvSpPr txBox="1"/>
          <p:nvPr/>
        </p:nvSpPr>
        <p:spPr>
          <a:xfrm>
            <a:off x="1997893" y="3178595"/>
            <a:ext cx="2933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Energy per laser pulse</a:t>
            </a:r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DD75C532-839B-42C0-1D35-0020D04FD0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237" y="3721783"/>
            <a:ext cx="3989129" cy="299008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4D564C0-C1BC-2D1D-D3DD-395D3B1779E5}"/>
              </a:ext>
            </a:extLst>
          </p:cNvPr>
          <p:cNvSpPr txBox="1"/>
          <p:nvPr/>
        </p:nvSpPr>
        <p:spPr>
          <a:xfrm>
            <a:off x="3807741" y="4864945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10 GeV</a:t>
            </a:r>
          </a:p>
        </p:txBody>
      </p: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1499D03E-FB66-F4EC-5D82-F189A36224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640" y="732946"/>
            <a:ext cx="3987460" cy="298883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C43842D-C0C3-3B39-EE5C-4E8AE8DAF8B7}"/>
              </a:ext>
            </a:extLst>
          </p:cNvPr>
          <p:cNvSpPr txBox="1"/>
          <p:nvPr/>
        </p:nvSpPr>
        <p:spPr>
          <a:xfrm>
            <a:off x="9530361" y="1757013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5 GeV</a:t>
            </a:r>
          </a:p>
        </p:txBody>
      </p:sp>
    </p:spTree>
    <p:extLst>
      <p:ext uri="{BB962C8B-B14F-4D97-AF65-F5344CB8AC3E}">
        <p14:creationId xmlns:p14="http://schemas.microsoft.com/office/powerpoint/2010/main" val="31321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1D72885C-9614-6E19-C9C0-FF2B35045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0244" y="3259302"/>
            <a:ext cx="4374878" cy="3279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5B958-8A4F-89CA-52C4-E30C15F90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55" y="187923"/>
            <a:ext cx="5868812" cy="804672"/>
          </a:xfrm>
        </p:spPr>
        <p:txBody>
          <a:bodyPr>
            <a:normAutofit fontScale="90000"/>
          </a:bodyPr>
          <a:lstStyle/>
          <a:p>
            <a:r>
              <a:rPr lang="en-US" dirty="0"/>
              <a:t>Energy Deposited in Diamond Strips</a:t>
            </a:r>
          </a:p>
        </p:txBody>
      </p:sp>
      <p:pic>
        <p:nvPicPr>
          <p:cNvPr id="4" name="Picture 3" descr="A blue line on a black background&#10;&#10;Description automatically generated">
            <a:extLst>
              <a:ext uri="{FF2B5EF4-FFF2-40B4-BE49-F238E27FC236}">
                <a16:creationId xmlns:a16="http://schemas.microsoft.com/office/drawing/2014/main" id="{7878C38E-EFA1-1CA2-6635-1F4C18A9F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1698" y="482438"/>
            <a:ext cx="4374879" cy="32792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8425F3-3F8F-32AB-184E-E9D952C6CF3F}"/>
              </a:ext>
            </a:extLst>
          </p:cNvPr>
          <p:cNvSpPr txBox="1"/>
          <p:nvPr/>
        </p:nvSpPr>
        <p:spPr>
          <a:xfrm>
            <a:off x="10431392" y="1249058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18 GeV</a:t>
            </a:r>
          </a:p>
        </p:txBody>
      </p:sp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F4AB8F17-6565-E51A-9B92-27136F472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821" y="1352754"/>
            <a:ext cx="4379503" cy="32826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2860973-FCFD-8623-D693-8403938BB288}"/>
              </a:ext>
            </a:extLst>
          </p:cNvPr>
          <p:cNvSpPr txBox="1"/>
          <p:nvPr/>
        </p:nvSpPr>
        <p:spPr>
          <a:xfrm>
            <a:off x="2892514" y="1925893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5 GeV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79F299-95EC-AB17-FE9C-59D6412B2872}"/>
              </a:ext>
            </a:extLst>
          </p:cNvPr>
          <p:cNvSpPr txBox="1"/>
          <p:nvPr/>
        </p:nvSpPr>
        <p:spPr>
          <a:xfrm>
            <a:off x="5673638" y="3769459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10 GeV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2665C3-513D-E349-0EB2-69796BD1B0D8}"/>
              </a:ext>
            </a:extLst>
          </p:cNvPr>
          <p:cNvSpPr txBox="1"/>
          <p:nvPr/>
        </p:nvSpPr>
        <p:spPr>
          <a:xfrm>
            <a:off x="2166170" y="500352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cm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ECFA856-12C2-1328-B2D6-B98D8890E5F6}"/>
              </a:ext>
            </a:extLst>
          </p:cNvPr>
          <p:cNvCxnSpPr>
            <a:cxnSpLocks/>
          </p:cNvCxnSpPr>
          <p:nvPr/>
        </p:nvCxnSpPr>
        <p:spPr>
          <a:xfrm flipV="1">
            <a:off x="2953529" y="5180275"/>
            <a:ext cx="1236426" cy="49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D223D61-30FD-6326-61FE-68517AE6E2CE}"/>
              </a:ext>
            </a:extLst>
          </p:cNvPr>
          <p:cNvCxnSpPr/>
          <p:nvPr/>
        </p:nvCxnSpPr>
        <p:spPr>
          <a:xfrm flipH="1">
            <a:off x="1036108" y="5170848"/>
            <a:ext cx="94268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FF89778-ACDE-6A04-400D-A156BE3388A3}"/>
              </a:ext>
            </a:extLst>
          </p:cNvPr>
          <p:cNvCxnSpPr/>
          <p:nvPr/>
        </p:nvCxnSpPr>
        <p:spPr>
          <a:xfrm>
            <a:off x="4260915" y="3969514"/>
            <a:ext cx="0" cy="177141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B636F87-C36C-6600-F658-D1AE8767EF4F}"/>
              </a:ext>
            </a:extLst>
          </p:cNvPr>
          <p:cNvCxnSpPr/>
          <p:nvPr/>
        </p:nvCxnSpPr>
        <p:spPr>
          <a:xfrm>
            <a:off x="961534" y="3883706"/>
            <a:ext cx="0" cy="177141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62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hart, histogram&#10;&#10;Description automatically generated">
            <a:extLst>
              <a:ext uri="{FF2B5EF4-FFF2-40B4-BE49-F238E27FC236}">
                <a16:creationId xmlns:a16="http://schemas.microsoft.com/office/drawing/2014/main" id="{B8CA1BF6-D35B-6DB6-571B-AED15451C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1391" y="813485"/>
            <a:ext cx="4391701" cy="32918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9C8C83-D014-417D-F52C-D4BFAA0DE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Asymmetry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277824-53B7-F029-5DCE-DC4B5EB286CE}"/>
              </a:ext>
            </a:extLst>
          </p:cNvPr>
          <p:cNvSpPr txBox="1"/>
          <p:nvPr/>
        </p:nvSpPr>
        <p:spPr>
          <a:xfrm>
            <a:off x="261456" y="1061406"/>
            <a:ext cx="39922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Transverse polarization will be extracted using asymmetry in energy deposited in each strip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FA24CB-FC74-F3EF-623A-8A42E0A81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277" y="1187810"/>
            <a:ext cx="2624926" cy="7216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BF2F491-E811-F08E-52FF-1381A9548463}"/>
              </a:ext>
            </a:extLst>
          </p:cNvPr>
          <p:cNvSpPr txBox="1"/>
          <p:nvPr/>
        </p:nvSpPr>
        <p:spPr>
          <a:xfrm>
            <a:off x="8934661" y="146469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18 GeV</a:t>
            </a:r>
          </a:p>
        </p:txBody>
      </p: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2B504457-9AA7-7E4E-68D0-AD35D607BE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456" y="1909488"/>
            <a:ext cx="4391701" cy="3291840"/>
          </a:xfrm>
          <a:prstGeom prst="rect">
            <a:avLst/>
          </a:prstGeom>
        </p:spPr>
      </p:pic>
      <p:pic>
        <p:nvPicPr>
          <p:cNvPr id="14" name="Picture 13" descr="Chart&#10;&#10;Description automatically generated">
            <a:extLst>
              <a:ext uri="{FF2B5EF4-FFF2-40B4-BE49-F238E27FC236}">
                <a16:creationId xmlns:a16="http://schemas.microsoft.com/office/drawing/2014/main" id="{E415FC7A-AF28-E524-F618-F81A1E80E7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1439" y="3447294"/>
            <a:ext cx="4391695" cy="329184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DD86BE9-5663-06A7-B5FE-97DD49379420}"/>
              </a:ext>
            </a:extLst>
          </p:cNvPr>
          <p:cNvSpPr txBox="1"/>
          <p:nvPr/>
        </p:nvSpPr>
        <p:spPr>
          <a:xfrm>
            <a:off x="5749556" y="4105325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10 GeV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4A0E0F-05E2-047F-4BB4-BDDB6AFE194F}"/>
              </a:ext>
            </a:extLst>
          </p:cNvPr>
          <p:cNvSpPr txBox="1"/>
          <p:nvPr/>
        </p:nvSpPr>
        <p:spPr>
          <a:xfrm>
            <a:off x="1239829" y="2459405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5 GeV</a:t>
            </a:r>
          </a:p>
        </p:txBody>
      </p:sp>
    </p:spTree>
    <p:extLst>
      <p:ext uri="{BB962C8B-B14F-4D97-AF65-F5344CB8AC3E}">
        <p14:creationId xmlns:p14="http://schemas.microsoft.com/office/powerpoint/2010/main" val="3515131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B8AB3-53F6-EAE5-F75E-C6CBC1FE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RCS to-do list (still)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28AD5-ACD0-EB41-E231-DD1A29735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Get realistic beam parameters for RCS laser IP</a:t>
            </a:r>
          </a:p>
          <a:p>
            <a:pPr lvl="1"/>
            <a:r>
              <a:rPr lang="en-US" sz="2800" dirty="0"/>
              <a:t>Due to RCS design questions, this will probably not be soon</a:t>
            </a:r>
          </a:p>
          <a:p>
            <a:r>
              <a:rPr lang="en-US" sz="2800" strike="sngStrike" dirty="0"/>
              <a:t>Add 5 GeV, 10 GeV</a:t>
            </a:r>
          </a:p>
          <a:p>
            <a:r>
              <a:rPr lang="en-US" sz="2800" dirty="0"/>
              <a:t>Perform robust estimates of measurement times using this technique</a:t>
            </a:r>
          </a:p>
          <a:p>
            <a:r>
              <a:rPr lang="en-US" sz="2800" dirty="0"/>
              <a:t>Add another plane for measurement of out in-plane polarization</a:t>
            </a:r>
          </a:p>
          <a:p>
            <a:r>
              <a:rPr lang="en-US" sz="2800" dirty="0"/>
              <a:t>Check sensitivity to residual longitudinal polarization </a:t>
            </a:r>
          </a:p>
        </p:txBody>
      </p:sp>
    </p:spTree>
    <p:extLst>
      <p:ext uri="{BB962C8B-B14F-4D97-AF65-F5344CB8AC3E}">
        <p14:creationId xmlns:p14="http://schemas.microsoft.com/office/powerpoint/2010/main" val="3670313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77644</TotalTime>
  <Words>344</Words>
  <Application>Microsoft Macintosh PowerPoint</Application>
  <PresentationFormat>Widescreen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Bold</vt:lpstr>
      <vt:lpstr>Calibri</vt:lpstr>
      <vt:lpstr>Symbol</vt:lpstr>
      <vt:lpstr>Wingdings</vt:lpstr>
      <vt:lpstr>Office Theme</vt:lpstr>
      <vt:lpstr>PowerPoint Presentation</vt:lpstr>
      <vt:lpstr>Simple rate, measurement time estimates</vt:lpstr>
      <vt:lpstr>GEANT3 Simulations</vt:lpstr>
      <vt:lpstr>Energy deposited in Photon Detector</vt:lpstr>
      <vt:lpstr>Energy Deposited in Diamond Strips</vt:lpstr>
      <vt:lpstr>Energy Asymmetry</vt:lpstr>
      <vt:lpstr>RCS to-do list (still)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David Gaskell</dc:creator>
  <cp:keywords/>
  <dc:description/>
  <cp:lastModifiedBy>Dave Gaskell</cp:lastModifiedBy>
  <cp:revision>1253</cp:revision>
  <cp:lastPrinted>2020-04-17T12:23:40Z</cp:lastPrinted>
  <dcterms:created xsi:type="dcterms:W3CDTF">2013-04-11T11:39:33Z</dcterms:created>
  <dcterms:modified xsi:type="dcterms:W3CDTF">2024-11-06T17:22:34Z</dcterms:modified>
  <cp:category/>
</cp:coreProperties>
</file>