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1"/>
  </p:notesMasterIdLst>
  <p:sldIdLst>
    <p:sldId id="256" r:id="rId2"/>
    <p:sldId id="257" r:id="rId3"/>
    <p:sldId id="259" r:id="rId4"/>
    <p:sldId id="2327" r:id="rId5"/>
    <p:sldId id="2329" r:id="rId6"/>
    <p:sldId id="542" r:id="rId7"/>
    <p:sldId id="5746" r:id="rId8"/>
    <p:sldId id="310" r:id="rId9"/>
    <p:sldId id="2330" r:id="rId10"/>
    <p:sldId id="2331" r:id="rId11"/>
    <p:sldId id="2346" r:id="rId12"/>
    <p:sldId id="2345" r:id="rId13"/>
    <p:sldId id="2347" r:id="rId14"/>
    <p:sldId id="2348" r:id="rId15"/>
    <p:sldId id="2334" r:id="rId16"/>
    <p:sldId id="2335" r:id="rId17"/>
    <p:sldId id="2332" r:id="rId18"/>
    <p:sldId id="2315" r:id="rId19"/>
    <p:sldId id="5750" r:id="rId20"/>
    <p:sldId id="5752" r:id="rId21"/>
    <p:sldId id="5749" r:id="rId22"/>
    <p:sldId id="5751" r:id="rId23"/>
    <p:sldId id="2339" r:id="rId24"/>
    <p:sldId id="2340" r:id="rId25"/>
    <p:sldId id="4485" r:id="rId26"/>
    <p:sldId id="4466" r:id="rId27"/>
    <p:sldId id="4484" r:id="rId28"/>
    <p:sldId id="4417" r:id="rId29"/>
    <p:sldId id="258" r:id="rId30"/>
    <p:sldId id="261" r:id="rId31"/>
    <p:sldId id="262" r:id="rId32"/>
    <p:sldId id="263" r:id="rId33"/>
    <p:sldId id="349" r:id="rId34"/>
    <p:sldId id="350" r:id="rId35"/>
    <p:sldId id="351" r:id="rId36"/>
    <p:sldId id="353" r:id="rId37"/>
    <p:sldId id="354" r:id="rId38"/>
    <p:sldId id="2343" r:id="rId39"/>
    <p:sldId id="333" r:id="rId40"/>
    <p:sldId id="319" r:id="rId41"/>
    <p:sldId id="320" r:id="rId42"/>
    <p:sldId id="334" r:id="rId43"/>
    <p:sldId id="347" r:id="rId44"/>
    <p:sldId id="321" r:id="rId45"/>
    <p:sldId id="337" r:id="rId46"/>
    <p:sldId id="352" r:id="rId47"/>
    <p:sldId id="336" r:id="rId48"/>
    <p:sldId id="2310" r:id="rId49"/>
    <p:sldId id="2314" r:id="rId50"/>
    <p:sldId id="2321" r:id="rId51"/>
    <p:sldId id="2317" r:id="rId52"/>
    <p:sldId id="2318" r:id="rId53"/>
    <p:sldId id="2320" r:id="rId54"/>
    <p:sldId id="290" r:id="rId55"/>
    <p:sldId id="289" r:id="rId56"/>
    <p:sldId id="5747" r:id="rId57"/>
    <p:sldId id="5748" r:id="rId58"/>
    <p:sldId id="276" r:id="rId59"/>
    <p:sldId id="272" r:id="rId6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4" autoAdjust="0"/>
    <p:restoredTop sz="94694"/>
  </p:normalViewPr>
  <p:slideViewPr>
    <p:cSldViewPr snapToGrid="0" snapToObjects="1">
      <p:cViewPr varScale="1">
        <p:scale>
          <a:sx n="162" d="100"/>
          <a:sy n="162" d="100"/>
        </p:scale>
        <p:origin x="10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38:18.37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99 4288 24575,'0'0'0,"0"-3"0,0-4 0,0-6 0,0-6 0,0-4 0,0-5 0,0-3 0,0-3 0,0 0 0,0-5 0,-3 1 0,-2 3 0,0 5 0,1 0 0,0 5 0,2 4 0,0 1 0,-1 0 0,1 1 0,-1-2 0,-1-2 0,0-3 0,1 1 0,-4 0 0,0 3 0,1 3 0,1 2 0,0 2 0,0 2 0,2 1 0,1 0 0,0-5 0,2 0 0,-1 1 0,-1 0 0,0-2 0,-1-1 0,2-1 0,-1 0 0,1-1 0,1 0 0,0-2 0,0 2 0,0 3 0,0 1 0,0-1 0,0 0 0,0-2 0,0 0 0,0-2 0,0-2 0,3 2 0,1 1 0,4 4 0,-1-1 0,1-1 0,0 1 0,2-1 0,1-2 0,1 0 0,-2-5 0,-2 3 0,3-1 0,-1 0 0,2-1 0,0 4 0,3-3 0,2 2 0,1 2 0,3-2 0,0 1 0,2 2 0,-3 5 0,1-1 0,3-1 0,0 2 0,4 1 0,0 4 0,8-3 0,6 1 0,4-4 0,-1 2 0,-2 1 0,0-2 0,-3 2 0,-7 2 0,-6 1 0,1 3 0,-6-1 0,1 2 0,5-2 0,6-3 0,-3-1 0,5 1 0,-4-1 0,0 3 0,-2-3 0,-2-3 0,-1-1 0,-3 0 0,0-2 0,1-2 0,-1 0 0,-1 2 0,-4 1 0,-2 1 0,-1-1 0,-3-2 0,2 1 0,-1 0 0,1 4 0,-4 1 0,2-1 0,-2-1 0,-3-4 0,4-2 0,-1-3 0,-2 1 0,-2-1 0,-1 1 0,2 1 0,0 5 0,2-3 0,3-3 0,1 3 0,3-4 0,0 0 0,-1 1 0,2 0 0,-1 3 0,-1-2 0,2 0 0,-2 0 0,0-2 0,1 0 0,-3 1 0,-1 0 0,-4 3 0,-2 1 0,-3 3 0,-2 0 0,1 2 0,0 1 0,1-2 0,0-1 0,4-1 0,0-1 0,1-4 0,-1 1 0,0 1 0,-1 2 0,-2-2 0,-2 3 0,-1 0 0,6-3 0,0-2 0,-1 0 0,-1 0 0,-2-1 0,1 1 0,1 3 0,3-4 0,0 2 0,2 2 0,-2-1 0,-2 1 0,0 0 0,1-5 0,-1 2 0,1 1 0,2-3 0,3 2 0,-3-1 0,-1 2 0,-4 2 0,-1 3 0,-2 0 0,-1 2 0,-1 0 0,-1 1 0,1-2 0,-1 0 0,3-5 0,3 2 0,0 1 0,0-1 0,-2-2 0,0 1 0,-2 2 0,0 0 0,-1-1 0,0-1 0,0-2 0,0 0 0,0 2 0,-1 2 0,4-4 0,-1 1 0,1 1 0,1-1 0,2 0 0,5-5 0,2-1 0,0-1 0,-1 2 0,-1 3 0,0 3 0,0 3 0,3 1 0,0 1 0,1 1 0,1 0 0,3 1 0,1-1 0,-2 0 0,-2 0 0,0 3 0,2-1 0,0 3 0,3-1 0,-1 2 0,2-1 0,0 0 0,-1 0 0,-2-1 0,-2 2 0,-3 2 0,0 0 0,-1 2 0,1 2 0,1-1 0,4 1 0,0 1 0,-1-3 0,4-1 0,-1 1 0,-2 0 0,1 1 0,-2 0 0,1 0 0,1-4 0,1 0 0,-1 0 0,3 1 0,1-1 0,-1 0 0,-3-1 0,-2 1 0,2 1 0,-1 2 0,1-3 0,2 2 0,2-5 0,4-4 0,-1-2 0,1-3 0,1 2 0,0 3 0,5 4 0,5 3 0,5 2 0,4 2 0,0 1 0,2 0 0,6 1 0,0 0 0,2-1 0,-3-2 0,2 0 0,-1-1 0,-1 1 0,-5 1 0,-3 0 0,3 0 0,-7 1 0,-3 0 0,-7 0 0,-7 0 0,-2 0 0,-5 0 0,-3 0 0,-2 0 0,1 0 0,-1 0 0,-2-2 0,-1-1 0,2 1 0,0 0 0,1 0 0,-1 1 0,3 1 0,-1 0 0,5 0 0,-1 0 0,0 0 0,-2 0 0,-1 0 0,-2 0 0,0 0 0,3 0 0,5 3 0,2-1 0,10 1 0,5 1 0,7 0 0,6 2 0,7-1 0,-4 0 0,-2 0 0,-3-1 0,-8 0 0,-7-2 0,-6 5 0,-4-1 0,1-1 0,4 1 0,12 0 0,17 3 0,15 1 0,6 0 0,5 4 0,1 2 0,0-3 0,-12-2 0,-11-4 0,-14-3 0,-16 1 0,-8-2 0,-7 0 0,-5-2 0,-2 0 0,2-1 0,-1 0 0,1 0 0,2 0 0,3 0 0,2 2 0,0 1 0,1-1 0,3 0 0,-2-1 0,-1 0 0,0 0 0,-2-1 0,-2 0 0,1 0 0,1 0 0,6 0 0,2 0 0,1 0 0,-3 0 0,0 5 0,-1 2 0,-3 0 0,0 0 0,1-2 0,2-2 0,3-1 0,-1 2 0,5-1 0,-1-1 0,3 2 0,-2 0 0,1-1 0,4 5 0,-5-2 0,7 0 0,0 1 0,8-2 0,0 0 0,5-2 0,-4-2 0,0 0 0,-6 2 0,3 4 0,-1 1 0,-4-2 0,-2 0 0,-4-2 0,-2 0 0,-3 2 0,-4 0 0,-4-2 0,-1 0 0,-2-2 0,-2-1 0,2-1 0,1 0 0,-1 0 0,5 2 0,1 1 0,1-1 0,-2 0 0,-1-1 0,-3 0 0,-3 0 0,-1-1 0,1 0 0,2 0 0,0 0 0,-1 0 0,2 0 0,-1 0 0,-1 0 0,-1-1 0,1 1 0,0 0 0,-1 0 0,1 0 0,3 0 0,4 0 0,-1 1 0,1-1 0,8 0 0,3 0 0,0 0 0,2 0 0,-3-3 0,-4 1 0,-2-1 0,-3-1 0,-3 0 0,0 0 0,-2 2 0,2 0 0,1 1 0,-1 1 0,1-1 0,0 2 0,-2-1 0,-1 0 0,-3 0 0,-1 0 0,-2 0 0,5 0 0,1 0 0,3 0 0,1 0 0,2 0 0,-3 0 0,-2 0 0,-2 0 0,0 0 0,0 0 0,2 0 0,0 0 0,0 0 0,1 0 0,-1 0 0,-2 0 0,3 0 0,6-2 0,2-1 0,5-2 0,-3 1 0,7 0 0,-2 1 0,0-2 0,-4-1 0,0 1 0,-6 0 0,-1-1 0,-1 1 0,-3 1 0,4 2 0,1-2 0,-2 0 0,0 2 0,-2 0 0,1 0 0,-2 2 0,-1-3 0,2 0 0,0 1 0,7 0 0,0 1 0,3 0 0,2 1 0,4-3 0,-4-2 0,0 0 0,0 0 0,-5 2 0,-4 1 0,-1-2 0,-5 0 0,0 2 0,1-3 0,-2 2 0,-1-1 0,1 0 0,-1-1 0,-2 2 0,0 1 0,3 0 0,3-3 0,1-1 0,-1 1 0,-1-1 0,-3 0 0,1 2 0,-4-1 0,2 0 0,0-1 0,1 1 0,-1 1 0,-1 2 0,-1 0 0,-1-1 0,0 0 0,1 0 0,3-1 0,0 0 0,7 1 0,2 1 0,6 0 0,10 1 0,14 1 0,5 0 0,5 0 0,0 0 0,-6 0 0,-4 0 0,-8 0 0,-7 0 0,-10 0 0,-7 0 0,-3 0 0,-4 0 0,-2 0 0,-2 0 0,-1 0 0,0 0 0,-1 0 0,1 0 0,4 0 0,1 0 0,5 0 0,-1 0 0,-1 0 0,1 0 0,-2 0 0,0 0 0,4 0 0,1 0 0,1 0 0,1 0 0,-3 0 0,-1 0 0,-1 0 0,1 0 0,1 0 0,9 0 0,5 0 0,10 0 0,8 0 0,11 0 0,5 0 0,8 0 0,3 0 0,-3 0 0,-9 0 0,-9 0 0,-11-2 0,-10-1 0,-10 1 0,-5-3 0,-3 1 0,-4 1 0,8 0 0,5 1 0,12 1 0,5 1 0,0 0 0,-2 0 0,-6 0 0,-8 0 0,-6-2 0,-6-3 0,-4 0 0,-3 1 0,1 3 0,2 3 0,-1 2 0,4 2 0,-4 2 0,-4 2 0,-3 4 0,-3 0 0,-3 1 0,-3 2 0,-2 0 0,0-1 0,-3-4 0,-1 0 0,-9-1 0,-4 2 0,-4-2 0,-9-2 0,1-3 0,-4-2 0,1-2 0,12 5 0,10 1 0,16-8 0,-2 1 0,-1 0 0,1-1 0,0 1 0,-1-1 0,1 1 0,0-1 0,0 1 0,-1-1 0,1 0 0,0 1 0,0-1 0,0 0 0,-1 0 0,1 1 0,0-1 0,0 0 0,1 0 0,32 6 0,17-2 0,5-2 0,5-1 0,-9 0 0,-8-1 0,-11 0 0,-11-3 0,-9-5 0,4-2 0,2 0 0,6 2 0,-1 2 0,1 0 0,-3-1 0,-4-2 0,-3-1 0,-3 2 0,5-1 0,1 0 0,1 1 0,3 2 0,7 2 0,1 1 0,8 2 0,4 1 0,-1 0 0,4-5 0,-3-2 0,-1-2 0,-6 0 0,-2-3 0,-6-1 0,-5 2 0,4 0 0,4 0 0,6-2 0,9-3 0,7-4 0,0-1 0,-6 1 0,-6 3 0,-9 2 0,-7 5 0,-2 3 0,0 3 0,5 2 0,13 1 0,4 2 0,9-1 0,10-1 0,0-1 0,0-1 0,-6 2 0,-5-1 0,-1 1 0,-5 1 0,1 0 0,1 0 0,1 0 0,5 0 0,-2 0 0,5 0 0,2 0 0,-4 0 0,-4 0 0,1 0 0,-2 0 0,-5 0 0,1 0 0,1 0 0,-2 0 0,2 0 0,2 0 0,2 0 0,1 0 0,-5 0 0,2 0 0,-5 3 0,-3 2 0,-8 0 0,-1-1 0,-5 0 0,-3-2 0,4 0 0,7-1 0,-2-1 0,6 0 0,1 0 0,-2-1 0,-5 1 0,-1 0 0,-3 0 0,-2 0 0,-1 0 0,1 0 0,0 0 0,2 0 0,-3 0 0,-3 0 0,4 0 0,4 0 0,11 5 0,27 7 0,8 1 0,22 5 0,4 2 0,-7-4 0,-14-1 0,-19-4 0,-19-1 0,-16-1 0,-8 1 0,-6 0 0,-3 1 0,5 3 0,6 3 0,5-3 0,14 1 0,11-5 0,4 1 0,5-4 0,-4 5 0,-9-1 0,-10-2 0,-6-2 0,4 2 0,14 3 0,19 4 0,18 1 0,20-2 0,2-4 0,-14-4 0,-16 0 0,-21 0 0,-17 1 0,-37-6 0,-1-1 0,0 0 0,0 1 0,0-1 0,0 1 0,5 3 0,9 11 0,-7 0 0,-3 0 0,-1-1 0,0-1 0,5 2 0,3 0 0,1-1 0,1 4 0,0-1 0,-2 0 0,0-3 0,-3-3 0,-3 0 0,-1-1 0,-2 0 0,-1 5 0,-2 1 0,4 2 0,-1 2 0,3-1 0,-2 3 0,2-1 0,-2-2 0,1-2 0,2-4 0,0-5 0,1-4 0,4-2 0,1-2 0,-1-1 0,6 4 0,-1 0 0,-1 1 0,-1-2 0,-2 0 0,0-1 0,0 3 0,8 10 0,-1 3 0,-1 1 0,1 2 0,10-4 0,1-1 0,1-5 0,-2-1 0,-5 0 0,-6-3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38:56.9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6795 980 24575,'1'0'0,"-1"-1"0,1 1 0,0-1 0,-1 1 0,1 0 0,-1-1 0,1 0 0,-1 1 0,1-1 0,-1 1 0,1-1 0,-1 1 0,0-1 0,1 0 0,-1 1 0,0-1 0,1 0 0,-1 1 0,0-1 0,0 0 0,0 0 0,0 1 0,0-1 0,1 0 0,-1 0 0,0 1 0,-1-1 0,1-1 0,-1-23 0,0 13 0,-2 0 0,0 0 0,0 0 0,-1 1 0,0-1 0,-1 1 0,-8-14 0,-51-71 0,43 68 0,-27-49 0,21 30 0,-1 0 0,-3 2 0,-45-51 0,70 89 0,0 1 0,-1 0 0,0 1 0,0 0 0,-1 0 0,-12-7 0,-53-20 0,30 15 0,-35-19 0,-87-38 0,123 58 0,0 2 0,-46-9 0,53 14 0,-39-15 0,47 14 0,-1 1 0,-47-8 0,-50 5 0,-196 8 0,177 6 0,-440-2 0,532 2 0,-1 3 0,-52 12 0,-73 7 0,19-22 0,-64 4 0,149-2 0,-122-9 0,28-1 0,101 6 0,0-3 0,-126-21 0,-54-6 0,119 18 0,35 5 0,-37-6 0,65 6 0,0 2 0,-84 6 0,52 1 0,-853-2 0,930 1 0,1 2 0,0 0 0,0 2 0,0 0 0,0 1 0,-20 9 0,-37 11 0,6-9 0,31-8 0,1 1 0,-51 21 0,79-25 0,-1 0 0,-18 14 0,-17 10 0,-8-4 0,37-19 0,-1 0 0,1 2 0,1 0 0,-1 1 0,2 1 0,-24 20 0,-10 11 0,40-35 0,-1 0 0,1 1 0,1 0 0,-1 0 0,1 1 0,1 0 0,0 1 0,0-1 0,-8 17 0,-4 16 0,-1-1 0,-26 39 0,41-73 0,2 1 0,-1 0 0,1 0 0,0 0 0,0 0 0,1 0 0,0 1 0,0-1 0,0 12 0,1 11 0,4 40 0,-1-21 0,-2-33 0,2 0 0,0-1 0,0 1 0,2-1 0,0 0 0,1 0 0,7 15 0,-4-12 0,0 0 0,-2 1 0,0-1 0,-1 1 0,-1 1 0,3 34 0,-6-37 0,1 0 0,1-1 0,9 31 0,-7-29 0,-1 0 0,4 38 0,-5-44 0,0 1 0,0 0 0,1-1 0,1 0 0,0 0 0,10 18 0,-9-21 0,1-1 0,0 1 0,0-1 0,1-1 0,15 15 0,-12-12 0,0 0 0,13 17 0,5 16 0,-7-12 0,41 48 0,-48-58 0,-15-22 0,0 0 0,0 0 0,0 0 0,0 0 0,0 0 0,0 1 0,0-1 0,0 0 0,0 0 0,1 0 0,-1 0 0,0 1 0,0-1 0,0 0 0,0 0 0,0 0 0,0 0 0,0 1 0,0-1 0,-1 0 0,1 0 0,0 0 0,0 0 0,0 1 0,0-1 0,0 0 0,0 0 0,0 0 0,0 0 0,0 0 0,0 1 0,0-1 0,-1 0 0,1 0 0,0 0 0,0 0 0,0 0 0,0 0 0,-1 1 0,-13-5 0,14 4 0,0 0 0,0 0 0,0 0 0,0 0 0,0 0 0,1 0 0,-1 0 0,0 0 0,0 0 0,0 0 0,0 0 0,0-1 0,0 1 0,0 0 0,0 0 0,0 0 0,0 0 0,0 0 0,0 0 0,0 0 0,0 0 0,0 0 0,0 0 0,0 0 0,0 0 0,0 0 0,0 0 0,0-1 0,0 1 0,0 0 0,0 0 0,0 0 0,0 0 0,0 0 0,0 0 0,0 0 0,0 0 0,0 0 0,0 0 0,0 0 0,0 0 0,0-1 0,11 7 0,0 5 0,-1 1 0,-1 0 0,15 25 0,-20-29 0,-1 0 0,1 0 0,-2 0 0,1 0 0,-1 0 0,0 1 0,-1-1 0,1 15 0,-2-19 0,0 0 0,1 0 0,-1 0 0,1 0 0,0 0 0,1-1 0,-1 1 0,0 0 0,1-1 0,0 1 0,0-1 0,0 1 0,0-1 0,1 0 0,-1 0 0,1 0 0,4 3 0,-1-1 0,1 0 0,0 0 0,0-1 0,1 0 0,-1 0 0,1-1 0,10 4 0,0-3 0,0-1 0,0-1 0,0 0 0,0-2 0,0 0 0,19-2 0,8 0 0,6-1 0,68-13 0,-72 8 0,88-3 0,630 12 0,-745-2 0,-1-1 0,32-7 0,-30 4 0,41-2 0,168-3 0,159 5 0,-220 7 0,73 16 0,-20 1 0,-188-19 0,2 0 0,69 10 0,-13 3 0,123 3 0,96-17 0,-126-1 0,206 14 0,-373-12 0,11 1 0,1 1 0,-1 1 0,-1 2 0,33 9 0,-18-3 0,0-2 0,1-2 0,0-1 0,0-3 0,61-2 0,-72-1 0,151-6 0,-152 3 0,0-2 0,-1-1 0,54-17 0,-38 9 0,1 3 0,0 2 0,72-5 0,-41 6 0,-63 5 0,0-1 0,29-10 0,-26 8 0,28-7 0,20 6 0,-52 7 0,0-1 0,1-1 0,-1 0 0,0-2 0,18-5 0,-18 4 0,1 0 0,0 2 0,0-1 0,0 2 0,0 0 0,1 1 0,27 2 0,117 21 0,-138-18 0,20 5 0,-30-5 0,1-1 0,0-1 0,16 1 0,-24-3 0,0 0 0,0-1 0,0 0 0,-1 0 0,1 0 0,0-1 0,0 1 0,-1-2 0,1 1 0,-1 0 0,5-4 0,-8 5 0,16-9 0,30-25 0,-43 31 0,0 0 0,-1 0 0,0-1 0,0 0 0,0 1 0,-1-1 0,1-1 0,-1 1 0,0 0 0,4-12 0,43-112 0,-47 123 0,2-10 0,0 1 0,-2-1 0,1 0 0,-2 0 0,0 0 0,-1 0 0,-1 0 0,-1-16 0,0 7 0,2 1 0,4-33 0,5 14 0,-6 28 0,-1 1 0,-1-1 0,2-23 0,-4-11 0,-2-87 0,2 129 0,-1 0 0,0 0 0,0 0 0,-1 0 0,0 0 0,0 1 0,-1-1 0,1 1 0,-2-1 0,1 1 0,-1 0 0,0 0 0,-4-5 0,2 5 0,0 0 0,-1 1 0,0-1 0,0 1 0,0 1 0,0-1 0,-1 1 0,0 0 0,1 1 0,-12-3 0,-60-18-1365,67 21-5461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39:02.20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24575,'0'1'0,"1"-1"0,-1 1 0,0-1 0,1 1 0,-1-1 0,1 0 0,-1 1 0,1-1 0,-1 1 0,1-1 0,-1 0 0,1 1 0,-1-1 0,1 0 0,0 0 0,-1 0 0,1 1 0,-1-1 0,1 0 0,0 0 0,-1 0 0,1 0 0,0 0 0,21 3 0,-15-3 0,81 15 0,78 9 0,41-12 0,215-12 0,-413 0 0,-1-2 0,0 1 0,0-1 0,0 0 0,0 0 0,0-1 0,-1 0 0,9-5 0,-7 3 0,1 1 0,-1 0 0,1 1 0,-1 0 0,16-2 0,-4 3-1365,-2 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39:07.04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0 140 24575,'50'2'0,"-1"3"0,71 16 0,-3 0 0,202 10 0,-226-11 0,-68-13 0,0-1 0,51 5 0,-30-7 0,66 15 0,29 3 0,152-8 0,-152-14 0,151 19 0,-123-5 0,212-9 0,-216-6 0,476 1 0,-626-2 0,0 1 0,0-2 0,0 0 0,0-1 0,15-6 0,11-2 0,59-17 0,110-49 0,-186 70 0,0 1 0,1 1 0,44-5 0,-35 6 0,39-11 0,-3 0 0,144-14 0,-24 5 0,-172 20 0,-1 0 0,1-1 0,30-16 0,-29 13 0,0 1 0,32-9 0,-20 11 25,-1 2 0,1 1-1,34 1 1,22-2-1489,-65 1-5362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40:05.7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66 24575,'13'-4'0,"1"0"0,-1 0 0,1 1 0,0 1 0,28-1 0,-22 1 0,61 0 0,-57 2 0,0-1 0,1-1 0,-1 0 0,27-8 0,-31 5 0,0 1 0,0 1 0,1 1 0,29 1 0,85 10 0,-41-1 0,-67-7 0,-1 2 0,1 0 0,-1 2 0,50 15 0,-61-15 0,0 0 0,1-2 0,0 0 0,-1-1 0,17 1 0,84-4 0,-51-1 0,-9 2 0,-8 1 0,0-2 0,0-2 0,57-11 0,-74 9 0,1 1 0,48 1 0,-1 0 0,-38 0 0,0 1 0,-1 3 0,1 1 0,80 16 0,-65-8 0,100 5 0,58-12 0,-188-3 0,-11-1 0,-1-1 0,1 0 0,0-1 0,17-6 0,19-4 0,6 4 0,60-2 0,-66 5 0,15 1 0,-48 4 0,-1-1 0,0-1 0,21-5 0,3 0 0,-10 4 0,-1 2 0,1 1 0,33 3 0,3 0 0,249-2-1365,-300 0-5461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40:22.6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365 6 24575,'0'0'0,"0"0"0,0-1 0,0 1 0,0 0 0,0 0 0,0-1 0,0 1 0,0 0 0,-1 0 0,1-1 0,0 1 0,0 0 0,0 0 0,0 0 0,-1-1 0,1 1 0,0 0 0,0 0 0,0 0 0,-1 0 0,1-1 0,0 1 0,0 0 0,-1 0 0,1 0 0,0 0 0,0 0 0,-1 0 0,1 0 0,0 0 0,0 0 0,-1 0 0,1 0 0,0 0 0,0 0 0,-1 0 0,1 0 0,0 0 0,-1 0 0,1 0 0,0 0 0,0 0 0,-1 0 0,1 0 0,0 0 0,0 0 0,0 1 0,-1-1 0,1 0 0,0 0 0,0 0 0,-1 1 0,-14 8 0,15-9 0,-8 7 0,0 1 0,1-1 0,0 2 0,0-1 0,1 1 0,0 0 0,0 0 0,1 0 0,-4 13 0,-22 33 0,-71 96 0,97-139 0,-1-1 0,1 1 0,1 0 0,0 0 0,1 0 0,0 1 0,-2 16 0,-4 17 0,-1-6 0,3-19 0,2 0 0,1 0 0,0 1 0,0 32 0,2-32 0,0-1 0,-2 1 0,0-1 0,-9 26 0,-5 24 0,13-49 0,1 1 0,1 0 0,1 0 0,1 0 0,1 0 0,0 0 0,2 0 0,8 34 0,-2-29 0,2 1 0,1-1 0,1-1 0,28 47 0,69 90 0,-82-125 0,-23-31 0,1 0 0,0 0 0,0-1 0,1 0 0,0 0 0,1 0 0,-1-1 0,1 1 0,0-2 0,11 8 0,220 118-1365,-216-119-5461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40:26.2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 24575,'0'0'0,"0"0"0,1-1 0,-1 1 0,0 0 0,0-1 0,0 1 0,0 0 0,0 0 0,1-1 0,-1 1 0,0 0 0,0 0 0,0-1 0,1 1 0,-1 0 0,0 0 0,0 0 0,1-1 0,-1 1 0,0 0 0,1 0 0,-1 0 0,0 0 0,1 0 0,-1 0 0,0 0 0,0 0 0,1 0 0,-1 0 0,0 0 0,1 0 0,-1 0 0,0 0 0,1 0 0,-1 0 0,0 0 0,1 0 0,-1 0 0,0 0 0,0 0 0,1 0 0,-1 1 0,0-1 0,1 0 0,-1 0 0,0 1 0,17 6 0,-17-7 0,25 17 0,-1 1 0,0 1 0,-1 2 0,36 41 0,-33-35 0,144 138 0,-158-153 0,-1 1 0,-1 0 0,0 1 0,-1 0 0,-1 0 0,0 1 0,8 22 0,-7-12 0,-1 0 0,-1 1 0,6 50 0,-8-46 0,15 49 0,-11-48 0,6 40 0,-11-34 0,-2-17 0,7 32 0,1-16 0,-4-16 0,0-1 0,-2 1 0,3 27 0,-7 206 0,-3-227 0,-2-1 0,0 1 0,-2-1 0,0 0 0,-2-1 0,-1 0 0,-25 44 0,28-55 0,5-8 0,-1 1 0,0-1 0,0 0 0,0 0 0,-1-1 0,0 1 0,1-1 0,-2 1 0,1-1 0,-8 5 0,1-1-1365,0 0-5461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E36F475-F7F5-6C41-B37C-656C49194CA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5C55-6D95-A6C3-C062-D51BF2BD4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03941-4E28-097E-1E8F-ABC06DDD7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BE944-B63F-9F58-4230-26D76D02A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DF3B-5CEF-4D0F-8279-B2DEA457E0C2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81094-A577-86C5-F261-343602A8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9B7A0-835D-89CB-CFB4-365E42EF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5E4B-886C-4893-80BC-D4CB234AD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01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mp"/><Relationship Id="rId4" Type="http://schemas.openxmlformats.org/officeDocument/2006/relationships/image" Target="../media/image51.tm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53.jpeg"/><Relationship Id="rId7" Type="http://schemas.openxmlformats.org/officeDocument/2006/relationships/image" Target="../media/image134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5" Type="http://schemas.openxmlformats.org/officeDocument/2006/relationships/image" Target="../media/image58.png"/><Relationship Id="rId4" Type="http://schemas.openxmlformats.org/officeDocument/2006/relationships/image" Target="../media/image1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0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80.png"/><Relationship Id="rId7" Type="http://schemas.openxmlformats.org/officeDocument/2006/relationships/image" Target="../media/image73.png"/><Relationship Id="rId12" Type="http://schemas.openxmlformats.org/officeDocument/2006/relationships/image" Target="../media/image5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560.png"/><Relationship Id="rId5" Type="http://schemas.openxmlformats.org/officeDocument/2006/relationships/image" Target="../media/image500.png"/><Relationship Id="rId10" Type="http://schemas.openxmlformats.org/officeDocument/2006/relationships/image" Target="../media/image550.png"/><Relationship Id="rId4" Type="http://schemas.openxmlformats.org/officeDocument/2006/relationships/image" Target="../media/image490.png"/><Relationship Id="rId9" Type="http://schemas.openxmlformats.org/officeDocument/2006/relationships/image" Target="../media/image5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90.png"/><Relationship Id="rId7" Type="http://schemas.openxmlformats.org/officeDocument/2006/relationships/image" Target="../media/image7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6.png"/><Relationship Id="rId7" Type="http://schemas.openxmlformats.org/officeDocument/2006/relationships/image" Target="../media/image63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750.png"/><Relationship Id="rId4" Type="http://schemas.openxmlformats.org/officeDocument/2006/relationships/image" Target="../media/image77.png"/><Relationship Id="rId9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5" Type="http://schemas.openxmlformats.org/officeDocument/2006/relationships/image" Target="../media/image87.png"/><Relationship Id="rId4" Type="http://schemas.openxmlformats.org/officeDocument/2006/relationships/image" Target="../media/image8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0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98.png"/><Relationship Id="rId7" Type="http://schemas.openxmlformats.org/officeDocument/2006/relationships/image" Target="../media/image99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1.png"/><Relationship Id="rId11" Type="http://schemas.openxmlformats.org/officeDocument/2006/relationships/image" Target="../media/image771.png"/><Relationship Id="rId5" Type="http://schemas.openxmlformats.org/officeDocument/2006/relationships/image" Target="../media/image710.png"/><Relationship Id="rId10" Type="http://schemas.openxmlformats.org/officeDocument/2006/relationships/image" Target="../media/image761.png"/><Relationship Id="rId4" Type="http://schemas.openxmlformats.org/officeDocument/2006/relationships/image" Target="../media/image700.png"/><Relationship Id="rId9" Type="http://schemas.openxmlformats.org/officeDocument/2006/relationships/image" Target="../media/image75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customXml" Target="../ink/ink4.xml"/><Relationship Id="rId3" Type="http://schemas.openxmlformats.org/officeDocument/2006/relationships/image" Target="../media/image980.png"/><Relationship Id="rId21" Type="http://schemas.openxmlformats.org/officeDocument/2006/relationships/image" Target="../media/image115.png"/><Relationship Id="rId7" Type="http://schemas.openxmlformats.org/officeDocument/2006/relationships/image" Target="../media/image105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17.png"/><Relationship Id="rId33" Type="http://schemas.openxmlformats.org/officeDocument/2006/relationships/image" Target="../media/image121.png"/><Relationship Id="rId2" Type="http://schemas.openxmlformats.org/officeDocument/2006/relationships/image" Target="../media/image970.png"/><Relationship Id="rId16" Type="http://schemas.openxmlformats.org/officeDocument/2006/relationships/image" Target="../media/image111.png"/><Relationship Id="rId20" Type="http://schemas.openxmlformats.org/officeDocument/2006/relationships/customXml" Target="../ink/ink1.xml"/><Relationship Id="rId29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11" Type="http://schemas.openxmlformats.org/officeDocument/2006/relationships/image" Target="../media/image106.png"/><Relationship Id="rId24" Type="http://schemas.openxmlformats.org/officeDocument/2006/relationships/customXml" Target="../ink/ink3.xml"/><Relationship Id="rId32" Type="http://schemas.openxmlformats.org/officeDocument/2006/relationships/customXml" Target="../ink/ink7.xml"/><Relationship Id="rId5" Type="http://schemas.openxmlformats.org/officeDocument/2006/relationships/image" Target="../media/image1000.png"/><Relationship Id="rId15" Type="http://schemas.openxmlformats.org/officeDocument/2006/relationships/image" Target="../media/image110.png"/><Relationship Id="rId23" Type="http://schemas.openxmlformats.org/officeDocument/2006/relationships/image" Target="../media/image116.png"/><Relationship Id="rId28" Type="http://schemas.openxmlformats.org/officeDocument/2006/relationships/customXml" Target="../ink/ink5.xml"/><Relationship Id="rId10" Type="http://schemas.openxmlformats.org/officeDocument/2006/relationships/image" Target="../media/image1050.png"/><Relationship Id="rId19" Type="http://schemas.openxmlformats.org/officeDocument/2006/relationships/image" Target="../media/image114.png"/><Relationship Id="rId31" Type="http://schemas.openxmlformats.org/officeDocument/2006/relationships/image" Target="../media/image120.png"/><Relationship Id="rId4" Type="http://schemas.openxmlformats.org/officeDocument/2006/relationships/image" Target="../media/image990.png"/><Relationship Id="rId9" Type="http://schemas.openxmlformats.org/officeDocument/2006/relationships/image" Target="../media/image1040.png"/><Relationship Id="rId14" Type="http://schemas.openxmlformats.org/officeDocument/2006/relationships/image" Target="../media/image109.png"/><Relationship Id="rId22" Type="http://schemas.openxmlformats.org/officeDocument/2006/relationships/customXml" Target="../ink/ink2.xml"/><Relationship Id="rId27" Type="http://schemas.openxmlformats.org/officeDocument/2006/relationships/image" Target="../media/image118.png"/><Relationship Id="rId30" Type="http://schemas.openxmlformats.org/officeDocument/2006/relationships/customXml" Target="../ink/ink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10.png"/><Relationship Id="rId3" Type="http://schemas.openxmlformats.org/officeDocument/2006/relationships/image" Target="../media/image921.png"/><Relationship Id="rId7" Type="http://schemas.openxmlformats.org/officeDocument/2006/relationships/image" Target="../media/image101.svg"/><Relationship Id="rId12" Type="http://schemas.openxmlformats.org/officeDocument/2006/relationships/image" Target="../media/image90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0" Type="http://schemas.openxmlformats.org/officeDocument/2006/relationships/image" Target="../media/image880.png"/><Relationship Id="rId4" Type="http://schemas.openxmlformats.org/officeDocument/2006/relationships/image" Target="../media/image8200.png"/><Relationship Id="rId9" Type="http://schemas.openxmlformats.org/officeDocument/2006/relationships/image" Target="../media/image103.svg"/><Relationship Id="rId14" Type="http://schemas.openxmlformats.org/officeDocument/2006/relationships/image" Target="../media/image9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4" y="2264569"/>
            <a:ext cx="10334625" cy="1146994"/>
          </a:xfrm>
        </p:spPr>
        <p:txBody>
          <a:bodyPr/>
          <a:lstStyle/>
          <a:p>
            <a:r>
              <a:rPr lang="en-US" dirty="0"/>
              <a:t>High Energy Cooling R&amp;D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4" y="5786212"/>
            <a:ext cx="10334625" cy="564525"/>
          </a:xfrm>
        </p:spPr>
        <p:txBody>
          <a:bodyPr/>
          <a:lstStyle/>
          <a:p>
            <a:r>
              <a:rPr lang="en-US" dirty="0"/>
              <a:t>December 16-18,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3" y="3452653"/>
            <a:ext cx="10334625" cy="1876092"/>
          </a:xfrm>
        </p:spPr>
        <p:txBody>
          <a:bodyPr/>
          <a:lstStyle/>
          <a:p>
            <a:r>
              <a:rPr lang="en-US" dirty="0"/>
              <a:t>Sergei Seletskiy </a:t>
            </a:r>
          </a:p>
          <a:p>
            <a:r>
              <a:rPr lang="en-US" dirty="0"/>
              <a:t>For CAD Cooling Studies group in collaboration with G. H. Hoffstaetter and J. Unger (Cornell University)</a:t>
            </a:r>
          </a:p>
          <a:p>
            <a:endParaRPr lang="en-US" dirty="0"/>
          </a:p>
          <a:p>
            <a:r>
              <a:rPr lang="en-US" sz="2800" dirty="0"/>
              <a:t>C-AD Machine Advisory Committee Meeting (MAC-21)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F7E7AD-1844-6F83-0CD6-A9C7799CF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4783BD00-2566-001F-B37D-2CD42CA5D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34" y="18548"/>
            <a:ext cx="9662667" cy="6811744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5F15A51-643B-DB42-AFB5-C43C1370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042" y="1573718"/>
            <a:ext cx="5930536" cy="38978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75E8B-CF10-AE07-1E54-59B50074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67005"/>
            <a:ext cx="11049000" cy="856022"/>
          </a:xfrm>
        </p:spPr>
        <p:txBody>
          <a:bodyPr/>
          <a:lstStyle/>
          <a:p>
            <a:r>
              <a:rPr lang="en-US" dirty="0"/>
              <a:t>Basic idea and layout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BFE69-42B8-B958-FA87-8C5C1474A92A}"/>
              </a:ext>
            </a:extLst>
          </p:cNvPr>
          <p:cNvSpPr txBox="1"/>
          <p:nvPr/>
        </p:nvSpPr>
        <p:spPr>
          <a:xfrm>
            <a:off x="9117348" y="860360"/>
            <a:ext cx="28775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170 m long cooling section (layout is compatible with EIC LEC)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Ring circumference 426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120 e-bunches in the ring, each e-bunch makes 9 turns per 1 turn of hadrons in HSR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Electrons are cooled by radiation damping in a wiggler section (18  damping wigglers, each wiggler is 4 m long) </a:t>
            </a:r>
          </a:p>
        </p:txBody>
      </p:sp>
    </p:spTree>
    <p:extLst>
      <p:ext uri="{BB962C8B-B14F-4D97-AF65-F5344CB8AC3E}">
        <p14:creationId xmlns:p14="http://schemas.microsoft.com/office/powerpoint/2010/main" val="1470862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C1EF9-4102-6B58-442E-A27FBD41C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7153"/>
            <a:ext cx="11049000" cy="79724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factors drive REC design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4EB2F-C495-1275-C472-35A34CD9E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3522B8-165A-5432-08F5-A04A9CA9A1DE}"/>
                  </a:ext>
                </a:extLst>
              </p:cNvPr>
              <p:cNvSpPr txBox="1"/>
              <p:nvPr/>
            </p:nvSpPr>
            <p:spPr>
              <a:xfrm>
                <a:off x="340963" y="918274"/>
                <a:ext cx="11817456" cy="5712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Consider cooling of 275 GeV protons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=11.3</m:t>
                    </m:r>
                  </m:oMath>
                </a14:m>
                <a:r>
                  <a:rPr lang="en-US" sz="2000" dirty="0"/>
                  <a:t> nm,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/>
                  <a:t> nm,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=6.8⋅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000" dirty="0"/>
                  <a:t> cm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required cooling times (balancing out the IBS-driven heating)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𝑐𝑜𝑜𝑙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𝑐𝑜𝑜𝑙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Our goal is to achieve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𝒄𝒐𝒐𝒍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𝒄𝒐𝒐𝒍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h with as small e-bunch charge as possible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Equilibrium e-bunch emittances are determined by a balance of the IBS rate, beam-beam scattering (BBS) rate, quantum excitations, and a rate of radiation damping (IBS and radiation damping are the main contributors):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𝑑𝑎𝑚𝑝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𝐼𝐵𝑆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𝐵𝐵𝑆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𝑑𝑎𝑚𝑝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𝑛𝑎𝑡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Considerations of electron beam dynamics in the REC must include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optimization of momentum and dynamic apertures (strongly affected by the choice of a wiggler field profile)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proton-electron beam-beam,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self space charge,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optimization of electron and proton beams optical functions in the cooling section to both maximize the cooling and to minimize BBS rate and beam-beam parameter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3522B8-165A-5432-08F5-A04A9CA9A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63" y="918274"/>
                <a:ext cx="11817456" cy="5712461"/>
              </a:xfrm>
              <a:prstGeom prst="rect">
                <a:avLst/>
              </a:prstGeom>
              <a:blipFill>
                <a:blip r:embed="rId2"/>
                <a:stretch>
                  <a:fillRect l="-464" t="-640" r="-206" b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4192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function&#10;&#10;Description automatically generated">
            <a:extLst>
              <a:ext uri="{FF2B5EF4-FFF2-40B4-BE49-F238E27FC236}">
                <a16:creationId xmlns:a16="http://schemas.microsoft.com/office/drawing/2014/main" id="{F95378A7-F6F4-90F9-3C19-2F605228C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5" y="4710098"/>
            <a:ext cx="2742973" cy="18286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F70B5-2DB8-E406-6BDD-DCF7DCBC57F4}"/>
                  </a:ext>
                </a:extLst>
              </p:cNvPr>
              <p:cNvSpPr txBox="1"/>
              <p:nvPr/>
            </p:nvSpPr>
            <p:spPr>
              <a:xfrm>
                <a:off x="370937" y="5110513"/>
                <a:ext cx="11122345" cy="1685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optimized lattice we achieved: </a:t>
                </a:r>
              </a:p>
              <a:p>
                <a:r>
                  <a:rPr lang="en-US" sz="2000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=1.3⋅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=21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𝑛𝐶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=7.8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 sz="2000" b="0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=9.7⋅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=34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000" dirty="0"/>
                  <a:t> (double-RF </a:t>
                </a:r>
                <a:r>
                  <a:rPr lang="en-US" sz="2000" dirty="0">
                    <a:sym typeface="Wingdings" panose="05000000000000000000" pitchFamily="2" charset="2"/>
                  </a:rPr>
                  <a:t> </a:t>
                </a:r>
                <a:r>
                  <a:rPr lang="en-US" sz="2000" dirty="0"/>
                  <a:t>flat-top e-bunch, which helps to limit the space charge)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F70B5-2DB8-E406-6BDD-DCF7DCBC5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37" y="5110513"/>
                <a:ext cx="11122345" cy="1685270"/>
              </a:xfrm>
              <a:prstGeom prst="rect">
                <a:avLst/>
              </a:prstGeom>
              <a:blipFill>
                <a:blip r:embed="rId3"/>
                <a:stretch>
                  <a:fillRect l="-493" t="-1444" b="-5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C6ABE54-67F2-C58D-25BE-7671B2A7E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74" y="269742"/>
            <a:ext cx="6035052" cy="3621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CCEF1B-3A2A-3A36-8D0C-DF81B50F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75" y="57308"/>
            <a:ext cx="11809156" cy="555122"/>
          </a:xfrm>
        </p:spPr>
        <p:txBody>
          <a:bodyPr>
            <a:noAutofit/>
          </a:bodyPr>
          <a:lstStyle/>
          <a:p>
            <a:r>
              <a:rPr lang="en-US" sz="4000" dirty="0"/>
              <a:t>Cooling section and cooling optimization (I)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61BB0-99DF-BA46-F522-FEB3B03A8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35FBF4-2739-041D-5513-76BE1015B4CA}"/>
                  </a:ext>
                </a:extLst>
              </p:cNvPr>
              <p:cNvSpPr txBox="1"/>
              <p:nvPr/>
            </p:nvSpPr>
            <p:spPr>
              <a:xfrm>
                <a:off x="370937" y="3791158"/>
                <a:ext cx="1182106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improves the cooling rate, but it also increases IBS, thus giving worse e-bunch emittances (for a given wiggler section), and larger emittances make cooling worse. We use a dedicated code (</a:t>
                </a:r>
                <a:r>
                  <a:rPr lang="en-US" sz="2000" dirty="0" err="1"/>
                  <a:t>getrad</a:t>
                </a:r>
                <a:r>
                  <a:rPr lang="en-US" sz="2000" dirty="0"/>
                  <a:t>), which allows us to find an optimal combination of bunch charge and 6-D phase space volume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35FBF4-2739-041D-5513-76BE1015B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37" y="3791158"/>
                <a:ext cx="11821064" cy="1323439"/>
              </a:xfrm>
              <a:prstGeom prst="rect">
                <a:avLst/>
              </a:prstGeom>
              <a:blipFill>
                <a:blip r:embed="rId5"/>
                <a:stretch>
                  <a:fillRect l="-464" t="-2304" r="-155" b="-7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B45DAE-2DD8-0515-006E-BD3CD3FD185D}"/>
                  </a:ext>
                </a:extLst>
              </p:cNvPr>
              <p:cNvSpPr txBox="1"/>
              <p:nvPr/>
            </p:nvSpPr>
            <p:spPr>
              <a:xfrm>
                <a:off x="5858270" y="726493"/>
                <a:ext cx="6094708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any realistically achievable e-bunch parameters the longitudinal cooling is much faster than the transverse one.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Therefore, </a:t>
                </a:r>
                <a:r>
                  <a:rPr lang="en-US" sz="2000" b="1" dirty="0"/>
                  <a:t>we utilize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000" b="1" dirty="0"/>
                  <a:t> redistribution by introducing electron and ion horizontal dispersions into the cooling section.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combination of cooling and DA optimizations resulted in the lattice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B45DAE-2DD8-0515-006E-BD3CD3FD1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270" y="726493"/>
                <a:ext cx="6094708" cy="2554545"/>
              </a:xfrm>
              <a:prstGeom prst="rect">
                <a:avLst/>
              </a:prstGeom>
              <a:blipFill>
                <a:blip r:embed="rId6"/>
                <a:stretch>
                  <a:fillRect l="-900" t="-955" r="-1600" b="-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DA866C-5230-D6DB-3B31-368E45C95E1F}"/>
              </a:ext>
            </a:extLst>
          </p:cNvPr>
          <p:cNvCxnSpPr/>
          <p:nvPr/>
        </p:nvCxnSpPr>
        <p:spPr>
          <a:xfrm flipH="1">
            <a:off x="5558038" y="2991077"/>
            <a:ext cx="600464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426A17-E0E1-E5CC-DCE7-1EEDC8C10234}"/>
              </a:ext>
            </a:extLst>
          </p:cNvPr>
          <p:cNvCxnSpPr>
            <a:cxnSpLocks/>
          </p:cNvCxnSpPr>
          <p:nvPr/>
        </p:nvCxnSpPr>
        <p:spPr>
          <a:xfrm flipH="1">
            <a:off x="5193102" y="5989674"/>
            <a:ext cx="2018581" cy="509483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942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A1016-596B-F8F8-48AE-8CCFD50AD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727A9EC-29D0-C0A9-8A1D-FC2D6D5B8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54" y="1801274"/>
            <a:ext cx="8627807" cy="2960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534ADB-815E-1903-8F8C-4FA4A4A9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75" y="20525"/>
            <a:ext cx="11826408" cy="625395"/>
          </a:xfrm>
        </p:spPr>
        <p:txBody>
          <a:bodyPr>
            <a:normAutofit fontScale="90000"/>
          </a:bodyPr>
          <a:lstStyle/>
          <a:p>
            <a:r>
              <a:rPr lang="en-US" dirty="0"/>
              <a:t>Cooling section and cooling optimization (II)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355F4D-F763-3216-397D-0C7D77F29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71E668-4B06-9F21-FDCF-031EECCE4545}"/>
                  </a:ext>
                </a:extLst>
              </p:cNvPr>
              <p:cNvSpPr txBox="1"/>
              <p:nvPr/>
            </p:nvSpPr>
            <p:spPr>
              <a:xfrm>
                <a:off x="425977" y="661080"/>
                <a:ext cx="1182640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Finalized choice of e- and p- dispersions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-functions in the CS, as well as the fine-tuning of the e-bunch charge is driven by cooling optimization.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We use another dedicated code to optimize electron and proton optical functions in the CS, alternating it with </a:t>
                </a:r>
                <a:r>
                  <a:rPr lang="en-US" sz="2000" dirty="0" err="1"/>
                  <a:t>getrad</a:t>
                </a:r>
                <a:r>
                  <a:rPr lang="en-US" sz="2000" dirty="0"/>
                  <a:t> code.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71E668-4B06-9F21-FDCF-031EECCE4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77" y="661080"/>
                <a:ext cx="11826408" cy="1323439"/>
              </a:xfrm>
              <a:prstGeom prst="rect">
                <a:avLst/>
              </a:prstGeom>
              <a:blipFill>
                <a:blip r:embed="rId3"/>
                <a:stretch>
                  <a:fillRect l="-464" t="-1835" b="-7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E122AF-3045-D6AC-5278-FDCD2EAB2118}"/>
                  </a:ext>
                </a:extLst>
              </p:cNvPr>
              <p:cNvSpPr txBox="1"/>
              <p:nvPr/>
            </p:nvSpPr>
            <p:spPr>
              <a:xfrm>
                <a:off x="8379075" y="2871284"/>
                <a:ext cx="3703608" cy="134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In this example the optimizer keeps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000" dirty="0"/>
                  <a:t> h and minimizes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/>
                  <a:t> by 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for each combination of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𝑦𝑖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E122AF-3045-D6AC-5278-FDCD2EAB2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075" y="2871284"/>
                <a:ext cx="3703608" cy="1347613"/>
              </a:xfrm>
              <a:prstGeom prst="rect">
                <a:avLst/>
              </a:prstGeom>
              <a:blipFill>
                <a:blip r:embed="rId4"/>
                <a:stretch>
                  <a:fillRect l="-1812" t="-1810" b="-5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C4225C96-73F1-F283-5E81-A2534A308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2417109"/>
                  </p:ext>
                </p:extLst>
              </p:nvPr>
            </p:nvGraphicFramePr>
            <p:xfrm>
              <a:off x="2421660" y="5181723"/>
              <a:ext cx="8127999" cy="14999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4084442105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3934707426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2052479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CS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electrons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protons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12217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3429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1843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1565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C4225C96-73F1-F283-5E81-A2534A308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62417109"/>
                  </p:ext>
                </p:extLst>
              </p:nvPr>
            </p:nvGraphicFramePr>
            <p:xfrm>
              <a:off x="2421660" y="5181723"/>
              <a:ext cx="8127999" cy="14999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4084442105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3934707426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22052479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CS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electrons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protons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12217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5" t="-108197" r="-200674" b="-2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3429099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5" t="-198438" r="-200674" b="-1171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1843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5" t="-313115" r="-200674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15654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90166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0001EE4-0625-7D73-88E9-4BA77779D7F8}"/>
              </a:ext>
            </a:extLst>
          </p:cNvPr>
          <p:cNvGrpSpPr/>
          <p:nvPr/>
        </p:nvGrpSpPr>
        <p:grpSpPr>
          <a:xfrm>
            <a:off x="321725" y="3443517"/>
            <a:ext cx="5157226" cy="3364332"/>
            <a:chOff x="321725" y="3487687"/>
            <a:chExt cx="5157226" cy="33643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596E48-CA38-432F-FCE5-4198A6E80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725" y="3487687"/>
              <a:ext cx="5157226" cy="32918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D555971-54EE-BAEB-914F-35D698A748B6}"/>
                    </a:ext>
                  </a:extLst>
                </p:cNvPr>
                <p:cNvSpPr txBox="1"/>
                <p:nvPr/>
              </p:nvSpPr>
              <p:spPr>
                <a:xfrm rot="16200000">
                  <a:off x="306909" y="4918160"/>
                  <a:ext cx="52918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sz="1200" dirty="0"/>
                    <a:t> [m]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D555971-54EE-BAEB-914F-35D698A748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06909" y="4918160"/>
                  <a:ext cx="52918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222" t="-1149" r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5136595-B830-4FE6-C55A-1A92F3A70669}"/>
                    </a:ext>
                  </a:extLst>
                </p:cNvPr>
                <p:cNvSpPr txBox="1"/>
                <p:nvPr/>
              </p:nvSpPr>
              <p:spPr>
                <a:xfrm>
                  <a:off x="2782977" y="6575020"/>
                  <a:ext cx="52918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US" sz="1200" dirty="0"/>
                    <a:t> [m]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5136595-B830-4FE6-C55A-1A92F3A70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2977" y="6575020"/>
                  <a:ext cx="529184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7264B85E-4A3E-3FF9-9397-2FD1D3A15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83" y="474080"/>
            <a:ext cx="5394971" cy="3236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69BBD-0923-9CC0-EDC9-EEB2F0B91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6333"/>
            <a:ext cx="11049000" cy="825320"/>
          </a:xfrm>
        </p:spPr>
        <p:txBody>
          <a:bodyPr/>
          <a:lstStyle/>
          <a:p>
            <a:r>
              <a:rPr lang="en-US"/>
              <a:t>REC wigglers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E97DA2-4DB6-427B-7FE1-C5D7C7235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17EEFE-87A5-A870-F546-445244B5F709}"/>
                  </a:ext>
                </a:extLst>
              </p:cNvPr>
              <p:cNvSpPr txBox="1"/>
              <p:nvPr/>
            </p:nvSpPr>
            <p:spPr>
              <a:xfrm>
                <a:off x="5689703" y="106333"/>
                <a:ext cx="6225529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have 18 wigglers, 4-m long each, with peak field of 2.4 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enter and exit wigglers with non-zero angle. The regions with large dispersion between wigglers are used for chromaticity correction.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 minimize the IBS-driven emittance growth in wigglers we need a tight focusing in horizontal direction (it minimizes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-function for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, large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/>
                  <a:t> case)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Because we work with high field / low energy wigglers, a specific field profile is needed to minimize chromaticity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FF"/>
                    </a:solidFill>
                  </a:rPr>
                  <a:t>It was confirmed that required wigglers parameters are achievable, and a preliminary design was created.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17EEFE-87A5-A870-F546-445244B5F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703" y="106333"/>
                <a:ext cx="6225529" cy="3693319"/>
              </a:xfrm>
              <a:prstGeom prst="rect">
                <a:avLst/>
              </a:prstGeom>
              <a:blipFill>
                <a:blip r:embed="rId6"/>
                <a:stretch>
                  <a:fillRect l="-587" t="-825" r="-783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C80B5C-1999-E478-F338-0DE856112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937326"/>
              </p:ext>
            </p:extLst>
          </p:nvPr>
        </p:nvGraphicFramePr>
        <p:xfrm>
          <a:off x="5462573" y="3791374"/>
          <a:ext cx="594168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933">
                  <a:extLst>
                    <a:ext uri="{9D8B030D-6E8A-4147-A177-3AD203B41FA5}">
                      <a16:colId xmlns:a16="http://schemas.microsoft.com/office/drawing/2014/main" val="2368691623"/>
                    </a:ext>
                  </a:extLst>
                </a:gridCol>
                <a:gridCol w="1711751">
                  <a:extLst>
                    <a:ext uri="{9D8B030D-6E8A-4147-A177-3AD203B41FA5}">
                      <a16:colId xmlns:a16="http://schemas.microsoft.com/office/drawing/2014/main" val="117739797"/>
                    </a:ext>
                  </a:extLst>
                </a:gridCol>
              </a:tblGrid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Wiggler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706007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Number of wigglers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537874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Length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684327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Peak field [T]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427267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Period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4222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Gap [cm]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384536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Radiated power [W]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702455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r>
                        <a:rPr lang="en-US" dirty="0"/>
                        <a:t>Radiation angle [</a:t>
                      </a:r>
                      <a:r>
                        <a:rPr lang="en-US" dirty="0" err="1"/>
                        <a:t>mrad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137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080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D50B820-A2FD-2716-7690-7926D229A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2" y="3571346"/>
            <a:ext cx="4570089" cy="3024110"/>
          </a:xfrm>
          <a:prstGeom prst="rect">
            <a:avLst/>
          </a:prstGeom>
        </p:spPr>
      </p:pic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9CF67844-3176-1C0F-8280-BAD6E871E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53" y="820624"/>
            <a:ext cx="4526289" cy="2933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BF7C02-3B87-5723-DE71-2FEC6FEA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62786"/>
            <a:ext cx="11049000" cy="849313"/>
          </a:xfrm>
        </p:spPr>
        <p:txBody>
          <a:bodyPr/>
          <a:lstStyle/>
          <a:p>
            <a:r>
              <a:rPr lang="en-US" dirty="0"/>
              <a:t>REC RF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89BA0-3D11-05E7-F5BC-F6D483956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16BB8A-B736-D93C-0E15-FB01637323F2}"/>
                  </a:ext>
                </a:extLst>
              </p:cNvPr>
              <p:cNvSpPr txBox="1"/>
              <p:nvPr/>
            </p:nvSpPr>
            <p:spPr>
              <a:xfrm>
                <a:off x="4413143" y="1180323"/>
                <a:ext cx="2952831" cy="52843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ring utilizes a dual RF system with fundamental frequency of 98.6 MHz and voltage 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50 kV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</a:t>
                </a: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he 2nd harmonic 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25 kV). </a:t>
                </a:r>
              </a:p>
              <a:p>
                <a:pPr marL="285750" marR="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 compensate for the radiation loss of 6 kV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turn, the fundamental phase is shifted by 7.24 degrees.</a:t>
                </a:r>
              </a:p>
              <a:p>
                <a:pPr marL="285750" marR="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resulting RF bucket corresponds to the flat-top e-bunch with FWHM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𝐹𝑊𝐻𝑀</m:t>
                        </m:r>
                      </m:sub>
                    </m:sSub>
                  </m:oMath>
                </a14:m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=34 cm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sub>
                    </m:sSub>
                    <m:r>
                      <a:rPr lang="en-US" b="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=9.8⋅</m:t>
                    </m:r>
                    <m:sSup>
                      <m:sSupPr>
                        <m:ctrlP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285750" marR="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    </a:t>
                </a:r>
                <a14:m>
                  <m:oMath xmlns:m="http://schemas.openxmlformats.org/officeDocument/2006/math">
                    <m:r>
                      <a:rPr lang="en-US" sz="18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1.3⋅</m:t>
                    </m:r>
                    <m:sSup>
                      <m:sSupPr>
                        <m:ctrlP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sz="1800" kern="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electrons per bunch, the peak current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sz="18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=17.5 </m:t>
                    </m:r>
                    <m:r>
                      <a:rPr lang="en-US" sz="18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endParaRPr lang="en-US" sz="1800" kern="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16BB8A-B736-D93C-0E15-FB0163732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143" y="1180323"/>
                <a:ext cx="2952831" cy="5284395"/>
              </a:xfrm>
              <a:prstGeom prst="rect">
                <a:avLst/>
              </a:prstGeom>
              <a:blipFill>
                <a:blip r:embed="rId4"/>
                <a:stretch>
                  <a:fillRect l="-1446" t="-693" r="-2893" b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A5BBEE0C-C288-061F-99BC-1C6197BDA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416" y="415664"/>
            <a:ext cx="4791466" cy="3268987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8933BFB8-9F94-F1C5-EA9E-2B770AD21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282" y="3676025"/>
            <a:ext cx="4791466" cy="27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00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BC1F2-286D-80BA-C51F-5A39503C2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75681"/>
            <a:ext cx="11049000" cy="756309"/>
          </a:xfrm>
        </p:spPr>
        <p:txBody>
          <a:bodyPr/>
          <a:lstStyle/>
          <a:p>
            <a:r>
              <a:rPr lang="en-US" dirty="0"/>
              <a:t>Injection scheme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BCF88-58CF-910D-4FC7-C679E5F5F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BA5CB7F-1AF8-C6FC-1E6E-3EAE86FAD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9990024"/>
                  </p:ext>
                </p:extLst>
              </p:nvPr>
            </p:nvGraphicFramePr>
            <p:xfrm>
              <a:off x="6377652" y="306377"/>
              <a:ext cx="5738049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68647">
                      <a:extLst>
                        <a:ext uri="{9D8B030D-6E8A-4147-A177-3AD203B41FA5}">
                          <a16:colId xmlns:a16="http://schemas.microsoft.com/office/drawing/2014/main" val="1204537945"/>
                        </a:ext>
                      </a:extLst>
                    </a:gridCol>
                    <a:gridCol w="1107388">
                      <a:extLst>
                        <a:ext uri="{9D8B030D-6E8A-4147-A177-3AD203B41FA5}">
                          <a16:colId xmlns:a16="http://schemas.microsoft.com/office/drawing/2014/main" val="1809880795"/>
                        </a:ext>
                      </a:extLst>
                    </a:gridCol>
                    <a:gridCol w="1062014">
                      <a:extLst>
                        <a:ext uri="{9D8B030D-6E8A-4147-A177-3AD203B41FA5}">
                          <a16:colId xmlns:a16="http://schemas.microsoft.com/office/drawing/2014/main" val="324438006"/>
                        </a:ext>
                      </a:extLst>
                    </a:gridCol>
                  </a:tblGrid>
                  <a:tr h="352602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Stored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Injected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3920921"/>
                      </a:ext>
                    </a:extLst>
                  </a:tr>
                  <a:tr h="3223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467581"/>
                      </a:ext>
                    </a:extLst>
                  </a:tr>
                  <a:tr h="3223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[nm]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8623380"/>
                      </a:ext>
                    </a:extLst>
                  </a:tr>
                  <a:tr h="3223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dirty="0"/>
                            <a:t>m] (out of the gun)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8697102"/>
                      </a:ext>
                    </a:extLst>
                  </a:tr>
                  <a:tr h="3223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</a:t>
                          </a:r>
                          <a:r>
                            <a:rPr lang="en-US" dirty="0" err="1"/>
                            <a:t>nC</a:t>
                          </a:r>
                          <a:r>
                            <a:rPr lang="en-US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948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BA5CB7F-1AF8-C6FC-1E6E-3EAE86FAD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9990024"/>
                  </p:ext>
                </p:extLst>
              </p:nvPr>
            </p:nvGraphicFramePr>
            <p:xfrm>
              <a:off x="6377652" y="306377"/>
              <a:ext cx="5738049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68647">
                      <a:extLst>
                        <a:ext uri="{9D8B030D-6E8A-4147-A177-3AD203B41FA5}">
                          <a16:colId xmlns:a16="http://schemas.microsoft.com/office/drawing/2014/main" val="1204537945"/>
                        </a:ext>
                      </a:extLst>
                    </a:gridCol>
                    <a:gridCol w="1107388">
                      <a:extLst>
                        <a:ext uri="{9D8B030D-6E8A-4147-A177-3AD203B41FA5}">
                          <a16:colId xmlns:a16="http://schemas.microsoft.com/office/drawing/2014/main" val="1809880795"/>
                        </a:ext>
                      </a:extLst>
                    </a:gridCol>
                    <a:gridCol w="1062014">
                      <a:extLst>
                        <a:ext uri="{9D8B030D-6E8A-4147-A177-3AD203B41FA5}">
                          <a16:colId xmlns:a16="http://schemas.microsoft.com/office/drawing/2014/main" val="324438006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Beam 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Stored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Injected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392092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1" t="-108333" r="-61433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4675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1" t="-204918" r="-61433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862338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1" t="-310000" r="-61433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86971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1" t="-410000" r="-6143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1.75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948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C26640A-0FDB-AFD1-8D17-3E75B2002B48}"/>
              </a:ext>
            </a:extLst>
          </p:cNvPr>
          <p:cNvSpPr txBox="1"/>
          <p:nvPr/>
        </p:nvSpPr>
        <p:spPr>
          <a:xfrm>
            <a:off x="235744" y="3429000"/>
            <a:ext cx="501240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/>
              <a:t>We are planning to have a top-off injection </a:t>
            </a:r>
            <a:r>
              <a:rPr lang="en-US" dirty="0"/>
              <a:t>replenishing 10% of each bunch every 1.6 s</a:t>
            </a:r>
            <a:r>
              <a:rPr lang="en-US" b="0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Four kickers will create a closed bump bringing the stored beam closer to the injection septum. At the exit of the bump the injected beam will be displaced by 6 mm from the stored beam trajectory.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9031C0C-9299-A1BB-0782-56B141F559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4256218"/>
                  </p:ext>
                </p:extLst>
              </p:nvPr>
            </p:nvGraphicFramePr>
            <p:xfrm>
              <a:off x="5248147" y="2589900"/>
              <a:ext cx="6846383" cy="2926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10087">
                      <a:extLst>
                        <a:ext uri="{9D8B030D-6E8A-4147-A177-3AD203B41FA5}">
                          <a16:colId xmlns:a16="http://schemas.microsoft.com/office/drawing/2014/main" val="1204537945"/>
                        </a:ext>
                      </a:extLst>
                    </a:gridCol>
                    <a:gridCol w="1568148">
                      <a:extLst>
                        <a:ext uri="{9D8B030D-6E8A-4147-A177-3AD203B41FA5}">
                          <a16:colId xmlns:a16="http://schemas.microsoft.com/office/drawing/2014/main" val="1809880795"/>
                        </a:ext>
                      </a:extLst>
                    </a:gridCol>
                    <a:gridCol w="1568148">
                      <a:extLst>
                        <a:ext uri="{9D8B030D-6E8A-4147-A177-3AD203B41FA5}">
                          <a16:colId xmlns:a16="http://schemas.microsoft.com/office/drawing/2014/main" val="314786631"/>
                        </a:ext>
                      </a:extLst>
                    </a:gridCol>
                  </a:tblGrid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Kicker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Septum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3920921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Maximum Field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) [G]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467581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Magnetic Length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) 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≥0.38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8623380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Pulse Shape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trapezoid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full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- wave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8697102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Rise/Fall time [ns]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1786858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Flat-top duration [ns]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284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353930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Wavelength (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oMath>
                          </a14:m>
                          <a:r>
                            <a:rPr lang="en-US" dirty="0"/>
                            <a:t>) [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dirty="0"/>
                            <a:t>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N/A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0863265"/>
                      </a:ext>
                    </a:extLst>
                  </a:tr>
                  <a:tr h="33800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Repetition rate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) [Hz]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9404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9031C0C-9299-A1BB-0782-56B141F559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4256218"/>
                  </p:ext>
                </p:extLst>
              </p:nvPr>
            </p:nvGraphicFramePr>
            <p:xfrm>
              <a:off x="5248147" y="2589900"/>
              <a:ext cx="6846383" cy="2926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10087">
                      <a:extLst>
                        <a:ext uri="{9D8B030D-6E8A-4147-A177-3AD203B41FA5}">
                          <a16:colId xmlns:a16="http://schemas.microsoft.com/office/drawing/2014/main" val="1204537945"/>
                        </a:ext>
                      </a:extLst>
                    </a:gridCol>
                    <a:gridCol w="1568148">
                      <a:extLst>
                        <a:ext uri="{9D8B030D-6E8A-4147-A177-3AD203B41FA5}">
                          <a16:colId xmlns:a16="http://schemas.microsoft.com/office/drawing/2014/main" val="1809880795"/>
                        </a:ext>
                      </a:extLst>
                    </a:gridCol>
                    <a:gridCol w="1568148">
                      <a:extLst>
                        <a:ext uri="{9D8B030D-6E8A-4147-A177-3AD203B41FA5}">
                          <a16:colId xmlns:a16="http://schemas.microsoft.com/office/drawing/2014/main" val="31478663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Kicker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Septum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392092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4" t="-108333" r="-85082" b="-6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4675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4" t="-208333" r="-85082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36434" t="-208333" r="-1550" b="-5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862338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Pulse Shape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trapezoid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36434" t="-303279" r="-1550" b="-4196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86971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Rise/Fall time [ns]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178685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Flat-top duration [ns]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284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35393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4" t="-610000" r="-85082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N/A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086326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4" t="-710000" r="-85082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94045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5C7CEFC-40A9-ADCB-E12F-8AD05B9C458F}"/>
              </a:ext>
            </a:extLst>
          </p:cNvPr>
          <p:cNvCxnSpPr>
            <a:cxnSpLocks/>
            <a:stCxn id="45" idx="1"/>
            <a:endCxn id="34" idx="3"/>
          </p:cNvCxnSpPr>
          <p:nvPr/>
        </p:nvCxnSpPr>
        <p:spPr>
          <a:xfrm flipH="1" flipV="1">
            <a:off x="1788016" y="1593110"/>
            <a:ext cx="3154798" cy="4140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4087512-B6E7-DC2C-5F5D-C75D28FA3D9B}"/>
              </a:ext>
            </a:extLst>
          </p:cNvPr>
          <p:cNvGrpSpPr/>
          <p:nvPr/>
        </p:nvGrpSpPr>
        <p:grpSpPr>
          <a:xfrm>
            <a:off x="457642" y="861042"/>
            <a:ext cx="5920010" cy="2692807"/>
            <a:chOff x="6241682" y="124834"/>
            <a:chExt cx="5920010" cy="2692807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BEA9951-461F-26B8-60EC-645AFBE53606}"/>
                </a:ext>
              </a:extLst>
            </p:cNvPr>
            <p:cNvGrpSpPr/>
            <p:nvPr/>
          </p:nvGrpSpPr>
          <p:grpSpPr>
            <a:xfrm>
              <a:off x="6241682" y="124834"/>
              <a:ext cx="5920010" cy="2692807"/>
              <a:chOff x="6241682" y="124834"/>
              <a:chExt cx="5920010" cy="269280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6F07EF2-F4ED-D7FA-2336-DA0C7A04ADF2}"/>
                  </a:ext>
                </a:extLst>
              </p:cNvPr>
              <p:cNvGrpSpPr/>
              <p:nvPr/>
            </p:nvGrpSpPr>
            <p:grpSpPr>
              <a:xfrm>
                <a:off x="6241682" y="124834"/>
                <a:ext cx="5920010" cy="2692807"/>
                <a:chOff x="28326" y="2086901"/>
                <a:chExt cx="5920010" cy="2692807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79358158-5440-7A7A-3F2E-CCF87E4186D7}"/>
                    </a:ext>
                  </a:extLst>
                </p:cNvPr>
                <p:cNvGrpSpPr/>
                <p:nvPr/>
              </p:nvGrpSpPr>
              <p:grpSpPr>
                <a:xfrm>
                  <a:off x="28326" y="2488433"/>
                  <a:ext cx="5920010" cy="2291275"/>
                  <a:chOff x="242783" y="3611158"/>
                  <a:chExt cx="5920010" cy="2291275"/>
                </a:xfrm>
              </p:grpSpPr>
              <p:sp>
                <p:nvSpPr>
                  <p:cNvPr id="17" name="Block Arc 16">
                    <a:extLst>
                      <a:ext uri="{FF2B5EF4-FFF2-40B4-BE49-F238E27FC236}">
                        <a16:creationId xmlns:a16="http://schemas.microsoft.com/office/drawing/2014/main" id="{BE46DBCB-DEF0-59B9-AEB3-9A1D574A8E1B}"/>
                      </a:ext>
                    </a:extLst>
                  </p:cNvPr>
                  <p:cNvSpPr/>
                  <p:nvPr/>
                </p:nvSpPr>
                <p:spPr>
                  <a:xfrm rot="20263971">
                    <a:off x="2417628" y="4732225"/>
                    <a:ext cx="1783967" cy="1170208"/>
                  </a:xfrm>
                  <a:prstGeom prst="blockArc">
                    <a:avLst>
                      <a:gd name="adj1" fmla="val 12676466"/>
                      <a:gd name="adj2" fmla="val 17910949"/>
                      <a:gd name="adj3" fmla="val 17371"/>
                    </a:avLst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B5CBD013-F4DB-8158-A36E-3FA0B4F370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783" y="3611158"/>
                    <a:ext cx="5920010" cy="1357313"/>
                    <a:chOff x="4880098" y="3761032"/>
                    <a:chExt cx="5920010" cy="1357313"/>
                  </a:xfrm>
                </p:grpSpPr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CAF82487-CB34-A0DA-A561-6F137A1E70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80098" y="3761032"/>
                      <a:ext cx="5920010" cy="1357313"/>
                      <a:chOff x="4327484" y="4047443"/>
                      <a:chExt cx="5920010" cy="1357313"/>
                    </a:xfrm>
                  </p:grpSpPr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E5A180E1-D215-03B4-D40B-39A2CE8431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27484" y="4336828"/>
                        <a:ext cx="853107" cy="646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i="1" dirty="0">
                            <a:solidFill>
                              <a:srgbClr val="002060"/>
                            </a:solidFill>
                          </a:rPr>
                          <a:t>stored beam</a:t>
                        </a:r>
                      </a:p>
                    </p:txBody>
                  </p:sp>
                  <p:sp>
                    <p:nvSpPr>
                      <p:cNvPr id="34" name="Rectangle 33">
                        <a:extLst>
                          <a:ext uri="{FF2B5EF4-FFF2-40B4-BE49-F238E27FC236}">
                            <a16:creationId xmlns:a16="http://schemas.microsoft.com/office/drawing/2014/main" id="{710656BD-D1DF-64EE-E052-9977A41320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1479" y="4049366"/>
                        <a:ext cx="416379" cy="65722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5" name="Rectangle 34">
                        <a:extLst>
                          <a:ext uri="{FF2B5EF4-FFF2-40B4-BE49-F238E27FC236}">
                            <a16:creationId xmlns:a16="http://schemas.microsoft.com/office/drawing/2014/main" id="{F24E51FC-C444-1AF3-8043-A1F7AB670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70157" y="4759659"/>
                        <a:ext cx="416379" cy="645093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36" name="Group 35">
                        <a:extLst>
                          <a:ext uri="{FF2B5EF4-FFF2-40B4-BE49-F238E27FC236}">
                            <a16:creationId xmlns:a16="http://schemas.microsoft.com/office/drawing/2014/main" id="{B8E49FB3-792C-1BD5-01FF-16499EA72B7A}"/>
                          </a:ext>
                        </a:extLst>
                      </p:cNvPr>
                      <p:cNvGrpSpPr/>
                      <p:nvPr/>
                    </p:nvGrpSpPr>
                    <p:grpSpPr>
                      <a:xfrm flipH="1">
                        <a:off x="7867650" y="4047443"/>
                        <a:ext cx="1361385" cy="1357313"/>
                        <a:chOff x="1164780" y="2659514"/>
                        <a:chExt cx="1361385" cy="1357313"/>
                      </a:xfrm>
                    </p:grpSpPr>
                    <p:sp>
                      <p:nvSpPr>
                        <p:cNvPr id="45" name="Rectangle 44">
                          <a:extLst>
                            <a:ext uri="{FF2B5EF4-FFF2-40B4-BE49-F238E27FC236}">
                              <a16:creationId xmlns:a16="http://schemas.microsoft.com/office/drawing/2014/main" id="{216D67BF-5A37-F0A4-08A5-AAEBA044F5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1164780" y="2659514"/>
                          <a:ext cx="416379" cy="669352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6" name="Rectangle 45">
                          <a:extLst>
                            <a:ext uri="{FF2B5EF4-FFF2-40B4-BE49-F238E27FC236}">
                              <a16:creationId xmlns:a16="http://schemas.microsoft.com/office/drawing/2014/main" id="{A82641C0-67F2-1194-36CE-3B4813F3E9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2109786" y="3371730"/>
                          <a:ext cx="416379" cy="645097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37" name="Straight Connector 36">
                        <a:extLst>
                          <a:ext uri="{FF2B5EF4-FFF2-40B4-BE49-F238E27FC236}">
                            <a16:creationId xmlns:a16="http://schemas.microsoft.com/office/drawing/2014/main" id="{B196ACFB-984C-3213-9607-70BD9ED50804}"/>
                          </a:ext>
                        </a:extLst>
                      </p:cNvPr>
                      <p:cNvCxnSpPr>
                        <a:cxnSpLocks/>
                        <a:endCxn id="34" idx="1"/>
                      </p:cNvCxnSpPr>
                      <p:nvPr/>
                    </p:nvCxnSpPr>
                    <p:spPr>
                      <a:xfrm>
                        <a:off x="4697343" y="4377418"/>
                        <a:ext cx="544136" cy="561"/>
                      </a:xfrm>
                      <a:prstGeom prst="line">
                        <a:avLst/>
                      </a:prstGeom>
                      <a:ln w="19050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" name="Straight Connector 37">
                        <a:extLst>
                          <a:ext uri="{FF2B5EF4-FFF2-40B4-BE49-F238E27FC236}">
                            <a16:creationId xmlns:a16="http://schemas.microsoft.com/office/drawing/2014/main" id="{A17DABAC-4CE2-ED59-429D-027C3E75A3B2}"/>
                          </a:ext>
                        </a:extLst>
                      </p:cNvPr>
                      <p:cNvCxnSpPr>
                        <a:cxnSpLocks/>
                        <a:stCxn id="34" idx="3"/>
                        <a:endCxn id="35" idx="1"/>
                      </p:cNvCxnSpPr>
                      <p:nvPr/>
                    </p:nvCxnSpPr>
                    <p:spPr>
                      <a:xfrm>
                        <a:off x="5657858" y="4377979"/>
                        <a:ext cx="512299" cy="704227"/>
                      </a:xfrm>
                      <a:prstGeom prst="line">
                        <a:avLst/>
                      </a:prstGeom>
                      <a:ln w="19050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Straight Connector 38">
                        <a:extLst>
                          <a:ext uri="{FF2B5EF4-FFF2-40B4-BE49-F238E27FC236}">
                            <a16:creationId xmlns:a16="http://schemas.microsoft.com/office/drawing/2014/main" id="{84CDBB42-B08E-EF12-92A9-4DA742BA009D}"/>
                          </a:ext>
                        </a:extLst>
                      </p:cNvPr>
                      <p:cNvCxnSpPr>
                        <a:cxnSpLocks/>
                        <a:stCxn id="35" idx="3"/>
                        <a:endCxn id="46" idx="1"/>
                      </p:cNvCxnSpPr>
                      <p:nvPr/>
                    </p:nvCxnSpPr>
                    <p:spPr>
                      <a:xfrm>
                        <a:off x="6586536" y="5082206"/>
                        <a:ext cx="1281114" cy="2"/>
                      </a:xfrm>
                      <a:prstGeom prst="line">
                        <a:avLst/>
                      </a:prstGeom>
                      <a:ln w="19050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Straight Connector 39">
                        <a:extLst>
                          <a:ext uri="{FF2B5EF4-FFF2-40B4-BE49-F238E27FC236}">
                            <a16:creationId xmlns:a16="http://schemas.microsoft.com/office/drawing/2014/main" id="{611F1104-0692-3D4E-7088-38E15C79EDCB}"/>
                          </a:ext>
                        </a:extLst>
                      </p:cNvPr>
                      <p:cNvCxnSpPr>
                        <a:cxnSpLocks/>
                        <a:stCxn id="45" idx="1"/>
                        <a:endCxn id="46" idx="3"/>
                      </p:cNvCxnSpPr>
                      <p:nvPr/>
                    </p:nvCxnSpPr>
                    <p:spPr>
                      <a:xfrm flipH="1">
                        <a:off x="8284029" y="4382119"/>
                        <a:ext cx="528627" cy="700089"/>
                      </a:xfrm>
                      <a:prstGeom prst="line">
                        <a:avLst/>
                      </a:prstGeom>
                      <a:ln w="19050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Straight Connector 40">
                        <a:extLst>
                          <a:ext uri="{FF2B5EF4-FFF2-40B4-BE49-F238E27FC236}">
                            <a16:creationId xmlns:a16="http://schemas.microsoft.com/office/drawing/2014/main" id="{09087620-FD37-9F52-CC5A-C4580A01D628}"/>
                          </a:ext>
                        </a:extLst>
                      </p:cNvPr>
                      <p:cNvCxnSpPr>
                        <a:cxnSpLocks/>
                        <a:stCxn id="45" idx="3"/>
                      </p:cNvCxnSpPr>
                      <p:nvPr/>
                    </p:nvCxnSpPr>
                    <p:spPr>
                      <a:xfrm>
                        <a:off x="9229035" y="4382119"/>
                        <a:ext cx="510949" cy="0"/>
                      </a:xfrm>
                      <a:prstGeom prst="line">
                        <a:avLst/>
                      </a:prstGeom>
                      <a:ln w="19050">
                        <a:headEnd type="none" w="med" len="med"/>
                        <a:tailEnd type="triangle" w="med" len="med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Straight Connector 41">
                        <a:extLst>
                          <a:ext uri="{FF2B5EF4-FFF2-40B4-BE49-F238E27FC236}">
                            <a16:creationId xmlns:a16="http://schemas.microsoft.com/office/drawing/2014/main" id="{8C2E614F-782A-8E3C-25D4-74BD10885B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8293213" y="4546722"/>
                        <a:ext cx="510673" cy="666900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Straight Connector 42">
                        <a:extLst>
                          <a:ext uri="{FF2B5EF4-FFF2-40B4-BE49-F238E27FC236}">
                            <a16:creationId xmlns:a16="http://schemas.microsoft.com/office/drawing/2014/main" id="{FE0CDA00-8A3A-B008-C676-714C8EF9FA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229035" y="4523012"/>
                        <a:ext cx="510949" cy="0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574AEE7A-86C1-0281-C6BA-85D0468C0C2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237805" y="4568154"/>
                        <a:ext cx="1009689" cy="646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i="1" dirty="0">
                            <a:solidFill>
                              <a:srgbClr val="FF0000"/>
                            </a:solidFill>
                          </a:rPr>
                          <a:t>injected beam</a:t>
                        </a:r>
                      </a:p>
                    </p:txBody>
                  </p:sp>
                </p:grpSp>
                <p:cxnSp>
                  <p:nvCxnSpPr>
                    <p:cNvPr id="32" name="Straight Connector 31">
                      <a:extLst>
                        <a:ext uri="{FF2B5EF4-FFF2-40B4-BE49-F238E27FC236}">
                          <a16:creationId xmlns:a16="http://schemas.microsoft.com/office/drawing/2014/main" id="{0ADE636D-00CA-9D67-12AE-FF58453F8555}"/>
                        </a:ext>
                      </a:extLst>
                    </p:cNvPr>
                    <p:cNvCxnSpPr>
                      <a:cxnSpLocks/>
                      <a:stCxn id="17" idx="1"/>
                    </p:cNvCxnSpPr>
                    <p:nvPr/>
                  </p:nvCxnSpPr>
                  <p:spPr>
                    <a:xfrm>
                      <a:off x="8003705" y="4948643"/>
                      <a:ext cx="416559" cy="0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53DC177E-B1B9-B75A-8357-5453EF8444F6}"/>
                      </a:ext>
                    </a:extLst>
                  </p:cNvPr>
                  <p:cNvCxnSpPr>
                    <a:cxnSpLocks/>
                    <a:endCxn id="17" idx="0"/>
                  </p:cNvCxnSpPr>
                  <p:nvPr/>
                </p:nvCxnSpPr>
                <p:spPr>
                  <a:xfrm flipV="1">
                    <a:off x="2293645" y="5214861"/>
                    <a:ext cx="369540" cy="43250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CC4556FD-6AAB-DE3F-A8CE-ACFB16E8A0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8185" y="2405322"/>
                  <a:ext cx="4948071" cy="0"/>
                </a:xfrm>
                <a:prstGeom prst="straightConnector1">
                  <a:avLst/>
                </a:prstGeom>
                <a:ln>
                  <a:prstDash val="dashDot"/>
                  <a:headEnd type="triangle"/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9B4EADF-81CD-18CB-5202-BF905892CF5F}"/>
                    </a:ext>
                  </a:extLst>
                </p:cNvPr>
                <p:cNvSpPr txBox="1"/>
                <p:nvPr/>
              </p:nvSpPr>
              <p:spPr>
                <a:xfrm>
                  <a:off x="2662277" y="2086901"/>
                  <a:ext cx="63190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2.5 m</a:t>
                  </a:r>
                </a:p>
              </p:txBody>
            </p:sp>
          </p:grp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C7E391C-33C1-67A8-A6AE-4B67091FA34D}"/>
                  </a:ext>
                </a:extLst>
              </p:cNvPr>
              <p:cNvCxnSpPr>
                <a:cxnSpLocks/>
                <a:stCxn id="17" idx="0"/>
              </p:cNvCxnSpPr>
              <p:nvPr/>
            </p:nvCxnSpPr>
            <p:spPr>
              <a:xfrm flipV="1">
                <a:off x="8662084" y="1839856"/>
                <a:ext cx="350949" cy="29021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FD72C0C-3649-3258-C781-B674B01A5E48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 flipV="1">
                <a:off x="8995933" y="1713977"/>
                <a:ext cx="369356" cy="13971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271AF4A-96D6-614E-37D4-B008DFB928E7}"/>
                </a:ext>
              </a:extLst>
            </p:cNvPr>
            <p:cNvSpPr txBox="1"/>
            <p:nvPr/>
          </p:nvSpPr>
          <p:spPr>
            <a:xfrm>
              <a:off x="7973026" y="894772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fast kickers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AB8840B-3A25-AD8F-B49B-83B672F99C22}"/>
                </a:ext>
              </a:extLst>
            </p:cNvPr>
            <p:cNvSpPr txBox="1"/>
            <p:nvPr/>
          </p:nvSpPr>
          <p:spPr>
            <a:xfrm>
              <a:off x="8778981" y="1974705"/>
              <a:ext cx="972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pulsed septum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FE4734A-DE90-632A-72D0-84AA3D3A35EB}"/>
                  </a:ext>
                </a:extLst>
              </p:cNvPr>
              <p:cNvSpPr txBox="1"/>
              <p:nvPr/>
            </p:nvSpPr>
            <p:spPr>
              <a:xfrm>
                <a:off x="235744" y="5729353"/>
                <a:ext cx="11737131" cy="822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injector will be running with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Hz</m:t>
                    </m:r>
                  </m:oMath>
                </a14:m>
                <a:r>
                  <a:rPr lang="en-US" b="0" dirty="0"/>
                  <a:t> injecting into 1/5 of the ring (28 bunches) each time.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Initial injection can be performed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 Hz frequency, filling up the ring in 20 s.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FE4734A-DE90-632A-72D0-84AA3D3A3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44" y="5729353"/>
                <a:ext cx="11737131" cy="822533"/>
              </a:xfrm>
              <a:prstGeom prst="rect">
                <a:avLst/>
              </a:prstGeom>
              <a:blipFill>
                <a:blip r:embed="rId4"/>
                <a:stretch>
                  <a:fillRect l="-364" t="-444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790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BEEA62F-2980-08FA-81F6-A3F190C11866}"/>
              </a:ext>
            </a:extLst>
          </p:cNvPr>
          <p:cNvGrpSpPr/>
          <p:nvPr/>
        </p:nvGrpSpPr>
        <p:grpSpPr>
          <a:xfrm>
            <a:off x="3114378" y="3284720"/>
            <a:ext cx="4602485" cy="3451864"/>
            <a:chOff x="1369560" y="3263439"/>
            <a:chExt cx="4602485" cy="3451864"/>
          </a:xfrm>
        </p:grpSpPr>
        <p:pic>
          <p:nvPicPr>
            <p:cNvPr id="11" name="Picture 10" descr="A screenshot of a graph&#10;&#10;Description automatically generated">
              <a:extLst>
                <a:ext uri="{FF2B5EF4-FFF2-40B4-BE49-F238E27FC236}">
                  <a16:creationId xmlns:a16="http://schemas.microsoft.com/office/drawing/2014/main" id="{AF720C70-2E31-FE86-1D26-85C630F5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560" y="3263439"/>
              <a:ext cx="4602485" cy="3451864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9C1C52-8F7E-88B7-13D6-2C44E5B27D13}"/>
                </a:ext>
              </a:extLst>
            </p:cNvPr>
            <p:cNvSpPr/>
            <p:nvPr/>
          </p:nvSpPr>
          <p:spPr>
            <a:xfrm>
              <a:off x="2657056" y="4671668"/>
              <a:ext cx="89694" cy="833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11DB4EA-9ABF-F380-61C7-2B632A64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78" y="3482296"/>
            <a:ext cx="4335221" cy="30168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3B4F7E-9C5F-EA26-F4DB-0E436BD653B2}"/>
              </a:ext>
            </a:extLst>
          </p:cNvPr>
          <p:cNvGrpSpPr/>
          <p:nvPr/>
        </p:nvGrpSpPr>
        <p:grpSpPr>
          <a:xfrm>
            <a:off x="7901330" y="870756"/>
            <a:ext cx="4129313" cy="2413964"/>
            <a:chOff x="7491187" y="675771"/>
            <a:chExt cx="4129313" cy="2413964"/>
          </a:xfrm>
        </p:grpSpPr>
        <p:pic>
          <p:nvPicPr>
            <p:cNvPr id="6" name="Picture 5" descr="A screenshot of a graph&#10;&#10;Description automatically generated">
              <a:extLst>
                <a:ext uri="{FF2B5EF4-FFF2-40B4-BE49-F238E27FC236}">
                  <a16:creationId xmlns:a16="http://schemas.microsoft.com/office/drawing/2014/main" id="{591AEDB7-54FF-6512-BA35-D561D2C40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645"/>
            <a:stretch/>
          </p:blipFill>
          <p:spPr>
            <a:xfrm>
              <a:off x="7491187" y="675771"/>
              <a:ext cx="4129313" cy="21972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6F1F0A-AD04-F303-F797-232D1C78E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0929" y="2778442"/>
              <a:ext cx="3050189" cy="31129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7A937B-114E-8B0E-368E-58E947CE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9547"/>
            <a:ext cx="11049000" cy="1325563"/>
          </a:xfrm>
        </p:spPr>
        <p:txBody>
          <a:bodyPr/>
          <a:lstStyle/>
          <a:p>
            <a:r>
              <a:rPr lang="en-US" dirty="0"/>
              <a:t>Dynamic and momentum aperture optimization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3131DB-AC47-239C-A3BC-8FA9D6D65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9DB125-B314-093D-12BA-6DFD15C9C792}"/>
              </a:ext>
            </a:extLst>
          </p:cNvPr>
          <p:cNvSpPr txBox="1"/>
          <p:nvPr/>
        </p:nvSpPr>
        <p:spPr>
          <a:xfrm>
            <a:off x="329452" y="1475195"/>
            <a:ext cx="800772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Optimization of wigglers’ field profile allowed to substantially reduce chromaticity and utilize weaker </a:t>
            </a:r>
            <a:r>
              <a:rPr lang="en-US" sz="2000" dirty="0" err="1"/>
              <a:t>sextupoles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Phase advance over wiggler and </a:t>
            </a:r>
            <a:r>
              <a:rPr lang="en-US" sz="2000" dirty="0" err="1"/>
              <a:t>sextupole</a:t>
            </a:r>
            <a:r>
              <a:rPr lang="en-US" sz="2000" dirty="0"/>
              <a:t> blocks is an important parameter for dynamic aperture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Two families of octupoles were optimized to reduce non-linear motion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499CC9-F387-C32E-5DEC-DBA75537EB6B}"/>
                  </a:ext>
                </a:extLst>
              </p:cNvPr>
              <p:cNvSpPr txBox="1"/>
              <p:nvPr/>
            </p:nvSpPr>
            <p:spPr>
              <a:xfrm>
                <a:off x="329452" y="3608161"/>
                <a:ext cx="3245317" cy="2791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/>
                  <a:t>Tune was adjusted to maximize MA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00FF"/>
                    </a:solidFill>
                  </a:rPr>
                  <a:t>Resulting DA/MA are: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=9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1800" b="0" dirty="0"/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=0.5 %</m:t>
                    </m:r>
                  </m:oMath>
                </a14:m>
                <a:endParaRPr lang="en-US" sz="1800" b="0" dirty="0"/>
              </a:p>
              <a:p>
                <a:pPr>
                  <a:spcAft>
                    <a:spcPts val="600"/>
                  </a:spcAft>
                </a:pPr>
                <a:endParaRPr lang="en-US" sz="1800" b="0" dirty="0"/>
              </a:p>
              <a:p>
                <a:pPr>
                  <a:spcAft>
                    <a:spcPts val="600"/>
                  </a:spcAft>
                </a:pPr>
                <a:endParaRPr lang="en-US" sz="1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499CC9-F387-C32E-5DEC-DBA75537E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52" y="3608161"/>
                <a:ext cx="3245317" cy="2791918"/>
              </a:xfrm>
              <a:prstGeom prst="rect">
                <a:avLst/>
              </a:prstGeom>
              <a:blipFill>
                <a:blip r:embed="rId6"/>
                <a:stretch>
                  <a:fillRect l="-1128" t="-1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7841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54003-D7BB-9437-A6CA-B0E4296EEDE7}"/>
              </a:ext>
            </a:extLst>
          </p:cNvPr>
          <p:cNvSpPr txBox="1">
            <a:spLocks/>
          </p:cNvSpPr>
          <p:nvPr/>
        </p:nvSpPr>
        <p:spPr>
          <a:xfrm>
            <a:off x="571500" y="102908"/>
            <a:ext cx="11049000" cy="650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Parameters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B174E5-C4F5-EE68-C29F-1DF9C4BD3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60" y="603704"/>
            <a:ext cx="4818628" cy="6232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FF8972-0FD1-A5B1-8152-7C05CAD58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984" y="594870"/>
            <a:ext cx="5187582" cy="23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41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C0447-C186-33FF-A053-944E9B22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2" y="169931"/>
            <a:ext cx="11049000" cy="715894"/>
          </a:xfrm>
        </p:spPr>
        <p:txBody>
          <a:bodyPr/>
          <a:lstStyle/>
          <a:p>
            <a:r>
              <a:rPr lang="en-US" dirty="0"/>
              <a:t>Challenges and ongoing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D9D46-2014-2364-509C-382344FE9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2CACF-4C53-CFAF-582A-62F179528E19}"/>
              </a:ext>
            </a:extLst>
          </p:cNvPr>
          <p:cNvSpPr txBox="1"/>
          <p:nvPr/>
        </p:nvSpPr>
        <p:spPr>
          <a:xfrm>
            <a:off x="548579" y="897660"/>
            <a:ext cx="1137433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 is a low-energy high-current electron storage ring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Careful considerations of collective effects and instabilities are needed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Due to careful lattice optimization the bunch charge required for cooling was significantly reduced. This helps with collective effects.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Touschek</a:t>
            </a:r>
            <a:r>
              <a:rPr lang="en-US" sz="2400" dirty="0"/>
              <a:t> lifetime for the full lattice and obtained momentum aperture is 47 s, while vacuum lifetime is 16 s (assuming 0.5 </a:t>
            </a:r>
            <a:r>
              <a:rPr lang="en-US" sz="2400" dirty="0" err="1"/>
              <a:t>nTorr</a:t>
            </a:r>
            <a:r>
              <a:rPr lang="en-US" sz="2400" dirty="0"/>
              <a:t> vacuum)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Vacuum requirements are tight, and worse vacuum will require increasing injection frequency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ongoing studies include: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Beam-beam (p-e focusing) and self space charge effects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Magnets’ setting errors and misalignments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Tolerances to errors in various subsystems (injection, RF, wigglers) based on cooling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3108624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67951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04365"/>
            <a:ext cx="11049000" cy="484094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Introduction </a:t>
            </a:r>
          </a:p>
          <a:p>
            <a:pPr marL="914400" lvl="1" indent="-457200"/>
            <a:r>
              <a:rPr lang="en-US" dirty="0"/>
              <a:t>Cooling requirements for EIC</a:t>
            </a:r>
          </a:p>
          <a:p>
            <a:pPr marL="914400" lvl="1" indent="-457200"/>
            <a:r>
              <a:rPr lang="en-US" dirty="0"/>
              <a:t>Electron cooling approach to EIC High Energy Cooler (HEC)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Ring Electron Cooler (conceptual design)</a:t>
            </a:r>
          </a:p>
          <a:p>
            <a:pPr marL="914400" lvl="1" indent="-457200"/>
            <a:r>
              <a:rPr lang="en-US" dirty="0"/>
              <a:t>Layout</a:t>
            </a:r>
          </a:p>
          <a:p>
            <a:pPr marL="914400" lvl="1" indent="-457200"/>
            <a:r>
              <a:rPr lang="en-US" dirty="0"/>
              <a:t>Achievable design parameters</a:t>
            </a:r>
          </a:p>
          <a:p>
            <a:pPr marL="914400" lvl="1" indent="-457200"/>
            <a:r>
              <a:rPr lang="en-US" dirty="0"/>
              <a:t>REC subsystems</a:t>
            </a:r>
          </a:p>
          <a:p>
            <a:pPr marL="914400" lvl="1" indent="-457200"/>
            <a:r>
              <a:rPr lang="en-US" dirty="0"/>
              <a:t>Challenges, ongoing studies and REC status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ERL based </a:t>
            </a:r>
            <a:r>
              <a:rPr lang="en-US" b="1" dirty="0" err="1"/>
              <a:t>Recirculator</a:t>
            </a:r>
            <a:r>
              <a:rPr lang="en-US" b="1" dirty="0"/>
              <a:t> (feasibility studies)</a:t>
            </a:r>
          </a:p>
          <a:p>
            <a:pPr marL="914400" lvl="1" indent="-457200"/>
            <a:r>
              <a:rPr lang="en-US" dirty="0" err="1"/>
              <a:t>Recirculator</a:t>
            </a:r>
            <a:r>
              <a:rPr lang="en-US" dirty="0"/>
              <a:t> concept</a:t>
            </a:r>
          </a:p>
          <a:p>
            <a:pPr marL="914400" lvl="1" indent="-457200"/>
            <a:r>
              <a:rPr lang="en-US" dirty="0"/>
              <a:t>Parameters and requirements</a:t>
            </a:r>
          </a:p>
          <a:p>
            <a:pPr marL="914400" lvl="1" indent="-457200"/>
            <a:r>
              <a:rPr lang="en-US" dirty="0"/>
              <a:t>Challenges and mitigations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F9448-E271-8418-08B9-93282118F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577850"/>
          </a:xfrm>
        </p:spPr>
        <p:txBody>
          <a:bodyPr>
            <a:normAutofit fontScale="90000"/>
          </a:bodyPr>
          <a:lstStyle/>
          <a:p>
            <a:r>
              <a:rPr lang="en-US" dirty="0"/>
              <a:t>Planned studies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18C29E-8B60-3106-D050-DA8DFF153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F1C21-A3C0-3D1C-02F7-5906B9A62E76}"/>
              </a:ext>
            </a:extLst>
          </p:cNvPr>
          <p:cNvSpPr txBox="1"/>
          <p:nvPr/>
        </p:nvSpPr>
        <p:spPr>
          <a:xfrm>
            <a:off x="548579" y="1190553"/>
            <a:ext cx="1137433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Systematic studies of instabilities must be performed (coherent wiggler instability, transverse mode-coupling instability, transverse and longitudinal coupled-bunch instability, electron-ion instability etc.)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Beam loading in the RF and its effects on longitudinal bunch distribution need to be studied.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Feedbacks (both to keep e-beam quality in the cooling section and to counteract possible instabilities) have to be considered.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Various engineering systems (diagnostic, vacuum, machine protection) must be devised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Bringing REC design to lower energies (100 MeV </a:t>
            </a:r>
            <a:r>
              <a:rPr lang="en-US" sz="2800" i="1" dirty="0"/>
              <a:t>p</a:t>
            </a:r>
            <a:r>
              <a:rPr lang="en-US" sz="2800" dirty="0"/>
              <a:t> and 110 MeV </a:t>
            </a:r>
            <a:r>
              <a:rPr lang="en-US" sz="2800" i="1" dirty="0"/>
              <a:t>Au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7887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008F-A167-AA35-FDF2-183FAF90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19" y="57944"/>
            <a:ext cx="11049000" cy="785019"/>
          </a:xfrm>
        </p:spPr>
        <p:txBody>
          <a:bodyPr/>
          <a:lstStyle/>
          <a:p>
            <a:r>
              <a:rPr lang="en-US" dirty="0"/>
              <a:t>REC conceptual design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46B74-BD38-B85D-98CF-75B751A4D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F557E6-6735-20DE-A7E9-D89089C35744}"/>
                  </a:ext>
                </a:extLst>
              </p:cNvPr>
              <p:cNvSpPr txBox="1"/>
              <p:nvPr/>
            </p:nvSpPr>
            <p:spPr>
              <a:xfrm>
                <a:off x="256033" y="1014413"/>
                <a:ext cx="10845356" cy="4431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The realistic lattice for the Ring Electron Cooler was developed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The lattice includes proper model of damping wigglers, dual RF system, and injection magnets.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Dynamic and momentum aperture were optimized,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horizontal,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vertical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0.5%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longitudinal DA/MA were achieved.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Careful optimization of  the cooling section parameters allowed to achieve the required cooling times with substantially reduced electron bunch charge.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F557E6-6735-20DE-A7E9-D89089C35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3" y="1014413"/>
                <a:ext cx="10845356" cy="4431983"/>
              </a:xfrm>
              <a:prstGeom prst="rect">
                <a:avLst/>
              </a:prstGeom>
              <a:blipFill>
                <a:blip r:embed="rId2"/>
                <a:stretch>
                  <a:fillRect l="-1012" t="-1376" r="-1293" b="-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7409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D2E83-C66C-D055-7854-B9385A5EB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4A5A26-E12B-1941-BCB1-C0463D16A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5318A-B9E2-0AFB-484A-79749F4D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</p:spPr>
        <p:txBody>
          <a:bodyPr anchor="t">
            <a:normAutofit/>
          </a:bodyPr>
          <a:lstStyle/>
          <a:p>
            <a:r>
              <a:rPr lang="en-US" dirty="0"/>
              <a:t>ERL based </a:t>
            </a:r>
            <a:r>
              <a:rPr lang="en-US" dirty="0" err="1"/>
              <a:t>Recirculator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AC959EE-B0F7-51DC-14A2-A827E2ABD1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/>
          <a:lstStyle/>
          <a:p>
            <a:r>
              <a:rPr lang="en-US" dirty="0"/>
              <a:t>Feasibility studies</a:t>
            </a:r>
          </a:p>
        </p:txBody>
      </p:sp>
    </p:spTree>
    <p:extLst>
      <p:ext uri="{BB962C8B-B14F-4D97-AF65-F5344CB8AC3E}">
        <p14:creationId xmlns:p14="http://schemas.microsoft.com/office/powerpoint/2010/main" val="2211740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B7BF9-F051-AC1E-9C22-2CFF2A47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48367"/>
            <a:ext cx="11049000" cy="51787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Recirculator</a:t>
            </a:r>
            <a:r>
              <a:rPr lang="en-US" dirty="0"/>
              <a:t>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484E74-7E88-269D-48CB-34C32DCB6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69C5B-D82E-9DF1-77B4-B73DFA629190}"/>
              </a:ext>
            </a:extLst>
          </p:cNvPr>
          <p:cNvSpPr txBox="1"/>
          <p:nvPr/>
        </p:nvSpPr>
        <p:spPr>
          <a:xfrm>
            <a:off x="406238" y="728400"/>
            <a:ext cx="61458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Electron bunches are accelerated in the ERL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Recirculated in the ring for just a few turns (1-9)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Decelerated and sent to a beam dump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6CE548-AD9F-1A63-F0C7-2DF1560A8848}"/>
                  </a:ext>
                </a:extLst>
              </p:cNvPr>
              <p:cNvSpPr txBox="1"/>
              <p:nvPr/>
            </p:nvSpPr>
            <p:spPr>
              <a:xfrm>
                <a:off x="255579" y="2364037"/>
                <a:ext cx="11936421" cy="40164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This scheme has some advantages: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IBS and BBS are not an issue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Self space charge in the ring must be considered, but it is a small effect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Proton-electron beam-beam is rather forgiving and allows to optimize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 functions in the cooling section in a much wider range</a:t>
                </a:r>
              </a:p>
              <a:p>
                <a:pPr marL="742950" lvl="1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There is no need for enhanced radiation damping, the bunch parameters are defined by dynamics in injector and ERL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There are some challenges associated with this approach: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 current Gun and high current ERL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Good quality bunches with high charge and high peak current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Fast kickers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6CE548-AD9F-1A63-F0C7-2DF1560A8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9" y="2364037"/>
                <a:ext cx="11936421" cy="4016484"/>
              </a:xfrm>
              <a:prstGeom prst="rect">
                <a:avLst/>
              </a:prstGeom>
              <a:blipFill>
                <a:blip r:embed="rId2"/>
                <a:stretch>
                  <a:fillRect l="-460" t="-759" r="-766" b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B917F174-A747-698B-A339-8947B8414BDD}"/>
              </a:ext>
            </a:extLst>
          </p:cNvPr>
          <p:cNvGrpSpPr/>
          <p:nvPr/>
        </p:nvGrpSpPr>
        <p:grpSpPr>
          <a:xfrm>
            <a:off x="5978040" y="271050"/>
            <a:ext cx="5515272" cy="1970875"/>
            <a:chOff x="5506642" y="151428"/>
            <a:chExt cx="5515272" cy="197087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991091D-FF0C-D5D0-57D5-BC67C9B565AF}"/>
                </a:ext>
              </a:extLst>
            </p:cNvPr>
            <p:cNvGrpSpPr/>
            <p:nvPr/>
          </p:nvGrpSpPr>
          <p:grpSpPr>
            <a:xfrm>
              <a:off x="5506642" y="151428"/>
              <a:ext cx="5515272" cy="1965195"/>
              <a:chOff x="2301226" y="1259335"/>
              <a:chExt cx="5515272" cy="1965195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4EE5F3C-0CD7-8C52-006A-7FB36AB47818}"/>
                  </a:ext>
                </a:extLst>
              </p:cNvPr>
              <p:cNvSpPr/>
              <p:nvPr/>
            </p:nvSpPr>
            <p:spPr>
              <a:xfrm>
                <a:off x="3174214" y="1470582"/>
                <a:ext cx="4388032" cy="1220057"/>
              </a:xfrm>
              <a:prstGeom prst="round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00A3E2-39CC-6127-2B60-A9F19CD8D2C9}"/>
                  </a:ext>
                </a:extLst>
              </p:cNvPr>
              <p:cNvSpPr/>
              <p:nvPr/>
            </p:nvSpPr>
            <p:spPr>
              <a:xfrm>
                <a:off x="3886140" y="2599659"/>
                <a:ext cx="339634" cy="22734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FEC4832-9FD4-C1CC-5081-22278FB75FBA}"/>
                  </a:ext>
                </a:extLst>
              </p:cNvPr>
              <p:cNvSpPr/>
              <p:nvPr/>
            </p:nvSpPr>
            <p:spPr>
              <a:xfrm>
                <a:off x="6459523" y="2575989"/>
                <a:ext cx="339634" cy="22734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7E246999-1801-D8F6-1802-7CB857D18CA6}"/>
                  </a:ext>
                </a:extLst>
              </p:cNvPr>
              <p:cNvCxnSpPr>
                <a:cxnSpLocks/>
                <a:stCxn id="5" idx="3"/>
                <a:endCxn id="27" idx="1"/>
              </p:cNvCxnSpPr>
              <p:nvPr/>
            </p:nvCxnSpPr>
            <p:spPr>
              <a:xfrm>
                <a:off x="4225774" y="2713331"/>
                <a:ext cx="761889" cy="33221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FB4D8D1-9382-9F1D-964F-3E43792833D6}"/>
                  </a:ext>
                </a:extLst>
              </p:cNvPr>
              <p:cNvCxnSpPr>
                <a:cxnSpLocks/>
                <a:stCxn id="6" idx="1"/>
                <a:endCxn id="27" idx="3"/>
              </p:cNvCxnSpPr>
              <p:nvPr/>
            </p:nvCxnSpPr>
            <p:spPr>
              <a:xfrm flipH="1">
                <a:off x="5809844" y="2689661"/>
                <a:ext cx="649679" cy="35588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0C61C5-A6FC-D516-BE86-852F11829042}"/>
                  </a:ext>
                </a:extLst>
              </p:cNvPr>
              <p:cNvSpPr txBox="1"/>
              <p:nvPr/>
            </p:nvSpPr>
            <p:spPr>
              <a:xfrm>
                <a:off x="3335437" y="2195080"/>
                <a:ext cx="1481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Fast kicker in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B8F93F-1611-2792-B261-99CD5AD7789C}"/>
                  </a:ext>
                </a:extLst>
              </p:cNvPr>
              <p:cNvSpPr txBox="1"/>
              <p:nvPr/>
            </p:nvSpPr>
            <p:spPr>
              <a:xfrm>
                <a:off x="5878692" y="2171410"/>
                <a:ext cx="16305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Fast kicker out</a:t>
                </a:r>
              </a:p>
            </p:txBody>
          </p:sp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BC364F61-5723-FC81-89B6-E13B424CA757}"/>
                  </a:ext>
                </a:extLst>
              </p:cNvPr>
              <p:cNvSpPr/>
              <p:nvPr/>
            </p:nvSpPr>
            <p:spPr>
              <a:xfrm>
                <a:off x="4740119" y="1259335"/>
                <a:ext cx="1618715" cy="397558"/>
              </a:xfrm>
              <a:prstGeom prst="rightArrow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D39D905F-AF17-3E8F-1B88-425B43CC06FD}"/>
                  </a:ext>
                </a:extLst>
              </p:cNvPr>
              <p:cNvSpPr/>
              <p:nvPr/>
            </p:nvSpPr>
            <p:spPr>
              <a:xfrm>
                <a:off x="5253385" y="1378957"/>
                <a:ext cx="609600" cy="20199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ACBE03-D055-20D8-1543-9A80B0ED8B3D}"/>
                  </a:ext>
                </a:extLst>
              </p:cNvPr>
              <p:cNvSpPr txBox="1"/>
              <p:nvPr/>
            </p:nvSpPr>
            <p:spPr>
              <a:xfrm>
                <a:off x="5368230" y="1494572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8C9B39-7C36-5C0D-4C1E-9101B951E4A4}"/>
                  </a:ext>
                </a:extLst>
              </p:cNvPr>
              <p:cNvSpPr txBox="1"/>
              <p:nvPr/>
            </p:nvSpPr>
            <p:spPr>
              <a:xfrm>
                <a:off x="4848490" y="1753531"/>
                <a:ext cx="133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 few turns 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A61DC58-E5F2-4C14-1979-F3DAD3858F25}"/>
                  </a:ext>
                </a:extLst>
              </p:cNvPr>
              <p:cNvSpPr/>
              <p:nvPr/>
            </p:nvSpPr>
            <p:spPr>
              <a:xfrm rot="5400000">
                <a:off x="6585145" y="2934910"/>
                <a:ext cx="353111" cy="22612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7CA1FC6F-E988-53BF-C8C3-31741E7B6AA2}"/>
                  </a:ext>
                </a:extLst>
              </p:cNvPr>
              <p:cNvSpPr/>
              <p:nvPr/>
            </p:nvSpPr>
            <p:spPr>
              <a:xfrm rot="16200000">
                <a:off x="3806931" y="2831827"/>
                <a:ext cx="224118" cy="431074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4C70F88-53BC-725C-A226-8169EBDBF3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4527" y="3060967"/>
                <a:ext cx="853136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9E97E6-15B2-1A58-1A7B-EB01F9A08496}"/>
                  </a:ext>
                </a:extLst>
              </p:cNvPr>
              <p:cNvSpPr txBox="1"/>
              <p:nvPr/>
            </p:nvSpPr>
            <p:spPr>
              <a:xfrm>
                <a:off x="6874765" y="2826333"/>
                <a:ext cx="941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Injector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9A553C-407E-4AAB-CF93-3C04A03B4A3D}"/>
                  </a:ext>
                </a:extLst>
              </p:cNvPr>
              <p:cNvSpPr txBox="1"/>
              <p:nvPr/>
            </p:nvSpPr>
            <p:spPr>
              <a:xfrm>
                <a:off x="2301226" y="2789549"/>
                <a:ext cx="14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Beam dump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59879D6-965A-10F6-426D-6A2975553867}"/>
                  </a:ext>
                </a:extLst>
              </p:cNvPr>
              <p:cNvCxnSpPr>
                <a:cxnSpLocks/>
                <a:stCxn id="27" idx="3"/>
                <a:endCxn id="18" idx="2"/>
              </p:cNvCxnSpPr>
              <p:nvPr/>
            </p:nvCxnSpPr>
            <p:spPr>
              <a:xfrm>
                <a:off x="5809844" y="3045544"/>
                <a:ext cx="838792" cy="2431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934E2E-7BD5-B02B-601A-2EACA87FC29F}"/>
                </a:ext>
              </a:extLst>
            </p:cNvPr>
            <p:cNvSpPr/>
            <p:nvPr/>
          </p:nvSpPr>
          <p:spPr>
            <a:xfrm>
              <a:off x="8193079" y="1752971"/>
              <a:ext cx="822181" cy="3693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ERL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6486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0871-D9C7-5329-BEB1-77FB5301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5227"/>
            <a:ext cx="11049000" cy="6912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Ricirculator</a:t>
            </a:r>
            <a:r>
              <a:rPr lang="en-US" dirty="0"/>
              <a:t>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09F676-D6A8-9F3D-E3BF-C6551A08A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9027D36F-E3DE-EBE3-76B6-3631F7F12B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062" y="4335163"/>
            <a:ext cx="3151134" cy="2100756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0B1CF5FA-1276-FC86-F74C-5085741B8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057" y="428803"/>
            <a:ext cx="2787267" cy="1858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282558-E507-0D3C-BB77-60C04417B7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1279" y="2368329"/>
            <a:ext cx="2856045" cy="1904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E24D2C-9197-555B-C257-DCDC865BDD94}"/>
              </a:ext>
            </a:extLst>
          </p:cNvPr>
          <p:cNvSpPr txBox="1"/>
          <p:nvPr/>
        </p:nvSpPr>
        <p:spPr>
          <a:xfrm>
            <a:off x="8111575" y="2778490"/>
            <a:ext cx="132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2"/>
                </a:solidFill>
                <a:ea typeface="+mj-ea"/>
                <a:cs typeface="+mj-cs"/>
              </a:rPr>
              <a:t>100 GeV protons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ADB726-E3A4-EDC3-0260-A79CB8434735}"/>
              </a:ext>
            </a:extLst>
          </p:cNvPr>
          <p:cNvSpPr txBox="1"/>
          <p:nvPr/>
        </p:nvSpPr>
        <p:spPr>
          <a:xfrm>
            <a:off x="8010370" y="4513020"/>
            <a:ext cx="1681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schemeClr val="tx2"/>
                </a:solidFill>
                <a:ea typeface="+mj-ea"/>
                <a:cs typeface="+mj-cs"/>
              </a:rPr>
              <a:t>275 GeV protons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55EA0-DB9A-603B-85A2-1FADCC3F49B2}"/>
              </a:ext>
            </a:extLst>
          </p:cNvPr>
          <p:cNvSpPr txBox="1"/>
          <p:nvPr/>
        </p:nvSpPr>
        <p:spPr>
          <a:xfrm>
            <a:off x="8111575" y="887838"/>
            <a:ext cx="1504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schemeClr val="tx2"/>
                </a:solidFill>
                <a:ea typeface="+mj-ea"/>
                <a:cs typeface="+mj-cs"/>
              </a:rPr>
              <a:t>41 GeV protons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5">
                <a:extLst>
                  <a:ext uri="{FF2B5EF4-FFF2-40B4-BE49-F238E27FC236}">
                    <a16:creationId xmlns:a16="http://schemas.microsoft.com/office/drawing/2014/main" id="{A28ED209-7A5A-A4F6-F2C0-3EA3DE8FB59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16690748"/>
                  </p:ext>
                </p:extLst>
              </p:nvPr>
            </p:nvGraphicFramePr>
            <p:xfrm>
              <a:off x="814055" y="1065737"/>
              <a:ext cx="6916604" cy="3743336"/>
            </p:xfrm>
            <a:graphic>
              <a:graphicData uri="http://schemas.openxmlformats.org/drawingml/2006/table">
                <a:tbl>
                  <a:tblPr/>
                  <a:tblGrid>
                    <a:gridCol w="3664505">
                      <a:extLst>
                        <a:ext uri="{9D8B030D-6E8A-4147-A177-3AD203B41FA5}">
                          <a16:colId xmlns:a16="http://schemas.microsoft.com/office/drawing/2014/main" val="3704746532"/>
                        </a:ext>
                      </a:extLst>
                    </a:gridCol>
                    <a:gridCol w="1025118">
                      <a:extLst>
                        <a:ext uri="{9D8B030D-6E8A-4147-A177-3AD203B41FA5}">
                          <a16:colId xmlns:a16="http://schemas.microsoft.com/office/drawing/2014/main" val="2880720275"/>
                        </a:ext>
                      </a:extLst>
                    </a:gridCol>
                    <a:gridCol w="1213647">
                      <a:extLst>
                        <a:ext uri="{9D8B030D-6E8A-4147-A177-3AD203B41FA5}">
                          <a16:colId xmlns:a16="http://schemas.microsoft.com/office/drawing/2014/main" val="2766023877"/>
                        </a:ext>
                      </a:extLst>
                    </a:gridCol>
                    <a:gridCol w="1013334">
                      <a:extLst>
                        <a:ext uri="{9D8B030D-6E8A-4147-A177-3AD203B41FA5}">
                          <a16:colId xmlns:a16="http://schemas.microsoft.com/office/drawing/2014/main" val="810468834"/>
                        </a:ext>
                      </a:extLst>
                    </a:gridCol>
                  </a:tblGrid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effectLst/>
                              <a:latin typeface="Helvetica" pitchFamily="2" charset="0"/>
                            </a:rPr>
                            <a:t>Proton Energy , GeV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b="1">
                              <a:effectLst/>
                              <a:latin typeface="Helvetica" pitchFamily="2" charset="0"/>
                            </a:rPr>
                            <a:t>275</a:t>
                          </a:r>
                          <a:endParaRPr lang="en-US" sz="160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b="1">
                              <a:effectLst/>
                              <a:latin typeface="Helvetica" pitchFamily="2" charset="0"/>
                            </a:rPr>
                            <a:t>100</a:t>
                          </a:r>
                          <a:endParaRPr lang="en-US" sz="160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b="1" dirty="0">
                              <a:effectLst/>
                              <a:latin typeface="Helvetica" pitchFamily="2" charset="0"/>
                            </a:rPr>
                            <a:t>41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51052187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b="0" dirty="0">
                              <a:effectLst/>
                              <a:latin typeface="Helvetica" pitchFamily="2" charset="0"/>
                            </a:rPr>
                            <a:t> 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3.00E+10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1.25E+10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4.00E+09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3449233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, </a:t>
                          </a:r>
                          <a:r>
                            <a:rPr lang="en-US" sz="1600" dirty="0" err="1">
                              <a:effectLst/>
                              <a:latin typeface="Helvetica" pitchFamily="2" charset="0"/>
                            </a:rPr>
                            <a:t>nC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0.64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8609761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Rms bunch length, cm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2.5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2.5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2.5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9769150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Peak Current, A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24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3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4341657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Repetition rate, MHz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76616173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in cooling</a:t>
                          </a:r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 section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, mA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490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196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63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6601754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Number of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recirculations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6096119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⟨𝐼⟩ from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gun, mA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54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49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63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4877863"/>
                      </a:ext>
                    </a:extLst>
                  </a:tr>
                  <a:tr h="32873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Rms energy Spread in CS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3.00E-04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3.00E-04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3.00E-04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83095609"/>
                      </a:ext>
                    </a:extLst>
                  </a:tr>
                  <a:tr h="329453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RMS </a:t>
                          </a:r>
                          <a:r>
                            <a:rPr lang="en-US" sz="1600" dirty="0" err="1">
                              <a:effectLst/>
                              <a:latin typeface="Helvetica" pitchFamily="2" charset="0"/>
                            </a:rPr>
                            <a:t>Normilized</a:t>
                          </a: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 Emittance, m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2.00E-06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1.50E-06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1.50E-06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68868812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Cooling Time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), </a:t>
                          </a:r>
                          <a:r>
                            <a:rPr lang="en-US" sz="1600" dirty="0" err="1">
                              <a:effectLst/>
                              <a:latin typeface="Helvetica" pitchFamily="2" charset="0"/>
                            </a:rPr>
                            <a:t>hrs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1.8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1.9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4205538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Cooling Time </a:t>
                          </a:r>
                          <a:r>
                            <a:rPr lang="en-US" sz="1400" dirty="0">
                              <a:effectLst/>
                              <a:latin typeface="Helvetica" pitchFamily="2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effectLst/>
                              <a:latin typeface="Helvetica" pitchFamily="2" charset="0"/>
                            </a:rPr>
                            <a:t>), </a:t>
                          </a: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sz="1600" dirty="0" err="1">
                              <a:effectLst/>
                              <a:latin typeface="Helvetica" pitchFamily="2" charset="0"/>
                            </a:rPr>
                            <a:t>hrs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7789590"/>
                      </a:ext>
                    </a:extLst>
                  </a:tr>
                  <a:tr h="23844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Cooling Time </a:t>
                          </a:r>
                          <a:r>
                            <a:rPr lang="en-US" sz="1400" dirty="0">
                              <a:effectLst/>
                              <a:latin typeface="Helvetica" pitchFamily="2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effectLst/>
                              <a:latin typeface="Helvetica" pitchFamily="2" charset="0"/>
                            </a:rPr>
                            <a:t>), </a:t>
                          </a: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sz="1600" dirty="0" err="1">
                              <a:effectLst/>
                              <a:latin typeface="Helvetica" pitchFamily="2" charset="0"/>
                            </a:rPr>
                            <a:t>hrs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2.9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039496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5">
                <a:extLst>
                  <a:ext uri="{FF2B5EF4-FFF2-40B4-BE49-F238E27FC236}">
                    <a16:creationId xmlns:a16="http://schemas.microsoft.com/office/drawing/2014/main" id="{A28ED209-7A5A-A4F6-F2C0-3EA3DE8FB59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16690748"/>
                  </p:ext>
                </p:extLst>
              </p:nvPr>
            </p:nvGraphicFramePr>
            <p:xfrm>
              <a:off x="814055" y="1065737"/>
              <a:ext cx="6916604" cy="3743336"/>
            </p:xfrm>
            <a:graphic>
              <a:graphicData uri="http://schemas.openxmlformats.org/drawingml/2006/table">
                <a:tbl>
                  <a:tblPr/>
                  <a:tblGrid>
                    <a:gridCol w="3664505">
                      <a:extLst>
                        <a:ext uri="{9D8B030D-6E8A-4147-A177-3AD203B41FA5}">
                          <a16:colId xmlns:a16="http://schemas.microsoft.com/office/drawing/2014/main" val="3704746532"/>
                        </a:ext>
                      </a:extLst>
                    </a:gridCol>
                    <a:gridCol w="1025118">
                      <a:extLst>
                        <a:ext uri="{9D8B030D-6E8A-4147-A177-3AD203B41FA5}">
                          <a16:colId xmlns:a16="http://schemas.microsoft.com/office/drawing/2014/main" val="2880720275"/>
                        </a:ext>
                      </a:extLst>
                    </a:gridCol>
                    <a:gridCol w="1213647">
                      <a:extLst>
                        <a:ext uri="{9D8B030D-6E8A-4147-A177-3AD203B41FA5}">
                          <a16:colId xmlns:a16="http://schemas.microsoft.com/office/drawing/2014/main" val="2766023877"/>
                        </a:ext>
                      </a:extLst>
                    </a:gridCol>
                    <a:gridCol w="1013334">
                      <a:extLst>
                        <a:ext uri="{9D8B030D-6E8A-4147-A177-3AD203B41FA5}">
                          <a16:colId xmlns:a16="http://schemas.microsoft.com/office/drawing/2014/main" val="810468834"/>
                        </a:ext>
                      </a:extLst>
                    </a:gridCol>
                  </a:tblGrid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effectLst/>
                              <a:latin typeface="Helvetica" pitchFamily="2" charset="0"/>
                            </a:rPr>
                            <a:t>Proton Energy , GeV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b="1">
                              <a:effectLst/>
                              <a:latin typeface="Helvetica" pitchFamily="2" charset="0"/>
                            </a:rPr>
                            <a:t>275</a:t>
                          </a:r>
                          <a:endParaRPr lang="en-US" sz="160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b="1">
                              <a:effectLst/>
                              <a:latin typeface="Helvetica" pitchFamily="2" charset="0"/>
                            </a:rPr>
                            <a:t>100</a:t>
                          </a:r>
                          <a:endParaRPr lang="en-US" sz="160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b="1" dirty="0">
                              <a:effectLst/>
                              <a:latin typeface="Helvetica" pitchFamily="2" charset="0"/>
                            </a:rPr>
                            <a:t>41</a:t>
                          </a:r>
                          <a:endParaRPr lang="en-US" sz="1600" dirty="0"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5105218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" t="-111111" r="-88870" b="-12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3.00E+10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1.25E+10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4.00E+09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3449233"/>
                      </a:ext>
                    </a:extLst>
                  </a:tr>
                  <a:tr h="26803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" t="-215909" r="-88870" b="-11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0.64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8609761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Rms bunch length, cm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2.5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2.5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2.5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9769150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Peak Current, A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24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3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4341657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Repetition rate, MHz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7661617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" t="-575556" r="-88870" b="-7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490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196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63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6601754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Number of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recirculations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</a:endParaRP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609611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⟨𝐼⟩ from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gun, mA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54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49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63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4877863"/>
                      </a:ext>
                    </a:extLst>
                  </a:tr>
                  <a:tr h="32873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Rms energy Spread in CS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3.00E-04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3.00E-04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3.00E-04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83095609"/>
                      </a:ext>
                    </a:extLst>
                  </a:tr>
                  <a:tr h="329453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RMS </a:t>
                          </a:r>
                          <a:r>
                            <a:rPr lang="en-US" sz="1600" dirty="0" err="1">
                              <a:effectLst/>
                              <a:latin typeface="Helvetica" pitchFamily="2" charset="0"/>
                            </a:rPr>
                            <a:t>Normilized</a:t>
                          </a: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 Emittance, m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2.00E-06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1.50E-06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1.50E-06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68868812"/>
                      </a:ext>
                    </a:extLst>
                  </a:tr>
                  <a:tr h="26803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" t="-1131818" r="-88870" b="-234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1.8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1.9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4205538"/>
                      </a:ext>
                    </a:extLst>
                  </a:tr>
                  <a:tr h="26308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" t="-1260465" r="-88870" b="-1395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>
                              <a:effectLst/>
                              <a:latin typeface="Helvetica" pitchFamily="2" charset="0"/>
                            </a:rPr>
                            <a:t>3.9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1.8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37789590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" t="-1462500" r="-88870" b="-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2.9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1.6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1</a:t>
                          </a:r>
                        </a:p>
                      </a:txBody>
                      <a:tcPr marL="41969" marR="41969" marT="0" marB="0" anchor="ctr">
                        <a:lnL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0394964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2414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17B458-2973-B038-5C31-C2565F443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102" y="4715891"/>
            <a:ext cx="2784162" cy="2123970"/>
          </a:xfrm>
          <a:prstGeom prst="rect">
            <a:avLst/>
          </a:prstGeom>
        </p:spPr>
      </p:pic>
      <p:pic>
        <p:nvPicPr>
          <p:cNvPr id="6" name="Picture 5" descr="A graph of a number of emittances&#10;&#10;Description automatically generated">
            <a:extLst>
              <a:ext uri="{FF2B5EF4-FFF2-40B4-BE49-F238E27FC236}">
                <a16:creationId xmlns:a16="http://schemas.microsoft.com/office/drawing/2014/main" id="{A4604BE7-C740-778A-2844-AE7A99C41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981" y="2713522"/>
            <a:ext cx="2699689" cy="206165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507190-C531-C2D2-FF4F-BC888DD00522}"/>
              </a:ext>
            </a:extLst>
          </p:cNvPr>
          <p:cNvGrpSpPr/>
          <p:nvPr/>
        </p:nvGrpSpPr>
        <p:grpSpPr>
          <a:xfrm>
            <a:off x="7281897" y="447776"/>
            <a:ext cx="4735992" cy="2260716"/>
            <a:chOff x="975226" y="1795163"/>
            <a:chExt cx="4735992" cy="22607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9A04B4-14D7-10D3-B145-274DBBC6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226" y="1795163"/>
              <a:ext cx="3689540" cy="226071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1B2E83-03B1-1C2A-359E-917106C14E11}"/>
                </a:ext>
              </a:extLst>
            </p:cNvPr>
            <p:cNvSpPr txBox="1"/>
            <p:nvPr/>
          </p:nvSpPr>
          <p:spPr>
            <a:xfrm>
              <a:off x="4251747" y="2195523"/>
              <a:ext cx="145947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Beam was ramped down because of high losses in the low power dump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B5C24E8-AAED-31C2-4B04-F6346D0C29EC}"/>
                    </a:ext>
                  </a:extLst>
                </p:cNvPr>
                <p:cNvSpPr txBox="1"/>
                <p:nvPr/>
              </p:nvSpPr>
              <p:spPr>
                <a:xfrm>
                  <a:off x="1954780" y="2543789"/>
                  <a:ext cx="2186917" cy="12003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i="1" dirty="0"/>
                    <a:t>To not interfere with RHIC program we had to use a very unusual configuration of </a:t>
                  </a:r>
                  <a:r>
                    <a:rPr lang="en-US" sz="1200" i="1" dirty="0" err="1"/>
                    <a:t>LEReC</a:t>
                  </a:r>
                  <a:r>
                    <a:rPr lang="en-US" sz="1200" i="1" dirty="0"/>
                    <a:t> for high current studies </a:t>
                  </a:r>
                  <a14:m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200" i="1" dirty="0"/>
                    <a:t> It takes a lot of tuning to ramp up the current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B5C24E8-AAED-31C2-4B04-F6346D0C29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4780" y="2543789"/>
                  <a:ext cx="2186917" cy="1200329"/>
                </a:xfrm>
                <a:prstGeom prst="rect">
                  <a:avLst/>
                </a:prstGeom>
                <a:blipFill>
                  <a:blip r:embed="rId5"/>
                  <a:stretch>
                    <a:fillRect t="-508" b="-2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A13706-E7EB-3711-28BE-CEB9FFFF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6254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Challenges and mitigation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A7DFF-836A-124D-761F-C555A6270E8F}"/>
              </a:ext>
            </a:extLst>
          </p:cNvPr>
          <p:cNvSpPr txBox="1"/>
          <p:nvPr/>
        </p:nvSpPr>
        <p:spPr>
          <a:xfrm>
            <a:off x="262215" y="977970"/>
            <a:ext cx="690177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High current injector (up to 60 mA)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LEReC</a:t>
            </a:r>
            <a:r>
              <a:rPr lang="en-US" dirty="0"/>
              <a:t>: Stable 50 mA operation was achieved in 2022. In 2024, 60 mA operation was achieved. The duration of 60 mA test was limited by a specific machine setup, which we had to employ to avoid interference with RHIC program. High current studies with a more practical configuration are planned for 2025.</a:t>
            </a:r>
          </a:p>
          <a:p>
            <a:pPr>
              <a:spcAft>
                <a:spcPts val="600"/>
              </a:spcAft>
            </a:pPr>
            <a:r>
              <a:rPr lang="en-US" dirty="0"/>
              <a:t>Cornell: 65 mA current was demonstrated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0F63B7-BA33-F8BA-46AD-696FC16C87B4}"/>
                  </a:ext>
                </a:extLst>
              </p:cNvPr>
              <p:cNvSpPr txBox="1"/>
              <p:nvPr/>
            </p:nvSpPr>
            <p:spPr>
              <a:xfrm>
                <a:off x="226638" y="3189623"/>
                <a:ext cx="9224682" cy="1606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000FF"/>
                    </a:solidFill>
                  </a:rPr>
                  <a:t>Obtaining low emittance and low energy spread bunches with high charge</a:t>
                </a:r>
              </a:p>
              <a:p>
                <a:r>
                  <a:rPr lang="en-US" sz="1800" dirty="0"/>
                  <a:t>We can start with longer bunches and lower RF frequency (98 MHz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800" dirty="0"/>
                  <a:t>5 </a:t>
                </a:r>
                <a:r>
                  <a:rPr lang="en-US" sz="1800" dirty="0" err="1"/>
                  <a:t>nC</a:t>
                </a:r>
                <a:r>
                  <a:rPr lang="en-US" sz="1800" dirty="0"/>
                  <a:t>) in the injector, and then compress bunches and accelerate them with 591 MHz cavity. </a:t>
                </a:r>
              </a:p>
              <a:p>
                <a:r>
                  <a:rPr lang="en-US" sz="1800" dirty="0"/>
                  <a:t>Beam dynamics simulations  for 2.5 </a:t>
                </a:r>
                <a:r>
                  <a:rPr lang="en-US" sz="1800" dirty="0" err="1"/>
                  <a:t>nC</a:t>
                </a:r>
                <a:r>
                  <a:rPr lang="en-US" sz="1800" dirty="0"/>
                  <a:t> bunches in  Low Energy Cooler injector (13 MeV) using 197 MHz RF showed good results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&lt;2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/>
                  <a:t>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=4.5⋅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800" dirty="0"/>
                  <a:t>).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0F63B7-BA33-F8BA-46AD-696FC16C8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38" y="3189623"/>
                <a:ext cx="9224682" cy="1606530"/>
              </a:xfrm>
              <a:prstGeom prst="rect">
                <a:avLst/>
              </a:prstGeom>
              <a:blipFill>
                <a:blip r:embed="rId6"/>
                <a:stretch>
                  <a:fillRect l="-529" t="-1894" r="-925" b="-4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997B9C1-EDF8-FB0D-A098-282031774905}"/>
              </a:ext>
            </a:extLst>
          </p:cNvPr>
          <p:cNvSpPr txBox="1"/>
          <p:nvPr/>
        </p:nvSpPr>
        <p:spPr>
          <a:xfrm>
            <a:off x="226638" y="4998070"/>
            <a:ext cx="7166404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150 MeV Energy Recovery </a:t>
            </a:r>
            <a:r>
              <a:rPr lang="en-US" b="1" dirty="0" err="1"/>
              <a:t>Linac</a:t>
            </a:r>
            <a:r>
              <a:rPr lang="en-US" b="1" dirty="0"/>
              <a:t> operating at ~60 mA</a:t>
            </a:r>
          </a:p>
          <a:p>
            <a:r>
              <a:rPr lang="en-US" dirty="0"/>
              <a:t>Both technical feasibility of such an ERL and relevant beam dynamics must be explored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09015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DA88-0CC3-973D-02A5-551B6D2F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9" y="89481"/>
            <a:ext cx="10515600" cy="719604"/>
          </a:xfrm>
        </p:spPr>
        <p:txBody>
          <a:bodyPr>
            <a:normAutofit/>
          </a:bodyPr>
          <a:lstStyle/>
          <a:p>
            <a:r>
              <a:rPr lang="en-US" sz="3600" dirty="0"/>
              <a:t>What about kickers?</a:t>
            </a:r>
          </a:p>
        </p:txBody>
      </p:sp>
      <p:pic>
        <p:nvPicPr>
          <p:cNvPr id="7" name="Content Placeholder 6" descr="A diagram of a car engine&#10;&#10;Description automatically generated with medium confidence">
            <a:extLst>
              <a:ext uri="{FF2B5EF4-FFF2-40B4-BE49-F238E27FC236}">
                <a16:creationId xmlns:a16="http://schemas.microsoft.com/office/drawing/2014/main" id="{27060732-4A1E-971F-B090-5F1347679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988" y="878016"/>
            <a:ext cx="5284633" cy="339557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C4C5B9-324A-916F-E69C-AF9F05D51B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27" y="2182224"/>
            <a:ext cx="5644681" cy="2823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A21B04-480D-6F2F-67E1-15F5DA80E394}"/>
              </a:ext>
            </a:extLst>
          </p:cNvPr>
          <p:cNvSpPr txBox="1"/>
          <p:nvPr/>
        </p:nvSpPr>
        <p:spPr>
          <a:xfrm>
            <a:off x="6959392" y="357547"/>
            <a:ext cx="4739244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Operation of harmonic  kicker with beam was recently demonstrated  at </a:t>
            </a:r>
            <a:r>
              <a:rPr lang="en-US" b="1" dirty="0" err="1"/>
              <a:t>Jlab</a:t>
            </a:r>
            <a:r>
              <a:rPr lang="en-US" b="1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817925-C420-3B59-FB3E-7747F1682856}"/>
              </a:ext>
            </a:extLst>
          </p:cNvPr>
          <p:cNvSpPr txBox="1"/>
          <p:nvPr/>
        </p:nvSpPr>
        <p:spPr>
          <a:xfrm>
            <a:off x="1362316" y="2182223"/>
            <a:ext cx="316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trace - RF wave form</a:t>
            </a:r>
          </a:p>
          <a:p>
            <a:r>
              <a:rPr lang="en-US" dirty="0"/>
              <a:t>Red dots - electron bunches </a:t>
            </a:r>
          </a:p>
        </p:txBody>
      </p:sp>
      <p:pic>
        <p:nvPicPr>
          <p:cNvPr id="12" name="Picture 11" descr="A graph with a red line and blue dots&#10;&#10;Description automatically generated">
            <a:extLst>
              <a:ext uri="{FF2B5EF4-FFF2-40B4-BE49-F238E27FC236}">
                <a16:creationId xmlns:a16="http://schemas.microsoft.com/office/drawing/2014/main" id="{9B4CB328-7908-F162-BB5D-C40F7C8A9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895" y="4298058"/>
            <a:ext cx="2855870" cy="22342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F8B3AC-E7E7-8249-4133-D101E7CEC961}"/>
              </a:ext>
            </a:extLst>
          </p:cNvPr>
          <p:cNvSpPr/>
          <p:nvPr/>
        </p:nvSpPr>
        <p:spPr>
          <a:xfrm>
            <a:off x="6564988" y="357546"/>
            <a:ext cx="5416344" cy="6174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-up of a machine&#10;&#10;Description automatically generated">
            <a:extLst>
              <a:ext uri="{FF2B5EF4-FFF2-40B4-BE49-F238E27FC236}">
                <a16:creationId xmlns:a16="http://schemas.microsoft.com/office/drawing/2014/main" id="{E9203FE6-13C2-E909-FC1C-802A974C3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334" y="4425269"/>
            <a:ext cx="2119519" cy="19684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E29977-C128-953A-06FE-18573220BED5}"/>
              </a:ext>
            </a:extLst>
          </p:cNvPr>
          <p:cNvSpPr txBox="1"/>
          <p:nvPr/>
        </p:nvSpPr>
        <p:spPr>
          <a:xfrm>
            <a:off x="348058" y="5006107"/>
            <a:ext cx="485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Kicker fundamental 10.95 MHz (1/9</a:t>
            </a:r>
            <a:r>
              <a:rPr lang="en-US" baseline="30000" dirty="0"/>
              <a:t>th</a:t>
            </a:r>
            <a:r>
              <a:rPr lang="en-US" dirty="0"/>
              <a:t> of the proton bunches rep. rate 98 MHz)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703018-54AA-0D5A-DCB8-1E006F9A80C7}"/>
              </a:ext>
            </a:extLst>
          </p:cNvPr>
          <p:cNvSpPr txBox="1"/>
          <p:nvPr/>
        </p:nvSpPr>
        <p:spPr>
          <a:xfrm>
            <a:off x="210669" y="868079"/>
            <a:ext cx="5133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highest energy we would need to kick every 9</a:t>
            </a:r>
            <a:r>
              <a:rPr lang="en-US" baseline="30000" dirty="0"/>
              <a:t>th</a:t>
            </a:r>
            <a:r>
              <a:rPr lang="en-US" dirty="0"/>
              <a:t> bunch in and out</a:t>
            </a:r>
          </a:p>
        </p:txBody>
      </p:sp>
    </p:spTree>
    <p:extLst>
      <p:ext uri="{BB962C8B-B14F-4D97-AF65-F5344CB8AC3E}">
        <p14:creationId xmlns:p14="http://schemas.microsoft.com/office/powerpoint/2010/main" val="1299157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AF0E-21CE-8391-E936-596E2584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861"/>
            <a:ext cx="10515600" cy="681038"/>
          </a:xfrm>
        </p:spPr>
        <p:txBody>
          <a:bodyPr>
            <a:normAutofit fontScale="90000"/>
          </a:bodyPr>
          <a:lstStyle/>
          <a:p>
            <a:r>
              <a:rPr lang="en-US" dirty="0"/>
              <a:t>Feasibility of ERL based </a:t>
            </a:r>
            <a:r>
              <a:rPr lang="en-US" dirty="0" err="1"/>
              <a:t>Recirculator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3922B-EAD8-2831-74FC-773EFD2E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59" y="939451"/>
            <a:ext cx="11318464" cy="5024319"/>
          </a:xfrm>
        </p:spPr>
        <p:txBody>
          <a:bodyPr>
            <a:normAutofit fontScale="92500"/>
          </a:bodyPr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The ERL based </a:t>
            </a:r>
            <a:r>
              <a:rPr lang="en-US" dirty="0" err="1"/>
              <a:t>Recirculator</a:t>
            </a:r>
            <a:r>
              <a:rPr lang="en-US" dirty="0"/>
              <a:t> with a few passes through the cooling section mitigates several beam physics problems associated with the electron storage ring 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We established requirements to electron bunch quality and outlined general </a:t>
            </a:r>
            <a:r>
              <a:rPr lang="en-US" dirty="0" err="1"/>
              <a:t>Recirculator</a:t>
            </a:r>
            <a:r>
              <a:rPr lang="en-US" dirty="0"/>
              <a:t> parameters from electron cooling considerations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At  a very first look we believe that with proper design of RF, longitudinal gymnastics, and transport system the required bunch quality  can be achieved 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There are both engineering and physics questions that still must be answered before one can reach a conclusion on feasibility of this approach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37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BDE1-2F4A-4110-85B6-75A0AD80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53" y="378911"/>
            <a:ext cx="7886700" cy="578535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B9B40-9BCA-47EB-8296-FE4DA2281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53" y="940794"/>
            <a:ext cx="11335871" cy="5400552"/>
          </a:xfrm>
        </p:spPr>
        <p:txBody>
          <a:bodyPr>
            <a:normAutofit lnSpcReduction="10000"/>
          </a:bodyPr>
          <a:lstStyle/>
          <a:p>
            <a:pPr marL="342900" lvl="1" indent="0">
              <a:spcAft>
                <a:spcPts val="1200"/>
              </a:spcAft>
              <a:buNone/>
            </a:pPr>
            <a:endParaRPr lang="en-US" sz="1800" b="1" dirty="0">
              <a:solidFill>
                <a:srgbClr val="FF0000"/>
              </a:solidFill>
            </a:endParaRPr>
          </a:p>
          <a:p>
            <a:pPr marL="571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Robust HEC system capable of fully counteracting emittance growth at collision energies would greatly improve luminosity in the EIC.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Proton beam cooling at high energy in the EIC is very challenging task. While concept of various approaches appear to be simple, detailed comprehensive R&amp;D is required to determine technical feasibility and to rule out potential showstoppers.</a:t>
            </a:r>
          </a:p>
          <a:p>
            <a:pPr marL="571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part of HEC R&amp;D, we plan to d</a:t>
            </a:r>
            <a:r>
              <a:rPr lang="en-US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evelop most promising scheme of HEC, evaluate risks and costs and choose most reliable and cost-effective approach for the EIC.</a:t>
            </a:r>
            <a:endParaRPr lang="en-US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Continuing accelerator design R&amp;D for the HEC shall get us ready to add the HEC as an EIC upgrade.</a:t>
            </a:r>
            <a:endParaRPr lang="en-US" dirty="0">
              <a:solidFill>
                <a:srgbClr val="0000FF"/>
              </a:solidFill>
            </a:endParaRPr>
          </a:p>
          <a:p>
            <a:pPr marL="0" indent="0"/>
            <a:endParaRPr lang="en-US" sz="1350" dirty="0"/>
          </a:p>
          <a:p>
            <a:pPr marL="0" indent="0"/>
            <a:endParaRPr lang="en-US" sz="1350" dirty="0">
              <a:solidFill>
                <a:srgbClr val="0000FF"/>
              </a:solidFill>
            </a:endParaRPr>
          </a:p>
          <a:p>
            <a:pPr marL="0" indent="0"/>
            <a:endParaRPr lang="en-US" sz="1350" dirty="0"/>
          </a:p>
          <a:p>
            <a:pPr marL="0" indent="0"/>
            <a:endParaRPr lang="en-US" sz="1500" dirty="0"/>
          </a:p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91C90-774E-9FB7-4673-A96DF76A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51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2F36B5-C05C-3B19-0068-4D0B12C40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49" y="168531"/>
            <a:ext cx="11357029" cy="983227"/>
          </a:xfrm>
        </p:spPr>
        <p:txBody>
          <a:bodyPr>
            <a:normAutofit fontScale="90000"/>
          </a:bodyPr>
          <a:lstStyle/>
          <a:p>
            <a:r>
              <a:rPr lang="en-US" dirty="0"/>
              <a:t>Cooling requirements for Electron Ion Collider (EIC)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3B4341-ED33-B42F-C3AF-781269F59D5E}"/>
              </a:ext>
            </a:extLst>
          </p:cNvPr>
          <p:cNvSpPr txBox="1">
            <a:spLocks/>
          </p:cNvSpPr>
          <p:nvPr/>
        </p:nvSpPr>
        <p:spPr>
          <a:xfrm>
            <a:off x="464949" y="1292427"/>
            <a:ext cx="11155551" cy="53021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Low-Energy Cooling (LEC):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Cooling of protons and ions at injection energy of protons (24 GeV):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The goal of cooling</a:t>
            </a:r>
            <a:r>
              <a:rPr lang="en-US" sz="2400" b="1" dirty="0"/>
              <a:t> </a:t>
            </a:r>
            <a:r>
              <a:rPr lang="en-US" sz="2400" dirty="0"/>
              <a:t>at proton injection energy is </a:t>
            </a:r>
            <a:r>
              <a:rPr lang="en-US" sz="2400" dirty="0">
                <a:solidFill>
                  <a:srgbClr val="0066FF"/>
                </a:solidFill>
              </a:rPr>
              <a:t>to obtain initial proton parameters by cooling the vertical emittance from ~2 um to 0.3-0.5 um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(rms normalized).  This requires a 13 MeV electron beam.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The Change Control Process is presently underway to include LEC in the EIC project baseline.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High-Energy Cooling (HEC) of protons:</a:t>
            </a:r>
            <a:r>
              <a:rPr lang="en-US" sz="2400" b="1" dirty="0"/>
              <a:t>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At EIC proton top collision energies, cooling should </a:t>
            </a:r>
            <a:r>
              <a:rPr lang="en-US" sz="2400" dirty="0">
                <a:solidFill>
                  <a:srgbClr val="0066FF"/>
                </a:solidFill>
              </a:rPr>
              <a:t>counteract the longitudinal and transverse emittance growth and maintain close to initial beam emittances.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00FF"/>
                </a:solidFill>
              </a:rPr>
              <a:t>Robust HEC system capable of fully counteracting emittance growth at collision energies would greatly improve luminosity in the EIC.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1800" b="1" dirty="0">
              <a:solidFill>
                <a:srgbClr val="00B050"/>
              </a:solidFill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endParaRPr lang="en-US" sz="1350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350" dirty="0">
              <a:solidFill>
                <a:srgbClr val="0000F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35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350" dirty="0">
              <a:solidFill>
                <a:srgbClr val="0000F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35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5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6208-7FEC-66AD-7669-CE5CFAF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142130"/>
            <a:ext cx="11049000" cy="709632"/>
          </a:xfrm>
        </p:spPr>
        <p:txBody>
          <a:bodyPr/>
          <a:lstStyle/>
          <a:p>
            <a:r>
              <a:rPr lang="en-US" dirty="0"/>
              <a:t>Electron Cooling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4C017-06F7-1B8D-3E6A-41DE93895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83A81A1-CDBB-902D-AF9F-F833721301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977" y="857938"/>
                <a:ext cx="9062357" cy="1863542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In electron cooling a bunch of hadrons co-travels with electrons (with matched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) in a straight section of a hadron storage ring</a:t>
                </a:r>
              </a:p>
              <a:p>
                <a:r>
                  <a:rPr lang="en-US" dirty="0"/>
                  <a:t>“Hot” hadron and  “cold” electron gases exchange heat, which leads to reduction of the phase space volume occupied by hadrons </a:t>
                </a:r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Electron cooling was first demonstrated in 1974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83A81A1-CDBB-902D-AF9F-F83372130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77" y="857938"/>
                <a:ext cx="9062357" cy="1863542"/>
              </a:xfrm>
              <a:prstGeom prst="rect">
                <a:avLst/>
              </a:prstGeom>
              <a:blipFill>
                <a:blip r:embed="rId2"/>
                <a:stretch>
                  <a:fillRect l="-808" t="-7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0108C33-FD3B-523D-F06B-FB3ACDD1C2CC}"/>
              </a:ext>
            </a:extLst>
          </p:cNvPr>
          <p:cNvGrpSpPr/>
          <p:nvPr/>
        </p:nvGrpSpPr>
        <p:grpSpPr>
          <a:xfrm>
            <a:off x="9639299" y="81443"/>
            <a:ext cx="2286000" cy="2369582"/>
            <a:chOff x="8561614" y="110218"/>
            <a:chExt cx="2286000" cy="2369582"/>
          </a:xfrm>
        </p:grpSpPr>
        <p:pic>
          <p:nvPicPr>
            <p:cNvPr id="6" name="Picture 2" descr="data:image/jpeg;base64,/9j/4AAQSkZJRgABAQAAAQABAAD/2wCEAAoHCBYWFRgVFRYZGRgaGhocHBoaHBwaGBgcGRoaGhoaHBocIS4lHB4rHxkaJjgmKy8xNTU1GiQ7QDs0Py40NTEBDAwMBgYGEAYGEDEdFh0xMTExMTExMTExMTExMTExMTExMTExMTExMTExMTExMTExMTExMTExMTExMTExMTExMf/AABEIANIA8AMBIgACEQEDEQH/xAAcAAAABwEBAAAAAAAAAAAAAAAAAQIDBAUGBwj/xAA9EAABAwEGBAMGBQMEAQUAAAABAAIRAwQFEiExQQZRYXEigZEHEzKhsfBCUsHR8RRy4SNDYoKSFzVjosL/xAAUAQEAAAAAAAAAAAAAAAAAAAAA/8QAFBEBAAAAAAAAAAAAAAAAAAAAAP/aAAwDAQACEQMRAD8A5MCltPVNtCcQOhyPF1TI6JbQgfYE6xiTTaFKZ97IG8OUoDz+9kt/3yQY1A7SboptKnITl32adpHy9VY/0mUjPsEFdhjP77IsMie/fpvH8q0ZYyfCRAOmxM9FZ3Xw6+ro0AAZuOgGWpKCgZZ5OmwVlZLjqPALWGDkCcm6dVr7HdNJmTW43/mcPD3GWatadhcYLjkBAAyHoEGLrcKtwsl8OmTGf3mlu4RYZcXPJIjTYLftu4RopDbIOXRByi1cJQfC52cj4dBnlO+YVVaeEamHwFrjuND0131XaXXe3ko77rZnkg892y66jDhexzTvIKrX0s16Lr3WIPhB5znO2YWRvfgyzvktYabubPhPdp0HZBxx7ERar6+7kqUHQ9uROTm5tPnGR6KrfRM6afKEENG0pb2apICB6cky8p9rMk09qBLSn3HJMNThKBt5TZKcem0EtgTpCZYYTgegWGpxjU21yW2ogeYU8zuo7CpDBogX9Fe3HdwIxuAYJEOdnvoGxmVV2XI6DvAP1U+zWl7SHYt4k6CeWwQbN1gY0Y3OlvxAyB3GQiVV2m20miWnEOZmR25Z81mr5vl7/CJDGxyknfXqmrvLqj24dHTiE5Hn2QdB4dtLHu8UFozktEn5dVpPeF5wtGFg2Aie8LNXBZBEAQBotjY2adskD1ls4aBl8lOYyUTGJ9jEBBiWGJSNA1hQwp2EcIIr2c1BtNmB2VmQmKzEGPvW62vGF7Q4Gcj+v3sueXvw+xr3MDsGIjM5ztA5CZK7HaaQdMLKcT3Z72m4ADEAe8c/vmg5RxFdooFrGSQROI/iOhjpl81QnIrW17HGJlRxmPCQMzG3QLM2mzFpM7c8pz25oAyqIhE8g6KMAlBAoBKeEGpVVAwUhKKIhA9KMFJCWECgUtrklrUtlNBJpNlT6NNRrM1WFJv0QP2an9eqTfZhga3KST6D+PRP2bX6LZ8McMNqxUrNkAy1pGXmP0QYDh673WhjpB8JDhP4xvB57yrm4KGAERBkgZZjPOJXSr7slOmzFAaA0wBltMLFWCnoQZnfmSZKDQ3UIGf8eXP91qbINJEfU+qzFjMQCJdsPy9StFYIOZlx+Xl/lBb03DbP5p4FMsBToJ7oFYwjlJc4bhNFzED2Mc0bXDmkNPIfonJ6IG3HrKjVXjTdSHjuFFqg/iAcPmPJBHqNn91WWkCTOkQeys8IA8JnofooFqInv+myDnHE9lDHgtaIky7py6LJ8Q4HYXgNbLfw6O6zz5rpfFVk97RMagc4Mt6rmt6vx0mtxSWmCHDxDpO6DPObyRwhTGcJb6ZCBrEkufKBYg5iBOJESiKJA61OtTSW0oH2BSWU1HYVLYUEuzsUym3X77qNRE/eiurnseOtTa7JryY64dY9UGg4XutuH3rxOcMnc7nrC6NdVAMaANAMlmqpH9U2iwNwMptJ6GTlHUR6LZ2dgwhBzP2sXzgNGkwjGS5x6NAj9fkqq4Xl2HfIev8AhQfa5Yyy3MeT4X0mx0LCQY9R6pHC9fbYDz+9kG8oUTOXruTkrm7gWmM+w27lZe0cSUrOGh0F0Zxt0UCt7SmN8LKe/wARMAoOq0uykMauV2D2ilx8QDZIER+s5rZXHxK2tAiDCDSFvmkAdEeKQibogMIqjwBLiAEzVfhBKw992iq97sMmQMIkxkeSDb+9adHj5JtzTsfvuuVVrxrMMkkYd41+yrKwcaPLBjGmXhHi7kSg3r9dIMffdU94VdhqI8tFHu/iAVG5YnHpq3rmkW6oZJ0OX380FTedcEODnRltr/C57f7MJeIiYP8Ag/Weq1fEVrwEGC6Wu8j5ajWViL0tBqZ6HTnpsen+EFRZGAv9U/amQo9hfDxlOfopdtdOyCuckFOOSAECHNSSFMNPJRnhAAltTbSnWhA81P0zKjAKVZ2HkgsbNpP3yXQLuBFpo0nBoDKYc2NQX/FPoFirFSgsnQvaO2YK19EuZby8zBps9JI9UEi7CWXrWbqHtaRPQfRdQsuiyN22RlS0+/LYe1uEEHUdRutpRZACDkPtusr8dmqBpwxUZi2DjhcAeUwfRZbhiphp1HO1GXqu6cT3Ky12apQfo8ZH8rhm1w7EBcQpUMLn0Hte2s12GoAPDIyDo3EQZQNf0T7S8lvwzry+5SrTdLGZPLZ5SJnoBmr2z2KtSAY3wEmMY0OUmPLdaKx2ay2ZvvbS5mN2bnvdLj5H7zQc/wDe0RoRPTdXfD18spvEnKdfP5q5vG+7lr+FzmScgcBbH/YDJYfiG4zQ/wBSi/HSOYc04oHWNEHebBb2vYC0zIUpr8plcg9m15vNVjCSWPB8i0LsJYIkIKm+bxbTYS4jPmucXrxMBLmnITmrvjCk98loJ2aACZ1y81nbNw0xjW17a6AIPuz9CNSUECjfNa0E+6s1SqPzNbl11TtNoa8Nq0n0S7LxtLQZ2DtORV7U9o9msxFJtnqgADIBrcjuASrSw8b2O2MLJwyILKgiek6FBVU7u93D2klp1zOeesKzpWoOB8Xaem30VVai+nUNJkupu8TM5wkasn5hHcji55aQMpMk6zHzkIKriym7CHDYSfnrzWHrvJz05Htt3XV79s7fduLmy47bnouaPs5a44WlzQSQP07hBWWYHE7f9+aFd8q5fZnmk+o2MBcGkGMU7T019FQ1SgYclU0RCcotQSGN8Kg1tVYA5FV1Y5oCYFMp00qz2WYOytrNZNMjqggUrMTsruwXdmFNst39P281f2Cw8x8kEB91mGRqHgjylXdmYHOe52rcLTnyE+SVabeyjUaxxHwYo8yP0VfAx1ANKgHr++yDY3FWOMwMjmCMwQtXTq5LnfDNfAyCcwY9MitZ/VwGkndBoQZCwnFvCJqWmna6bsBENqQYJb+F0gGSNCOULW2W189Dupj2BzSNQRCDCX1dbhScBUYwyDLWHPLLxT4SfRZEcIitPva7wSI8YJw9p0XTRRBLqDx8I8P/ACYcgf08lHPDTf8AbqPpnocTf/F0j0Qc8ur2b2dr2vqWhz2gh2FjBDoMwTJyWodwxZjUL2Oqsxa024cB7sIgAq3o8OVg6X2lzmflawUyfMHRWbrK1jfAI66k+qDPcP8AD7KNUYGgBsugaAv5eS2bxDFTXPUx43b4yPQwrm0O8IQV1GiCZgZaSFTX1d1me/HXpy6ZxOdltkDoB0KumP8AFAUpzA4Q4A90HOr94Istqc15fVpuiJGFzSPwySPoVVjgKhSY5ofUeSZkANOWkRmF0K08NMJxMc5hOXhOXpomqHDOEyahdzmc/QoKC4bmqCmJbjBEDE4F7I5k6FWdK6AzxNDGnkW69zuVoqFlDBE5bbR6Jq0uGEg/ygxPEFM4HOLgCBIjTLaNlhb3pBjHVgeU7AunePxDP1C1PFlqwscQZgjUwd8hzVLfID7MGlkYsL43aTmR1ylBlKQPuaj3EwCzLOC5x+yquo+VsuJqLaNgo0gPFUqF7uZDBA+qxIYgVIQFREWJdOjOqA8ajVVPdQgKFWCC1ax1ncC4F9InXdp/Q/Va25rRYKgAdazReJkVGEMy0wOB07wodpr0mMPvYwuBEROI8o5/ssbSsrntxMILhq2fGAN4/EO2fRB0yw2qm9xYx7H5wCx7XSOcOh2nRXthILsMw4ZFrsnd4Oa47ZLJUD8LMDnD8Ie2TlOWYnyWuvPjW1tY2nWszWtbAAqUyWmNw45g9QUFHxLeT32yq+YglgHJrSR9ZK1nCNta9uFx2hYS22ym+qX02FjXQS1zi+HH44cc8M6TJ6q24ftTmP8AC2WmMhqg6TZ7PDyxrgIzGeRlWNoqQ2HHRzfnv6qNc9Zr8LoM5TAGisLxs4cA6DB58gDHzQaC6quJo7BXLdFkbjDmEg6TAnQZLV0jkgr71pRhqjIs16tOo+h8k/Z6k6KRXphzS06EEHsVnLptJbjpuMupuLTO4/CfNpCDQVX5LG3pxaylWNF4OYyO2sK2vS2ugtZqfkspYLrovrVS8h5IaIOZG5P3yQbW6Q0tluhz9VY2tuSouG6BYzCTIBIB6BXdrdlrsgrX2ljDmc/mVJslqa8S0yoLbI0uxuzOglUtprvZUd7oeFup27QN0G0FQInmVR3bfDanR246qzNXqgK0PKpbxtwwmeUqRelrwieUrAX1fsgGdWuB6TOY6z9UFBxbeGPwZEF0yNon/CVwyDVeGfG5jHGOjTIB5RiVBbX43CToYnpp9Vo/Z417q7msbLnsgvkw1p+ImOgQQPaTWivQoj/bot9ani+gCybWq74zr+9t9oeNMYY3sxrWZehVW2nkgjRmplBijuZmptmKBVUQqq0aq1tLlUWg5oOhtsLXtio1rmk6EfQ81Hq8E0XiWOfTO34wCOhz+an2eqyBJ2+8ldWWs0jv6oMLavZ9aRnTeyp0JwO/+2XzTTbLelkHhFYNjNoHvGDoWkOb6LqtlMdu6t7O/cIPP163w6sA19Gix7XSX02e7e4QRhcBkc89Nku6ngkTzz/ddv4suwWiy1mBjS803YJAJxDNsGJGnzXAKLi0zoQcwdo5oOq8GlzKxp4siJbzI/Rb21AYANSTlMwuQXHxZQoO95Ua974iGgR5klaGj7WKBcC+zVIAgYXNMDzQdNsFHwg7xp15q1YxYi5faVdtSG+8dSP/AMrcI/8AMEt9StvZ67HtD2Oa5p0c0hzT2I1QLcuf8WWo2e1seNKzMJ/vYcu+TvkuguK5l7T7Q0PoZ+JjnOA5+EygnWm8/BkQHEwuZ8UWytRrivTLm4stMnYc5PeSra9qjmBj5lgbJjnMn6gqovO3sfRe0w4hsMJ2Lol8bmBCDS8J8dgNipzz6c9s1pr047s7KZcHyY03XBGuIMgkJYxvMEk90GyvTj6113BtHwMByAALnDqT9At3wxbCKDDUdiefE8neXQVh7psjMPhyezE5ukuwjNpHUjIq8s97sqsyAa4TpoSdMthrI2Qaq8fd03NqNMDV0ctJ+aco30xwljsQAkdRosFTvOoWODgSJMTuNfUQjsF4+CfynLYdR6fQoL3iG+RBbiiRrGk7dlzi8rUSSJkHMH+Oy0nEAbi8LpDhibBzaTseY++SxtoqyI3Hz5oE2+udBvnO/ZbTg23izWG0VRGPJrZ1OIQO+ZlYB+c/cJx1vfhDAfCNv1QWNlo4nScyT67lSLRZYQue0teRz3H3srK3sjT90GcqtzyUiick1VGamWZmXVBHtDCqqu1aarYyRPZU1us5aTKBVG9XA6q8uy/4OZWPCNrkHY7ovlr8p2HyWps7gRkuIcP2xweBK7HcLy5gn65oL2l09Fw/2mUqLba4URBLQagEYcZzkRuRquw37fNKyUnVap6NaPie4jIBee70trq9apWcIL3l0cp0HpAQRCjCCCAK84c4ptVidis9Qhu7HS6m7u2YB6iCqNBB6J4N9odnt0U3/wClX/IT4X9WO37HNZD2l/1FO1Y3sDqDmQx8AjFMkdHZeYK5Ox5BBBIIMgjIgjcEaFdb4V4nbb7NUsVrINQMyeYGMD4XdHDKeaDL1be2pQLQ7/bOXMhwOEfP0WTq2glseqlMeWOLH+EtkOBG4MRCSyyEkcjkghsfzUum8TAcAI15dFd3LwiazgC+G8xt6rcWT2VWYtl9R89Cg5iLwLX4g7SNPxKRdV7Fjy7DI5dei6Bb/ZdRaJpVHf8AbNZm97gNBrhERmgtLBUZUYGAnGdIGQxMmY6Oy81DFm90KjHZlrmx5gA+Uqnu29DSeHt/t8nFs/T5K3tN4seHNdqZMjKSCIPPn6oIFWsCM5lpM5yIOw6fSFm6ph0cj/CtqtQYnQTDcjzeDk4wOqg2wNxHz7zzQQgd98028JzDMppzSgFKs5jg5pgjcLR2e9GvYJID9I8lmUAguK+qnXe/us62s4b5dVPsNvAIxZdUGwptlsdPlzVJfFHVWdhtzCJD2nbP6KFfRknfIIMiEoBEnKbJQWlyMAeHOMAak6Dqtx/6hUaDQ2kw1HRr8LAdszmVzarUPw7fVMygtOIL+q2up7yqdMmtHwtHQfqqtBBAChCEIQgCCAQQBPWau5jg9pgjRNBABA/Wq4yHH4o8XUjf0hai6GB1EAZnInLQ8u3VZj3cGJB7LaXE5rGTAiNZ+R6oLGyUxSBJIxHRsxn+Ink0BWtmvSACHOM7TpzPaVjLfbHS8gHEYaCBsYJ7cvNJp3gQWgZZRnp8UEZbIOrWK9sbRGc/TMeshVHF1Npouc9V/D9pLHz8THGANiHHI8pBy7q34vY19nIbM/UxMFBxl9SMuR1Tr7VLJAzGvbn80i00CC4DUZegzPqotJ8HNBMp1S10jQjfQyI/VN1n4pnXr0CV7oxMgjLLLTt+yVVa1zJGTt0Eay0y9waNSYC33CXDLajXtqtBBBE8iFm+EqGK0sBAgSc4zjvkd12XhmxFrXuc0DRsdYElB56tdnLHuY7Vri30MJtdA9q1wNoPZVYIFScX92S58gCCBQQAJwWl/wCYx1TSCCyZdzt0/TsULT2mysiS4ARJM6BZW87a3EW0tPzc+yCBaGkOM802iKNAEYRISgMoigggARokEBpykyU2l0Tn9UE+ztGCYzkSd8MiR98lcMq+CAIGHEI01MD1PyCo/fAOdyghKsd4OZlqNDOkawgt673NGPIwXa6nwnM9P2UawDE6dmiTO06eU5eag/1rsBaTMzv1Qs1ZwdIMZEcsQJmDzH7INTc9q8eAHd5BGRHIRtBzVhe9+mozICRjJIOWJsTl3B9VmLNa8JGH4jEkZ5an91GqVC4uEgBxJPPMkxHmgZtFqcXY25Ezp/y6evqoxIdLjrvzjn1T9drAIaScOWeXM/4UemW78v1EoEsfEtyI+8wUC6CY5d01KUxs6INPwlVDHl8ZkQOkZyNvVdt4cfjoB273E/NcS4fxNGEQSSABvnlC7tclLBSYPytA80GO9sNlDrBj3ZUZB/uOErhq7x7Yqgbd5Zu57Pk6THouDlASCBRIDQhElIJVe8Kj2hrnZDbn35qKEJQCA0EEEAQQQKA0SCCAIIijQGgCiKAQPMP7dk46kchGvi65qO1ylC2GIPl/KBkt2TzaJO8D9eQTDno21I0QSi7AdTMT25pLaRcC7WS0AbyRP/5+aYdJMkynWHwl2WUdyeQ+qA3iScROLL5QM/IIiY2E6dx+6YqPlxPP+UUckCwAZO6n2Oy6HP5T6JqxWY6lSn2kNyGZQafhmyB9ZsDOZ7Ruu0WGA0Z5NHqea5lwFdj4xuBAdqTqRkYHJbm8bWQzAzI6IOc+2G9g/BTB0eT5NGvqVy5an2iV5tZpgyKbGtP9zgHu+oWWQFCEI0SAI0EEAQCNE0IDQQKEICCNBEUBoIIIAgkylBARRoJJKBQKCII0CgjRsSm9kCnNkfJILCcgnRWA/ClC0nYICpWUkaQpIwM1I8lFNR53Rsoc0Dz7U5/haIC1PCNwNc8PfnGeenZZ6zUYIW64ffgaBGvLVBuaNRrGZZAAds8vqmWEFzqjicLQXGdAAJz9FDs+N5AGnLZU3tHvcWazf0zD/qVwcX/CnliPQnT1Qcova2mvWqVj+N7ndgTkPSFERokAQQQQFCNAhBApGEEEBFGUEECSgUEEBowgggQ5BqNBACklBBAG6pSCCBbNU/t99EEECUtiNBA83ZPNQQQP0dfNa3h/4x/2/RBBBvbkHg++S5X7V/8A3F/9lP6FEggxaCCCAIkEEARoIIP/2Q==">
              <a:extLst>
                <a:ext uri="{FF2B5EF4-FFF2-40B4-BE49-F238E27FC236}">
                  <a16:creationId xmlns:a16="http://schemas.microsoft.com/office/drawing/2014/main" id="{9A9A2404-5DE5-1973-1815-BDBC84CD9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614" y="110218"/>
              <a:ext cx="2286000" cy="200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12A116-FC1C-4300-D20D-CD0615BB5EBC}"/>
                </a:ext>
              </a:extLst>
            </p:cNvPr>
            <p:cNvSpPr txBox="1"/>
            <p:nvPr/>
          </p:nvSpPr>
          <p:spPr>
            <a:xfrm>
              <a:off x="8905194" y="2110468"/>
              <a:ext cx="16104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Gersh </a:t>
              </a:r>
              <a:r>
                <a:rPr lang="en-US" b="1" dirty="0" err="1"/>
                <a:t>Budker</a:t>
              </a:r>
              <a:endParaRPr lang="en-US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1DB56F-B9E4-2EB2-5BF2-7F2EF0EA8C90}"/>
              </a:ext>
            </a:extLst>
          </p:cNvPr>
          <p:cNvGrpSpPr/>
          <p:nvPr/>
        </p:nvGrpSpPr>
        <p:grpSpPr>
          <a:xfrm>
            <a:off x="487155" y="2302603"/>
            <a:ext cx="11530341" cy="4441769"/>
            <a:chOff x="487155" y="2359043"/>
            <a:chExt cx="11530341" cy="444176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E391591-DF2F-BBF7-014F-157612F46BE3}"/>
                </a:ext>
              </a:extLst>
            </p:cNvPr>
            <p:cNvGrpSpPr/>
            <p:nvPr/>
          </p:nvGrpSpPr>
          <p:grpSpPr>
            <a:xfrm>
              <a:off x="487155" y="2359043"/>
              <a:ext cx="11530341" cy="4441769"/>
              <a:chOff x="457200" y="2330823"/>
              <a:chExt cx="11530341" cy="4441769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78862EB-7EB6-89FB-4849-07499822E8B4}"/>
                  </a:ext>
                </a:extLst>
              </p:cNvPr>
              <p:cNvSpPr/>
              <p:nvPr/>
            </p:nvSpPr>
            <p:spPr>
              <a:xfrm>
                <a:off x="457200" y="2900331"/>
                <a:ext cx="3997453" cy="3872261"/>
              </a:xfrm>
              <a:prstGeom prst="ellipse">
                <a:avLst/>
              </a:prstGeom>
              <a:solidFill>
                <a:schemeClr val="bg1"/>
              </a:solidFill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hadron storage ring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5C5B299-B544-A263-FFFF-0A115C2624A0}"/>
                  </a:ext>
                </a:extLst>
              </p:cNvPr>
              <p:cNvSpPr/>
              <p:nvPr/>
            </p:nvSpPr>
            <p:spPr>
              <a:xfrm>
                <a:off x="1990562" y="2535455"/>
                <a:ext cx="930728" cy="3191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EC</a:t>
                </a:r>
              </a:p>
            </p:txBody>
          </p:sp>
          <p:sp>
            <p:nvSpPr>
              <p:cNvPr id="11" name="Speech Bubble: Rectangle 10">
                <a:extLst>
                  <a:ext uri="{FF2B5EF4-FFF2-40B4-BE49-F238E27FC236}">
                    <a16:creationId xmlns:a16="http://schemas.microsoft.com/office/drawing/2014/main" id="{BEEE1637-E5E6-A5F4-F921-AB2FE067CC72}"/>
                  </a:ext>
                </a:extLst>
              </p:cNvPr>
              <p:cNvSpPr/>
              <p:nvPr/>
            </p:nvSpPr>
            <p:spPr>
              <a:xfrm>
                <a:off x="4547508" y="2755590"/>
                <a:ext cx="7440033" cy="3675370"/>
              </a:xfrm>
              <a:prstGeom prst="wedgeRectCallout">
                <a:avLst>
                  <a:gd name="adj1" fmla="val -77748"/>
                  <a:gd name="adj2" fmla="val -45867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671C9F3-21F9-36F3-DE51-CBE434812770}"/>
                  </a:ext>
                </a:extLst>
              </p:cNvPr>
              <p:cNvGrpSpPr/>
              <p:nvPr/>
            </p:nvGrpSpPr>
            <p:grpSpPr>
              <a:xfrm>
                <a:off x="4553435" y="2330823"/>
                <a:ext cx="7434106" cy="2370759"/>
                <a:chOff x="4553435" y="1996389"/>
                <a:chExt cx="7434106" cy="2370759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A568407-4BF3-9479-D93B-B46626BDE181}"/>
                    </a:ext>
                  </a:extLst>
                </p:cNvPr>
                <p:cNvGrpSpPr/>
                <p:nvPr/>
              </p:nvGrpSpPr>
              <p:grpSpPr>
                <a:xfrm>
                  <a:off x="4553435" y="1996389"/>
                  <a:ext cx="7434106" cy="2370759"/>
                  <a:chOff x="4553435" y="2351495"/>
                  <a:chExt cx="7434106" cy="2370759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5A41928C-34BA-845F-EF1B-4302FFB96E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553435" y="3232667"/>
                    <a:ext cx="7434106" cy="1318679"/>
                  </a:xfrm>
                  <a:prstGeom prst="rect">
                    <a:avLst/>
                  </a:prstGeom>
                </p:spPr>
              </p:pic>
              <p:sp>
                <p:nvSpPr>
                  <p:cNvPr id="17" name="Arrow: Right 16">
                    <a:extLst>
                      <a:ext uri="{FF2B5EF4-FFF2-40B4-BE49-F238E27FC236}">
                        <a16:creationId xmlns:a16="http://schemas.microsoft.com/office/drawing/2014/main" id="{68FA4029-BE4D-5045-A1A3-13012CF57348}"/>
                      </a:ext>
                    </a:extLst>
                  </p:cNvPr>
                  <p:cNvSpPr/>
                  <p:nvPr/>
                </p:nvSpPr>
                <p:spPr>
                  <a:xfrm>
                    <a:off x="9303679" y="3969156"/>
                    <a:ext cx="2255054" cy="397304"/>
                  </a:xfrm>
                  <a:prstGeom prst="rightArrow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dirty="0"/>
                      <a:t>hadrons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4678590-A64F-3589-7E40-263FCB825FA0}"/>
                      </a:ext>
                    </a:extLst>
                  </p:cNvPr>
                  <p:cNvSpPr txBox="1"/>
                  <p:nvPr/>
                </p:nvSpPr>
                <p:spPr>
                  <a:xfrm>
                    <a:off x="7553446" y="3263970"/>
                    <a:ext cx="114126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Cooling Section</a:t>
                    </a:r>
                  </a:p>
                </p:txBody>
              </p:sp>
              <p:sp>
                <p:nvSpPr>
                  <p:cNvPr id="19" name="Arrow: Right 18">
                    <a:extLst>
                      <a:ext uri="{FF2B5EF4-FFF2-40B4-BE49-F238E27FC236}">
                        <a16:creationId xmlns:a16="http://schemas.microsoft.com/office/drawing/2014/main" id="{9370E536-605E-AE28-66F2-DB038D542BA9}"/>
                      </a:ext>
                    </a:extLst>
                  </p:cNvPr>
                  <p:cNvSpPr/>
                  <p:nvPr/>
                </p:nvSpPr>
                <p:spPr>
                  <a:xfrm>
                    <a:off x="4938888" y="3975430"/>
                    <a:ext cx="2462838" cy="397304"/>
                  </a:xfrm>
                  <a:prstGeom prst="rightArrow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en-US" dirty="0"/>
                      <a:t>hadrons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B8B963AD-5B4C-B931-E432-89589561CE6B}"/>
                      </a:ext>
                    </a:extLst>
                  </p:cNvPr>
                  <p:cNvGrpSpPr/>
                  <p:nvPr/>
                </p:nvGrpSpPr>
                <p:grpSpPr>
                  <a:xfrm>
                    <a:off x="4704644" y="2351495"/>
                    <a:ext cx="3142698" cy="2131676"/>
                    <a:chOff x="4704644" y="2351495"/>
                    <a:chExt cx="3142698" cy="2131676"/>
                  </a:xfrm>
                </p:grpSpPr>
                <p:sp>
                  <p:nvSpPr>
                    <p:cNvPr id="22" name="Arrow: Circular 21">
                      <a:extLst>
                        <a:ext uri="{FF2B5EF4-FFF2-40B4-BE49-F238E27FC236}">
                          <a16:creationId xmlns:a16="http://schemas.microsoft.com/office/drawing/2014/main" id="{960E13D3-84E6-104B-C5D2-B21900CD4DB9}"/>
                        </a:ext>
                      </a:extLst>
                    </p:cNvPr>
                    <p:cNvSpPr/>
                    <p:nvPr/>
                  </p:nvSpPr>
                  <p:spPr>
                    <a:xfrm rot="5400000" flipV="1">
                      <a:off x="5210155" y="1845984"/>
                      <a:ext cx="2131676" cy="3142698"/>
                    </a:xfrm>
                    <a:prstGeom prst="circularArrow">
                      <a:avLst>
                        <a:gd name="adj1" fmla="val 12500"/>
                        <a:gd name="adj2" fmla="val 1142319"/>
                        <a:gd name="adj3" fmla="val 20457681"/>
                        <a:gd name="adj4" fmla="val 16747781"/>
                        <a:gd name="adj5" fmla="val 12500"/>
                      </a:avLst>
                    </a:prstGeom>
                    <a:solidFill>
                      <a:srgbClr val="0000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378BF75E-D9C2-3686-7246-7B6882E0CCDC}"/>
                        </a:ext>
                      </a:extLst>
                    </p:cNvPr>
                    <p:cNvSpPr txBox="1"/>
                    <p:nvPr/>
                  </p:nvSpPr>
                  <p:spPr>
                    <a:xfrm rot="1857265">
                      <a:off x="4905282" y="3790764"/>
                      <a:ext cx="105298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p:txBody>
                </p:sp>
              </p:grpSp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99A686C8-C590-DDF7-21B3-67C8C0AF82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8399639">
                    <a:off x="10258494" y="3466370"/>
                    <a:ext cx="1493649" cy="101812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4" name="Arrow: Right 13">
                  <a:extLst>
                    <a:ext uri="{FF2B5EF4-FFF2-40B4-BE49-F238E27FC236}">
                      <a16:creationId xmlns:a16="http://schemas.microsoft.com/office/drawing/2014/main" id="{AF72298A-B342-9BBA-0E89-FF3D9BAB12C1}"/>
                    </a:ext>
                  </a:extLst>
                </p:cNvPr>
                <p:cNvSpPr/>
                <p:nvPr/>
              </p:nvSpPr>
              <p:spPr>
                <a:xfrm>
                  <a:off x="7608160" y="3559500"/>
                  <a:ext cx="1289283" cy="550809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Arrow: Right 14">
                  <a:extLst>
                    <a:ext uri="{FF2B5EF4-FFF2-40B4-BE49-F238E27FC236}">
                      <a16:creationId xmlns:a16="http://schemas.microsoft.com/office/drawing/2014/main" id="{4E9E61B1-C38A-822B-335A-EC5C252E109A}"/>
                    </a:ext>
                  </a:extLst>
                </p:cNvPr>
                <p:cNvSpPr/>
                <p:nvPr/>
              </p:nvSpPr>
              <p:spPr>
                <a:xfrm>
                  <a:off x="7730199" y="3659124"/>
                  <a:ext cx="1092981" cy="348432"/>
                </a:xfrm>
                <a:prstGeom prst="right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C3DD6CB-FC6F-5979-3687-AF736FE3DC2F}"/>
                  </a:ext>
                </a:extLst>
              </p:cNvPr>
              <p:cNvGrpSpPr/>
              <p:nvPr/>
            </p:nvGrpSpPr>
            <p:grpSpPr>
              <a:xfrm>
                <a:off x="6894698" y="4343184"/>
                <a:ext cx="2638425" cy="2080422"/>
                <a:chOff x="6885820" y="4017628"/>
                <a:chExt cx="2638425" cy="2080422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F5262F0-B4D0-E877-0AC5-291F2FB7A1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85820" y="4326400"/>
                  <a:ext cx="2638425" cy="1771650"/>
                </a:xfrm>
                <a:prstGeom prst="rect">
                  <a:avLst/>
                </a:prstGeom>
              </p:spPr>
            </p:pic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3CD6789-C078-0498-5CBF-E43DB8FD004A}"/>
                    </a:ext>
                  </a:extLst>
                </p:cNvPr>
                <p:cNvCxnSpPr/>
                <p:nvPr/>
              </p:nvCxnSpPr>
              <p:spPr>
                <a:xfrm flipH="1">
                  <a:off x="7226423" y="4017628"/>
                  <a:ext cx="807868" cy="6431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F9F3182-E289-6690-56FB-17B4F867D8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62764" y="4033853"/>
                  <a:ext cx="805728" cy="62051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Arrow: Curved Down 8">
              <a:extLst>
                <a:ext uri="{FF2B5EF4-FFF2-40B4-BE49-F238E27FC236}">
                  <a16:creationId xmlns:a16="http://schemas.microsoft.com/office/drawing/2014/main" id="{EF2D93BB-F70E-1BE6-D275-4584AF0A39DE}"/>
                </a:ext>
              </a:extLst>
            </p:cNvPr>
            <p:cNvSpPr/>
            <p:nvPr/>
          </p:nvSpPr>
          <p:spPr>
            <a:xfrm>
              <a:off x="1197449" y="3088111"/>
              <a:ext cx="2669720" cy="824593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F73B7A-5E55-9825-85AB-5108B3C55100}"/>
                    </a:ext>
                  </a:extLst>
                </p:cNvPr>
                <p:cNvSpPr txBox="1"/>
                <p:nvPr/>
              </p:nvSpPr>
              <p:spPr>
                <a:xfrm>
                  <a:off x="9756056" y="5754867"/>
                  <a:ext cx="2052485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F73B7A-5E55-9825-85AB-5108B3C55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6056" y="5754867"/>
                  <a:ext cx="2052485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5510C04-A1D9-3349-F143-CFABDFAD006A}"/>
                    </a:ext>
                  </a:extLst>
                </p:cNvPr>
                <p:cNvSpPr txBox="1"/>
                <p:nvPr/>
              </p:nvSpPr>
              <p:spPr>
                <a:xfrm>
                  <a:off x="9565715" y="4571283"/>
                  <a:ext cx="242778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5510C04-A1D9-3349-F143-CFABDFAD0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5715" y="4571283"/>
                  <a:ext cx="2427781" cy="707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8176EC06-A238-C46D-7BDA-49B35D545FEC}"/>
                </a:ext>
              </a:extLst>
            </p:cNvPr>
            <p:cNvSpPr/>
            <p:nvPr/>
          </p:nvSpPr>
          <p:spPr>
            <a:xfrm>
              <a:off x="10250069" y="5306091"/>
              <a:ext cx="1011315" cy="4521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399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FDEE2-B34C-9D42-37E1-7E593F8B1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8701"/>
            <a:ext cx="11049000" cy="1325563"/>
          </a:xfrm>
        </p:spPr>
        <p:txBody>
          <a:bodyPr/>
          <a:lstStyle/>
          <a:p>
            <a:r>
              <a:rPr lang="en-US" dirty="0"/>
              <a:t>Dynamical friction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18750-881F-B2D4-BFD6-07A006913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  <p:pic>
        <p:nvPicPr>
          <p:cNvPr id="4" name="Content Placeholder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2BBD66BC-1400-0476-9E2C-CC51BFCF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665" y="69668"/>
            <a:ext cx="1797090" cy="2664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CFE02-AB41-7C25-A92D-DC453D518F84}"/>
              </a:ext>
            </a:extLst>
          </p:cNvPr>
          <p:cNvSpPr txBox="1"/>
          <p:nvPr/>
        </p:nvSpPr>
        <p:spPr>
          <a:xfrm>
            <a:off x="10289469" y="2657051"/>
            <a:ext cx="1797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Subrahmanyan</a:t>
            </a:r>
            <a:r>
              <a:rPr lang="en-US" dirty="0"/>
              <a:t> Chandrasekhar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F71CD-A18B-DD67-C22D-18529548F58F}"/>
              </a:ext>
            </a:extLst>
          </p:cNvPr>
          <p:cNvSpPr txBox="1"/>
          <p:nvPr/>
        </p:nvSpPr>
        <p:spPr>
          <a:xfrm>
            <a:off x="571500" y="1385980"/>
            <a:ext cx="9441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massive object (a star or an ion) moving through a cloud of lighter bodies (space dust or electrons) experiences Dynamical Friction - a pull from the cloud that slows down the object.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34E2E2-98C5-E811-E104-D401DE103007}"/>
              </a:ext>
            </a:extLst>
          </p:cNvPr>
          <p:cNvGrpSpPr/>
          <p:nvPr/>
        </p:nvGrpSpPr>
        <p:grpSpPr>
          <a:xfrm>
            <a:off x="7049683" y="3101819"/>
            <a:ext cx="4638489" cy="3631029"/>
            <a:chOff x="9268317" y="2429797"/>
            <a:chExt cx="4638489" cy="36310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C30631C-D648-2D22-EDFA-6028F9ABA651}"/>
                    </a:ext>
                  </a:extLst>
                </p:cNvPr>
                <p:cNvSpPr txBox="1"/>
                <p:nvPr/>
              </p:nvSpPr>
              <p:spPr>
                <a:xfrm rot="16200000">
                  <a:off x="7900602" y="3797512"/>
                  <a:ext cx="31047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Friction Force 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a14:m>
                  <a:r>
                    <a:rPr lang="en-US" dirty="0"/>
                    <a:t>) [arb. units]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C30631C-D648-2D22-EDFA-6028F9ABA6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900602" y="3797512"/>
                  <a:ext cx="310476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8197" t="-982" r="-24590" b="-17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5C5291-E796-B1E2-F4EB-6B9C725DDBAF}"/>
                    </a:ext>
                  </a:extLst>
                </p:cNvPr>
                <p:cNvSpPr txBox="1"/>
                <p:nvPr/>
              </p:nvSpPr>
              <p:spPr>
                <a:xfrm>
                  <a:off x="9851367" y="5414495"/>
                  <a:ext cx="405543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hadron velocity relative to electrons’ velocity spread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5C5291-E796-B1E2-F4EB-6B9C725DDB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1367" y="5414495"/>
                  <a:ext cx="4055439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203" t="-4717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AEC7F7-EBAC-20FF-8CAC-9719A9313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8371" y="2549863"/>
              <a:ext cx="3880050" cy="286463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2DBDC0-B352-A38B-9AF2-05775BA36824}"/>
                  </a:ext>
                </a:extLst>
              </p:cNvPr>
              <p:cNvSpPr txBox="1"/>
              <p:nvPr/>
            </p:nvSpPr>
            <p:spPr>
              <a:xfrm>
                <a:off x="571500" y="2706375"/>
                <a:ext cx="621254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the force acting between bodies in the system follows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∝1/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law, then the dynamical friction force is given by: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2DBDC0-B352-A38B-9AF2-05775BA3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706375"/>
                <a:ext cx="6212541" cy="1200329"/>
              </a:xfrm>
              <a:prstGeom prst="rect">
                <a:avLst/>
              </a:prstGeom>
              <a:blipFill>
                <a:blip r:embed="rId6"/>
                <a:stretch>
                  <a:fillRect l="-1374" t="-3553" r="-981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C048B6-940D-FC98-FB70-06E38128B991}"/>
                  </a:ext>
                </a:extLst>
              </p:cNvPr>
              <p:cNvSpPr txBox="1"/>
              <p:nvPr/>
            </p:nvSpPr>
            <p:spPr>
              <a:xfrm>
                <a:off x="1211956" y="4138123"/>
                <a:ext cx="5163850" cy="803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⋅∫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𝑣𝑒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C048B6-940D-FC98-FB70-06E38128B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956" y="4138123"/>
                <a:ext cx="5163850" cy="803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B98F40E-A3B7-01B8-C91B-CF840F60BC34}"/>
              </a:ext>
            </a:extLst>
          </p:cNvPr>
          <p:cNvSpPr txBox="1"/>
          <p:nvPr/>
        </p:nvSpPr>
        <p:spPr>
          <a:xfrm>
            <a:off x="571499" y="5112060"/>
            <a:ext cx="62125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time an ion passes the cooling section (CS) it experiences a friction force which reduces its velocity deviation from an average bunch velocity</a:t>
            </a:r>
          </a:p>
        </p:txBody>
      </p:sp>
    </p:spTree>
    <p:extLst>
      <p:ext uri="{BB962C8B-B14F-4D97-AF65-F5344CB8AC3E}">
        <p14:creationId xmlns:p14="http://schemas.microsoft.com/office/powerpoint/2010/main" val="1563280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4950-D3FA-6293-7275-587CCBA9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rate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970FA-CDE9-1F70-B528-BFE8208A9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2B48C0-A4AB-5E3B-20E9-EEF0BF2A8ACB}"/>
                  </a:ext>
                </a:extLst>
              </p:cNvPr>
              <p:cNvSpPr txBox="1"/>
              <p:nvPr/>
            </p:nvSpPr>
            <p:spPr>
              <a:xfrm>
                <a:off x="2960770" y="1988581"/>
                <a:ext cx="6701002" cy="8494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𝒙𝒏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𝑪𝑺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𝛾𝜎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2B48C0-A4AB-5E3B-20E9-EEF0BF2A8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770" y="1988581"/>
                <a:ext cx="6701002" cy="8494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870EFE-4998-3DB8-0E37-76A1B3523407}"/>
                  </a:ext>
                </a:extLst>
              </p:cNvPr>
              <p:cNvSpPr txBox="1"/>
              <p:nvPr/>
            </p:nvSpPr>
            <p:spPr>
              <a:xfrm>
                <a:off x="389965" y="1472468"/>
                <a:ext cx="10616514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Cooling rate for ions with “small relative amplitudes”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400" dirty="0"/>
                  <a:t> [1]: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870EFE-4998-3DB8-0E37-76A1B3523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65" y="1472468"/>
                <a:ext cx="10616514" cy="497252"/>
              </a:xfrm>
              <a:prstGeom prst="rect">
                <a:avLst/>
              </a:prstGeom>
              <a:blipFill>
                <a:blip r:embed="rId3"/>
                <a:stretch>
                  <a:fillRect l="-804" t="-9877" b="-20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B0D39B-52B0-79ED-7747-682B58EBCCDC}"/>
                  </a:ext>
                </a:extLst>
              </p:cNvPr>
              <p:cNvSpPr txBox="1"/>
              <p:nvPr/>
            </p:nvSpPr>
            <p:spPr>
              <a:xfrm>
                <a:off x="2960770" y="3011083"/>
                <a:ext cx="7586436" cy="9545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𝒙𝒏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𝑪𝑺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B0D39B-52B0-79ED-7747-682B58EBC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770" y="3011083"/>
                <a:ext cx="7586436" cy="9545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AAE246-A4D9-FFD8-FF3F-2514A520A7D2}"/>
                  </a:ext>
                </a:extLst>
              </p:cNvPr>
              <p:cNvSpPr txBox="1"/>
              <p:nvPr/>
            </p:nvSpPr>
            <p:spPr>
              <a:xfrm>
                <a:off x="389965" y="4288116"/>
                <a:ext cx="1159136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Cooling rate is getting reduces with energy as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, this reduction can be compensated by a longer cooling section and a higher phase space density of electrons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AAE246-A4D9-FFD8-FF3F-2514A520A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65" y="4288116"/>
                <a:ext cx="11591364" cy="1200329"/>
              </a:xfrm>
              <a:prstGeom prst="rect">
                <a:avLst/>
              </a:prstGeom>
              <a:blipFill>
                <a:blip r:embed="rId5"/>
                <a:stretch>
                  <a:fillRect l="-736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842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AACC40-C16C-31C2-FF43-F2745861C42C}"/>
              </a:ext>
            </a:extLst>
          </p:cNvPr>
          <p:cNvGrpSpPr/>
          <p:nvPr/>
        </p:nvGrpSpPr>
        <p:grpSpPr>
          <a:xfrm>
            <a:off x="1693559" y="748346"/>
            <a:ext cx="8804881" cy="2240317"/>
            <a:chOff x="185966" y="1741690"/>
            <a:chExt cx="8804881" cy="2240317"/>
          </a:xfrm>
        </p:grpSpPr>
        <p:pic>
          <p:nvPicPr>
            <p:cNvPr id="5" name="Picture 4" descr="Chart, line chart&#10;&#10;Description automatically generated">
              <a:extLst>
                <a:ext uri="{FF2B5EF4-FFF2-40B4-BE49-F238E27FC236}">
                  <a16:creationId xmlns:a16="http://schemas.microsoft.com/office/drawing/2014/main" id="{EF9B4BF5-4360-96E3-4CF3-1505A9702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66" y="1746484"/>
              <a:ext cx="2893837" cy="2235523"/>
            </a:xfrm>
            <a:prstGeom prst="rect">
              <a:avLst/>
            </a:prstGeom>
          </p:spPr>
        </p:pic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31AE4463-8659-E680-F254-D6BE75C4C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4193" y="1752662"/>
              <a:ext cx="2860921" cy="2224551"/>
            </a:xfrm>
            <a:prstGeom prst="rect">
              <a:avLst/>
            </a:prstGeom>
          </p:spPr>
        </p:pic>
        <p:pic>
          <p:nvPicPr>
            <p:cNvPr id="7" name="Picture 6" descr="Chart, line chart&#10;&#10;Description automatically generated">
              <a:extLst>
                <a:ext uri="{FF2B5EF4-FFF2-40B4-BE49-F238E27FC236}">
                  <a16:creationId xmlns:a16="http://schemas.microsoft.com/office/drawing/2014/main" id="{E2C346C7-27FC-5504-CCDF-9436AA96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1524" y="1741690"/>
              <a:ext cx="2899323" cy="223552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46A5F1-A207-C417-006D-9D111B3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335"/>
            <a:ext cx="11049000" cy="837141"/>
          </a:xfrm>
        </p:spPr>
        <p:txBody>
          <a:bodyPr>
            <a:normAutofit/>
          </a:bodyPr>
          <a:lstStyle/>
          <a:p>
            <a:r>
              <a:rPr lang="en-US" dirty="0"/>
              <a:t>Fully integrated cooling rates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9F5F26-E093-2A23-10AF-C25E3F6D0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DF37B1-B939-F4B7-5C59-AD0F0C233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603" y="5031765"/>
            <a:ext cx="3219615" cy="901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A98FD07-DA67-77D1-B154-64C5EACE68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868" y="3027847"/>
                <a:ext cx="11717866" cy="850068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While “small amplitude” formulas give good cooling times: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dirty="0"/>
                  <a:t> min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en-US" dirty="0"/>
                  <a:t> min, the total cooling rate must be obtained by integrating the friction force over 6D distributions of both beams: 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A98FD07-DA67-77D1-B154-64C5EACE6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68" y="3027847"/>
                <a:ext cx="11717866" cy="850068"/>
              </a:xfrm>
              <a:prstGeom prst="rect">
                <a:avLst/>
              </a:prstGeom>
              <a:blipFill>
                <a:blip r:embed="rId6"/>
                <a:stretch>
                  <a:fillRect l="-572" t="-15827" r="-1301" b="-9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DA8B1B3-4386-105F-E3DD-BF4C6BAC3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817" y="3636533"/>
            <a:ext cx="2502029" cy="654084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35E31-45C8-1598-0228-90E11A912E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4225" y="4376457"/>
            <a:ext cx="2349621" cy="67313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39BC-C608-5813-3D65-034F35B1DB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0023" y="3612941"/>
            <a:ext cx="4711942" cy="257188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DD8AEB-23F5-6163-E6BD-638F938D6A24}"/>
              </a:ext>
            </a:extLst>
          </p:cNvPr>
          <p:cNvSpPr txBox="1"/>
          <p:nvPr/>
        </p:nvSpPr>
        <p:spPr>
          <a:xfrm>
            <a:off x="427583" y="3825103"/>
            <a:ext cx="4207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both beams have Maxwell-Boltzmann velocity distributions, then integration over velocities can be reduced to 1D integrals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788627-07FA-EEAA-941C-81515E92244D}"/>
              </a:ext>
            </a:extLst>
          </p:cNvPr>
          <p:cNvSpPr txBox="1"/>
          <p:nvPr/>
        </p:nvSpPr>
        <p:spPr>
          <a:xfrm>
            <a:off x="403894" y="5108512"/>
            <a:ext cx="317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both beams have 3D Gaussian density distribution: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6CF04-440A-C885-0587-3B389ABC9084}"/>
              </a:ext>
            </a:extLst>
          </p:cNvPr>
          <p:cNvGrpSpPr/>
          <p:nvPr/>
        </p:nvGrpSpPr>
        <p:grpSpPr>
          <a:xfrm>
            <a:off x="427583" y="5837924"/>
            <a:ext cx="6120701" cy="843796"/>
            <a:chOff x="1294889" y="5285448"/>
            <a:chExt cx="6120701" cy="843796"/>
          </a:xfrm>
          <a:solidFill>
            <a:schemeClr val="bg1"/>
          </a:solidFill>
          <a:effectLst>
            <a:glow>
              <a:schemeClr val="accent1"/>
            </a:glow>
          </a:effectLst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EE5240-7EE6-F838-876B-6AFF47EF780B}"/>
                </a:ext>
              </a:extLst>
            </p:cNvPr>
            <p:cNvSpPr txBox="1"/>
            <p:nvPr/>
          </p:nvSpPr>
          <p:spPr>
            <a:xfrm>
              <a:off x="1294889" y="5285448"/>
              <a:ext cx="4019678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When  e-bunch has a flat-top longitudinal distribution: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519258-891A-C64F-F18D-6FDB841BE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9841" y="5462460"/>
              <a:ext cx="2895749" cy="6667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12576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3B35E29-B159-22C1-2C5F-9720EE08F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88" y="4961176"/>
            <a:ext cx="5219969" cy="1531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376BB-AB00-CCA8-D82B-174E2FC7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Redistribution of cooling rates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B1DEB4-58E7-E82B-2098-115F0E3C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 sz="1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F2ACE74-0408-4C08-CBF6-5BF5D0D357F7}"/>
              </a:ext>
            </a:extLst>
          </p:cNvPr>
          <p:cNvSpPr txBox="1">
            <a:spLocks/>
          </p:cNvSpPr>
          <p:nvPr/>
        </p:nvSpPr>
        <p:spPr>
          <a:xfrm>
            <a:off x="571500" y="1542259"/>
            <a:ext cx="11394722" cy="200497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redistribute cooling between longitudinal and horizontal directions one needs:</a:t>
            </a:r>
          </a:p>
          <a:p>
            <a:pPr lvl="1"/>
            <a:r>
              <a:rPr lang="en-US" dirty="0"/>
              <a:t>Dependence of a longitudinal cooling force on a horizontal coordinate</a:t>
            </a:r>
          </a:p>
          <a:p>
            <a:pPr lvl="1"/>
            <a:r>
              <a:rPr lang="en-US" dirty="0"/>
              <a:t>Horizontal ion dispersion in the cooling section (dependence of ions’ longitudinal velocity on their horizontal coordinate)</a:t>
            </a:r>
          </a:p>
          <a:p>
            <a:r>
              <a:rPr lang="en-US" dirty="0"/>
              <a:t>The redistributed rates [2,3] can be calculated from: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F44189-4E30-6D04-1347-954DF978D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092" y="3442277"/>
            <a:ext cx="3772094" cy="1402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31EA7-FCA9-4726-8CB8-2874D14C430C}"/>
                  </a:ext>
                </a:extLst>
              </p:cNvPr>
              <p:cNvSpPr txBox="1"/>
              <p:nvPr/>
            </p:nvSpPr>
            <p:spPr>
              <a:xfrm>
                <a:off x="1715910" y="5009656"/>
                <a:ext cx="444386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CMR12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latin typeface="CMR8"/>
                  </a:rPr>
                  <a:t> </a:t>
                </a:r>
                <a:r>
                  <a:rPr lang="en-US" sz="2400" dirty="0">
                    <a:latin typeface="CMR1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MR12"/>
                  </a:rPr>
                  <a:t>are given by formulas from the previous slide  with the following substitutions: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31EA7-FCA9-4726-8CB8-2874D14C4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910" y="5009656"/>
                <a:ext cx="4443862" cy="1200329"/>
              </a:xfrm>
              <a:prstGeom prst="rect">
                <a:avLst/>
              </a:prstGeom>
              <a:blipFill>
                <a:blip r:embed="rId4"/>
                <a:stretch>
                  <a:fillRect l="-2058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124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CD15-A363-B9A6-F0F4-FAC1ED2E1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distribution of e-bunch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794E8-9C14-DCBB-77A8-239478FB3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sz="1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B69DFD-BB7A-5833-E3E3-2D6705A475DF}"/>
              </a:ext>
            </a:extLst>
          </p:cNvPr>
          <p:cNvSpPr txBox="1">
            <a:spLocks/>
          </p:cNvSpPr>
          <p:nvPr/>
        </p:nvSpPr>
        <p:spPr>
          <a:xfrm>
            <a:off x="571500" y="1549364"/>
            <a:ext cx="6371678" cy="3454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One can increase cooling by increasing e-bunch’s charge while reducing its emittances: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 the other hand, space charge tune shift can be estimated as:</a:t>
            </a: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400F52-AD81-EFAC-605F-C269AEF6A31C}"/>
                  </a:ext>
                </a:extLst>
              </p:cNvPr>
              <p:cNvSpPr txBox="1"/>
              <p:nvPr/>
            </p:nvSpPr>
            <p:spPr>
              <a:xfrm>
                <a:off x="7855026" y="1490966"/>
                <a:ext cx="1891865" cy="673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400F52-AD81-EFAC-605F-C269AEF6A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026" y="1490966"/>
                <a:ext cx="1891865" cy="6735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9024A90-5D23-5712-9C55-73CFF2B29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178" y="2220521"/>
            <a:ext cx="4858000" cy="95254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513424-42B2-F7EE-2AF8-78AE7AE59079}"/>
                  </a:ext>
                </a:extLst>
              </p:cNvPr>
              <p:cNvSpPr txBox="1"/>
              <p:nvPr/>
            </p:nvSpPr>
            <p:spPr>
              <a:xfrm>
                <a:off x="766482" y="3276614"/>
                <a:ext cx="11229677" cy="8657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For a fixed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, one gets a higher cooling rate for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 with a flat top bunch if one makes its FWHM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𝑧𝑒</m:t>
                        </m:r>
                      </m:sub>
                    </m:sSub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rad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𝑧𝑒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513424-42B2-F7EE-2AF8-78AE7AE5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82" y="3276614"/>
                <a:ext cx="11229677" cy="865750"/>
              </a:xfrm>
              <a:prstGeom prst="rect">
                <a:avLst/>
              </a:prstGeom>
              <a:blipFill>
                <a:blip r:embed="rId4"/>
                <a:stretch>
                  <a:fillRect l="-869" t="-5634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E1A904-9D22-8E68-5739-FF8C45D1EB0E}"/>
                  </a:ext>
                </a:extLst>
              </p:cNvPr>
              <p:cNvSpPr txBox="1"/>
              <p:nvPr/>
            </p:nvSpPr>
            <p:spPr>
              <a:xfrm>
                <a:off x="1408660" y="4463054"/>
                <a:ext cx="5094209" cy="122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Optimization of the cooling rate leads us to employing a double-RF system producing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≈5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−6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𝑧𝑝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E1A904-9D22-8E68-5739-FF8C45D1E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660" y="4463054"/>
                <a:ext cx="5094209" cy="1228863"/>
              </a:xfrm>
              <a:prstGeom prst="rect">
                <a:avLst/>
              </a:prstGeom>
              <a:blipFill>
                <a:blip r:embed="rId5"/>
                <a:stretch>
                  <a:fillRect l="-1794" t="-3465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8BE2A29D-C023-0444-F1D1-473EA1A451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81975" y="3797429"/>
            <a:ext cx="4114460" cy="27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02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F0990-5589-B69E-A756-AAF2AA3D0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9632"/>
            <a:ext cx="11049000" cy="818216"/>
          </a:xfrm>
        </p:spPr>
        <p:txBody>
          <a:bodyPr/>
          <a:lstStyle/>
          <a:p>
            <a:r>
              <a:rPr lang="en-US" dirty="0"/>
              <a:t>Optimal e-bunch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124A98-DC6B-1181-4199-0D63BB0CE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 sz="1000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31C64DD-D0F9-2ED8-2661-1745196E5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9" y="1437068"/>
            <a:ext cx="4165101" cy="3291847"/>
          </a:xfrm>
          <a:prstGeom prst="rect">
            <a:avLst/>
          </a:prstGeom>
          <a:effectLst>
            <a:softEdge rad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C102FD34-AE9A-79CE-53E1-A45D7844B4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988" y="888089"/>
                <a:ext cx="11551024" cy="141644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We keep a constant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sz="2400" dirty="0"/>
                  <a:t> (making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 a function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400" dirty="0"/>
                  <a:t>), we keep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in the CS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0.07</m:t>
                    </m:r>
                  </m:oMath>
                </a14:m>
                <a:r>
                  <a:rPr lang="en-US" sz="2400" dirty="0"/>
                  <a:t>, and we assume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40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400" dirty="0"/>
                  <a:t>, then:</a:t>
                </a:r>
              </a:p>
            </p:txBody>
          </p:sp>
        </mc:Choice>
        <mc:Fallback xmlns="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C102FD34-AE9A-79CE-53E1-A45D7844B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88" y="888089"/>
                <a:ext cx="11551024" cy="1416446"/>
              </a:xfrm>
              <a:prstGeom prst="rect">
                <a:avLst/>
              </a:prstGeom>
              <a:blipFill>
                <a:blip r:embed="rId3"/>
                <a:stretch>
                  <a:fillRect l="-739" t="-5603" r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8C861B-402C-FD5A-2C8F-5B972E212F0C}"/>
                  </a:ext>
                </a:extLst>
              </p:cNvPr>
              <p:cNvSpPr txBox="1"/>
              <p:nvPr/>
            </p:nvSpPr>
            <p:spPr>
              <a:xfrm>
                <a:off x="1304292" y="1905744"/>
                <a:ext cx="25504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Optimal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000" dirty="0"/>
                  <a:t> nm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8C861B-402C-FD5A-2C8F-5B972E212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292" y="1905744"/>
                <a:ext cx="2550476" cy="400110"/>
              </a:xfrm>
              <a:prstGeom prst="rect">
                <a:avLst/>
              </a:prstGeom>
              <a:blipFill>
                <a:blip r:embed="rId4"/>
                <a:stretch>
                  <a:fillRect l="-2632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6C9E9A-0BDA-46A0-BAE0-32E775F26D9F}"/>
                  </a:ext>
                </a:extLst>
              </p:cNvPr>
              <p:cNvSpPr txBox="1"/>
              <p:nvPr/>
            </p:nvSpPr>
            <p:spPr>
              <a:xfrm>
                <a:off x="281732" y="4739145"/>
                <a:ext cx="3299144" cy="2045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Nominal protons parameters: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=11., 1.</m:t>
                    </m:r>
                  </m:oMath>
                </a14:m>
                <a:r>
                  <a:rPr lang="en-US" sz="2000" dirty="0"/>
                  <a:t> nm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=6.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9⋅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=6⋅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𝑧𝑝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000" dirty="0"/>
                  <a:t> cm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6C9E9A-0BDA-46A0-BAE0-32E775F26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32" y="4739145"/>
                <a:ext cx="3299144" cy="2045303"/>
              </a:xfrm>
              <a:prstGeom prst="rect">
                <a:avLst/>
              </a:prstGeom>
              <a:blipFill>
                <a:blip r:embed="rId5"/>
                <a:stretch>
                  <a:fillRect l="-1848" t="-1190" b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18B1F0F-8CB9-76F3-C169-401776BB1AD0}"/>
              </a:ext>
            </a:extLst>
          </p:cNvPr>
          <p:cNvGrpSpPr/>
          <p:nvPr/>
        </p:nvGrpSpPr>
        <p:grpSpPr>
          <a:xfrm>
            <a:off x="4576485" y="2068800"/>
            <a:ext cx="7420035" cy="3140530"/>
            <a:chOff x="126223" y="1772817"/>
            <a:chExt cx="7420035" cy="3140530"/>
          </a:xfrm>
        </p:grpSpPr>
        <p:pic>
          <p:nvPicPr>
            <p:cNvPr id="10" name="Picture 9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45B1DF34-39B8-FAA5-592B-DFFC5BAC3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223" y="1781521"/>
              <a:ext cx="3950216" cy="3131826"/>
            </a:xfrm>
            <a:prstGeom prst="rect">
              <a:avLst/>
            </a:prstGeom>
          </p:spPr>
        </p:pic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A7EB3204-BB44-9DDD-935E-A8905C354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0614" y="1772817"/>
              <a:ext cx="3945644" cy="3131826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E02296F-7A6D-97E0-5F41-B765FAC71CCC}"/>
                </a:ext>
              </a:extLst>
            </p:cNvPr>
            <p:cNvSpPr/>
            <p:nvPr/>
          </p:nvSpPr>
          <p:spPr>
            <a:xfrm>
              <a:off x="1786610" y="3019893"/>
              <a:ext cx="59741" cy="5151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14BA84E-A9D0-8538-5A50-83CBE847D3D7}"/>
                </a:ext>
              </a:extLst>
            </p:cNvPr>
            <p:cNvSpPr/>
            <p:nvPr/>
          </p:nvSpPr>
          <p:spPr>
            <a:xfrm>
              <a:off x="5260656" y="3019892"/>
              <a:ext cx="59741" cy="5151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6">
                <a:extLst>
                  <a:ext uri="{FF2B5EF4-FFF2-40B4-BE49-F238E27FC236}">
                    <a16:creationId xmlns:a16="http://schemas.microsoft.com/office/drawing/2014/main" id="{4E5249EB-CCC9-4EC1-FBA2-2DBEF20CBA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4972" y="1811357"/>
                <a:ext cx="8107786" cy="48999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Good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redistribution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=1.2</m:t>
                    </m:r>
                  </m:oMath>
                </a14:m>
                <a:r>
                  <a:rPr lang="en-US" sz="2400" dirty="0"/>
                  <a:t> m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=1.6</m:t>
                    </m:r>
                  </m:oMath>
                </a14:m>
                <a:r>
                  <a:rPr lang="en-US" sz="2400" dirty="0"/>
                  <a:t> m</a:t>
                </a:r>
              </a:p>
            </p:txBody>
          </p:sp>
        </mc:Choice>
        <mc:Fallback xmlns="">
          <p:sp>
            <p:nvSpPr>
              <p:cNvPr id="8" name="Content Placeholder 6">
                <a:extLst>
                  <a:ext uri="{FF2B5EF4-FFF2-40B4-BE49-F238E27FC236}">
                    <a16:creationId xmlns:a16="http://schemas.microsoft.com/office/drawing/2014/main" id="{4E5249EB-CCC9-4EC1-FBA2-2DBEF20CB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972" y="1811357"/>
                <a:ext cx="8107786" cy="489999"/>
              </a:xfrm>
              <a:prstGeom prst="rect">
                <a:avLst/>
              </a:prstGeom>
              <a:blipFill>
                <a:blip r:embed="rId8"/>
                <a:stretch>
                  <a:fillRect l="-977" t="-16049" r="-1053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91C0B0DB-2A90-43F7-5ECA-CBE39E2E3252}"/>
              </a:ext>
            </a:extLst>
          </p:cNvPr>
          <p:cNvGrpSpPr/>
          <p:nvPr/>
        </p:nvGrpSpPr>
        <p:grpSpPr>
          <a:xfrm>
            <a:off x="2660276" y="5306387"/>
            <a:ext cx="6508377" cy="1403826"/>
            <a:chOff x="2985247" y="5277894"/>
            <a:chExt cx="6508377" cy="140382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976F866-988C-7AC5-CBAF-894EBBB36998}"/>
                </a:ext>
              </a:extLst>
            </p:cNvPr>
            <p:cNvGrpSpPr/>
            <p:nvPr/>
          </p:nvGrpSpPr>
          <p:grpSpPr>
            <a:xfrm>
              <a:off x="3071567" y="5355159"/>
              <a:ext cx="6334651" cy="1229504"/>
              <a:chOff x="3959073" y="5238135"/>
              <a:chExt cx="6334651" cy="12295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CE18917-6101-74DC-78F6-6C4C5ABB986D}"/>
                      </a:ext>
                    </a:extLst>
                  </p:cNvPr>
                  <p:cNvSpPr txBox="1"/>
                  <p:nvPr/>
                </p:nvSpPr>
                <p:spPr>
                  <a:xfrm>
                    <a:off x="3959073" y="5238135"/>
                    <a:ext cx="4579809" cy="12295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/>
                      <a:t>Optimal electrons parameters: </a:t>
                    </a: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a14:m>
                    <a:r>
                      <a:rPr lang="en-US" sz="2400" dirty="0"/>
                      <a:t>  nm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=1.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3⋅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CE18917-6101-74DC-78F6-6C4C5ABB98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59073" y="5238135"/>
                    <a:ext cx="4579809" cy="122950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130" t="-34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9339E3B-5D06-0EA2-FFBA-5B6D9E8C4C77}"/>
                      </a:ext>
                    </a:extLst>
                  </p:cNvPr>
                  <p:cNvSpPr txBox="1"/>
                  <p:nvPr/>
                </p:nvSpPr>
                <p:spPr>
                  <a:xfrm>
                    <a:off x="6286500" y="5592801"/>
                    <a:ext cx="1874184" cy="8309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𝑧𝑒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=36</m:t>
                        </m:r>
                      </m:oMath>
                    </a14:m>
                    <a:r>
                      <a:rPr lang="en-US" sz="2400" dirty="0"/>
                      <a:t> cm</a:t>
                    </a: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9339E3B-5D06-0EA2-FFBA-5B6D9E8C4C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6500" y="5592801"/>
                    <a:ext cx="1874184" cy="83099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49" r="-1948" b="-160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ACF6DEA-5877-DDA9-7678-E1B00DB29B5D}"/>
                      </a:ext>
                    </a:extLst>
                  </p:cNvPr>
                  <p:cNvSpPr txBox="1"/>
                  <p:nvPr/>
                </p:nvSpPr>
                <p:spPr>
                  <a:xfrm>
                    <a:off x="8278346" y="5561448"/>
                    <a:ext cx="2015378" cy="8309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𝑒𝑥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=1.2</m:t>
                        </m:r>
                      </m:oMath>
                    </a14:m>
                    <a:r>
                      <a:rPr lang="en-US" sz="2400" dirty="0"/>
                      <a:t> m </a:t>
                    </a: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𝑖𝑥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=1.6</m:t>
                        </m:r>
                      </m:oMath>
                    </a14:m>
                    <a:r>
                      <a:rPr lang="en-US" sz="2400" dirty="0"/>
                      <a:t> m</a:t>
                    </a: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ACF6DEA-5877-DDA9-7678-E1B00DB29B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8346" y="5561448"/>
                    <a:ext cx="2015378" cy="8309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04" t="-5109" b="-160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EC6902-6D30-E237-FB2F-BA708E1375E2}"/>
                </a:ext>
              </a:extLst>
            </p:cNvPr>
            <p:cNvSpPr/>
            <p:nvPr/>
          </p:nvSpPr>
          <p:spPr>
            <a:xfrm>
              <a:off x="2985247" y="5277894"/>
              <a:ext cx="6508377" cy="140382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9200A3-A0CD-FF21-FB19-E02D984A5E09}"/>
                  </a:ext>
                </a:extLst>
              </p:cNvPr>
              <p:cNvSpPr txBox="1"/>
              <p:nvPr/>
            </p:nvSpPr>
            <p:spPr>
              <a:xfrm>
                <a:off x="9412714" y="5383652"/>
                <a:ext cx="2040971" cy="1229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sz="2400" b="1" dirty="0">
                    <a:solidFill>
                      <a:srgbClr val="0000FF"/>
                    </a:solidFill>
                  </a:rPr>
                  <a:t> hrs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b="1" dirty="0">
                    <a:solidFill>
                      <a:srgbClr val="0000FF"/>
                    </a:solidFill>
                  </a:rPr>
                  <a:t> hrs</a:t>
                </a:r>
              </a:p>
              <a:p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=3.4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hrs)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9200A3-A0CD-FF21-FB19-E02D984A5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714" y="5383652"/>
                <a:ext cx="2040971" cy="1229504"/>
              </a:xfrm>
              <a:prstGeom prst="rect">
                <a:avLst/>
              </a:prstGeom>
              <a:blipFill>
                <a:blip r:embed="rId12"/>
                <a:stretch>
                  <a:fillRect l="-4478" t="-3465" r="-2090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501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5026-ACD9-B214-C711-547139C5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362"/>
            <a:ext cx="11049000" cy="838387"/>
          </a:xfrm>
        </p:spPr>
        <p:txBody>
          <a:bodyPr/>
          <a:lstStyle/>
          <a:p>
            <a:r>
              <a:rPr lang="en-US" dirty="0"/>
              <a:t>Equilibrium e-bunch parameters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B854EF-DF08-8E7E-78FB-C990900B3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BAB9EA-D50F-EF2B-836F-2866182AFDF2}"/>
                  </a:ext>
                </a:extLst>
              </p:cNvPr>
              <p:cNvSpPr txBox="1"/>
              <p:nvPr/>
            </p:nvSpPr>
            <p:spPr>
              <a:xfrm>
                <a:off x="377637" y="751865"/>
                <a:ext cx="11630585" cy="5467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Electrons equilibrium parameters are defined by a balance of the IBS rate, beam-beam scattering (BBS) rate, quantum excitation (small effect), and a rate of radiation damping: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𝑑𝑎𝑚𝑝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𝐼𝐵𝑆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𝐵𝐵𝑆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𝑑𝑎𝑚𝑝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𝑛𝑎𝑡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 determine the equilibrium parameters for any lattice we perform a turn-by-turn tracking [6]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Damping rate and quantum excitation depend on the ring lattice only: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𝑑𝑎𝑚𝑝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𝑤𝑖𝑔𝑔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𝑤𝑖𝑔𝑔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IBS and BBS depend on beam parameters dynamically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the IBS the code uses fast algorithm for IBS calculation in the absence of x-y coupling [7]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the BBS the model for electrons’ heating due to collisions with hadrons was developed [8]:      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𝐵𝐵𝑆𝑧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𝐵𝑆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BAB9EA-D50F-EF2B-836F-2866182AF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37" y="751865"/>
                <a:ext cx="11630585" cy="5467907"/>
              </a:xfrm>
              <a:prstGeom prst="rect">
                <a:avLst/>
              </a:prstGeom>
              <a:blipFill>
                <a:blip r:embed="rId2"/>
                <a:stretch>
                  <a:fillRect l="-472" t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4214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D09C-AFD5-CC7C-3CA2-6E8890AB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8263"/>
            <a:ext cx="11049000" cy="765120"/>
          </a:xfrm>
        </p:spPr>
        <p:txBody>
          <a:bodyPr/>
          <a:lstStyle/>
          <a:p>
            <a:r>
              <a:rPr lang="en-US" dirty="0"/>
              <a:t>RF based electron cooling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0FD3CA-3B13-DCC7-38A1-93A245F22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38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A70EB-425A-1421-7440-7E318CDBDB45}"/>
                  </a:ext>
                </a:extLst>
              </p:cNvPr>
              <p:cNvSpPr txBox="1"/>
              <p:nvPr/>
            </p:nvSpPr>
            <p:spPr>
              <a:xfrm>
                <a:off x="516801" y="870084"/>
                <a:ext cx="1126005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While DC beam electron cooling was successfully used up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=9.4</m:t>
                    </m:r>
                  </m:oMath>
                </a14:m>
                <a:r>
                  <a:rPr lang="en-US" sz="2000" dirty="0"/>
                  <a:t> [11], the most feasible way to cool hadrons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=294</m:t>
                    </m:r>
                  </m:oMath>
                </a14:m>
                <a:r>
                  <a:rPr lang="en-US" sz="2000" dirty="0"/>
                  <a:t> is to utilize an RF-based cooling [12-15].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Low Energy RHIC Electron Cooler  (</a:t>
                </a:r>
                <a:r>
                  <a:rPr lang="en-US" sz="2000" dirty="0" err="1"/>
                  <a:t>LEReC</a:t>
                </a:r>
                <a:r>
                  <a:rPr lang="en-US" sz="2000" dirty="0"/>
                  <a:t>) is an RF-based cooler (operated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=4−5</m:t>
                    </m:r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A70EB-425A-1421-7440-7E318CDBD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01" y="870084"/>
                <a:ext cx="11260054" cy="1015663"/>
              </a:xfrm>
              <a:prstGeom prst="rect">
                <a:avLst/>
              </a:prstGeom>
              <a:blipFill>
                <a:blip r:embed="rId2"/>
                <a:stretch>
                  <a:fillRect l="-487" t="-3012" r="-1029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D48C733-F429-0628-C3BD-F97AD0992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93" y="2242381"/>
            <a:ext cx="11834468" cy="1560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2A95C-40DF-675A-948F-2B4113E0896D}"/>
              </a:ext>
            </a:extLst>
          </p:cNvPr>
          <p:cNvSpPr txBox="1"/>
          <p:nvPr/>
        </p:nvSpPr>
        <p:spPr>
          <a:xfrm>
            <a:off x="284293" y="4090037"/>
            <a:ext cx="117250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LEReC</a:t>
            </a:r>
            <a:r>
              <a:rPr lang="en-US" sz="2000" b="1" dirty="0"/>
              <a:t> is the first: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RF-based electron cooler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cooler with non-magnetized electron beam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electron cooler which is applied directly to the ions in the collider at top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00FF"/>
                </a:solidFill>
              </a:rPr>
              <a:t>LEReC</a:t>
            </a:r>
            <a:r>
              <a:rPr lang="en-US" sz="2000" b="1" dirty="0">
                <a:solidFill>
                  <a:srgbClr val="0000FF"/>
                </a:solidFill>
              </a:rPr>
              <a:t> successfully worked during RHIC low energy run improving luminosity by a factor of two</a:t>
            </a:r>
          </a:p>
        </p:txBody>
      </p:sp>
    </p:spTree>
    <p:extLst>
      <p:ext uri="{BB962C8B-B14F-4D97-AF65-F5344CB8AC3E}">
        <p14:creationId xmlns:p14="http://schemas.microsoft.com/office/powerpoint/2010/main" val="1893043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678A582-C1A7-799C-779E-5360B178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14" y="4291562"/>
            <a:ext cx="3219615" cy="901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6464C7-B858-17E8-491A-33D77CFD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2654"/>
            <a:ext cx="7886700" cy="708834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Total cooling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46D84D-D445-0A45-6B84-027CA81F5F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22192" y="736608"/>
                <a:ext cx="8956421" cy="85006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“Small amplitude” formulas give good cooling times: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dirty="0"/>
                  <a:t> min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en-US" dirty="0"/>
                  <a:t> min</a:t>
                </a:r>
              </a:p>
              <a:p>
                <a:r>
                  <a:rPr lang="en-US" dirty="0"/>
                  <a:t>Total cooling rate is obtained by integrating the friction force over 6D distributions of both beams: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46D84D-D445-0A45-6B84-027CA81F5F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22192" y="736608"/>
                <a:ext cx="8956421" cy="850068"/>
              </a:xfrm>
              <a:blipFill>
                <a:blip r:embed="rId3"/>
                <a:stretch>
                  <a:fillRect l="-545" t="-12950"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53BE2-11FF-55BF-9298-29D3110F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548F6F-6176-639C-CE7A-B6A1A9A8C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069" y="1428889"/>
            <a:ext cx="2502029" cy="654084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DB131-6939-19D6-8C69-D0D5F90F0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728" y="1428890"/>
            <a:ext cx="2349621" cy="67313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BBD2B-D8D4-40BB-9C34-1C5BF863E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756" y="2170553"/>
            <a:ext cx="4711942" cy="257188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2A2034-D86F-AE03-FECF-A105D6B14C2E}"/>
              </a:ext>
            </a:extLst>
          </p:cNvPr>
          <p:cNvSpPr txBox="1"/>
          <p:nvPr/>
        </p:nvSpPr>
        <p:spPr>
          <a:xfrm>
            <a:off x="1622191" y="2288105"/>
            <a:ext cx="4019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both beams have Maxwell-Boltzmann velocity distributions, then integration over velocities can be reduced to 1D integrals: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08D51-2F2C-F58F-4C92-8907F62B941D}"/>
              </a:ext>
            </a:extLst>
          </p:cNvPr>
          <p:cNvSpPr txBox="1"/>
          <p:nvPr/>
        </p:nvSpPr>
        <p:spPr>
          <a:xfrm>
            <a:off x="1622192" y="3729095"/>
            <a:ext cx="317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both beams have 3D Gaussian density distribution: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A1746B-8590-A496-B6E1-ABD02C31A4BB}"/>
              </a:ext>
            </a:extLst>
          </p:cNvPr>
          <p:cNvGrpSpPr/>
          <p:nvPr/>
        </p:nvGrpSpPr>
        <p:grpSpPr>
          <a:xfrm>
            <a:off x="2818890" y="5221711"/>
            <a:ext cx="7220461" cy="1304000"/>
            <a:chOff x="1294889" y="5263591"/>
            <a:chExt cx="7220461" cy="1304000"/>
          </a:xfrm>
          <a:solidFill>
            <a:schemeClr val="bg1"/>
          </a:solidFill>
          <a:effectLst>
            <a:glow>
              <a:schemeClr val="accent1"/>
            </a:glow>
          </a:effectLst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66E506-51B1-5057-A924-3B6031C17C09}"/>
                </a:ext>
              </a:extLst>
            </p:cNvPr>
            <p:cNvGrpSpPr/>
            <p:nvPr/>
          </p:nvGrpSpPr>
          <p:grpSpPr>
            <a:xfrm>
              <a:off x="1294889" y="5263591"/>
              <a:ext cx="7220461" cy="673135"/>
              <a:chOff x="1294889" y="5263591"/>
              <a:chExt cx="7220461" cy="673135"/>
            </a:xfrm>
            <a:grpFill/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729E14-2DC2-FF0D-775B-EE34CC9E7E41}"/>
                  </a:ext>
                </a:extLst>
              </p:cNvPr>
              <p:cNvSpPr txBox="1"/>
              <p:nvPr/>
            </p:nvSpPr>
            <p:spPr>
              <a:xfrm>
                <a:off x="1294889" y="5285448"/>
                <a:ext cx="4019678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e-bunch have a flat-top longitudinal distribution, approximated by: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F939E5D-690B-2471-DA40-28CE6C878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29021" y="5263591"/>
                <a:ext cx="3486329" cy="673135"/>
              </a:xfrm>
              <a:prstGeom prst="rect">
                <a:avLst/>
              </a:prstGeom>
              <a:grpFill/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738C89-9071-27D6-7068-77DFFCFB6B11}"/>
                </a:ext>
              </a:extLst>
            </p:cNvPr>
            <p:cNvGrpSpPr/>
            <p:nvPr/>
          </p:nvGrpSpPr>
          <p:grpSpPr>
            <a:xfrm>
              <a:off x="1301026" y="5900807"/>
              <a:ext cx="3615770" cy="666784"/>
              <a:chOff x="1301026" y="5900807"/>
              <a:chExt cx="3615770" cy="666784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1D89505-0D1E-AEB7-2C1E-B55CF35C76B5}"/>
                  </a:ext>
                </a:extLst>
              </p:cNvPr>
              <p:cNvSpPr/>
              <p:nvPr/>
            </p:nvSpPr>
            <p:spPr>
              <a:xfrm>
                <a:off x="1301026" y="5927653"/>
                <a:ext cx="726158" cy="63380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then: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7B60290-6F6B-07BF-8F75-BE60313A4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1047" y="5900807"/>
                <a:ext cx="2895749" cy="6667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759600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DD4D-8FFC-2444-2FA7-7A25B14F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959980"/>
          </a:xfrm>
        </p:spPr>
        <p:txBody>
          <a:bodyPr/>
          <a:lstStyle/>
          <a:p>
            <a:r>
              <a:rPr lang="en-US" dirty="0"/>
              <a:t>High-Energy Cooling for EIC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94D13-1205-27F0-74A8-7AA98C31E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CB16BB-A692-81AF-C520-9E92DA8E0E55}"/>
              </a:ext>
            </a:extLst>
          </p:cNvPr>
          <p:cNvSpPr txBox="1">
            <a:spLocks/>
          </p:cNvSpPr>
          <p:nvPr/>
        </p:nvSpPr>
        <p:spPr>
          <a:xfrm>
            <a:off x="571500" y="1081406"/>
            <a:ext cx="10666050" cy="56003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Previously, the HEC system for the EIC was based on a novel method of micro-bunched Coherent Electron Cooling (</a:t>
            </a:r>
            <a:r>
              <a:rPr lang="en-US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CeC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). While recent years R&amp;D studies have made significant progress, there are crucial unresolved issues related with extremely tight tolerances on timing electron and hadron beams in the cooler and cooling diagnostic. </a:t>
            </a:r>
          </a:p>
          <a:p>
            <a:pPr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 alternative 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HEC systems based on well-established technique of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Electron Cooling 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were considered in the past and some of the approaches are being explored in greater detail here at CAD.</a:t>
            </a:r>
          </a:p>
          <a:p>
            <a:pPr indent="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sz="18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3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2380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E2F8-12AE-2015-536D-599A9C34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921"/>
            <a:ext cx="7886700" cy="759339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Space charge tune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A910F-5023-B464-E0D6-EAA98C1C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907" y="796391"/>
            <a:ext cx="8926634" cy="3454500"/>
          </a:xfrm>
        </p:spPr>
        <p:txBody>
          <a:bodyPr>
            <a:normAutofit/>
          </a:bodyPr>
          <a:lstStyle/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One can increase cooling by increasing e-bunch’s charge while reducing its emittances:</a:t>
            </a: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 the other hand, space charge tune shift can be estimated as:</a:t>
            </a: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Helvetica" pitchFamily="34" charset="0"/>
                <a:ea typeface="ＭＳ Ｐゴシック" charset="0"/>
                <a:cs typeface="Helvetica" pitchFamily="34" charset="0"/>
              </a:rPr>
              <a:t>Depending on e-bunch longitudinal density distribution</a:t>
            </a:r>
            <a:endParaRPr lang="en-US" sz="2000" dirty="0">
              <a:solidFill>
                <a:srgbClr val="0033CC"/>
              </a:solidFill>
              <a:latin typeface="Helvetica" pitchFamily="34" charset="0"/>
              <a:ea typeface="ＭＳ Ｐゴシック" charset="0"/>
              <a:cs typeface="Helvetica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E61C9-D6EE-D1F4-96AE-81AC8295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842C9D-5945-EE33-7120-D00DD5C71E45}"/>
                  </a:ext>
                </a:extLst>
              </p:cNvPr>
              <p:cNvSpPr txBox="1"/>
              <p:nvPr/>
            </p:nvSpPr>
            <p:spPr>
              <a:xfrm>
                <a:off x="4997526" y="1216125"/>
                <a:ext cx="1891865" cy="673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842C9D-5945-EE33-7120-D00DD5C71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26" y="1216125"/>
                <a:ext cx="1891865" cy="6735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792E17A-2F19-6F67-8490-58E91034A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828" y="3820219"/>
            <a:ext cx="1219263" cy="400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7CAAB1-B1F7-1309-0CCE-AE043D5D2F09}"/>
              </a:ext>
            </a:extLst>
          </p:cNvPr>
          <p:cNvSpPr txBox="1"/>
          <p:nvPr/>
        </p:nvSpPr>
        <p:spPr>
          <a:xfrm>
            <a:off x="2152650" y="373479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7C39C-F93E-9B31-45E1-B59A900BD8A9}"/>
              </a:ext>
            </a:extLst>
          </p:cNvPr>
          <p:cNvSpPr txBox="1"/>
          <p:nvPr/>
        </p:nvSpPr>
        <p:spPr>
          <a:xfrm>
            <a:off x="7644189" y="376840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top: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4A8D3D-297F-5FA5-33AC-D237ECC4C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689" y="3817829"/>
            <a:ext cx="1130358" cy="3810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44B7F5-69A4-162A-A2F0-700A13B74610}"/>
                  </a:ext>
                </a:extLst>
              </p:cNvPr>
              <p:cNvSpPr txBox="1"/>
              <p:nvPr/>
            </p:nvSpPr>
            <p:spPr>
              <a:xfrm>
                <a:off x="1873147" y="5209000"/>
                <a:ext cx="8542582" cy="8657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400" b="1" dirty="0">
                    <a:solidFill>
                      <a:srgbClr val="0000FF"/>
                    </a:solidFill>
                    <a:latin typeface="CMR12"/>
                  </a:rPr>
                  <a:t>For a fixed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CMR12"/>
                  </a:rPr>
                  <a:t>, one gets a higher cooling rate for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CMR12"/>
                  </a:rPr>
                  <a:t> with a flat top bunch if one makes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𝒛𝒆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</m:rad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𝒛𝒆</m:t>
                        </m:r>
                      </m:sub>
                    </m:sSub>
                  </m:oMath>
                </a14:m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44B7F5-69A4-162A-A2F0-700A13B74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147" y="5209000"/>
                <a:ext cx="8542582" cy="865750"/>
              </a:xfrm>
              <a:prstGeom prst="rect">
                <a:avLst/>
              </a:prstGeom>
              <a:blipFill>
                <a:blip r:embed="rId5"/>
                <a:stretch>
                  <a:fillRect l="-1070" t="-5594" b="-14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9628B08-2D4B-3006-CF9D-1F6C1DF06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696" y="4255497"/>
            <a:ext cx="3219615" cy="9017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56596A-0181-19F6-0CB7-CB5F8E326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9314" y="3717293"/>
            <a:ext cx="2502029" cy="654084"/>
          </a:xfrm>
          <a:prstGeom prst="rect">
            <a:avLst/>
          </a:prstGeom>
          <a:ln w="9525">
            <a:solidFill>
              <a:srgbClr val="0000FF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1CEF9C-12CD-9773-BEDB-0675BEA7D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8759" y="2367250"/>
            <a:ext cx="4858000" cy="95254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4C8449-9992-F25C-40A5-AC139D3F87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7825" y="4436029"/>
            <a:ext cx="2895749" cy="66678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3544F-2BC2-1148-8826-E655D2DB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International Workshop on Beam Cooling and Related Topics </a:t>
            </a:r>
          </a:p>
        </p:txBody>
      </p:sp>
    </p:spTree>
    <p:extLst>
      <p:ext uri="{BB962C8B-B14F-4D97-AF65-F5344CB8AC3E}">
        <p14:creationId xmlns:p14="http://schemas.microsoft.com/office/powerpoint/2010/main" val="469272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F9851-863B-C195-159D-C24170B2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846" y="136525"/>
            <a:ext cx="8491451" cy="8526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0519D"/>
                </a:solidFill>
                <a:latin typeface="+mn-lt"/>
              </a:rPr>
              <a:t>Optimal longitudinal distribution</a:t>
            </a:r>
            <a:endParaRPr lang="en-US" dirty="0">
              <a:solidFill>
                <a:srgbClr val="30519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B7BE3-468D-74D8-70D9-318CBA2F0F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01017" y="1018438"/>
                <a:ext cx="5226372" cy="1283982"/>
              </a:xfrm>
            </p:spPr>
            <p:txBody>
              <a:bodyPr>
                <a:normAutofit lnSpcReduction="1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For a flat top (employing double-RF system) e-bunch, for a 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, the cooling rate dependence on bunch length becomes: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B7BE3-468D-74D8-70D9-318CBA2F0F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1017" y="1018438"/>
                <a:ext cx="5226372" cy="1283982"/>
              </a:xfrm>
              <a:blipFill>
                <a:blip r:embed="rId2"/>
                <a:stretch>
                  <a:fillRect l="-1517" t="-9005" r="-1517" b="-9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1BCE2-CE66-81DB-68C2-E9685FB2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68CD33-6180-176A-0C1A-513BDDD37B91}"/>
                  </a:ext>
                </a:extLst>
              </p:cNvPr>
              <p:cNvSpPr txBox="1"/>
              <p:nvPr/>
            </p:nvSpPr>
            <p:spPr>
              <a:xfrm>
                <a:off x="7364678" y="1429269"/>
                <a:ext cx="2313069" cy="843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erf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𝑧𝑒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𝑧𝑖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68CD33-6180-176A-0C1A-513BDDD37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678" y="1429269"/>
                <a:ext cx="2313069" cy="8431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76110EEB-FA62-8A93-AC73-CBEB1459A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555" y="2511090"/>
            <a:ext cx="3494844" cy="312725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E900E4A-ED6D-23AA-A783-4D085D43152B}"/>
              </a:ext>
            </a:extLst>
          </p:cNvPr>
          <p:cNvSpPr/>
          <p:nvPr/>
        </p:nvSpPr>
        <p:spPr>
          <a:xfrm>
            <a:off x="5527590" y="3991232"/>
            <a:ext cx="372945" cy="1544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315F5149-E442-DE07-50E5-5EB51E748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937" y="2865638"/>
            <a:ext cx="3840162" cy="25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FEC8205-86E6-DB31-B849-F878F7CC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510" y="1623816"/>
            <a:ext cx="4400102" cy="3582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6464C7-B858-17E8-491A-33D77CFD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2654"/>
            <a:ext cx="7886700" cy="708834"/>
          </a:xfrm>
        </p:spPr>
        <p:txBody>
          <a:bodyPr>
            <a:normAutofit fontScale="90000"/>
          </a:bodyPr>
          <a:lstStyle/>
          <a:p>
            <a:r>
              <a:rPr lang="en-US" dirty="0"/>
              <a:t>Total cooling rate (special case)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53BE2-11FF-55BF-9298-29D3110F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DCFA8-A6FA-4349-37E9-E4229854D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629" y="900672"/>
            <a:ext cx="6940907" cy="3683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97C356-5D62-4FD2-A8E3-02B7E2DBC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857" y="1552985"/>
            <a:ext cx="4476980" cy="20384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B7E9CE-5152-3558-8689-BD98EC3A191D}"/>
              </a:ext>
            </a:extLst>
          </p:cNvPr>
          <p:cNvGrpSpPr/>
          <p:nvPr/>
        </p:nvGrpSpPr>
        <p:grpSpPr>
          <a:xfrm>
            <a:off x="2013980" y="4375619"/>
            <a:ext cx="3892750" cy="894888"/>
            <a:chOff x="489980" y="4375619"/>
            <a:chExt cx="3892750" cy="8948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C7B631-BE1F-04D3-DFA7-2F4A87402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980" y="4444965"/>
              <a:ext cx="3892750" cy="82554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8D52C8-F50D-B828-2904-A7B58E8B1643}"/>
                </a:ext>
              </a:extLst>
            </p:cNvPr>
            <p:cNvSpPr/>
            <p:nvPr/>
          </p:nvSpPr>
          <p:spPr>
            <a:xfrm>
              <a:off x="1926991" y="4375619"/>
              <a:ext cx="153422" cy="135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CF6F8C-DD53-08AC-12EB-B19A55A94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412" y="3634810"/>
            <a:ext cx="2349621" cy="673135"/>
          </a:xfrm>
          <a:prstGeom prst="rect">
            <a:avLst/>
          </a:prstGeom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AAAA7-FBF1-9B4F-C3C0-806ACB9D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International Workshop on Beam Cooling and Related Topics </a:t>
            </a:r>
          </a:p>
        </p:txBody>
      </p:sp>
    </p:spTree>
    <p:extLst>
      <p:ext uri="{BB962C8B-B14F-4D97-AF65-F5344CB8AC3E}">
        <p14:creationId xmlns:p14="http://schemas.microsoft.com/office/powerpoint/2010/main" val="2120783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0DD13-F52E-4703-0099-5BEE4866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579959"/>
          </a:xfrm>
        </p:spPr>
        <p:txBody>
          <a:bodyPr>
            <a:normAutofit fontScale="90000"/>
          </a:bodyPr>
          <a:lstStyle/>
          <a:p>
            <a:r>
              <a:rPr lang="en-US" dirty="0"/>
              <a:t>Redistribution (special case)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0852E-FFB4-494A-5BF9-C37EBF66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915B8-FC8F-756B-1B05-B175E349E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770" y="1240620"/>
            <a:ext cx="6026460" cy="478179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B235C-B4B5-ED95-7558-343BB2A9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International Workshop on Beam Cooling and Related Topics </a:t>
            </a:r>
          </a:p>
        </p:txBody>
      </p:sp>
    </p:spTree>
    <p:extLst>
      <p:ext uri="{BB962C8B-B14F-4D97-AF65-F5344CB8AC3E}">
        <p14:creationId xmlns:p14="http://schemas.microsoft.com/office/powerpoint/2010/main" val="2071643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A541F22E-E5C0-EBAF-2F45-9165C59CC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433" y="3420508"/>
            <a:ext cx="4402845" cy="3228753"/>
          </a:xfrm>
          <a:prstGeom prst="rect">
            <a:avLst/>
          </a:prstGeom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A247E815-EA71-2D9C-B66F-299502C8A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510" y="3528455"/>
            <a:ext cx="4350724" cy="3231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E7EFB4-AF87-3E6E-A8B6-F59CCBD9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61713"/>
            <a:ext cx="8049837" cy="846826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Proton-electron focusing (I)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5BD3D6-6C12-4EFF-6B37-27CC03ADA73B}"/>
                  </a:ext>
                </a:extLst>
              </p:cNvPr>
              <p:cNvSpPr txBox="1"/>
              <p:nvPr/>
            </p:nvSpPr>
            <p:spPr>
              <a:xfrm>
                <a:off x="1578736" y="766010"/>
                <a:ext cx="9034529" cy="2270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focusing of e-bunch by a space charge of co-traveling protons, limits a tolerable transverse size of the electron bunch in the cooling section relative to the proton bunch size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 determine a tolerable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sz="2000" dirty="0"/>
                  <a:t>, we performed tracking studies which included a realistic focusing from a proton bunch with Gaussian transverse distribution        [</a:t>
                </a:r>
                <a:r>
                  <a:rPr lang="en-US" sz="2000" i="1" dirty="0">
                    <a:latin typeface="CMR12"/>
                  </a:rPr>
                  <a:t>S. Seletskiy, A.V. Fedotov, D. Kayran, J. Kewisch, WEPA78, NAPAC2022, Albuquerque, NM, USA (2022)</a:t>
                </a:r>
                <a:r>
                  <a:rPr lang="en-US" sz="2000" dirty="0"/>
                  <a:t>]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5BD3D6-6C12-4EFF-6B37-27CC03ADA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736" y="766010"/>
                <a:ext cx="9034529" cy="2270430"/>
              </a:xfrm>
              <a:prstGeom prst="rect">
                <a:avLst/>
              </a:prstGeom>
              <a:blipFill>
                <a:blip r:embed="rId4"/>
                <a:stretch>
                  <a:fillRect l="-607" t="-1344" b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DDDAA91-FC17-6278-D964-D6DBB9349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577" y="2951379"/>
            <a:ext cx="4038808" cy="7620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D1736E-CBB3-D428-2BB1-AC8E8C7A908D}"/>
                  </a:ext>
                </a:extLst>
              </p:cNvPr>
              <p:cNvSpPr txBox="1"/>
              <p:nvPr/>
            </p:nvSpPr>
            <p:spPr>
              <a:xfrm>
                <a:off x="3840872" y="3918996"/>
                <a:ext cx="3844122" cy="1225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10k particles are tracked for 5k, 10k, and 20k turns</a:t>
                </a:r>
              </a:p>
              <a:p>
                <a:r>
                  <a:rPr lang="en-US" dirty="0"/>
                  <a:t>No emittance growth or particles’ loss is observed for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𝒑𝒆</m:t>
                        </m:r>
                      </m:sub>
                    </m:sSub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𝟎𝟕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D1736E-CBB3-D428-2BB1-AC8E8C7A9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872" y="3918996"/>
                <a:ext cx="3844122" cy="1225207"/>
              </a:xfrm>
              <a:prstGeom prst="rect">
                <a:avLst/>
              </a:prstGeom>
              <a:blipFill>
                <a:blip r:embed="rId6"/>
                <a:stretch>
                  <a:fillRect l="-1268" t="-2985" b="-4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3559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45D811-21A1-42EA-670D-40A8AE4B6C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01906" y="1263869"/>
            <a:ext cx="3291567" cy="21943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5BD3D6-6C12-4EFF-6B37-27CC03ADA73B}"/>
              </a:ext>
            </a:extLst>
          </p:cNvPr>
          <p:cNvSpPr txBox="1"/>
          <p:nvPr/>
        </p:nvSpPr>
        <p:spPr>
          <a:xfrm>
            <a:off x="1678547" y="766010"/>
            <a:ext cx="8900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MR12"/>
              </a:rPr>
              <a:t>An additional effect of the p-e focusing results from a non-uniformity of the longitudinal distribution of a proton bunch.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7EFB4-AF87-3E6E-A8B6-F59CCBD9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61713"/>
            <a:ext cx="8049837" cy="846826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Proton-electron focusing (II)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C069B-841D-727C-103B-6EDB0DFCA3E5}"/>
              </a:ext>
            </a:extLst>
          </p:cNvPr>
          <p:cNvSpPr txBox="1"/>
          <p:nvPr/>
        </p:nvSpPr>
        <p:spPr>
          <a:xfrm>
            <a:off x="1678547" y="1490008"/>
            <a:ext cx="51919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MR12"/>
              </a:rPr>
              <a:t>Different slices of an e-bunch see different focusing from protons.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MR12"/>
              </a:rPr>
              <a:t>This unavoidable focusing mismatch can cause an “emittance dilution”. The diluted equilibrium projected emittance can be estimated as: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58DF18-F7E0-03A9-F2E8-154B1C59C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077" y="3474359"/>
            <a:ext cx="4902452" cy="10541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96B6FDF-0A46-A341-220E-617485905D3E}"/>
              </a:ext>
            </a:extLst>
          </p:cNvPr>
          <p:cNvGrpSpPr/>
          <p:nvPr/>
        </p:nvGrpSpPr>
        <p:grpSpPr>
          <a:xfrm>
            <a:off x="1747423" y="4756641"/>
            <a:ext cx="8316582" cy="673135"/>
            <a:chOff x="443299" y="4694857"/>
            <a:chExt cx="8316582" cy="6731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4BC0B8-B9AC-2944-7E57-DF871E25D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8745" y="4694857"/>
              <a:ext cx="3486329" cy="6731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173633-211E-FC60-5EB3-0FE1155266BB}"/>
                </a:ext>
              </a:extLst>
            </p:cNvPr>
            <p:cNvSpPr txBox="1"/>
            <p:nvPr/>
          </p:nvSpPr>
          <p:spPr>
            <a:xfrm>
              <a:off x="443299" y="4846758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FEF053-6C66-38AF-5C06-77BEF6E979BE}"/>
                    </a:ext>
                  </a:extLst>
                </p:cNvPr>
                <p:cNvSpPr txBox="1"/>
                <p:nvPr/>
              </p:nvSpPr>
              <p:spPr>
                <a:xfrm>
                  <a:off x="5151649" y="4846758"/>
                  <a:ext cx="3608232" cy="39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and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0.07</m:t>
                      </m:r>
                    </m:oMath>
                  </a14:m>
                  <a:r>
                    <a:rPr lang="en-US" dirty="0"/>
                    <a:t>,  </a:t>
                  </a:r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𝜹𝜺</m:t>
                          </m:r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</m:d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𝟎𝟏𝟓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FEF053-6C66-38AF-5C06-77BEF6E979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1649" y="4846758"/>
                  <a:ext cx="3608232" cy="390748"/>
                </a:xfrm>
                <a:prstGeom prst="rect">
                  <a:avLst/>
                </a:prstGeom>
                <a:blipFill>
                  <a:blip r:embed="rId5"/>
                  <a:stretch>
                    <a:fillRect l="-1351" t="-7813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E3B33EE-CABE-6FBC-655B-45BB9B9CA800}"/>
              </a:ext>
            </a:extLst>
          </p:cNvPr>
          <p:cNvSpPr txBox="1"/>
          <p:nvPr/>
        </p:nvSpPr>
        <p:spPr>
          <a:xfrm>
            <a:off x="1747424" y="5679350"/>
            <a:ext cx="56387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latin typeface="CMR12"/>
              </a:rPr>
              <a:t>S. Seletskiy, S. Nagaitsev, BNL-224133-2023-TECH (2023)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5376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74FFE-5DE6-2B57-A742-DAA14DF1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41749"/>
            <a:ext cx="11049000" cy="1325563"/>
          </a:xfrm>
        </p:spPr>
        <p:txBody>
          <a:bodyPr/>
          <a:lstStyle/>
          <a:p>
            <a:r>
              <a:rPr lang="en-US" dirty="0"/>
              <a:t>Proton-electron focusing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605A08-C121-D8D1-5FF3-CD0EFA5F8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46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135064-89DE-EB75-F68E-4155C29DE30A}"/>
                  </a:ext>
                </a:extLst>
              </p:cNvPr>
              <p:cNvSpPr txBox="1"/>
              <p:nvPr/>
            </p:nvSpPr>
            <p:spPr>
              <a:xfrm>
                <a:off x="359535" y="1196316"/>
                <a:ext cx="11745059" cy="4183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dirty="0"/>
                  <a:t>focusing of </a:t>
                </a:r>
                <a:r>
                  <a:rPr lang="en-US" sz="2400" b="0" i="0" u="none" strike="noStrike" baseline="0" dirty="0"/>
                  <a:t>e-bunch by a space charge of co-traveling protons, limits a transverse size of the electron bunch in the cooling section relative to </a:t>
                </a:r>
                <a:r>
                  <a:rPr lang="en-US" sz="2400" dirty="0"/>
                  <a:t>the</a:t>
                </a:r>
                <a:r>
                  <a:rPr lang="en-US" sz="2400" b="0" i="0" u="none" strike="noStrike" baseline="0" dirty="0"/>
                  <a:t> proton bunch size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To determine </a:t>
                </a:r>
                <a:r>
                  <a:rPr lang="en-US" sz="2400" b="0" i="0" u="none" strike="noStrike" baseline="0" dirty="0"/>
                  <a:t>a tolerable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u="none" strike="noStrike" baseline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sz="2400" b="0" i="0" u="none" strike="noStrike" baseline="0" dirty="0"/>
                  <a:t>, we performed tracking studies [4] which included a realistic focusing from a proton bunch with Gaussian transverse distribution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0" i="0" u="none" strike="noStrike" baseline="0" dirty="0">
                    <a:latin typeface="CMR12"/>
                  </a:rPr>
                  <a:t>An additional effect of the p-e focusing results from a non-uniformity of the longitudinal distribution of a proton bunch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MR12"/>
                  </a:rPr>
                  <a:t>D</a:t>
                </a:r>
                <a:r>
                  <a:rPr lang="en-US" sz="2400" b="0" i="0" u="none" strike="noStrike" baseline="0" dirty="0">
                    <a:latin typeface="CMR12"/>
                  </a:rPr>
                  <a:t>ifferent slices of an e-bunch see different focusing from protons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400" b="0" i="0" u="none" strike="noStrike" baseline="0" dirty="0">
                    <a:latin typeface="CMR12"/>
                  </a:rPr>
                  <a:t>This unavoidable focusing mismatch can cause an “emittance dilution” [5]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Our studies showed that the p-e focusing effects are tolerable if the characteristic condition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&lt;0.07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 is satisfied, where</a:t>
                </a:r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135064-89DE-EB75-F68E-4155C29DE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5" y="1196316"/>
                <a:ext cx="11745059" cy="4183518"/>
              </a:xfrm>
              <a:prstGeom prst="rect">
                <a:avLst/>
              </a:prstGeom>
              <a:blipFill>
                <a:blip r:embed="rId2"/>
                <a:stretch>
                  <a:fillRect l="-727" t="-1019" b="-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C17B857-47AC-4F6C-E503-F25B69AA1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672" y="5554556"/>
            <a:ext cx="4038808" cy="7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94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E46F6-79F3-86E4-99B5-5A34AF84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672842"/>
          </a:xfrm>
        </p:spPr>
        <p:txBody>
          <a:bodyPr>
            <a:normAutofit fontScale="90000"/>
          </a:bodyPr>
          <a:lstStyle/>
          <a:p>
            <a:r>
              <a:rPr lang="en-US" dirty="0"/>
              <a:t>BBS 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DF0DD-B223-A6C7-5280-09A3DD7F8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655" y="774051"/>
            <a:ext cx="3429176" cy="1390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0A7842-BE02-717F-3B60-476F18CDE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14" y="1595583"/>
            <a:ext cx="2267067" cy="46357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C5253-0DBB-5B09-BD5D-F089A0384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013" y="2903373"/>
            <a:ext cx="7817252" cy="1485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B06A39-4EDD-4D3A-5BA7-5E135C97F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914" y="4684022"/>
            <a:ext cx="5302523" cy="5588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532A6A-58F9-C73E-2C92-49BA2C39B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212" y="5364041"/>
            <a:ext cx="4769095" cy="12764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032BB1-5782-26CB-4EB8-70417826C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655" y="2375313"/>
            <a:ext cx="1676486" cy="3683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2B532F-A032-F042-1734-F056F2C66E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167" y="2402235"/>
            <a:ext cx="1244664" cy="3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719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88321-F583-94FD-E086-6B6FB866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344" y="12406"/>
            <a:ext cx="8295656" cy="574003"/>
          </a:xfrm>
        </p:spPr>
        <p:txBody>
          <a:bodyPr>
            <a:normAutofit/>
          </a:bodyPr>
          <a:lstStyle/>
          <a:p>
            <a:r>
              <a:rPr lang="en-US" sz="3200" dirty="0"/>
              <a:t>Ring cooler hadron beam optics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D18AA-EF89-3DF2-C206-AAC115F6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8C0D51-78BE-DF7C-EF8D-C9B4CDA8D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1997" y="831011"/>
            <a:ext cx="7886700" cy="3439990"/>
          </a:xfrm>
        </p:spPr>
        <p:txBody>
          <a:bodyPr/>
          <a:lstStyle/>
          <a:p>
            <a:pPr marL="0" indent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7666C4-1ED2-C86C-C0BF-AC80FF9F2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168" y="831012"/>
            <a:ext cx="6164358" cy="30497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26102-A942-A334-2B73-93DD95353489}"/>
              </a:ext>
            </a:extLst>
          </p:cNvPr>
          <p:cNvSpPr txBox="1"/>
          <p:nvPr/>
        </p:nvSpPr>
        <p:spPr>
          <a:xfrm>
            <a:off x="1798008" y="4125350"/>
            <a:ext cx="97001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cooler requirements of long cooling section with proper hadron beam beta functions </a:t>
            </a:r>
          </a:p>
          <a:p>
            <a:r>
              <a:rPr lang="en-US" dirty="0"/>
              <a:t>and dispersion can be achieved. </a:t>
            </a:r>
          </a:p>
          <a:p>
            <a:endParaRPr lang="en-US" dirty="0"/>
          </a:p>
          <a:p>
            <a:r>
              <a:rPr lang="en-US" dirty="0"/>
              <a:t>As Ring Cooler provides long cooling section, integration with Precooler becomes simple</a:t>
            </a:r>
          </a:p>
          <a:p>
            <a:r>
              <a:rPr lang="en-US" dirty="0"/>
              <a:t>as Precooler also requires long cooling section.  As a result, when integrated with Ring cooler</a:t>
            </a:r>
          </a:p>
          <a:p>
            <a:r>
              <a:rPr lang="en-US" dirty="0"/>
              <a:t>Precooler design could be simplified with performance significantly improved.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BFAE9-6FF6-E91D-4303-8D50C14E5F57}"/>
              </a:ext>
            </a:extLst>
          </p:cNvPr>
          <p:cNvSpPr txBox="1"/>
          <p:nvPr/>
        </p:nvSpPr>
        <p:spPr>
          <a:xfrm>
            <a:off x="9381874" y="2835557"/>
            <a:ext cx="2572251" cy="646331"/>
          </a:xfrm>
          <a:prstGeom prst="rect">
            <a:avLst/>
          </a:prstGeom>
          <a:solidFill>
            <a:srgbClr val="FFF4D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Details in Derong Xu talk.</a:t>
            </a:r>
          </a:p>
        </p:txBody>
      </p:sp>
    </p:spTree>
    <p:extLst>
      <p:ext uri="{BB962C8B-B14F-4D97-AF65-F5344CB8AC3E}">
        <p14:creationId xmlns:p14="http://schemas.microsoft.com/office/powerpoint/2010/main" val="1279122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63FB-F0CE-4A0F-A071-55583697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952" y="178274"/>
            <a:ext cx="7886700" cy="85135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Integration of Precooler with Ring Cooler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04C54-9286-4058-AC20-ECBEE093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282" y="603950"/>
            <a:ext cx="8725971" cy="5868764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/>
            <a:endParaRPr lang="en-US" sz="1800" dirty="0"/>
          </a:p>
          <a:p>
            <a:pPr marL="0" indent="0"/>
            <a:endParaRPr lang="en-US" sz="18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1AF17-6F94-43F7-BE13-3E58685D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8524E-E271-AD36-934C-C2DDFB89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975" y="1473268"/>
            <a:ext cx="4522545" cy="2686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1CBB9-6090-B451-DB1C-CC2037629499}"/>
              </a:ext>
            </a:extLst>
          </p:cNvPr>
          <p:cNvSpPr txBox="1"/>
          <p:nvPr/>
        </p:nvSpPr>
        <p:spPr>
          <a:xfrm>
            <a:off x="6530168" y="1170032"/>
            <a:ext cx="4048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Precooling of protons beam</a:t>
            </a:r>
          </a:p>
          <a:p>
            <a:r>
              <a:rPr lang="en-US" dirty="0"/>
              <a:t>emittances at 24 GeV, assumes</a:t>
            </a:r>
          </a:p>
          <a:p>
            <a:r>
              <a:rPr lang="en-US" dirty="0"/>
              <a:t>effective cooling section length of</a:t>
            </a:r>
          </a:p>
          <a:p>
            <a:r>
              <a:rPr lang="en-US" dirty="0"/>
              <a:t>120m, electron current of 100mA, and </a:t>
            </a:r>
          </a:p>
          <a:p>
            <a:r>
              <a:rPr lang="en-US" dirty="0"/>
              <a:t>electron angles of 20urad.</a:t>
            </a:r>
          </a:p>
          <a:p>
            <a:endParaRPr lang="en-US" dirty="0"/>
          </a:p>
          <a:p>
            <a:r>
              <a:rPr lang="en-US" dirty="0"/>
              <a:t>Integration with high-energy cooling </a:t>
            </a:r>
          </a:p>
          <a:p>
            <a:r>
              <a:rPr lang="en-US" dirty="0"/>
              <a:t>based on Ring cooler concept, allows</a:t>
            </a:r>
          </a:p>
          <a:p>
            <a:r>
              <a:rPr lang="en-US" dirty="0"/>
              <a:t>to use longer cooling section which </a:t>
            </a:r>
          </a:p>
          <a:p>
            <a:r>
              <a:rPr lang="en-US" dirty="0"/>
              <a:t>allows to reduce required current</a:t>
            </a:r>
          </a:p>
          <a:p>
            <a:r>
              <a:rPr lang="en-US" dirty="0"/>
              <a:t>for Precooler and achieve better cooling performance.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BA075-0C74-0992-8432-36527230DADF}"/>
              </a:ext>
            </a:extLst>
          </p:cNvPr>
          <p:cNvSpPr txBox="1"/>
          <p:nvPr/>
        </p:nvSpPr>
        <p:spPr>
          <a:xfrm>
            <a:off x="1792462" y="4819739"/>
            <a:ext cx="87259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 Ring cooler does not requires many focusing elements for electron beam cooling section, </a:t>
            </a:r>
          </a:p>
          <a:p>
            <a:r>
              <a:rPr lang="en-US" dirty="0"/>
              <a:t>compared to SHC-</a:t>
            </a:r>
            <a:r>
              <a:rPr lang="en-US" dirty="0" err="1"/>
              <a:t>CeC</a:t>
            </a:r>
            <a:r>
              <a:rPr lang="en-US" dirty="0"/>
              <a:t>, it offers simpler technical solution to provide shielding from remnant</a:t>
            </a:r>
          </a:p>
          <a:p>
            <a:r>
              <a:rPr lang="en-US" dirty="0"/>
              <a:t>Magnetic fields and achieve required angular spread for Precooling.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47730-E5BF-9920-B9BA-7D26349CC22F}"/>
              </a:ext>
            </a:extLst>
          </p:cNvPr>
          <p:cNvSpPr txBox="1"/>
          <p:nvPr/>
        </p:nvSpPr>
        <p:spPr>
          <a:xfrm>
            <a:off x="3151931" y="1575778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of protons emittances</a:t>
            </a:r>
          </a:p>
          <a:p>
            <a:r>
              <a:rPr lang="en-US" dirty="0"/>
              <a:t>at 24GeV, using Precooler.</a:t>
            </a:r>
          </a:p>
        </p:txBody>
      </p:sp>
    </p:spTree>
    <p:extLst>
      <p:ext uri="{BB962C8B-B14F-4D97-AF65-F5344CB8AC3E}">
        <p14:creationId xmlns:p14="http://schemas.microsoft.com/office/powerpoint/2010/main" val="174618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A7013-8F99-13F1-034A-E5F0C9E64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29" y="60066"/>
            <a:ext cx="11711697" cy="885332"/>
          </a:xfrm>
        </p:spPr>
        <p:txBody>
          <a:bodyPr/>
          <a:lstStyle/>
          <a:p>
            <a:r>
              <a:rPr lang="en-US" dirty="0"/>
              <a:t>Electron Cooling at high energies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D3DC9-C87A-39EB-1B75-3E72F6D41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B83863B-6276-98E6-5C46-B5A73918CC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728" y="2815225"/>
                <a:ext cx="11711697" cy="3338202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Cooling rate drops quadratically with </a:t>
                </a:r>
                <a:r>
                  <a:rPr lang="en-US" sz="2000" dirty="0">
                    <a:solidFill>
                      <a:srgbClr val="FF0000"/>
                    </a:solidFill>
                  </a:rPr>
                  <a:t>energy </a:t>
                </a:r>
                <a:r>
                  <a:rPr lang="en-US" sz="2000" dirty="0"/>
                  <a:t>but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/>
                  <a:t>grows linearly with</a:t>
                </a:r>
                <a:r>
                  <a:rPr lang="en-US" sz="2000" dirty="0">
                    <a:solidFill>
                      <a:srgbClr val="0000FF"/>
                    </a:solidFill>
                  </a:rPr>
                  <a:t> number of electrons </a:t>
                </a:r>
                <a:r>
                  <a:rPr lang="en-US" sz="2000" dirty="0"/>
                  <a:t>and</a:t>
                </a:r>
                <a:r>
                  <a:rPr lang="en-US" sz="2000" dirty="0">
                    <a:solidFill>
                      <a:srgbClr val="0000FF"/>
                    </a:solidFill>
                  </a:rPr>
                  <a:t> length of the cooling section. Precooling helps </a:t>
                </a:r>
                <a:r>
                  <a:rPr lang="en-US" sz="2000" dirty="0"/>
                  <a:t>(</a:t>
                </a:r>
                <a:r>
                  <a:rPr lang="en-US" sz="2000" dirty="0">
                    <a:solidFill>
                      <a:srgbClr val="00B050"/>
                    </a:solidFill>
                  </a:rPr>
                  <a:t>smaller p-emittances</a:t>
                </a:r>
                <a:r>
                  <a:rPr lang="en-US" sz="2000" dirty="0"/>
                  <a:t>), so do </a:t>
                </a:r>
                <a:r>
                  <a:rPr lang="en-US" sz="2000" dirty="0">
                    <a:solidFill>
                      <a:srgbClr val="00B050"/>
                    </a:solidFill>
                  </a:rPr>
                  <a:t>small e-bunch emittances</a:t>
                </a:r>
                <a:r>
                  <a:rPr lang="en-US" sz="2000" dirty="0"/>
                  <a:t>. Yet, we don’t want to make e-emittances much smaller than p-emittances:</a:t>
                </a:r>
              </a:p>
              <a:p>
                <a:pPr lvl="1"/>
                <a:r>
                  <a:rPr lang="en-US" sz="2000" dirty="0"/>
                  <a:t>The gains in cooling rate become small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   →</m:t>
                    </m:r>
                  </m:oMath>
                </a14:m>
                <a:r>
                  <a:rPr lang="en-US" sz="2000" dirty="0"/>
                  <a:t>    core overcooling (bad for collider)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With available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𝐶𝑆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=170</m:t>
                    </m:r>
                  </m:oMath>
                </a14:m>
                <a:r>
                  <a:rPr lang="en-US" sz="2000" dirty="0"/>
                  <a:t> m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000" dirty="0"/>
                  <a:t>, the required cooling time (at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=293</m:t>
                    </m:r>
                  </m:oMath>
                </a14:m>
                <a:r>
                  <a:rPr lang="en-US" sz="2000" dirty="0"/>
                  <a:t>)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𝑐𝑜𝑜𝑙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3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h </a:t>
                </a:r>
                <a:r>
                  <a:rPr lang="en-US" sz="2000" dirty="0"/>
                  <a:t>corresponds to average electron current in the cooling section of a few Amperes.  </a:t>
                </a:r>
              </a:p>
              <a:p>
                <a:r>
                  <a:rPr lang="en-US" sz="2000" b="1" dirty="0">
                    <a:solidFill>
                      <a:srgbClr val="0000FF"/>
                    </a:solidFill>
                  </a:rPr>
                  <a:t>One needs to reutilize the same e-beam on several passes through the CS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B83863B-6276-98E6-5C46-B5A73918C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28" y="2815225"/>
                <a:ext cx="11711697" cy="3338202"/>
              </a:xfrm>
              <a:prstGeom prst="rect">
                <a:avLst/>
              </a:prstGeom>
              <a:blipFill>
                <a:blip r:embed="rId2"/>
                <a:stretch>
                  <a:fillRect l="-469" t="-1828" r="-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4149EF-D41B-2F0D-7678-277D4BDAE843}"/>
                  </a:ext>
                </a:extLst>
              </p:cNvPr>
              <p:cNvSpPr txBox="1"/>
              <p:nvPr/>
            </p:nvSpPr>
            <p:spPr>
              <a:xfrm>
                <a:off x="673138" y="1290936"/>
                <a:ext cx="10722038" cy="12004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𝑧𝑒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𝑧𝑖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4149EF-D41B-2F0D-7678-277D4BDAE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38" y="1290936"/>
                <a:ext cx="10722038" cy="12004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647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D62-29BD-1DF5-7553-27FC72AA9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9836"/>
            <a:ext cx="11049000" cy="803275"/>
          </a:xfrm>
        </p:spPr>
        <p:txBody>
          <a:bodyPr/>
          <a:lstStyle/>
          <a:p>
            <a:r>
              <a:rPr lang="en-US" dirty="0"/>
              <a:t>Importance of proper wiggler focusing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9D8051-CCD0-B2AE-7E41-0EF35A88A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50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94611D-C969-AFC0-C8F9-7C86A6135A1C}"/>
                  </a:ext>
                </a:extLst>
              </p:cNvPr>
              <p:cNvSpPr txBox="1"/>
              <p:nvPr/>
            </p:nvSpPr>
            <p:spPr>
              <a:xfrm>
                <a:off x="417690" y="1065041"/>
                <a:ext cx="11576756" cy="5434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started with a different wiggler field – a “s-bend wiggler”: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𝑘𝑧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cosh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For a thick lens case, such a wiggler produces a huge chromaticity in the direction orthogonal to the wiggling plane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</m:oMath>
                </a14:m>
                <a:r>
                  <a:rPr lang="en-US" dirty="0"/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Since the required focusing in the wiggling plane set 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≈2.3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, the chromaticity in a non-wiggling plane from a single wiggler became ~ -11, resulting in an extra chromaticity of ~ -200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FF"/>
                    </a:solidFill>
                  </a:rPr>
                  <a:t>Switching to a “wiggler with gradient” restored our momentum and dynamic aperture</a:t>
                </a:r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Also, we found an element with a close to zero focusing and an arbitrary large chromaticity – this might be interesting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94611D-C969-AFC0-C8F9-7C86A6135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90" y="1065041"/>
                <a:ext cx="11576756" cy="5434116"/>
              </a:xfrm>
              <a:prstGeom prst="rect">
                <a:avLst/>
              </a:prstGeom>
              <a:blipFill>
                <a:blip r:embed="rId2"/>
                <a:stretch>
                  <a:fillRect l="-369" t="-673" r="-53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2246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08B0-8539-4A8D-3C7A-781A2664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45" y="94193"/>
            <a:ext cx="11049000" cy="978252"/>
          </a:xfrm>
        </p:spPr>
        <p:txBody>
          <a:bodyPr/>
          <a:lstStyle/>
          <a:p>
            <a:r>
              <a:rPr lang="en-US" dirty="0"/>
              <a:t>Optical features of REC wigglers (I)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496D5-DAD5-19B9-5099-ACEE04D29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51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/>
              <p:nvPr/>
            </p:nvSpPr>
            <p:spPr>
              <a:xfrm>
                <a:off x="259647" y="993423"/>
                <a:ext cx="11887201" cy="2526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FF"/>
                    </a:solidFill>
                  </a:rPr>
                  <a:t>We are working in an unusual range of parameters</a:t>
                </a:r>
                <a:r>
                  <a:rPr lang="en-US" sz="2400" dirty="0"/>
                  <a:t> – a large wiggler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≈2.4 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 and a relatively small beam energy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≈0.5 [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Therefore, in our case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≈4.8 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 is not small, unlike for the usual wigglers,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Let’s consider a conventional analytic wiggler field representation (from [</a:t>
                </a:r>
                <a:r>
                  <a:rPr lang="en-US" sz="2000" i="1" dirty="0"/>
                  <a:t>R.P. Walker, DOI: 10.5170/CERN-1995-006.807</a:t>
                </a:r>
                <a:r>
                  <a:rPr lang="en-US" sz="2400" dirty="0"/>
                  <a:t>], for example):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47" y="993423"/>
                <a:ext cx="11887201" cy="2526141"/>
              </a:xfrm>
              <a:prstGeom prst="rect">
                <a:avLst/>
              </a:prstGeom>
              <a:blipFill>
                <a:blip r:embed="rId2"/>
                <a:stretch>
                  <a:fillRect l="-718" t="-1691" r="-103" b="-4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3373A5-D611-0F9C-6265-F14B12132867}"/>
                  </a:ext>
                </a:extLst>
              </p:cNvPr>
              <p:cNvSpPr txBox="1"/>
              <p:nvPr/>
            </p:nvSpPr>
            <p:spPr>
              <a:xfrm>
                <a:off x="1526781" y="3516995"/>
                <a:ext cx="6451683" cy="3108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sinh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𝑘𝑧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osh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cosh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𝑘𝑧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cosh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𝑘𝑧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; 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≈31.4 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3373A5-D611-0F9C-6265-F14B12132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781" y="3516995"/>
                <a:ext cx="6451683" cy="31080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1B6968-5E9E-A75F-DA38-F0103A0C8B49}"/>
                  </a:ext>
                </a:extLst>
              </p:cNvPr>
              <p:cNvSpPr txBox="1"/>
              <p:nvPr/>
            </p:nvSpPr>
            <p:spPr>
              <a:xfrm>
                <a:off x="7978464" y="4574121"/>
                <a:ext cx="3883376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is a direction of wiggling,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is a direction orthogonal to the wiggling plane,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a direction along the wiggler’s axis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1B6968-5E9E-A75F-DA38-F0103A0C8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64" y="4574121"/>
                <a:ext cx="3883376" cy="1631216"/>
              </a:xfrm>
              <a:prstGeom prst="rect">
                <a:avLst/>
              </a:prstGeom>
              <a:blipFill>
                <a:blip r:embed="rId4"/>
                <a:stretch>
                  <a:fillRect t="-1493" r="-785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6150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08B0-8539-4A8D-3C7A-781A2664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45" y="94193"/>
            <a:ext cx="11049000" cy="978252"/>
          </a:xfrm>
        </p:spPr>
        <p:txBody>
          <a:bodyPr/>
          <a:lstStyle/>
          <a:p>
            <a:r>
              <a:rPr lang="en-US" dirty="0"/>
              <a:t>Optical features of REC wigglers (II)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496D5-DAD5-19B9-5099-ACEE04D29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52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/>
              <p:nvPr/>
            </p:nvSpPr>
            <p:spPr>
              <a:xfrm>
                <a:off x="259647" y="931335"/>
                <a:ext cx="11887201" cy="2807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Equations of motion: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  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Approximate analytic solution: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  <m:brk m:alnAt="7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47" y="931335"/>
                <a:ext cx="11887201" cy="2807948"/>
              </a:xfrm>
              <a:prstGeom prst="rect">
                <a:avLst/>
              </a:prstGeom>
              <a:blipFill>
                <a:blip r:embed="rId2"/>
                <a:stretch>
                  <a:fillRect l="-462" t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3815AD22-7AC3-E985-6059-C95A0A422F0F}"/>
              </a:ext>
            </a:extLst>
          </p:cNvPr>
          <p:cNvGrpSpPr/>
          <p:nvPr/>
        </p:nvGrpSpPr>
        <p:grpSpPr>
          <a:xfrm>
            <a:off x="610016" y="3869112"/>
            <a:ext cx="5507424" cy="2156951"/>
            <a:chOff x="378596" y="3584137"/>
            <a:chExt cx="5507424" cy="21569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24ED51-BEB6-9E15-F5ED-556E5D0D0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345" y="3601650"/>
              <a:ext cx="5359675" cy="19495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B120B0-2486-31F6-FAC7-E36B9EB7282F}"/>
                    </a:ext>
                  </a:extLst>
                </p:cNvPr>
                <p:cNvSpPr txBox="1"/>
                <p:nvPr/>
              </p:nvSpPr>
              <p:spPr>
                <a:xfrm rot="16200000">
                  <a:off x="223458" y="4415127"/>
                  <a:ext cx="5872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B120B0-2486-31F6-FAC7-E36B9EB72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23458" y="4415127"/>
                  <a:ext cx="587276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15625" r="-39130" b="-5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834B6B-67D4-B21F-DEB3-574D4C556157}"/>
                    </a:ext>
                  </a:extLst>
                </p:cNvPr>
                <p:cNvSpPr txBox="1"/>
                <p:nvPr/>
              </p:nvSpPr>
              <p:spPr>
                <a:xfrm>
                  <a:off x="2051978" y="5464089"/>
                  <a:ext cx="5730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834B6B-67D4-B21F-DEB3-574D4C5561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978" y="5464089"/>
                  <a:ext cx="57304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319" r="-14894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6AD2EEC-B14A-CEAE-C416-9ADDB9BC1B2B}"/>
                    </a:ext>
                  </a:extLst>
                </p:cNvPr>
                <p:cNvSpPr txBox="1"/>
                <p:nvPr/>
              </p:nvSpPr>
              <p:spPr>
                <a:xfrm>
                  <a:off x="1447835" y="3584137"/>
                  <a:ext cx="13861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=15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6AD2EEC-B14A-CEAE-C416-9ADDB9BC1B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835" y="3584137"/>
                  <a:ext cx="138614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509" t="-2222" r="-1316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C45493-30EA-6F62-BB23-EEBD18F37D18}"/>
              </a:ext>
            </a:extLst>
          </p:cNvPr>
          <p:cNvGrpSpPr/>
          <p:nvPr/>
        </p:nvGrpSpPr>
        <p:grpSpPr>
          <a:xfrm>
            <a:off x="6248744" y="3864137"/>
            <a:ext cx="5693827" cy="2087882"/>
            <a:chOff x="6017324" y="3768184"/>
            <a:chExt cx="5693827" cy="2087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D99B49-AEC1-C3F8-6D23-626624060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4323" y="3773159"/>
              <a:ext cx="5416828" cy="20829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415CCDC-32BC-7C11-843E-88A016727C9D}"/>
                    </a:ext>
                  </a:extLst>
                </p:cNvPr>
                <p:cNvSpPr txBox="1"/>
                <p:nvPr/>
              </p:nvSpPr>
              <p:spPr>
                <a:xfrm rot="16200000">
                  <a:off x="5860486" y="4581493"/>
                  <a:ext cx="5906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415CCDC-32BC-7C11-843E-88A016727C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860486" y="4581493"/>
                  <a:ext cx="590675" cy="276999"/>
                </a:xfrm>
                <a:prstGeom prst="rect">
                  <a:avLst/>
                </a:prstGeom>
                <a:blipFill>
                  <a:blip r:embed="rId8"/>
                  <a:stretch>
                    <a:fillRect t="-15625" r="-42222"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06C58F-E130-5BB8-49AA-5A93C73D68FB}"/>
                    </a:ext>
                  </a:extLst>
                </p:cNvPr>
                <p:cNvSpPr txBox="1"/>
                <p:nvPr/>
              </p:nvSpPr>
              <p:spPr>
                <a:xfrm>
                  <a:off x="7854395" y="5551200"/>
                  <a:ext cx="5730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06C58F-E130-5BB8-49AA-5A93C73D68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4395" y="5551200"/>
                  <a:ext cx="573042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5319" r="-15957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FEADBF3-2A0C-2DCB-508A-542C44DDAC8E}"/>
                    </a:ext>
                  </a:extLst>
                </p:cNvPr>
                <p:cNvSpPr txBox="1"/>
                <p:nvPr/>
              </p:nvSpPr>
              <p:spPr>
                <a:xfrm>
                  <a:off x="8427437" y="3768184"/>
                  <a:ext cx="13861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=15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FEADBF3-2A0C-2DCB-508A-542C44DDA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7437" y="3768184"/>
                  <a:ext cx="138614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509" t="-2222" r="-1316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6609EA-7D65-FF5F-49AF-D26B708BCE21}"/>
                  </a:ext>
                </a:extLst>
              </p:cNvPr>
              <p:cNvSpPr txBox="1"/>
              <p:nvPr/>
            </p:nvSpPr>
            <p:spPr>
              <a:xfrm>
                <a:off x="304800" y="6081848"/>
                <a:ext cx="1113084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Our wigglers work as a thick lens in both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&amp;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directions (there can be several full oscillations over the length of a wiggler)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6609EA-7D65-FF5F-49AF-D26B708B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081848"/>
                <a:ext cx="11130844" cy="707886"/>
              </a:xfrm>
              <a:prstGeom prst="rect">
                <a:avLst/>
              </a:prstGeom>
              <a:blipFill>
                <a:blip r:embed="rId11"/>
                <a:stretch>
                  <a:fillRect l="-493" t="-4310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689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200E-9432-9735-B0A7-21C89AF0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969"/>
            <a:ext cx="11049000" cy="933097"/>
          </a:xfrm>
        </p:spPr>
        <p:txBody>
          <a:bodyPr/>
          <a:lstStyle/>
          <a:p>
            <a:r>
              <a:rPr lang="en-US" dirty="0"/>
              <a:t>Optical features of REC wigglers (III)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A2397C-B0CA-C528-9CF3-782C03533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53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DEE9E6-3E25-FED2-A8D4-E02145F0E3BB}"/>
                  </a:ext>
                </a:extLst>
              </p:cNvPr>
              <p:cNvSpPr txBox="1"/>
              <p:nvPr/>
            </p:nvSpPr>
            <p:spPr>
              <a:xfrm>
                <a:off x="316088" y="835377"/>
                <a:ext cx="11819467" cy="604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Transport matrices: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; 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rad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This gives the expected focusing for small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 b="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  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Chromaticity is easy to calculate for the matched conditions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den>
                        </m:f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;  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;   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Obtained analytic expressions were cross-checked by </a:t>
                </a:r>
                <a:r>
                  <a:rPr lang="en-US" sz="2000" dirty="0" err="1">
                    <a:solidFill>
                      <a:srgbClr val="0000FF"/>
                    </a:solidFill>
                  </a:rPr>
                  <a:t>Bmad</a:t>
                </a:r>
                <a:r>
                  <a:rPr lang="en-US" sz="2000" dirty="0">
                    <a:solidFill>
                      <a:srgbClr val="0000FF"/>
                    </a:solidFill>
                  </a:rPr>
                  <a:t> and GPT tracking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example, in the current lattice 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2000" dirty="0"/>
                  <a:t>. This 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=30.7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=1.4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𝜕𝛿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=−2.1,    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𝜕𝛿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DEE9E6-3E25-FED2-A8D4-E02145F0E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88" y="835377"/>
                <a:ext cx="11819467" cy="6048964"/>
              </a:xfrm>
              <a:prstGeom prst="rect">
                <a:avLst/>
              </a:prstGeom>
              <a:blipFill>
                <a:blip r:embed="rId2"/>
                <a:stretch>
                  <a:fillRect l="-464" t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218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1EE20-412D-4650-B8DF-30D5EFA1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50"/>
            <a:ext cx="11128043" cy="751867"/>
          </a:xfrm>
        </p:spPr>
        <p:txBody>
          <a:bodyPr>
            <a:normAutofit fontScale="90000"/>
          </a:bodyPr>
          <a:lstStyle/>
          <a:p>
            <a:r>
              <a:rPr lang="en-US" dirty="0"/>
              <a:t>Same focusing, different energy 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1E6F66-AA17-FDD2-58AC-3D59D8BF383C}"/>
                  </a:ext>
                </a:extLst>
              </p:cNvPr>
              <p:cNvSpPr txBox="1"/>
              <p:nvPr/>
            </p:nvSpPr>
            <p:spPr>
              <a:xfrm>
                <a:off x="306625" y="936302"/>
                <a:ext cx="2472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dirty="0"/>
                  <a:t>quation of motion: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1E6F66-AA17-FDD2-58AC-3D59D8BF3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25" y="936302"/>
                <a:ext cx="2472408" cy="369332"/>
              </a:xfrm>
              <a:prstGeom prst="rect">
                <a:avLst/>
              </a:prstGeom>
              <a:blipFill>
                <a:blip r:embed="rId2"/>
                <a:stretch>
                  <a:fillRect t="-10000" r="-147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803B65-1C4D-A03B-B672-BDDCC19A8C39}"/>
                  </a:ext>
                </a:extLst>
              </p:cNvPr>
              <p:cNvSpPr txBox="1"/>
              <p:nvPr/>
            </p:nvSpPr>
            <p:spPr>
              <a:xfrm>
                <a:off x="2588519" y="792096"/>
                <a:ext cx="2098466" cy="657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803B65-1C4D-A03B-B672-BDDCC19A8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519" y="792096"/>
                <a:ext cx="2098466" cy="6577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09A694-7B65-E0F6-1B6E-8D77989538C7}"/>
                  </a:ext>
                </a:extLst>
              </p:cNvPr>
              <p:cNvSpPr txBox="1"/>
              <p:nvPr/>
            </p:nvSpPr>
            <p:spPr>
              <a:xfrm>
                <a:off x="4977809" y="927565"/>
                <a:ext cx="2236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Beam’s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trajectory: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09A694-7B65-E0F6-1B6E-8D7798953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809" y="927565"/>
                <a:ext cx="2236381" cy="369332"/>
              </a:xfrm>
              <a:prstGeom prst="rect">
                <a:avLst/>
              </a:prstGeom>
              <a:blipFill>
                <a:blip r:embed="rId4"/>
                <a:stretch>
                  <a:fillRect l="-2459" t="-8197" r="-191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C9442E-D167-8FFC-999D-64F5315D21D1}"/>
                  </a:ext>
                </a:extLst>
              </p:cNvPr>
              <p:cNvSpPr txBox="1"/>
              <p:nvPr/>
            </p:nvSpPr>
            <p:spPr>
              <a:xfrm>
                <a:off x="7312983" y="773909"/>
                <a:ext cx="1824694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  <m:brk m:alnAt="7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C9442E-D167-8FFC-999D-64F5315D2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983" y="773909"/>
                <a:ext cx="1824694" cy="618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B1CE10-7C22-D469-E144-548D0EA99E53}"/>
                  </a:ext>
                </a:extLst>
              </p:cNvPr>
              <p:cNvSpPr txBox="1"/>
              <p:nvPr/>
            </p:nvSpPr>
            <p:spPr>
              <a:xfrm>
                <a:off x="9279117" y="773909"/>
                <a:ext cx="1682332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B1CE10-7C22-D469-E144-548D0EA99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117" y="773909"/>
                <a:ext cx="1682332" cy="618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E172B1F-B917-75DD-AFAE-FD982F4CE99D}"/>
              </a:ext>
            </a:extLst>
          </p:cNvPr>
          <p:cNvSpPr txBox="1"/>
          <p:nvPr/>
        </p:nvSpPr>
        <p:spPr>
          <a:xfrm>
            <a:off x="254691" y="1397517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Fields: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A8729C-6629-9319-A9B4-C1DEDBC367CB}"/>
              </a:ext>
            </a:extLst>
          </p:cNvPr>
          <p:cNvCxnSpPr>
            <a:cxnSpLocks/>
          </p:cNvCxnSpPr>
          <p:nvPr/>
        </p:nvCxnSpPr>
        <p:spPr>
          <a:xfrm>
            <a:off x="6046970" y="1790631"/>
            <a:ext cx="0" cy="1899822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94FDB6-E12A-0844-8695-F160773C3066}"/>
                  </a:ext>
                </a:extLst>
              </p:cNvPr>
              <p:cNvSpPr txBox="1"/>
              <p:nvPr/>
            </p:nvSpPr>
            <p:spPr>
              <a:xfrm>
                <a:off x="154018" y="1699686"/>
                <a:ext cx="5892952" cy="2042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sinh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𝑘𝑧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func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𝑥𝑦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𝑘𝑧</m:t>
                                    </m:r>
                                  </m:e>
                                </m:d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osh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cosh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𝑘𝑧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cosh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𝑘𝑧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func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𝑘𝑦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𝑘𝑧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mr>
                        <m:m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94FDB6-E12A-0844-8695-F160773C3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18" y="1699686"/>
                <a:ext cx="5892952" cy="20422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A3EBF8-1FCA-CADD-3B2D-11A8943BEA82}"/>
                  </a:ext>
                </a:extLst>
              </p:cNvPr>
              <p:cNvSpPr txBox="1"/>
              <p:nvPr/>
            </p:nvSpPr>
            <p:spPr>
              <a:xfrm>
                <a:off x="6291290" y="1982272"/>
                <a:ext cx="5416587" cy="1006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𝑘𝑧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cosh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𝑘𝑦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A3EBF8-1FCA-CADD-3B2D-11A8943BE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290" y="1982272"/>
                <a:ext cx="5416587" cy="1006173"/>
              </a:xfrm>
              <a:prstGeom prst="rect">
                <a:avLst/>
              </a:prstGeom>
              <a:blipFill>
                <a:blip r:embed="rId8"/>
                <a:stretch>
                  <a:fillRect b="-4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124CAA-ED75-9DE1-33E2-C21E72D16F13}"/>
                  </a:ext>
                </a:extLst>
              </p:cNvPr>
              <p:cNvSpPr txBox="1"/>
              <p:nvPr/>
            </p:nvSpPr>
            <p:spPr>
              <a:xfrm>
                <a:off x="1769286" y="3847616"/>
                <a:ext cx="3171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Wiggler focusing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dirty="0"/>
                  <a:t>term):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124CAA-ED75-9DE1-33E2-C21E72D16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286" y="3847616"/>
                <a:ext cx="3171381" cy="369332"/>
              </a:xfrm>
              <a:prstGeom prst="rect">
                <a:avLst/>
              </a:prstGeom>
              <a:blipFill>
                <a:blip r:embed="rId9"/>
                <a:stretch>
                  <a:fillRect l="-1538" t="-8197" r="-192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405203-4494-1CF9-ECB7-731A3D5FA9F1}"/>
                  </a:ext>
                </a:extLst>
              </p:cNvPr>
              <p:cNvSpPr txBox="1"/>
              <p:nvPr/>
            </p:nvSpPr>
            <p:spPr>
              <a:xfrm>
                <a:off x="5058008" y="3730950"/>
                <a:ext cx="2843534" cy="6095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f>
                            <m:f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fun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b="1" i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405203-4494-1CF9-ECB7-731A3D5FA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008" y="3730950"/>
                <a:ext cx="2843534" cy="6095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BDE480-1770-F5FF-2E3B-9CEC5EC35C43}"/>
              </a:ext>
            </a:extLst>
          </p:cNvPr>
          <p:cNvCxnSpPr>
            <a:cxnSpLocks/>
          </p:cNvCxnSpPr>
          <p:nvPr/>
        </p:nvCxnSpPr>
        <p:spPr>
          <a:xfrm>
            <a:off x="6046970" y="4736100"/>
            <a:ext cx="0" cy="914563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B3325E-3E27-3C08-A884-809DC6EA2D09}"/>
                  </a:ext>
                </a:extLst>
              </p:cNvPr>
              <p:cNvSpPr txBox="1"/>
              <p:nvPr/>
            </p:nvSpPr>
            <p:spPr>
              <a:xfrm>
                <a:off x="10741357" y="1285069"/>
                <a:ext cx="1224886" cy="567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B3325E-3E27-3C08-A884-809DC6EA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1357" y="1285069"/>
                <a:ext cx="1224886" cy="5672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6C46D7-1622-F2A5-E308-A0557FFD94EF}"/>
                  </a:ext>
                </a:extLst>
              </p:cNvPr>
              <p:cNvSpPr txBox="1"/>
              <p:nvPr/>
            </p:nvSpPr>
            <p:spPr>
              <a:xfrm>
                <a:off x="3718954" y="4358799"/>
                <a:ext cx="38240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Quadrupole (de)focusing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dirty="0"/>
                  <a:t>term):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6C46D7-1622-F2A5-E308-A0557FFD9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954" y="4358799"/>
                <a:ext cx="3824060" cy="369332"/>
              </a:xfrm>
              <a:prstGeom prst="rect">
                <a:avLst/>
              </a:prstGeom>
              <a:blipFill>
                <a:blip r:embed="rId12"/>
                <a:stretch>
                  <a:fillRect l="-127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558FC3-2A39-4A51-8319-EEBD72B6EF0B}"/>
                  </a:ext>
                </a:extLst>
              </p:cNvPr>
              <p:cNvSpPr txBox="1"/>
              <p:nvPr/>
            </p:nvSpPr>
            <p:spPr>
              <a:xfrm>
                <a:off x="305888" y="4731571"/>
                <a:ext cx="5439053" cy="701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558FC3-2A39-4A51-8319-EEBD72B6E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88" y="4731571"/>
                <a:ext cx="5439053" cy="7019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3DF6A79-EEF6-ED58-85E7-7205642323D8}"/>
                  </a:ext>
                </a:extLst>
              </p:cNvPr>
              <p:cNvSpPr txBox="1"/>
              <p:nvPr/>
            </p:nvSpPr>
            <p:spPr>
              <a:xfrm>
                <a:off x="6199899" y="4664219"/>
                <a:ext cx="5439053" cy="657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𝒃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3DF6A79-EEF6-ED58-85E7-720564232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899" y="4664219"/>
                <a:ext cx="5439053" cy="65774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331647-A9B8-CB01-8CA1-EF51791ABB48}"/>
                  </a:ext>
                </a:extLst>
              </p:cNvPr>
              <p:cNvSpPr txBox="1"/>
              <p:nvPr/>
            </p:nvSpPr>
            <p:spPr>
              <a:xfrm>
                <a:off x="9711534" y="6127845"/>
                <a:ext cx="2300566" cy="5821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331647-A9B8-CB01-8CA1-EF51791AB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534" y="6127845"/>
                <a:ext cx="2300566" cy="5821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B794AB-F501-2FF7-325A-0AF10EC64165}"/>
                  </a:ext>
                </a:extLst>
              </p:cNvPr>
              <p:cNvSpPr txBox="1"/>
              <p:nvPr/>
            </p:nvSpPr>
            <p:spPr>
              <a:xfrm>
                <a:off x="6183968" y="5385225"/>
                <a:ext cx="3886833" cy="5883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𝑘𝑦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B794AB-F501-2FF7-325A-0AF10EC64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968" y="5385225"/>
                <a:ext cx="3886833" cy="58830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A2D000-0F20-61A7-60E5-759DC077DD8B}"/>
                  </a:ext>
                </a:extLst>
              </p:cNvPr>
              <p:cNvSpPr txBox="1"/>
              <p:nvPr/>
            </p:nvSpPr>
            <p:spPr>
              <a:xfrm>
                <a:off x="10179558" y="5346538"/>
                <a:ext cx="1719573" cy="607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A2D000-0F20-61A7-60E5-759DC077D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558" y="5346538"/>
                <a:ext cx="1719573" cy="60702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24B522-5D08-32B3-F867-3DE9A97CB981}"/>
                  </a:ext>
                </a:extLst>
              </p:cNvPr>
              <p:cNvSpPr txBox="1"/>
              <p:nvPr/>
            </p:nvSpPr>
            <p:spPr>
              <a:xfrm>
                <a:off x="5548552" y="6237733"/>
                <a:ext cx="1303241" cy="5798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24B522-5D08-32B3-F867-3DE9A97CB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552" y="6237733"/>
                <a:ext cx="1303241" cy="5798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AB2064-DC0B-2053-F09D-2806E62EE496}"/>
                  </a:ext>
                </a:extLst>
              </p:cNvPr>
              <p:cNvSpPr txBox="1"/>
              <p:nvPr/>
            </p:nvSpPr>
            <p:spPr>
              <a:xfrm>
                <a:off x="6995538" y="6205714"/>
                <a:ext cx="2503762" cy="567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AB2064-DC0B-2053-F09D-2806E62EE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538" y="6205714"/>
                <a:ext cx="2503762" cy="5677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81586C7-1753-A719-50F9-D2B04A91B03A}"/>
                  </a:ext>
                </a:extLst>
              </p14:cNvPr>
              <p14:cNvContentPartPr/>
              <p14:nvPr/>
            </p14:nvContentPartPr>
            <p14:xfrm>
              <a:off x="5407552" y="5260597"/>
              <a:ext cx="6749280" cy="1543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81586C7-1753-A719-50F9-D2B04A91B03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398912" y="5251957"/>
                <a:ext cx="6766920" cy="156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9C20223-BBF7-A509-12E4-BBA1407129D5}"/>
                  </a:ext>
                </a:extLst>
              </p14:cNvPr>
              <p14:cNvContentPartPr/>
              <p14:nvPr/>
            </p14:nvContentPartPr>
            <p14:xfrm>
              <a:off x="9599275" y="6061182"/>
              <a:ext cx="2512800" cy="766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9C20223-BBF7-A509-12E4-BBA1407129D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593155" y="6055062"/>
                <a:ext cx="2525040" cy="77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E310353-D122-74C9-1921-39150EEECA46}"/>
                  </a:ext>
                </a:extLst>
              </p14:cNvPr>
              <p14:cNvContentPartPr/>
              <p14:nvPr/>
            </p14:nvContentPartPr>
            <p14:xfrm>
              <a:off x="6237955" y="6026982"/>
              <a:ext cx="402480" cy="22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E310353-D122-74C9-1921-39150EEECA4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31835" y="6020862"/>
                <a:ext cx="4147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F1F5684-40E2-D24D-0E9A-A2489FCB133A}"/>
                  </a:ext>
                </a:extLst>
              </p14:cNvPr>
              <p14:cNvContentPartPr/>
              <p14:nvPr/>
            </p14:nvContentPartPr>
            <p14:xfrm>
              <a:off x="10225315" y="5862462"/>
              <a:ext cx="1760760" cy="130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F1F5684-40E2-D24D-0E9A-A2489FCB133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219195" y="5856342"/>
                <a:ext cx="177300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42B784-814B-AA8D-E32F-A6087E8B0A64}"/>
                  </a:ext>
                </a:extLst>
              </p14:cNvPr>
              <p14:cNvContentPartPr/>
              <p14:nvPr/>
            </p14:nvContentPartPr>
            <p14:xfrm>
              <a:off x="5552155" y="6798822"/>
              <a:ext cx="1286640" cy="331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42B784-814B-AA8D-E32F-A6087E8B0A6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46035" y="6792702"/>
                <a:ext cx="1298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7815C62-9C8A-14F8-946E-A5D09BDFCF1D}"/>
                  </a:ext>
                </a:extLst>
              </p14:cNvPr>
              <p14:cNvContentPartPr/>
              <p14:nvPr/>
            </p14:nvContentPartPr>
            <p14:xfrm>
              <a:off x="6933115" y="6218142"/>
              <a:ext cx="204120" cy="6166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7815C62-9C8A-14F8-946E-A5D09BDFCF1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26995" y="6212022"/>
                <a:ext cx="216360" cy="6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0B17708-A098-217F-22C1-1D8D3428EC0A}"/>
                  </a:ext>
                </a:extLst>
              </p14:cNvPr>
              <p14:cNvContentPartPr/>
              <p14:nvPr/>
            </p14:nvContentPartPr>
            <p14:xfrm>
              <a:off x="9328555" y="6213822"/>
              <a:ext cx="215640" cy="600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0B17708-A098-217F-22C1-1D8D3428EC0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322435" y="6207702"/>
                <a:ext cx="227880" cy="61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1104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CA297-4BC0-2F0D-91AE-0CF329CD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1"/>
            <a:ext cx="10515600" cy="957984"/>
          </a:xfrm>
        </p:spPr>
        <p:txBody>
          <a:bodyPr/>
          <a:lstStyle/>
          <a:p>
            <a:r>
              <a:rPr lang="en-US" dirty="0"/>
              <a:t>Comparison of wiggler’s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2DCE90F-65E2-1D81-770C-79E461E6A0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0064" y="1227761"/>
                <a:ext cx="5524106" cy="1814262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func>
                              <m:func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𝑘𝑧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num>
                                      <m:den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</m:rad>
                                      </m:den>
                                    </m:f>
                                    <m:rad>
                                      <m:radPr>
                                        <m:degHide m:val="on"/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f>
                                          <m:f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Sup>
                                              <m:sSub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</m:e>
                                    </m:rad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f>
                                          <m:f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Sup>
                                              <m:sSubSup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</m:e>
                                    </m:rad>
                                  </m:den>
                                </m:f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</m:den>
                                        </m:f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Sup>
                                                  <m:sSubSupPr>
                                                    <m:ctrlP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num>
                                              <m:den>
                                                <m:sSup>
                                                  <m:sSupPr>
                                                    <m:ctrlP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</m:den>
                                            </m:f>
                                          </m:e>
                                        </m:rad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func>
                          </m:e>
                        </m:mr>
                      </m:m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2DCE90F-65E2-1D81-770C-79E461E6A0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0064" y="1227761"/>
                <a:ext cx="5524106" cy="1814262"/>
              </a:xfrm>
              <a:blipFill>
                <a:blip r:embed="rId2"/>
                <a:stretch>
                  <a:fillRect t="-1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92A003D-4BE1-9B49-E154-F37F094544D9}"/>
              </a:ext>
            </a:extLst>
          </p:cNvPr>
          <p:cNvSpPr txBox="1"/>
          <p:nvPr/>
        </p:nvSpPr>
        <p:spPr>
          <a:xfrm>
            <a:off x="4760376" y="2711485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7E6874-187D-8786-1FED-4423690BA090}"/>
                  </a:ext>
                </a:extLst>
              </p:cNvPr>
              <p:cNvSpPr txBox="1"/>
              <p:nvPr/>
            </p:nvSpPr>
            <p:spPr>
              <a:xfrm>
                <a:off x="5999017" y="1001636"/>
                <a:ext cx="6096000" cy="18236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  <m:rad>
                                    <m:radPr>
                                      <m:degHide m:val="on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den>
                                      </m:f>
                                    </m:e>
                                  </m:rad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ra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rad>
                            </m:den>
                          </m:f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den>
                                      </m:f>
                                    </m:e>
                                  </m:ra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7E6874-187D-8786-1FED-4423690BA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017" y="1001636"/>
                <a:ext cx="6096000" cy="18236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F9FD3C-F4F4-BA03-2EE9-BB7990F4F76D}"/>
              </a:ext>
            </a:extLst>
          </p:cNvPr>
          <p:cNvSpPr txBox="1"/>
          <p:nvPr/>
        </p:nvSpPr>
        <p:spPr>
          <a:xfrm>
            <a:off x="10934858" y="1250291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(25), (26)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432804-E84D-893A-50E1-8659561AB1B2}"/>
                  </a:ext>
                </a:extLst>
              </p:cNvPr>
              <p:cNvSpPr txBox="1"/>
              <p:nvPr/>
            </p:nvSpPr>
            <p:spPr>
              <a:xfrm>
                <a:off x="913336" y="3313560"/>
                <a:ext cx="3740729" cy="861198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432804-E84D-893A-50E1-8659561AB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36" y="3313560"/>
                <a:ext cx="3740729" cy="8611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E4C5195-6806-5FA2-E6B8-A0E6DAE2EF26}"/>
              </a:ext>
            </a:extLst>
          </p:cNvPr>
          <p:cNvSpPr txBox="1"/>
          <p:nvPr/>
        </p:nvSpPr>
        <p:spPr>
          <a:xfrm>
            <a:off x="4760376" y="355949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592B99-EC68-6A63-1A02-5185BB4C7215}"/>
                  </a:ext>
                </a:extLst>
              </p:cNvPr>
              <p:cNvSpPr txBox="1"/>
              <p:nvPr/>
            </p:nvSpPr>
            <p:spPr>
              <a:xfrm>
                <a:off x="7370616" y="3389036"/>
                <a:ext cx="3740728" cy="742896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592B99-EC68-6A63-1A02-5185BB4C7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16" y="3389036"/>
                <a:ext cx="3740728" cy="7428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A9ED3DF-F18C-DCC2-7FFD-6F5FED5908AF}"/>
              </a:ext>
            </a:extLst>
          </p:cNvPr>
          <p:cNvSpPr txBox="1"/>
          <p:nvPr/>
        </p:nvSpPr>
        <p:spPr>
          <a:xfrm>
            <a:off x="11323966" y="3488909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(27)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A8F130-34D2-7F82-DEA5-439303F22EC6}"/>
              </a:ext>
            </a:extLst>
          </p:cNvPr>
          <p:cNvCxnSpPr>
            <a:cxnSpLocks/>
          </p:cNvCxnSpPr>
          <p:nvPr/>
        </p:nvCxnSpPr>
        <p:spPr>
          <a:xfrm>
            <a:off x="5888182" y="903441"/>
            <a:ext cx="0" cy="368241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17" descr="Thumbs up sign outline">
            <a:extLst>
              <a:ext uri="{FF2B5EF4-FFF2-40B4-BE49-F238E27FC236}">
                <a16:creationId xmlns:a16="http://schemas.microsoft.com/office/drawing/2014/main" id="{08CE656C-B607-4CFE-10CD-D5610B9FB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4065" y="874860"/>
            <a:ext cx="914400" cy="914400"/>
          </a:xfrm>
          <a:prstGeom prst="rect">
            <a:avLst/>
          </a:prstGeom>
        </p:spPr>
      </p:pic>
      <p:pic>
        <p:nvPicPr>
          <p:cNvPr id="20" name="Graphic 19" descr="Thumbs Down outline">
            <a:extLst>
              <a:ext uri="{FF2B5EF4-FFF2-40B4-BE49-F238E27FC236}">
                <a16:creationId xmlns:a16="http://schemas.microsoft.com/office/drawing/2014/main" id="{19A79C3E-A2F9-190A-65DE-8D0EC2D277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7510" y="1085718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E69AFA-52C5-323E-73E4-9BCE7CE4E85E}"/>
                  </a:ext>
                </a:extLst>
              </p:cNvPr>
              <p:cNvSpPr txBox="1"/>
              <p:nvPr/>
            </p:nvSpPr>
            <p:spPr>
              <a:xfrm>
                <a:off x="216086" y="4640773"/>
                <a:ext cx="73749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we want to get the same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focusing with the good field, then we choose: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E69AFA-52C5-323E-73E4-9BCE7CE4E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86" y="4640773"/>
                <a:ext cx="7374904" cy="369332"/>
              </a:xfrm>
              <a:prstGeom prst="rect">
                <a:avLst/>
              </a:prstGeom>
              <a:blipFill>
                <a:blip r:embed="rId10"/>
                <a:stretch>
                  <a:fillRect l="-661" t="-8197" r="-49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2CBD9F-FF82-A96B-ECD8-383FFF89C3C4}"/>
                  </a:ext>
                </a:extLst>
              </p:cNvPr>
              <p:cNvSpPr txBox="1"/>
              <p:nvPr/>
            </p:nvSpPr>
            <p:spPr>
              <a:xfrm>
                <a:off x="8159027" y="4367275"/>
                <a:ext cx="1364476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2CBD9F-FF82-A96B-ECD8-383FFF89C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9027" y="4367275"/>
                <a:ext cx="1364476" cy="8183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EF79BC-E6BB-1C6A-1BD8-3D5E90353240}"/>
                  </a:ext>
                </a:extLst>
              </p:cNvPr>
              <p:cNvSpPr txBox="1"/>
              <p:nvPr/>
            </p:nvSpPr>
            <p:spPr>
              <a:xfrm>
                <a:off x="270064" y="5132609"/>
                <a:ext cx="4318683" cy="395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Let’s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=2.3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=30.7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EF79BC-E6BB-1C6A-1BD8-3D5E90353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64" y="5132609"/>
                <a:ext cx="4318683" cy="395686"/>
              </a:xfrm>
              <a:prstGeom prst="rect">
                <a:avLst/>
              </a:prstGeom>
              <a:blipFill>
                <a:blip r:embed="rId12"/>
                <a:stretch>
                  <a:fillRect l="-1128" t="-7692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8B088F-AC71-4E49-16DD-FB5F40772D59}"/>
                  </a:ext>
                </a:extLst>
              </p:cNvPr>
              <p:cNvSpPr txBox="1"/>
              <p:nvPr/>
            </p:nvSpPr>
            <p:spPr>
              <a:xfrm>
                <a:off x="2783700" y="5563298"/>
                <a:ext cx="5519331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This provides matched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=1.4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8B088F-AC71-4E49-16DD-FB5F4077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700" y="5563298"/>
                <a:ext cx="5519331" cy="490840"/>
              </a:xfrm>
              <a:prstGeom prst="rect">
                <a:avLst/>
              </a:prstGeom>
              <a:blipFill>
                <a:blip r:embed="rId13"/>
                <a:stretch>
                  <a:fillRect l="-99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C0146A-C804-D83E-7A0C-F5DAA4445176}"/>
                  </a:ext>
                </a:extLst>
              </p:cNvPr>
              <p:cNvSpPr txBox="1"/>
              <p:nvPr/>
            </p:nvSpPr>
            <p:spPr>
              <a:xfrm>
                <a:off x="2564698" y="6028195"/>
                <a:ext cx="6097567" cy="657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 a vertical chromaticity per wiggler we get: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lit/>
                          </m:rPr>
                          <a:rPr lang="en-US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𝜕𝛿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=−0.5 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C0146A-C804-D83E-7A0C-F5DAA4445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698" y="6028195"/>
                <a:ext cx="6097567" cy="657744"/>
              </a:xfrm>
              <a:prstGeom prst="rect">
                <a:avLst/>
              </a:prstGeom>
              <a:blipFill>
                <a:blip r:embed="rId14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F4C0E5-66ED-6B40-77F0-26D51D9B027D}"/>
              </a:ext>
            </a:extLst>
          </p:cNvPr>
          <p:cNvSpPr/>
          <p:nvPr/>
        </p:nvSpPr>
        <p:spPr>
          <a:xfrm>
            <a:off x="5246695" y="1910098"/>
            <a:ext cx="299158" cy="557424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AA135C-9E78-1FAC-4036-D491C3240FF2}"/>
              </a:ext>
            </a:extLst>
          </p:cNvPr>
          <p:cNvSpPr/>
          <p:nvPr/>
        </p:nvSpPr>
        <p:spPr>
          <a:xfrm>
            <a:off x="11323966" y="1943738"/>
            <a:ext cx="344216" cy="5574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E8A471-ABB4-958E-C6F0-F2CDC446135E}"/>
              </a:ext>
            </a:extLst>
          </p:cNvPr>
          <p:cNvSpPr/>
          <p:nvPr/>
        </p:nvSpPr>
        <p:spPr>
          <a:xfrm>
            <a:off x="9910386" y="1053348"/>
            <a:ext cx="509393" cy="7359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210E77-AD81-5FE7-3D73-B271114C6EBB}"/>
              </a:ext>
            </a:extLst>
          </p:cNvPr>
          <p:cNvSpPr/>
          <p:nvPr/>
        </p:nvSpPr>
        <p:spPr>
          <a:xfrm>
            <a:off x="4058522" y="1145914"/>
            <a:ext cx="259012" cy="557424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5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hot of a road&#10;&#10;Description automatically generated">
            <a:extLst>
              <a:ext uri="{FF2B5EF4-FFF2-40B4-BE49-F238E27FC236}">
                <a16:creationId xmlns:a16="http://schemas.microsoft.com/office/drawing/2014/main" id="{13F329CB-1C61-5140-8A91-DB7B1C5F2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94" y="2267596"/>
            <a:ext cx="5829600" cy="3325031"/>
          </a:xfrm>
          <a:prstGeom prst="rect">
            <a:avLst/>
          </a:prstGeom>
        </p:spPr>
      </p:pic>
      <p:pic>
        <p:nvPicPr>
          <p:cNvPr id="7" name="Picture 6" descr="A close-up of a white cube&#10;&#10;Description automatically generated">
            <a:extLst>
              <a:ext uri="{FF2B5EF4-FFF2-40B4-BE49-F238E27FC236}">
                <a16:creationId xmlns:a16="http://schemas.microsoft.com/office/drawing/2014/main" id="{D2DB7539-E2C0-1204-D111-622026BBA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63" y="1182960"/>
            <a:ext cx="3645088" cy="54943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F30638-A68F-12F6-F78A-8FC8C9D6ACB4}"/>
              </a:ext>
            </a:extLst>
          </p:cNvPr>
          <p:cNvSpPr txBox="1"/>
          <p:nvPr/>
        </p:nvSpPr>
        <p:spPr>
          <a:xfrm>
            <a:off x="1" y="417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Preliminary (non-optimized) 3D Geometry of a Possible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Damping Wiggler for EIC REC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80B6BD-1112-4F11-0225-09635CD360A4}"/>
              </a:ext>
            </a:extLst>
          </p:cNvPr>
          <p:cNvCxnSpPr>
            <a:cxnSpLocks/>
          </p:cNvCxnSpPr>
          <p:nvPr/>
        </p:nvCxnSpPr>
        <p:spPr>
          <a:xfrm>
            <a:off x="6967169" y="2200438"/>
            <a:ext cx="1091948" cy="9095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B7A1F1-BFE9-1CD1-DBCD-445B567F919A}"/>
              </a:ext>
            </a:extLst>
          </p:cNvPr>
          <p:cNvCxnSpPr>
            <a:cxnSpLocks/>
          </p:cNvCxnSpPr>
          <p:nvPr/>
        </p:nvCxnSpPr>
        <p:spPr>
          <a:xfrm flipH="1">
            <a:off x="5027626" y="2200438"/>
            <a:ext cx="1213633" cy="8217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A220116-88FB-097F-EC4E-A407FD93D382}"/>
              </a:ext>
            </a:extLst>
          </p:cNvPr>
          <p:cNvSpPr txBox="1"/>
          <p:nvPr/>
        </p:nvSpPr>
        <p:spPr>
          <a:xfrm>
            <a:off x="5539798" y="1910852"/>
            <a:ext cx="217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Permanent Magnets</a:t>
            </a:r>
          </a:p>
          <a:p>
            <a:pPr algn="ctr"/>
            <a:r>
              <a:rPr lang="en-US" dirty="0"/>
              <a:t>(B</a:t>
            </a:r>
            <a:r>
              <a:rPr lang="en-US" baseline="-25000" dirty="0"/>
              <a:t>r</a:t>
            </a:r>
            <a:r>
              <a:rPr lang="en-US" dirty="0"/>
              <a:t> = 1.3 T)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B02106-A1DF-FA6C-416C-31F822AA2DF4}"/>
              </a:ext>
            </a:extLst>
          </p:cNvPr>
          <p:cNvCxnSpPr>
            <a:cxnSpLocks/>
          </p:cNvCxnSpPr>
          <p:nvPr/>
        </p:nvCxnSpPr>
        <p:spPr>
          <a:xfrm flipH="1">
            <a:off x="8327753" y="3151320"/>
            <a:ext cx="2293751" cy="10062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BA1FBA-B230-204F-4C19-DB96A58463AC}"/>
              </a:ext>
            </a:extLst>
          </p:cNvPr>
          <p:cNvCxnSpPr>
            <a:cxnSpLocks/>
          </p:cNvCxnSpPr>
          <p:nvPr/>
        </p:nvCxnSpPr>
        <p:spPr>
          <a:xfrm flipH="1">
            <a:off x="8839200" y="3151320"/>
            <a:ext cx="1782304" cy="277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4AB0874-A7D1-A0D3-DE4B-01ABA4B83B7E}"/>
              </a:ext>
            </a:extLst>
          </p:cNvPr>
          <p:cNvSpPr txBox="1"/>
          <p:nvPr/>
        </p:nvSpPr>
        <p:spPr>
          <a:xfrm>
            <a:off x="10616720" y="2828154"/>
            <a:ext cx="1355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“Iron” Poles</a:t>
            </a:r>
            <a:br>
              <a:rPr lang="en-US" dirty="0"/>
            </a:br>
            <a:r>
              <a:rPr lang="en-US" dirty="0"/>
              <a:t>with Shims</a:t>
            </a:r>
          </a:p>
          <a:p>
            <a:r>
              <a:rPr lang="en-US" dirty="0"/>
              <a:t>(Vanadium </a:t>
            </a:r>
            <a:br>
              <a:rPr lang="en-US" dirty="0"/>
            </a:br>
            <a:r>
              <a:rPr lang="en-US" dirty="0" err="1"/>
              <a:t>Permendur</a:t>
            </a:r>
            <a:r>
              <a:rPr lang="en-US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16B064-F447-BDC0-D0A6-F93D18D0BC98}"/>
              </a:ext>
            </a:extLst>
          </p:cNvPr>
          <p:cNvSpPr txBox="1"/>
          <p:nvPr/>
        </p:nvSpPr>
        <p:spPr>
          <a:xfrm>
            <a:off x="656916" y="675128"/>
            <a:ext cx="24864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Whole Geometry </a:t>
            </a:r>
          </a:p>
          <a:p>
            <a:r>
              <a:rPr lang="en-US" dirty="0"/>
              <a:t>(with reduced Number </a:t>
            </a:r>
            <a:br>
              <a:rPr lang="en-US" dirty="0"/>
            </a:br>
            <a:r>
              <a:rPr lang="en-US" dirty="0"/>
              <a:t>of Periods)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9C4545-4E97-385F-91FD-0A542D5818FD}"/>
              </a:ext>
            </a:extLst>
          </p:cNvPr>
          <p:cNvSpPr txBox="1"/>
          <p:nvPr/>
        </p:nvSpPr>
        <p:spPr>
          <a:xfrm>
            <a:off x="8145879" y="1705751"/>
            <a:ext cx="1584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Lower Part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AF9872-6F8F-D2F2-20E6-5AA967931FFE}"/>
              </a:ext>
            </a:extLst>
          </p:cNvPr>
          <p:cNvSpPr txBox="1"/>
          <p:nvPr/>
        </p:nvSpPr>
        <p:spPr>
          <a:xfrm>
            <a:off x="525406" y="4362395"/>
            <a:ext cx="2749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Gap ~20 mm</a:t>
            </a:r>
          </a:p>
          <a:p>
            <a:r>
              <a:rPr lang="en-US" dirty="0"/>
              <a:t>(without Shims)</a:t>
            </a:r>
          </a:p>
          <a:p>
            <a:r>
              <a:rPr lang="en-US" dirty="0"/>
              <a:t>Shim thickness ~0.75 mm</a:t>
            </a:r>
          </a:p>
          <a:p>
            <a:r>
              <a:rPr lang="en-US" dirty="0"/>
              <a:t>Period: 200 mm</a:t>
            </a:r>
          </a:p>
        </p:txBody>
      </p:sp>
    </p:spTree>
    <p:extLst>
      <p:ext uri="{BB962C8B-B14F-4D97-AF65-F5344CB8AC3E}">
        <p14:creationId xmlns:p14="http://schemas.microsoft.com/office/powerpoint/2010/main" val="2989916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function&#10;&#10;Description automatically generated">
            <a:extLst>
              <a:ext uri="{FF2B5EF4-FFF2-40B4-BE49-F238E27FC236}">
                <a16:creationId xmlns:a16="http://schemas.microsoft.com/office/drawing/2014/main" id="{C73A5F2A-B6BC-3214-BE35-128AD0723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5" y="3873392"/>
            <a:ext cx="3979477" cy="2984608"/>
          </a:xfrm>
          <a:prstGeom prst="rect">
            <a:avLst/>
          </a:prstGeom>
        </p:spPr>
      </p:pic>
      <p:pic>
        <p:nvPicPr>
          <p:cNvPr id="11" name="Picture 10" descr="A graph with a blue line&#10;&#10;Description automatically generated">
            <a:extLst>
              <a:ext uri="{FF2B5EF4-FFF2-40B4-BE49-F238E27FC236}">
                <a16:creationId xmlns:a16="http://schemas.microsoft.com/office/drawing/2014/main" id="{C24FE76C-6789-C867-23C2-BAF678682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5" y="989816"/>
            <a:ext cx="3979477" cy="2984608"/>
          </a:xfrm>
          <a:prstGeom prst="rect">
            <a:avLst/>
          </a:prstGeom>
        </p:spPr>
      </p:pic>
      <p:pic>
        <p:nvPicPr>
          <p:cNvPr id="9" name="Picture 8" descr="A graph with a line&#10;&#10;Description automatically generated">
            <a:extLst>
              <a:ext uri="{FF2B5EF4-FFF2-40B4-BE49-F238E27FC236}">
                <a16:creationId xmlns:a16="http://schemas.microsoft.com/office/drawing/2014/main" id="{941F6E24-BE3E-4462-E495-07CAA72AA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30" y="3873392"/>
            <a:ext cx="3979477" cy="2984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A1A51C-B26B-D720-A9E5-95B894F0407D}"/>
              </a:ext>
            </a:extLst>
          </p:cNvPr>
          <p:cNvSpPr txBox="1"/>
          <p:nvPr/>
        </p:nvSpPr>
        <p:spPr>
          <a:xfrm>
            <a:off x="2807172" y="4349858"/>
            <a:ext cx="11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 = 5 mm</a:t>
            </a:r>
          </a:p>
          <a:p>
            <a:r>
              <a:rPr lang="en-US" sz="1600" dirty="0"/>
              <a:t>z = -50 mm</a:t>
            </a:r>
          </a:p>
        </p:txBody>
      </p:sp>
      <p:pic>
        <p:nvPicPr>
          <p:cNvPr id="15" name="Picture 14" descr="A graph of a wave&#10;&#10;Description automatically generated">
            <a:extLst>
              <a:ext uri="{FF2B5EF4-FFF2-40B4-BE49-F238E27FC236}">
                <a16:creationId xmlns:a16="http://schemas.microsoft.com/office/drawing/2014/main" id="{A2C2B816-4EF6-0D16-54ED-1D9BA84B2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30" y="989816"/>
            <a:ext cx="3979477" cy="2984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A74AB-ECB8-F81A-010A-980AFDD70B2F}"/>
              </a:ext>
            </a:extLst>
          </p:cNvPr>
          <p:cNvSpPr txBox="1"/>
          <p:nvPr/>
        </p:nvSpPr>
        <p:spPr>
          <a:xfrm>
            <a:off x="1" y="933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~Attainable Magnetic Field of a Possible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Damping Wiggler for EIC REC (preliminary Radia calculations)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2D983-8025-26C1-1F09-0924126D4820}"/>
              </a:ext>
            </a:extLst>
          </p:cNvPr>
          <p:cNvSpPr txBox="1"/>
          <p:nvPr/>
        </p:nvSpPr>
        <p:spPr>
          <a:xfrm>
            <a:off x="7066597" y="3059668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 = -50 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82CCD-0EC4-43FC-4C1C-D2B888CB7CD0}"/>
              </a:ext>
            </a:extLst>
          </p:cNvPr>
          <p:cNvSpPr txBox="1"/>
          <p:nvPr/>
        </p:nvSpPr>
        <p:spPr>
          <a:xfrm>
            <a:off x="4627652" y="3651586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(z)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EF691-2ABA-891A-5163-604B4BE2FBC4}"/>
              </a:ext>
            </a:extLst>
          </p:cNvPr>
          <p:cNvSpPr txBox="1"/>
          <p:nvPr/>
        </p:nvSpPr>
        <p:spPr>
          <a:xfrm>
            <a:off x="4614740" y="653685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7B2EDB-ACDC-ADF1-AEFE-6BC20D967AE0}"/>
              </a:ext>
            </a:extLst>
          </p:cNvPr>
          <p:cNvSpPr txBox="1"/>
          <p:nvPr/>
        </p:nvSpPr>
        <p:spPr>
          <a:xfrm>
            <a:off x="8962015" y="6536852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8F7C7-6EB7-B83C-B910-581CA688EF4A}"/>
              </a:ext>
            </a:extLst>
          </p:cNvPr>
          <p:cNvSpPr txBox="1"/>
          <p:nvPr/>
        </p:nvSpPr>
        <p:spPr>
          <a:xfrm>
            <a:off x="8962015" y="3651586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2E8462-1A09-337E-3016-E68ABA4DA2A8}"/>
              </a:ext>
            </a:extLst>
          </p:cNvPr>
          <p:cNvSpPr/>
          <p:nvPr/>
        </p:nvSpPr>
        <p:spPr>
          <a:xfrm>
            <a:off x="8150936" y="1379349"/>
            <a:ext cx="476454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64FE4D-31CF-2092-77F8-C875560B99B9}"/>
              </a:ext>
            </a:extLst>
          </p:cNvPr>
          <p:cNvCxnSpPr>
            <a:stCxn id="14" idx="4"/>
          </p:cNvCxnSpPr>
          <p:nvPr/>
        </p:nvCxnSpPr>
        <p:spPr>
          <a:xfrm>
            <a:off x="8389163" y="1748681"/>
            <a:ext cx="0" cy="2272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57C71E8-EDD3-3D0A-B3E3-A2A49FD4EE00}"/>
              </a:ext>
            </a:extLst>
          </p:cNvPr>
          <p:cNvSpPr txBox="1"/>
          <p:nvPr/>
        </p:nvSpPr>
        <p:spPr>
          <a:xfrm>
            <a:off x="9257654" y="6180891"/>
            <a:ext cx="28568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https://github.com/ochubar/Radia</a:t>
            </a:r>
          </a:p>
        </p:txBody>
      </p:sp>
    </p:spTree>
    <p:extLst>
      <p:ext uri="{BB962C8B-B14F-4D97-AF65-F5344CB8AC3E}">
        <p14:creationId xmlns:p14="http://schemas.microsoft.com/office/powerpoint/2010/main" val="21178093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36410-DF16-DD00-50EE-5E5BA833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868" y="365125"/>
            <a:ext cx="10384631" cy="1325563"/>
          </a:xfrm>
        </p:spPr>
        <p:txBody>
          <a:bodyPr/>
          <a:lstStyle/>
          <a:p>
            <a:r>
              <a:rPr lang="en-US" dirty="0"/>
              <a:t>Injection (single bunch point of view)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8F6A874-C510-DAE2-2BC9-6B2466F15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123"/>
            <a:ext cx="5983846" cy="4330607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CB5AC3F-D8A6-9FD4-ADC1-CFB29F8A1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121" y="1544189"/>
            <a:ext cx="6361402" cy="4499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8CDBF3-642F-33FD-7423-745BC4A3B56C}"/>
              </a:ext>
            </a:extLst>
          </p:cNvPr>
          <p:cNvSpPr txBox="1"/>
          <p:nvPr/>
        </p:nvSpPr>
        <p:spPr>
          <a:xfrm>
            <a:off x="7492732" y="1690688"/>
            <a:ext cx="2352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rate evolution</a:t>
            </a:r>
          </a:p>
        </p:txBody>
      </p:sp>
    </p:spTree>
    <p:extLst>
      <p:ext uri="{BB962C8B-B14F-4D97-AF65-F5344CB8AC3E}">
        <p14:creationId xmlns:p14="http://schemas.microsoft.com/office/powerpoint/2010/main" val="27358858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CF30B64-E390-0691-A709-BFF8DF40BD31}"/>
              </a:ext>
            </a:extLst>
          </p:cNvPr>
          <p:cNvGrpSpPr/>
          <p:nvPr/>
        </p:nvGrpSpPr>
        <p:grpSpPr>
          <a:xfrm>
            <a:off x="317510" y="1291905"/>
            <a:ext cx="8627381" cy="5153111"/>
            <a:chOff x="1642972" y="1291905"/>
            <a:chExt cx="8627381" cy="5153111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1E7E6DE6-90FE-9841-1B0E-0FE8DF108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972" y="1291905"/>
              <a:ext cx="8627381" cy="515311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975C77-FAE3-5374-00A4-585BDDDBCFDC}"/>
                </a:ext>
              </a:extLst>
            </p:cNvPr>
            <p:cNvSpPr/>
            <p:nvPr/>
          </p:nvSpPr>
          <p:spPr>
            <a:xfrm>
              <a:off x="3993160" y="2003611"/>
              <a:ext cx="840097" cy="3796937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1A4CF18-AD2F-8E69-5F39-8741E0984E5E}"/>
                </a:ext>
              </a:extLst>
            </p:cNvPr>
            <p:cNvCxnSpPr/>
            <p:nvPr/>
          </p:nvCxnSpPr>
          <p:spPr>
            <a:xfrm>
              <a:off x="3993160" y="2718033"/>
              <a:ext cx="84728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7C629D-F0E6-6B2D-7C5F-D4BFFEF279AC}"/>
                </a:ext>
              </a:extLst>
            </p:cNvPr>
            <p:cNvSpPr txBox="1"/>
            <p:nvPr/>
          </p:nvSpPr>
          <p:spPr>
            <a:xfrm>
              <a:off x="4052333" y="2691076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 mm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C289347-5FE0-D411-0617-C5F7AD68D195}"/>
                </a:ext>
              </a:extLst>
            </p:cNvPr>
            <p:cNvCxnSpPr/>
            <p:nvPr/>
          </p:nvCxnSpPr>
          <p:spPr>
            <a:xfrm>
              <a:off x="3523376" y="3902079"/>
              <a:ext cx="255584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33F6CE-EB3B-E846-D2B7-E37F6BD20AAF}"/>
                </a:ext>
              </a:extLst>
            </p:cNvPr>
            <p:cNvSpPr txBox="1"/>
            <p:nvPr/>
          </p:nvSpPr>
          <p:spPr>
            <a:xfrm>
              <a:off x="3957755" y="3605152"/>
              <a:ext cx="938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5.7 mm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01D965-CF70-E55E-C14C-CC64D843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222"/>
          </a:xfrm>
        </p:spPr>
        <p:txBody>
          <a:bodyPr/>
          <a:lstStyle/>
          <a:p>
            <a:r>
              <a:rPr lang="en-US" dirty="0"/>
              <a:t>Injection (transverse acceptance)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B8B45-34E2-5AF6-06FD-2017A94D02E4}"/>
              </a:ext>
            </a:extLst>
          </p:cNvPr>
          <p:cNvSpPr txBox="1"/>
          <p:nvPr/>
        </p:nvSpPr>
        <p:spPr>
          <a:xfrm>
            <a:off x="696286" y="1291905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safely assume the thickness of the septum to be 2 mm: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80551C-A9AC-734B-0527-5175460521C1}"/>
                  </a:ext>
                </a:extLst>
              </p:cNvPr>
              <p:cNvSpPr txBox="1"/>
              <p:nvPr/>
            </p:nvSpPr>
            <p:spPr>
              <a:xfrm>
                <a:off x="8505992" y="2018354"/>
                <a:ext cx="3582544" cy="3518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𝑠𝑡𝑜𝑟𝑒𝑑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=60</m:t>
                    </m:r>
                  </m:oMath>
                </a14:m>
                <a:r>
                  <a:rPr lang="en-US" dirty="0"/>
                  <a:t> 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𝑖𝑛𝑗𝑒𝑐𝑡𝑒𝑑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dirty="0"/>
                  <a:t> m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𝑠𝑡𝑜𝑟𝑒𝑑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dirty="0"/>
                  <a:t> nm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𝑖𝑛𝑗𝑒𝑐𝑡𝑒𝑑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 nm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𝑖𝑛𝑗𝑒𝑐𝑡𝑒𝑑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𝑠𝑡𝑜𝑟𝑒𝑑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=2.8</m:t>
                    </m:r>
                  </m:oMath>
                </a14:m>
                <a:r>
                  <a:rPr lang="en-US" dirty="0"/>
                  <a:t> mm, therefore, if stored beam is 17 mm away from the inner edge of the septum knife, then  the kicker bump must produce 14.2 mm displacement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80551C-A9AC-734B-0527-517546052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992" y="2018354"/>
                <a:ext cx="3582544" cy="3518656"/>
              </a:xfrm>
              <a:prstGeom prst="rect">
                <a:avLst/>
              </a:prstGeom>
              <a:blipFill>
                <a:blip r:embed="rId3"/>
                <a:stretch>
                  <a:fillRect l="-1361" t="-520" r="-2381" b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092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9C560-9AAB-485A-9CB6-FAE58576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16" y="57275"/>
            <a:ext cx="9657703" cy="566366"/>
          </a:xfrm>
        </p:spPr>
        <p:txBody>
          <a:bodyPr>
            <a:noAutofit/>
          </a:bodyPr>
          <a:lstStyle/>
          <a:p>
            <a:r>
              <a:rPr lang="en-US" dirty="0"/>
              <a:t>EC-based High-Energy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3B757-F0EC-4329-AB51-DCFEB06D9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95" y="892151"/>
            <a:ext cx="8184150" cy="5405812"/>
          </a:xfrm>
        </p:spPr>
        <p:txBody>
          <a:bodyPr>
            <a:normAutofit/>
          </a:bodyPr>
          <a:lstStyle/>
          <a:p>
            <a:pPr marL="0" indent="0"/>
            <a:r>
              <a:rPr lang="en-US" sz="2000" dirty="0"/>
              <a:t>Several approaches based on </a:t>
            </a:r>
            <a:r>
              <a:rPr lang="en-US" sz="2000" dirty="0">
                <a:solidFill>
                  <a:srgbClr val="0000FF"/>
                </a:solidFill>
              </a:rPr>
              <a:t>conventional Electron Cooling </a:t>
            </a:r>
            <a:r>
              <a:rPr lang="en-US" sz="2000" dirty="0"/>
              <a:t>were  considered in the past:</a:t>
            </a:r>
          </a:p>
          <a:p>
            <a:pPr>
              <a:buAutoNum type="arabicPeriod"/>
            </a:pPr>
            <a:r>
              <a:rPr lang="en-US" sz="2000" b="1" dirty="0"/>
              <a:t> Induction </a:t>
            </a:r>
            <a:r>
              <a:rPr lang="en-US" sz="2000" b="1" dirty="0" err="1"/>
              <a:t>linac</a:t>
            </a:r>
            <a:r>
              <a:rPr lang="en-US" sz="2000" b="1" dirty="0"/>
              <a:t> based Ring cooler </a:t>
            </a:r>
            <a:r>
              <a:rPr lang="en-US" sz="2000" dirty="0"/>
              <a:t>(</a:t>
            </a:r>
            <a:r>
              <a:rPr lang="en-US" sz="2000" b="1" dirty="0"/>
              <a:t>FNAL</a:t>
            </a:r>
            <a:r>
              <a:rPr lang="en-US" sz="2000" dirty="0"/>
              <a:t>):</a:t>
            </a:r>
          </a:p>
          <a:p>
            <a:pPr marL="0" indent="0"/>
            <a:r>
              <a:rPr lang="en-US" sz="1700" dirty="0">
                <a:solidFill>
                  <a:srgbClr val="0070C0"/>
                </a:solidFill>
              </a:rPr>
              <a:t>V. Lebedev, S. Nagaitsev et </a:t>
            </a:r>
            <a:r>
              <a:rPr lang="en-US" sz="1700" dirty="0" err="1">
                <a:solidFill>
                  <a:srgbClr val="0070C0"/>
                </a:solidFill>
              </a:rPr>
              <a:t>al.,”CDR</a:t>
            </a:r>
            <a:r>
              <a:rPr lang="en-US" sz="1700" dirty="0">
                <a:solidFill>
                  <a:srgbClr val="0070C0"/>
                </a:solidFill>
              </a:rPr>
              <a:t>: A ring-based electron cooling for EIC”, JINST 16 T01003 (2021).</a:t>
            </a:r>
          </a:p>
          <a:p>
            <a:pPr marL="0" indent="0"/>
            <a:r>
              <a:rPr lang="en-US" sz="2000" b="1" dirty="0"/>
              <a:t>2. Dual-ring electron accelerator </a:t>
            </a:r>
            <a:r>
              <a:rPr lang="en-US" sz="2000" dirty="0"/>
              <a:t>(</a:t>
            </a:r>
            <a:r>
              <a:rPr lang="en-US" sz="2000" b="1" dirty="0"/>
              <a:t>JLAB</a:t>
            </a:r>
            <a:r>
              <a:rPr lang="en-US" sz="2000" dirty="0"/>
              <a:t>):</a:t>
            </a:r>
          </a:p>
          <a:p>
            <a:pPr marL="0" indent="0"/>
            <a:r>
              <a:rPr lang="en-US" sz="1700" dirty="0">
                <a:solidFill>
                  <a:srgbClr val="0070C0"/>
                </a:solidFill>
              </a:rPr>
              <a:t>B. </a:t>
            </a:r>
            <a:r>
              <a:rPr lang="en-US" sz="1700" dirty="0" err="1">
                <a:solidFill>
                  <a:srgbClr val="0070C0"/>
                </a:solidFill>
              </a:rPr>
              <a:t>Dhital</a:t>
            </a:r>
            <a:r>
              <a:rPr lang="en-US" sz="1700" dirty="0">
                <a:solidFill>
                  <a:srgbClr val="0070C0"/>
                </a:solidFill>
              </a:rPr>
              <a:t> et al., “Beam dynamics study in a dual energy storage ring for ion beam cooling”, Proc. IPAC21, TUXA07 (2021).</a:t>
            </a:r>
          </a:p>
          <a:p>
            <a:pPr marL="0" indent="0"/>
            <a:r>
              <a:rPr lang="en-US" sz="2000" b="1" dirty="0"/>
              <a:t>3. ERL-based Circulator Ring </a:t>
            </a:r>
            <a:r>
              <a:rPr lang="en-US" sz="2000" dirty="0"/>
              <a:t>(</a:t>
            </a:r>
            <a:r>
              <a:rPr lang="en-US" sz="2000" b="1" dirty="0"/>
              <a:t>JLAB</a:t>
            </a:r>
            <a:r>
              <a:rPr lang="en-US" sz="2000" dirty="0"/>
              <a:t>):</a:t>
            </a:r>
          </a:p>
          <a:p>
            <a:pPr marL="0" indent="0"/>
            <a:r>
              <a:rPr lang="en-US" sz="1700" dirty="0">
                <a:solidFill>
                  <a:srgbClr val="0070C0"/>
                </a:solidFill>
              </a:rPr>
              <a:t>S. Benson et al., ERL19, LINAC20 presentations</a:t>
            </a:r>
          </a:p>
          <a:p>
            <a:pPr marL="0" indent="0"/>
            <a:r>
              <a:rPr lang="en-US" sz="2000" b="1" dirty="0"/>
              <a:t>4. Storage Ring electron cooler </a:t>
            </a:r>
            <a:r>
              <a:rPr lang="en-US" sz="2000" dirty="0"/>
              <a:t>(</a:t>
            </a:r>
            <a:r>
              <a:rPr lang="en-US" sz="2000" b="1" dirty="0"/>
              <a:t>BNL</a:t>
            </a:r>
            <a:r>
              <a:rPr lang="en-US" sz="2000" dirty="0"/>
              <a:t>):</a:t>
            </a:r>
          </a:p>
          <a:p>
            <a:pPr marL="0" indent="0"/>
            <a:r>
              <a:rPr lang="en-US" sz="1700" dirty="0">
                <a:solidFill>
                  <a:srgbClr val="0070C0"/>
                </a:solidFill>
              </a:rPr>
              <a:t>H. Zhao, J. Kewisch et al., “Ring-based electron cooler for high energy beam cooling”, PRAB 24, 043501 (2021)</a:t>
            </a:r>
          </a:p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14116-CCD7-43A9-B886-FEBCD3D4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536FD5-A44E-418D-B593-3FDFFA0BE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921" y="1690526"/>
            <a:ext cx="3583684" cy="1838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D388DE-9403-4DDC-BC26-D88A9BDB3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10" y="455269"/>
            <a:ext cx="3288029" cy="1335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B68C57-7295-4D49-BA38-9B7B98F4C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616" y="5230426"/>
            <a:ext cx="2631513" cy="161012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C0551A-D915-41CD-86DC-12AA035BA8B3}"/>
              </a:ext>
            </a:extLst>
          </p:cNvPr>
          <p:cNvCxnSpPr>
            <a:cxnSpLocks/>
          </p:cNvCxnSpPr>
          <p:nvPr/>
        </p:nvCxnSpPr>
        <p:spPr>
          <a:xfrm flipV="1">
            <a:off x="6796219" y="1015545"/>
            <a:ext cx="2371028" cy="593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A3F223-FB60-49E2-ADFC-09C04AC83BB3}"/>
              </a:ext>
            </a:extLst>
          </p:cNvPr>
          <p:cNvCxnSpPr>
            <a:cxnSpLocks/>
          </p:cNvCxnSpPr>
          <p:nvPr/>
        </p:nvCxnSpPr>
        <p:spPr>
          <a:xfrm flipV="1">
            <a:off x="5590509" y="2599732"/>
            <a:ext cx="3583684" cy="152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FCEAA4D-E969-448D-BC1B-D3B4C5E4E263}"/>
              </a:ext>
            </a:extLst>
          </p:cNvPr>
          <p:cNvPicPr/>
          <p:nvPr/>
        </p:nvPicPr>
        <p:blipFill rotWithShape="1">
          <a:blip r:embed="rId5"/>
          <a:srcRect t="1791"/>
          <a:stretch/>
        </p:blipFill>
        <p:spPr bwMode="auto">
          <a:xfrm>
            <a:off x="8919928" y="3494223"/>
            <a:ext cx="2542021" cy="16171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A5EFB9-DBC2-4222-A3B4-7F7D2A2145E1}"/>
              </a:ext>
            </a:extLst>
          </p:cNvPr>
          <p:cNvCxnSpPr>
            <a:cxnSpLocks/>
          </p:cNvCxnSpPr>
          <p:nvPr/>
        </p:nvCxnSpPr>
        <p:spPr>
          <a:xfrm>
            <a:off x="5331417" y="3789941"/>
            <a:ext cx="3249504" cy="152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49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752E-BB77-54BB-6571-D58D5FFB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3D7A-D09B-06A7-2C4E-73CED636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88" y="136524"/>
            <a:ext cx="7886700" cy="671556"/>
          </a:xfrm>
        </p:spPr>
        <p:txBody>
          <a:bodyPr>
            <a:noAutofit/>
          </a:bodyPr>
          <a:lstStyle/>
          <a:p>
            <a:r>
              <a:rPr lang="en-US" dirty="0"/>
              <a:t>Recent HEC R&amp;D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DD3B0-9DF8-C3F1-4C83-73F783213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7" y="858799"/>
            <a:ext cx="11437749" cy="4911911"/>
          </a:xfrm>
        </p:spPr>
        <p:txBody>
          <a:bodyPr>
            <a:normAutofit fontScale="85000" lnSpcReduction="10000"/>
          </a:bodyPr>
          <a:lstStyle/>
          <a:p>
            <a:pPr indent="0">
              <a:spcBef>
                <a:spcPts val="400"/>
              </a:spcBef>
            </a:pPr>
            <a:endParaRPr lang="en-US" sz="1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>
              <a:spcBef>
                <a:spcPts val="400"/>
              </a:spcBef>
            </a:pPr>
            <a:r>
              <a:rPr lang="en-US" sz="2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focus of most recent R&amp;D at CAD was on:</a:t>
            </a:r>
          </a:p>
          <a:p>
            <a:pPr indent="0">
              <a:spcBef>
                <a:spcPts val="400"/>
              </a:spcBef>
            </a:pPr>
            <a:endParaRPr lang="en-US" sz="26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500" indent="-342900">
              <a:spcBef>
                <a:spcPts val="400"/>
              </a:spcBef>
              <a:buAutoNum type="arabicPeriod"/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Design of storage Ring Electron Cooler (REC) where electron bunches which provide cooling of protons are being cooled themselves via synchrotron radiation.</a:t>
            </a:r>
          </a:p>
          <a:p>
            <a:pPr marL="571500" indent="-342900">
              <a:spcBef>
                <a:spcPts val="400"/>
              </a:spcBef>
              <a:buAutoNum type="arabicPeriod"/>
            </a:pPr>
            <a:endParaRPr lang="en-US" sz="26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0">
              <a:spcBef>
                <a:spcPts val="400"/>
              </a:spcBef>
            </a:pPr>
            <a:r>
              <a:rPr lang="en-US" sz="2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Progress with REC design will be described in this presentation</a:t>
            </a:r>
          </a:p>
          <a:p>
            <a:pPr indent="0">
              <a:spcBef>
                <a:spcPts val="400"/>
              </a:spcBef>
            </a:pPr>
            <a:endParaRPr lang="en-US" sz="2600" dirty="0">
              <a:solidFill>
                <a:srgbClr val="0000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500" indent="-342900">
              <a:spcBef>
                <a:spcPts val="400"/>
              </a:spcBef>
              <a:buAutoNum type="arabicPeriod" startAt="2"/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ERL-based </a:t>
            </a:r>
            <a:r>
              <a:rPr lang="en-US" sz="2600" dirty="0" err="1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Recirculator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design where electron bunches are supplied by high-brightness electron source.</a:t>
            </a:r>
          </a:p>
          <a:p>
            <a:pPr indent="0">
              <a:spcBef>
                <a:spcPts val="400"/>
              </a:spcBef>
            </a:pPr>
            <a:endParaRPr lang="en-US" sz="26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0">
              <a:spcBef>
                <a:spcPts val="400"/>
              </a:spcBef>
            </a:pPr>
            <a:r>
              <a:rPr lang="en-US" sz="2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Initial concept of this approach and required parameters will be presented. </a:t>
            </a:r>
          </a:p>
          <a:p>
            <a:pPr indent="0">
              <a:spcBef>
                <a:spcPts val="400"/>
              </a:spcBef>
            </a:pPr>
            <a:endParaRPr lang="en-US" sz="26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0">
              <a:spcBef>
                <a:spcPts val="400"/>
              </a:spcBef>
            </a:pPr>
            <a:r>
              <a:rPr lang="en-US" sz="2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 simplify Technical Design of such electron accelerators, both approaches presently assume electron beam without any magnetization on the cathode and without need of continuous magnetic field in the cooling section.</a:t>
            </a:r>
          </a:p>
          <a:p>
            <a:pPr marL="0" indent="0"/>
            <a:endParaRPr lang="en-US" sz="33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31E50-CAED-B549-D4F4-19B3A6AC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24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ABC2E-C592-92F9-F162-09BBC6F7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33" y="186995"/>
            <a:ext cx="5610101" cy="418646"/>
          </a:xfrm>
        </p:spPr>
        <p:txBody>
          <a:bodyPr>
            <a:normAutofit fontScale="90000"/>
          </a:bodyPr>
          <a:lstStyle/>
          <a:p>
            <a:r>
              <a:rPr lang="en-US" dirty="0"/>
              <a:t>Cooler’s 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F8431-EA55-C7E1-5C8B-7AB0E9A9900A}"/>
              </a:ext>
            </a:extLst>
          </p:cNvPr>
          <p:cNvSpPr txBox="1"/>
          <p:nvPr/>
        </p:nvSpPr>
        <p:spPr>
          <a:xfrm>
            <a:off x="389890" y="872752"/>
            <a:ext cx="6772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Both the pre-cooler and the top energy cooler are located at a 2 o’clock hall.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They must share the same section of the Hadron Storage Ring (HSR)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About 170 m of the HSR are available for the cooling section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A2DE7-B38A-A192-A807-2424D3D2B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488" y="744967"/>
            <a:ext cx="4162330" cy="53680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7682FEE-F755-AF6E-6F9E-F48F9C3EBFD2}"/>
              </a:ext>
            </a:extLst>
          </p:cNvPr>
          <p:cNvSpPr/>
          <p:nvPr/>
        </p:nvSpPr>
        <p:spPr>
          <a:xfrm>
            <a:off x="9762634" y="1282851"/>
            <a:ext cx="688490" cy="55939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B7D1D2-8C24-B04F-D7CC-2EB33DEF2B4F}"/>
              </a:ext>
            </a:extLst>
          </p:cNvPr>
          <p:cNvSpPr txBox="1"/>
          <p:nvPr/>
        </p:nvSpPr>
        <p:spPr>
          <a:xfrm>
            <a:off x="5382978" y="3429000"/>
            <a:ext cx="179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ZOOM 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D0C8F-7790-8573-4176-211F8B0D09ED}"/>
              </a:ext>
            </a:extLst>
          </p:cNvPr>
          <p:cNvSpPr txBox="1"/>
          <p:nvPr/>
        </p:nvSpPr>
        <p:spPr>
          <a:xfrm>
            <a:off x="3523264" y="5258148"/>
            <a:ext cx="287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 MeV Low-Energy cooler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58BDC2-A978-C71B-7895-A5725E3CB8A2}"/>
              </a:ext>
            </a:extLst>
          </p:cNvPr>
          <p:cNvGrpSpPr/>
          <p:nvPr/>
        </p:nvGrpSpPr>
        <p:grpSpPr>
          <a:xfrm>
            <a:off x="512151" y="2821847"/>
            <a:ext cx="6322634" cy="3121854"/>
            <a:chOff x="512151" y="2821847"/>
            <a:chExt cx="6322634" cy="31218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530892-3149-F339-7885-C3D5884AF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51" y="2821847"/>
              <a:ext cx="6322634" cy="312185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E2C4CED-7048-90F0-EBA5-0FCBABC0E4AE}"/>
                </a:ext>
              </a:extLst>
            </p:cNvPr>
            <p:cNvSpPr txBox="1"/>
            <p:nvPr/>
          </p:nvSpPr>
          <p:spPr>
            <a:xfrm rot="1163459">
              <a:off x="2585935" y="4277666"/>
              <a:ext cx="129554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CS ~170 m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75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5FE562-13D3-0D34-9BF6-2CD4AA19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EE29F-8B7F-744C-EB31-41345976B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</p:spPr>
        <p:txBody>
          <a:bodyPr anchor="t">
            <a:normAutofit/>
          </a:bodyPr>
          <a:lstStyle/>
          <a:p>
            <a:r>
              <a:rPr lang="en-US" dirty="0"/>
              <a:t>Ring Electron Cooler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63F26C1-2924-4229-A7E8-1807442E82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/>
          <a:lstStyle/>
          <a:p>
            <a:r>
              <a:rPr lang="en-US" dirty="0"/>
              <a:t>Conceptual design in progress</a:t>
            </a:r>
          </a:p>
        </p:txBody>
      </p:sp>
    </p:spTree>
    <p:extLst>
      <p:ext uri="{BB962C8B-B14F-4D97-AF65-F5344CB8AC3E}">
        <p14:creationId xmlns:p14="http://schemas.microsoft.com/office/powerpoint/2010/main" val="82643390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.potx  -  Read-Only" id="{3AE5E60D-83C1-4484-9836-EF48DBD48AEF}" vid="{79BAC2FC-8920-4004-A9A3-C090686F7C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</Template>
  <TotalTime>3998</TotalTime>
  <Words>5437</Words>
  <Application>Microsoft Office PowerPoint</Application>
  <PresentationFormat>Widescreen</PresentationFormat>
  <Paragraphs>675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Calibri</vt:lpstr>
      <vt:lpstr>Cambria Math</vt:lpstr>
      <vt:lpstr>CMR12</vt:lpstr>
      <vt:lpstr>CMR8</vt:lpstr>
      <vt:lpstr>Helvetica</vt:lpstr>
      <vt:lpstr>Times New Roman</vt:lpstr>
      <vt:lpstr>Wingdings</vt:lpstr>
      <vt:lpstr>BNL</vt:lpstr>
      <vt:lpstr>High Energy Cooling R&amp;D</vt:lpstr>
      <vt:lpstr>Outline</vt:lpstr>
      <vt:lpstr>Cooling requirements for Electron Ion Collider (EIC)</vt:lpstr>
      <vt:lpstr>High-Energy Cooling for EIC</vt:lpstr>
      <vt:lpstr>Electron Cooling at high energies</vt:lpstr>
      <vt:lpstr>EC-based High-Energy Cooling</vt:lpstr>
      <vt:lpstr>Recent HEC R&amp;D </vt:lpstr>
      <vt:lpstr>Cooler’s location</vt:lpstr>
      <vt:lpstr>Ring Electron Cooler</vt:lpstr>
      <vt:lpstr>Basic idea and layout</vt:lpstr>
      <vt:lpstr>What factors drive REC design parameters</vt:lpstr>
      <vt:lpstr>Cooling section and cooling optimization (I)</vt:lpstr>
      <vt:lpstr>Cooling section and cooling optimization (II)</vt:lpstr>
      <vt:lpstr>REC wigglers</vt:lpstr>
      <vt:lpstr>REC RF system</vt:lpstr>
      <vt:lpstr>Injection scheme</vt:lpstr>
      <vt:lpstr>Dynamic and momentum aperture optimization</vt:lpstr>
      <vt:lpstr>PowerPoint Presentation</vt:lpstr>
      <vt:lpstr>Challenges and ongoing work</vt:lpstr>
      <vt:lpstr>Planned studies</vt:lpstr>
      <vt:lpstr>REC conceptual design status</vt:lpstr>
      <vt:lpstr>ERL based Recirculator</vt:lpstr>
      <vt:lpstr>Recirculator concept</vt:lpstr>
      <vt:lpstr>Ricirculator parameters</vt:lpstr>
      <vt:lpstr>Challenges and mitigation</vt:lpstr>
      <vt:lpstr>What about kickers?</vt:lpstr>
      <vt:lpstr>Feasibility of ERL based Recirculator</vt:lpstr>
      <vt:lpstr>Summary</vt:lpstr>
      <vt:lpstr>Backup slides</vt:lpstr>
      <vt:lpstr>Electron Cooling</vt:lpstr>
      <vt:lpstr>Dynamical friction</vt:lpstr>
      <vt:lpstr>Cooling rate</vt:lpstr>
      <vt:lpstr>Fully integrated cooling rates</vt:lpstr>
      <vt:lpstr>Redistribution of cooling rates</vt:lpstr>
      <vt:lpstr>Longitudinal distribution of e-bunch</vt:lpstr>
      <vt:lpstr>Optimal e-bunch parameters</vt:lpstr>
      <vt:lpstr>Equilibrium e-bunch parameters </vt:lpstr>
      <vt:lpstr>RF based electron cooling</vt:lpstr>
      <vt:lpstr>Total cooling rate</vt:lpstr>
      <vt:lpstr>Space charge tune shift</vt:lpstr>
      <vt:lpstr>Optimal longitudinal distribution</vt:lpstr>
      <vt:lpstr>Total cooling rate (special case)</vt:lpstr>
      <vt:lpstr>Redistribution (special case)</vt:lpstr>
      <vt:lpstr>Proton-electron focusing (I)</vt:lpstr>
      <vt:lpstr>Proton-electron focusing (II)</vt:lpstr>
      <vt:lpstr>Proton-electron focusing</vt:lpstr>
      <vt:lpstr>BBS rate</vt:lpstr>
      <vt:lpstr>Ring cooler hadron beam optics </vt:lpstr>
      <vt:lpstr>Integration of Precooler with Ring Cooler</vt:lpstr>
      <vt:lpstr>Importance of proper wiggler focusing</vt:lpstr>
      <vt:lpstr>Optical features of REC wigglers (I)</vt:lpstr>
      <vt:lpstr>Optical features of REC wigglers (II)</vt:lpstr>
      <vt:lpstr>Optical features of REC wigglers (III)</vt:lpstr>
      <vt:lpstr>Same focusing, different energy dependence</vt:lpstr>
      <vt:lpstr>Comparison of wiggler’s fields</vt:lpstr>
      <vt:lpstr>PowerPoint Presentation</vt:lpstr>
      <vt:lpstr>PowerPoint Presentation</vt:lpstr>
      <vt:lpstr>Injection (single bunch point of view)</vt:lpstr>
      <vt:lpstr>Injection (transverse acceptance)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Seletskiy, Sergei</dc:creator>
  <cp:keywords/>
  <dc:description/>
  <cp:lastModifiedBy>Seletskiy, Sergei</cp:lastModifiedBy>
  <cp:revision>87</cp:revision>
  <cp:lastPrinted>2024-12-04T16:34:38Z</cp:lastPrinted>
  <dcterms:created xsi:type="dcterms:W3CDTF">2023-11-30T19:29:54Z</dcterms:created>
  <dcterms:modified xsi:type="dcterms:W3CDTF">2024-12-05T23:39:32Z</dcterms:modified>
  <cp:category/>
</cp:coreProperties>
</file>