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FFD3-B227-4F92-B826-E3BF33464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94909-9D0B-45E1-85FD-C94AFE7DA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C4B4-A638-42BC-A8F1-C41E67DD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46AF6-B7F8-4A36-AC12-E4D6AF05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AE184-655E-47D8-9E83-E7C49FC9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78B5-FBF6-4C97-91D5-EBC5E6A3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CB7E4-E2E4-4454-BCF2-503F12C7C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9F3B4-C2F9-4674-B0E4-ED77153E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E212B-CE38-4C3B-A19E-47F0B88A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5EF3-A475-4C51-9F3D-1C33068E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4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4C03A-0F82-425F-BB42-567AA6334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B6FE3-E5E8-4848-AFA1-DFB8029D0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DD2A-AE64-451E-BE9C-24860E64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9432E-B0C9-45B9-90B7-0C784834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515C-86E2-4882-96EF-4729F947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6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6DCA-C5E9-4FC9-A069-66D47815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BE897-E655-4B32-93E4-4CE7437E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5573B-DF82-454E-8833-56961EF0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0254-C66A-4495-A6F3-D6DED41F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2CA9-1075-4E1C-BE91-2E5DB3E7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7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687A-C0A4-4A25-A360-E6FB33A3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8D47F-6BED-4255-87AC-5F1ACEB8A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8F78E-E480-4B37-A16B-B7203AE0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FB75-FA62-4B5E-9688-5DC00505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53EFB-8568-443F-91EF-8F38613E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75DA-47DB-41E8-B3E1-89E017CF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040A-DF07-4AD9-A680-69C326227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6F2F7-A9D5-4067-88A2-5CA4DC22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39C8A-EC75-44FE-B9B8-4D51D7F3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EB8C5-C2EB-4702-A65F-429982ED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5002E-81D0-42F7-8D18-F66029B1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EBE5-62B8-4C6C-AAD1-F10B7437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395E7-82EA-4A9D-9D15-1E3BF9AE0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90CD1-117E-4A2C-8440-1B5B033AD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C3ACE-DA5B-4842-AA36-6903BB4FC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A9176-7FA7-4D4B-8C2A-7016878E0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B262F-8763-41B6-9C25-D6AD931E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19BBE-D2F7-4D9D-9ADF-EC2722BD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D4BF0-F28D-431C-B6BD-ECA3106B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40B4-36F5-413F-92E1-4E883A2D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87383-84EE-4829-A915-872219D4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46287-5128-48F9-8078-B0541209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75A03-91EE-4B1E-AF6B-84949858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7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494E5-84CC-4110-A083-ED159419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14495-0CCA-4B80-AC1F-4B9F9A46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99F48-2C4C-476A-BF1D-5FF219E8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5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2B5E-2F84-4450-B22A-E563E81C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4952B-5F62-4250-9087-496502A4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F5BB5-9C4C-4424-90E0-D0A24978E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B47A5-6148-4A08-808F-742A5602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F4663-4EE2-4E41-AD3C-50651AE1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38AD8-AF41-467E-8F65-C61488CB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3DBB-EE60-48E6-A010-19347718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3292A-E99C-4730-BE33-DE23C3223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82137-92CD-4D20-90AC-62BCC31B2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D48AD-7FF9-4938-A60B-43B808C4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2BEC8-06F8-4D94-A237-2CB0299D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78C5-792D-4589-B0EB-965BF823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72C9B-2E79-4E93-A522-E435CEE8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5D16D-30FA-47E1-947D-94D72C822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708BB-24C2-4501-81F5-3D736C816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3002B-8F71-41CA-9386-1C7BAB0D529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3837-1830-48DE-A2DC-4110E9ED3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B3B48-63DA-4356-B6AD-120197D1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66FE-C53D-4AB3-B5A1-CDF15AF7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2FB4CA-2F2E-446B-BDA0-D8A6DA95498C}"/>
              </a:ext>
            </a:extLst>
          </p:cNvPr>
          <p:cNvSpPr txBox="1"/>
          <p:nvPr/>
        </p:nvSpPr>
        <p:spPr>
          <a:xfrm>
            <a:off x="314934" y="298451"/>
            <a:ext cx="1009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VTRX+ Pigtail Length Determination - Preliminary Fiber Routing Implementation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6B88A-0044-4F07-AED7-71440014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77" y="1122367"/>
            <a:ext cx="5776785" cy="276281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2400000" lon="0" rev="0"/>
            </a:camera>
            <a:lightRig rig="threePt" dir="t"/>
          </a:scene3d>
        </p:spPr>
      </p:pic>
      <p:sp>
        <p:nvSpPr>
          <p:cNvPr id="6" name="Cube 5">
            <a:extLst>
              <a:ext uri="{FF2B5EF4-FFF2-40B4-BE49-F238E27FC236}">
                <a16:creationId xmlns:a16="http://schemas.microsoft.com/office/drawing/2014/main" id="{897B0A39-9AE4-4B2B-A201-A72D5827EBC8}"/>
              </a:ext>
            </a:extLst>
          </p:cNvPr>
          <p:cNvSpPr/>
          <p:nvPr/>
        </p:nvSpPr>
        <p:spPr>
          <a:xfrm rot="1501533">
            <a:off x="655893" y="1642957"/>
            <a:ext cx="2629167" cy="756453"/>
          </a:xfrm>
          <a:prstGeom prst="cube">
            <a:avLst>
              <a:gd name="adj" fmla="val 81274"/>
            </a:avLst>
          </a:prstGeom>
          <a:solidFill>
            <a:schemeClr val="accent6">
              <a:lumMod val="75000"/>
              <a:alpha val="3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2635528D-A271-4A5B-BA68-38A0588097A7}"/>
              </a:ext>
            </a:extLst>
          </p:cNvPr>
          <p:cNvSpPr/>
          <p:nvPr/>
        </p:nvSpPr>
        <p:spPr>
          <a:xfrm flipH="1">
            <a:off x="6096000" y="2943883"/>
            <a:ext cx="1452285" cy="1882588"/>
          </a:xfrm>
          <a:prstGeom prst="cube">
            <a:avLst>
              <a:gd name="adj" fmla="val 6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989163CD-5E9B-4109-846D-4048025F1D4E}"/>
              </a:ext>
            </a:extLst>
          </p:cNvPr>
          <p:cNvSpPr/>
          <p:nvPr/>
        </p:nvSpPr>
        <p:spPr>
          <a:xfrm flipH="1">
            <a:off x="6760393" y="3163956"/>
            <a:ext cx="364893" cy="139147"/>
          </a:xfrm>
          <a:prstGeom prst="cube">
            <a:avLst>
              <a:gd name="adj" fmla="val 69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CCB48CAB-883A-47B0-95D3-FE72B5A006C9}"/>
              </a:ext>
            </a:extLst>
          </p:cNvPr>
          <p:cNvSpPr/>
          <p:nvPr/>
        </p:nvSpPr>
        <p:spPr>
          <a:xfrm flipH="1">
            <a:off x="6337395" y="3163957"/>
            <a:ext cx="364893" cy="139147"/>
          </a:xfrm>
          <a:prstGeom prst="cube">
            <a:avLst>
              <a:gd name="adj" fmla="val 69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7E9620E9-77B7-47C9-8C88-65A6461E9024}"/>
              </a:ext>
            </a:extLst>
          </p:cNvPr>
          <p:cNvSpPr/>
          <p:nvPr/>
        </p:nvSpPr>
        <p:spPr>
          <a:xfrm flipH="1">
            <a:off x="6337395" y="3485323"/>
            <a:ext cx="364893" cy="139147"/>
          </a:xfrm>
          <a:prstGeom prst="cube">
            <a:avLst>
              <a:gd name="adj" fmla="val 69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40B64-D7AF-4D55-B10C-63FA7A04E654}"/>
              </a:ext>
            </a:extLst>
          </p:cNvPr>
          <p:cNvSpPr txBox="1"/>
          <p:nvPr/>
        </p:nvSpPr>
        <p:spPr>
          <a:xfrm>
            <a:off x="926398" y="242460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FEB or RDO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5F7DC-EDB1-406A-BDB8-2FE7C9FB1062}"/>
              </a:ext>
            </a:extLst>
          </p:cNvPr>
          <p:cNvSpPr txBox="1"/>
          <p:nvPr/>
        </p:nvSpPr>
        <p:spPr>
          <a:xfrm>
            <a:off x="3321645" y="2580751"/>
            <a:ext cx="78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VTRX+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AC03E-7D46-4903-A264-50A7445732E2}"/>
              </a:ext>
            </a:extLst>
          </p:cNvPr>
          <p:cNvSpPr txBox="1"/>
          <p:nvPr/>
        </p:nvSpPr>
        <p:spPr>
          <a:xfrm>
            <a:off x="3321645" y="4794343"/>
            <a:ext cx="4307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Fiber Patch/Feedthrough/Disconnect Panels</a:t>
            </a:r>
          </a:p>
          <a:p>
            <a:r>
              <a:rPr lang="en-US" dirty="0">
                <a:solidFill>
                  <a:srgbClr val="00B0F0"/>
                </a:solidFill>
              </a:rPr>
              <a:t>(fixed to detector)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A025C7-2A0E-42E0-BE5A-08BC543D712A}"/>
              </a:ext>
            </a:extLst>
          </p:cNvPr>
          <p:cNvSpPr/>
          <p:nvPr/>
        </p:nvSpPr>
        <p:spPr>
          <a:xfrm>
            <a:off x="487018" y="974035"/>
            <a:ext cx="7354956" cy="4562061"/>
          </a:xfrm>
          <a:prstGeom prst="roundRect">
            <a:avLst/>
          </a:prstGeom>
          <a:noFill/>
          <a:ln w="254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65E5A441-102A-410D-BBE5-CDC00F05677C}"/>
              </a:ext>
            </a:extLst>
          </p:cNvPr>
          <p:cNvSpPr/>
          <p:nvPr/>
        </p:nvSpPr>
        <p:spPr>
          <a:xfrm flipH="1">
            <a:off x="8632991" y="3163956"/>
            <a:ext cx="364893" cy="139147"/>
          </a:xfrm>
          <a:prstGeom prst="cube">
            <a:avLst>
              <a:gd name="adj" fmla="val 690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F83A34A5-0F39-4E1B-9617-A0BD3F7F0B33}"/>
              </a:ext>
            </a:extLst>
          </p:cNvPr>
          <p:cNvSpPr/>
          <p:nvPr/>
        </p:nvSpPr>
        <p:spPr>
          <a:xfrm flipH="1">
            <a:off x="8209993" y="3163957"/>
            <a:ext cx="364893" cy="139147"/>
          </a:xfrm>
          <a:prstGeom prst="cube">
            <a:avLst>
              <a:gd name="adj" fmla="val 690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29595796-FC57-433F-9E7A-D98D27A80BBB}"/>
              </a:ext>
            </a:extLst>
          </p:cNvPr>
          <p:cNvSpPr/>
          <p:nvPr/>
        </p:nvSpPr>
        <p:spPr>
          <a:xfrm flipH="1">
            <a:off x="8209993" y="3485323"/>
            <a:ext cx="364893" cy="139147"/>
          </a:xfrm>
          <a:prstGeom prst="cube">
            <a:avLst>
              <a:gd name="adj" fmla="val 690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4AEF89F9-C089-4AAC-95F8-B6389AC620E7}"/>
              </a:ext>
            </a:extLst>
          </p:cNvPr>
          <p:cNvSpPr/>
          <p:nvPr/>
        </p:nvSpPr>
        <p:spPr>
          <a:xfrm rot="16200000" flipH="1">
            <a:off x="9441772" y="2624975"/>
            <a:ext cx="580588" cy="281610"/>
          </a:xfrm>
          <a:prstGeom prst="cube">
            <a:avLst>
              <a:gd name="adj" fmla="val 690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AD48916-15BC-4B0D-8A98-B655FAB44129}"/>
              </a:ext>
            </a:extLst>
          </p:cNvPr>
          <p:cNvSpPr/>
          <p:nvPr/>
        </p:nvSpPr>
        <p:spPr>
          <a:xfrm rot="16200000" flipH="1">
            <a:off x="9782889" y="2627314"/>
            <a:ext cx="580588" cy="281610"/>
          </a:xfrm>
          <a:prstGeom prst="cube">
            <a:avLst>
              <a:gd name="adj" fmla="val 690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024A6DC-CFC9-4083-AF2F-753B6E4929A9}"/>
              </a:ext>
            </a:extLst>
          </p:cNvPr>
          <p:cNvSpPr/>
          <p:nvPr/>
        </p:nvSpPr>
        <p:spPr>
          <a:xfrm>
            <a:off x="8786190" y="2781372"/>
            <a:ext cx="815009" cy="369332"/>
          </a:xfrm>
          <a:custGeom>
            <a:avLst/>
            <a:gdLst>
              <a:gd name="connsiteX0" fmla="*/ 54276 w 849406"/>
              <a:gd name="connsiteY0" fmla="*/ 432901 h 432901"/>
              <a:gd name="connsiteX1" fmla="*/ 84093 w 849406"/>
              <a:gd name="connsiteY1" fmla="*/ 104910 h 432901"/>
              <a:gd name="connsiteX2" fmla="*/ 849406 w 849406"/>
              <a:gd name="connsiteY2" fmla="*/ 15458 h 43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406" h="432901">
                <a:moveTo>
                  <a:pt x="54276" y="432901"/>
                </a:moveTo>
                <a:cubicBezTo>
                  <a:pt x="2923" y="303692"/>
                  <a:pt x="-48429" y="174484"/>
                  <a:pt x="84093" y="104910"/>
                </a:cubicBezTo>
                <a:cubicBezTo>
                  <a:pt x="216615" y="35336"/>
                  <a:pt x="756641" y="-30925"/>
                  <a:pt x="849406" y="154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E21FC1-2DC7-40E8-B985-6B168F54AE67}"/>
              </a:ext>
            </a:extLst>
          </p:cNvPr>
          <p:cNvSpPr/>
          <p:nvPr/>
        </p:nvSpPr>
        <p:spPr>
          <a:xfrm>
            <a:off x="8408504" y="2738345"/>
            <a:ext cx="1182757" cy="412359"/>
          </a:xfrm>
          <a:custGeom>
            <a:avLst/>
            <a:gdLst>
              <a:gd name="connsiteX0" fmla="*/ 0 w 1182757"/>
              <a:gd name="connsiteY0" fmla="*/ 412359 h 412359"/>
              <a:gd name="connsiteX1" fmla="*/ 298174 w 1182757"/>
              <a:gd name="connsiteY1" fmla="*/ 34672 h 412359"/>
              <a:gd name="connsiteX2" fmla="*/ 1182757 w 1182757"/>
              <a:gd name="connsiteY2" fmla="*/ 14794 h 41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757" h="412359">
                <a:moveTo>
                  <a:pt x="0" y="412359"/>
                </a:moveTo>
                <a:cubicBezTo>
                  <a:pt x="50524" y="256646"/>
                  <a:pt x="101048" y="100933"/>
                  <a:pt x="298174" y="34672"/>
                </a:cubicBezTo>
                <a:cubicBezTo>
                  <a:pt x="495300" y="-31589"/>
                  <a:pt x="1033670" y="18107"/>
                  <a:pt x="1182757" y="147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9DA6DE-85BA-41D8-A305-8B2CF3DB6115}"/>
              </a:ext>
            </a:extLst>
          </p:cNvPr>
          <p:cNvSpPr/>
          <p:nvPr/>
        </p:nvSpPr>
        <p:spPr>
          <a:xfrm>
            <a:off x="8577470" y="2812774"/>
            <a:ext cx="1013791" cy="745435"/>
          </a:xfrm>
          <a:custGeom>
            <a:avLst/>
            <a:gdLst>
              <a:gd name="connsiteX0" fmla="*/ 0 w 1013791"/>
              <a:gd name="connsiteY0" fmla="*/ 745435 h 745435"/>
              <a:gd name="connsiteX1" fmla="*/ 626165 w 1013791"/>
              <a:gd name="connsiteY1" fmla="*/ 576469 h 745435"/>
              <a:gd name="connsiteX2" fmla="*/ 596347 w 1013791"/>
              <a:gd name="connsiteY2" fmla="*/ 129209 h 745435"/>
              <a:gd name="connsiteX3" fmla="*/ 1013791 w 1013791"/>
              <a:gd name="connsiteY3" fmla="*/ 0 h 7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791" h="745435">
                <a:moveTo>
                  <a:pt x="0" y="745435"/>
                </a:moveTo>
                <a:cubicBezTo>
                  <a:pt x="263387" y="712304"/>
                  <a:pt x="526774" y="679173"/>
                  <a:pt x="626165" y="576469"/>
                </a:cubicBezTo>
                <a:cubicBezTo>
                  <a:pt x="725556" y="473765"/>
                  <a:pt x="531743" y="225287"/>
                  <a:pt x="596347" y="129209"/>
                </a:cubicBezTo>
                <a:cubicBezTo>
                  <a:pt x="660951" y="33131"/>
                  <a:pt x="970721" y="21535"/>
                  <a:pt x="101379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4E481C-B5FC-44F3-8818-3B291FE81108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0213988" y="2758396"/>
            <a:ext cx="1242640" cy="22976"/>
          </a:xfrm>
          <a:prstGeom prst="line">
            <a:avLst/>
          </a:prstGeom>
          <a:ln w="730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53D0C96-CF92-4C2B-8F0B-C9CABBDCD825}"/>
              </a:ext>
            </a:extLst>
          </p:cNvPr>
          <p:cNvSpPr txBox="1"/>
          <p:nvPr/>
        </p:nvSpPr>
        <p:spPr>
          <a:xfrm>
            <a:off x="9195317" y="1883315"/>
            <a:ext cx="147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Fibers to DAQ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161D6C-C710-45BB-8524-0424EF334E78}"/>
              </a:ext>
            </a:extLst>
          </p:cNvPr>
          <p:cNvSpPr txBox="1"/>
          <p:nvPr/>
        </p:nvSpPr>
        <p:spPr>
          <a:xfrm>
            <a:off x="10322640" y="2966038"/>
            <a:ext cx="124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Fiber Trunk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60584910-83C3-4880-800E-CA416F537735}"/>
              </a:ext>
            </a:extLst>
          </p:cNvPr>
          <p:cNvSpPr/>
          <p:nvPr/>
        </p:nvSpPr>
        <p:spPr>
          <a:xfrm rot="16200000">
            <a:off x="9745201" y="3230999"/>
            <a:ext cx="314852" cy="6227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2535ED-E6E5-4C8B-B7CE-B556309A5A17}"/>
              </a:ext>
            </a:extLst>
          </p:cNvPr>
          <p:cNvSpPr txBox="1"/>
          <p:nvPr/>
        </p:nvSpPr>
        <p:spPr>
          <a:xfrm>
            <a:off x="9193143" y="3792441"/>
            <a:ext cx="152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Fiber Aggregation:</a:t>
            </a:r>
          </a:p>
          <a:p>
            <a:r>
              <a:rPr lang="en-US" sz="1400" dirty="0"/>
              <a:t> In-line or panel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D1B755-8282-4D90-BEB8-ED8B836DAC12}"/>
              </a:ext>
            </a:extLst>
          </p:cNvPr>
          <p:cNvSpPr txBox="1"/>
          <p:nvPr/>
        </p:nvSpPr>
        <p:spPr>
          <a:xfrm>
            <a:off x="3636787" y="553191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Detector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E18D43-C95B-48E9-AF80-E69B4AC114D2}"/>
              </a:ext>
            </a:extLst>
          </p:cNvPr>
          <p:cNvSpPr txBox="1"/>
          <p:nvPr/>
        </p:nvSpPr>
        <p:spPr>
          <a:xfrm>
            <a:off x="1554134" y="5993582"/>
            <a:ext cx="916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Feedthrough options for MTP fiber connectors/ferrules: Single, 1x4, 1x6 and 2x8. </a:t>
            </a:r>
          </a:p>
        </p:txBody>
      </p:sp>
    </p:spTree>
    <p:extLst>
      <p:ext uri="{BB962C8B-B14F-4D97-AF65-F5344CB8AC3E}">
        <p14:creationId xmlns:p14="http://schemas.microsoft.com/office/powerpoint/2010/main" val="150920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884088-0C77-4632-BF9D-6F6943C7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0" y="750892"/>
            <a:ext cx="9972675" cy="2181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1CED4-DA79-4731-943E-6E0B7FC92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45" y="2783919"/>
            <a:ext cx="4388504" cy="2484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1D9C4-BA4B-4C2B-80A9-CE0244F89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0" y="5268347"/>
            <a:ext cx="9534525" cy="1381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235B7A-675F-4DB3-92C0-70239C4CC00E}"/>
              </a:ext>
            </a:extLst>
          </p:cNvPr>
          <p:cNvSpPr txBox="1"/>
          <p:nvPr/>
        </p:nvSpPr>
        <p:spPr>
          <a:xfrm>
            <a:off x="2223247" y="519953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VTRX+ Dimensions</a:t>
            </a:r>
          </a:p>
        </p:txBody>
      </p:sp>
    </p:spTree>
    <p:extLst>
      <p:ext uri="{BB962C8B-B14F-4D97-AF65-F5344CB8AC3E}">
        <p14:creationId xmlns:p14="http://schemas.microsoft.com/office/powerpoint/2010/main" val="131675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4F07B-BA43-4BF2-A944-5E30AFDE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59" y="914400"/>
            <a:ext cx="9250456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2FB4CA-2F2E-446B-BDA0-D8A6DA95498C}"/>
              </a:ext>
            </a:extLst>
          </p:cNvPr>
          <p:cNvSpPr txBox="1"/>
          <p:nvPr/>
        </p:nvSpPr>
        <p:spPr>
          <a:xfrm>
            <a:off x="2223247" y="519953"/>
            <a:ext cx="700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MTP Fiber Ferrule (up to 12 fibers; VTRX+ only has 5 fibers on the pigtail)</a:t>
            </a:r>
          </a:p>
        </p:txBody>
      </p:sp>
    </p:spTree>
    <p:extLst>
      <p:ext uri="{BB962C8B-B14F-4D97-AF65-F5344CB8AC3E}">
        <p14:creationId xmlns:p14="http://schemas.microsoft.com/office/powerpoint/2010/main" val="369851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694046-09FF-4AF2-ACE6-1E928618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914400"/>
            <a:ext cx="8446168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3DAD9F-16D1-4C90-BC87-CE07C284A3D0}"/>
              </a:ext>
            </a:extLst>
          </p:cNvPr>
          <p:cNvSpPr txBox="1"/>
          <p:nvPr/>
        </p:nvSpPr>
        <p:spPr>
          <a:xfrm>
            <a:off x="2223247" y="519953"/>
            <a:ext cx="398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Adapter – single MTP panel feedthrough</a:t>
            </a:r>
          </a:p>
        </p:txBody>
      </p:sp>
    </p:spTree>
    <p:extLst>
      <p:ext uri="{BB962C8B-B14F-4D97-AF65-F5344CB8AC3E}">
        <p14:creationId xmlns:p14="http://schemas.microsoft.com/office/powerpoint/2010/main" val="26624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372514-EF62-4C82-819F-520A592F1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9259426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AA518-477B-4104-9F31-83671C5DB4E5}"/>
              </a:ext>
            </a:extLst>
          </p:cNvPr>
          <p:cNvSpPr txBox="1"/>
          <p:nvPr/>
        </p:nvSpPr>
        <p:spPr>
          <a:xfrm>
            <a:off x="2223247" y="519953"/>
            <a:ext cx="377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Adapter – 1x4 MTP panel feedthrough</a:t>
            </a:r>
          </a:p>
        </p:txBody>
      </p:sp>
    </p:spTree>
    <p:extLst>
      <p:ext uri="{BB962C8B-B14F-4D97-AF65-F5344CB8AC3E}">
        <p14:creationId xmlns:p14="http://schemas.microsoft.com/office/powerpoint/2010/main" val="325073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4A80C-54F3-4F05-9C58-E7B6CD830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8563643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CC100A-5CD9-4FE7-825B-2A12CAA735EA}"/>
              </a:ext>
            </a:extLst>
          </p:cNvPr>
          <p:cNvSpPr txBox="1"/>
          <p:nvPr/>
        </p:nvSpPr>
        <p:spPr>
          <a:xfrm>
            <a:off x="2223247" y="519953"/>
            <a:ext cx="377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Adapter – 1x6 MTP panel feedthrough</a:t>
            </a:r>
          </a:p>
        </p:txBody>
      </p:sp>
    </p:spTree>
    <p:extLst>
      <p:ext uri="{BB962C8B-B14F-4D97-AF65-F5344CB8AC3E}">
        <p14:creationId xmlns:p14="http://schemas.microsoft.com/office/powerpoint/2010/main" val="343391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FF63B-AD5B-4465-93B7-A8D80CC85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8591526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53EC0-3B54-4F87-B957-768240892CD2}"/>
              </a:ext>
            </a:extLst>
          </p:cNvPr>
          <p:cNvSpPr txBox="1"/>
          <p:nvPr/>
        </p:nvSpPr>
        <p:spPr>
          <a:xfrm>
            <a:off x="2223247" y="519953"/>
            <a:ext cx="377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Adapter – 2x8 MTP panel feedthrough</a:t>
            </a:r>
          </a:p>
        </p:txBody>
      </p:sp>
    </p:spTree>
    <p:extLst>
      <p:ext uri="{BB962C8B-B14F-4D97-AF65-F5344CB8AC3E}">
        <p14:creationId xmlns:p14="http://schemas.microsoft.com/office/powerpoint/2010/main" val="21980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4" ma:contentTypeDescription="Create a new document." ma:contentTypeScope="" ma:versionID="a4c10893be17b8e7357174e5110620fb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107dde507adb31dce467b3d5a5e429ab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Props1.xml><?xml version="1.0" encoding="utf-8"?>
<ds:datastoreItem xmlns:ds="http://schemas.openxmlformats.org/officeDocument/2006/customXml" ds:itemID="{B79E3F81-0F4A-4623-AC3A-1D382C0B3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AA553F-9C96-4F9A-B3AD-93E7695ED2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21EFE3-2823-422C-8F99-0D562E6AC2F0}">
  <ds:schemaRefs>
    <ds:schemaRef ds:uri="http://purl.org/dc/terms/"/>
    <ds:schemaRef ds:uri="426b74de-0581-4e94-90c0-1abf6215444e"/>
    <ds:schemaRef ds:uri="dcff909e-542d-4672-8557-4ef8d9009d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103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Barbosa</dc:creator>
  <cp:lastModifiedBy>Wimmer, Roland</cp:lastModifiedBy>
  <cp:revision>11</cp:revision>
  <dcterms:created xsi:type="dcterms:W3CDTF">2024-09-05T17:29:47Z</dcterms:created>
  <dcterms:modified xsi:type="dcterms:W3CDTF">2024-09-12T14:30:19Z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