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72" r:id="rId3"/>
    <p:sldId id="296" r:id="rId4"/>
    <p:sldId id="29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210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F475-F7F5-6C41-B37C-656C49194CAF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839EF-EF2D-A244-8B03-02564FD3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D422-CF21-5F4B-9F3C-D943F67A9B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882" y="2541806"/>
            <a:ext cx="7750969" cy="1947460"/>
          </a:xfrm>
        </p:spPr>
        <p:txBody>
          <a:bodyPr anchor="t" anchorCtr="0">
            <a:normAutofit/>
          </a:bodyPr>
          <a:lstStyle>
            <a:lvl1pPr algn="l">
              <a:defRPr sz="48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5F0DF-C789-3B48-88B2-EEF178B16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882" y="5773230"/>
            <a:ext cx="7750969" cy="74618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7851E-C1E1-6E46-8D1B-95D6C18885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882" y="4501445"/>
            <a:ext cx="7750969" cy="125960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CEC2187-E5FA-944C-A56A-E562C9C1C5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664" y="5761051"/>
            <a:ext cx="3238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55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 userDrawn="1">
          <p15:clr>
            <a:srgbClr val="FBAE40"/>
          </p15:clr>
        </p15:guide>
        <p15:guide id="8" pos="2880" userDrawn="1">
          <p15:clr>
            <a:srgbClr val="FBAE40"/>
          </p15:clr>
        </p15:guide>
        <p15:guide id="9" orient="horz" pos="3888" userDrawn="1">
          <p15:clr>
            <a:srgbClr val="FBAE40"/>
          </p15:clr>
        </p15:guide>
        <p15:guide id="10" pos="270" userDrawn="1">
          <p15:clr>
            <a:srgbClr val="FBAE40"/>
          </p15:clr>
        </p15:guide>
        <p15:guide id="11" pos="5490" userDrawn="1">
          <p15:clr>
            <a:srgbClr val="FBAE40"/>
          </p15:clr>
        </p15:guide>
        <p15:guide id="12" orient="horz" pos="398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84E83-FA30-AE49-A809-D1503D6A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97B18-F1D3-C845-98E1-FCEEFD596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77A6-B440-D244-B039-82AFE3A15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CFED41-9DB8-3441-9E99-88FCE31DC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416033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99BF-B963-A049-A11E-59531395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4A0F9-2FD7-DE46-AE52-AD7C0C073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413AE-9723-9D45-B482-FF92ED07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BC717A-FCD7-0D46-A097-931C02281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1811919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FA0D-AA3C-664A-87D2-78DEA605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5DD7F-359B-0241-A0E1-CB4146394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4FE3B0-EE83-EE47-9729-1EF19530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2381660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785AC-BC0C-8F4E-B552-D8A6AD40E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9A820-91F6-F544-8B07-61605B067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FAE437-C75F-3A40-9104-1FFF2D5E7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106609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_Print-friend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D422-CF21-5F4B-9F3C-D943F67A9B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882" y="2541806"/>
            <a:ext cx="7750969" cy="1947460"/>
          </a:xfrm>
        </p:spPr>
        <p:txBody>
          <a:bodyPr anchor="t" anchorCtr="0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5F0DF-C789-3B48-88B2-EEF178B16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882" y="5773230"/>
            <a:ext cx="7750969" cy="74618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7851E-C1E1-6E46-8D1B-95D6C18885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882" y="4501445"/>
            <a:ext cx="7750969" cy="125960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1DD1EC-00E2-0247-ADB6-287150A162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664" y="5761050"/>
            <a:ext cx="3238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14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 userDrawn="1">
          <p15:clr>
            <a:srgbClr val="FBAE40"/>
          </p15:clr>
        </p15:guide>
        <p15:guide id="8" pos="2880" userDrawn="1">
          <p15:clr>
            <a:srgbClr val="FBAE40"/>
          </p15:clr>
        </p15:guide>
        <p15:guide id="9" orient="horz" pos="3888" userDrawn="1">
          <p15:clr>
            <a:srgbClr val="FBAE40"/>
          </p15:clr>
        </p15:guide>
        <p15:guide id="10" pos="270" userDrawn="1">
          <p15:clr>
            <a:srgbClr val="FBAE40"/>
          </p15:clr>
        </p15:guide>
        <p15:guide id="11" pos="5490" userDrawn="1">
          <p15:clr>
            <a:srgbClr val="FBAE40"/>
          </p15:clr>
        </p15:guide>
        <p15:guide id="12" orient="horz" pos="3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F96C7-1801-CD4F-9F28-C99CEA00A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B783-2389-2044-9FEC-A01C09265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785F67-179E-4145-8BCB-4A0C61A89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279456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4E73FD-DB7D-6846-A2AE-E73A31844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10BA2-9B68-CC4C-A636-3277ABFA5F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882" y="2541806"/>
            <a:ext cx="7750969" cy="1947460"/>
          </a:xfrm>
        </p:spPr>
        <p:txBody>
          <a:bodyPr anchor="t" anchorCtr="0">
            <a:normAutofit/>
          </a:bodyPr>
          <a:lstStyle>
            <a:lvl1pPr algn="l">
              <a:defRPr sz="48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FCBF15F-CA7F-7641-B9E3-4E9C3E92F4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882" y="4501445"/>
            <a:ext cx="7750969" cy="125960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368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_Print-friend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4E73FD-DB7D-6846-A2AE-E73A31844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10BA2-9B68-CC4C-A636-3277ABFA5F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882" y="2541806"/>
            <a:ext cx="7750969" cy="1947460"/>
          </a:xfrm>
        </p:spPr>
        <p:txBody>
          <a:bodyPr anchor="t" anchorCtr="0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FCBF15F-CA7F-7641-B9E3-4E9C3E92F4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882" y="4501445"/>
            <a:ext cx="7750969" cy="125960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81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965E-00C4-6F4C-8817-84A69C14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926A3-B154-C14C-BFED-E141D3C8B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625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0C922-34CF-D846-A402-06F51B18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868AE-308B-D548-82A1-318656FC5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363061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CFC5-D97A-B448-B815-E68D1A97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FB46D-01D9-1D44-ABED-AC6282C16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626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F9F48-3F7F-A545-9387-0732A54B5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626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0C0DC1-B7CB-B343-8B4E-8D57625AE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2689F1-F4A7-6440-A9D9-1BF6E3E12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88283-FA1D-D040-8AFC-1D07DFC302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357393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70F5-09AC-CD48-85DB-1752A5E86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6FDB5-5C90-C844-8D34-266A469CE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413359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D20343-9337-0E42-A01C-2815CA8E0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239125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DAAA2-8718-2247-8539-9A0DC22C0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6"/>
            <a:ext cx="8286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056FE-C136-A54B-9DE3-EACD8E08F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625" y="1825626"/>
            <a:ext cx="8286750" cy="420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25833E0-DD3D-DF4F-9316-F67B7A80E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1010" y="6316596"/>
            <a:ext cx="324365" cy="365125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750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750" dirty="0"/>
          </a:p>
        </p:txBody>
      </p:sp>
    </p:spTree>
    <p:extLst>
      <p:ext uri="{BB962C8B-B14F-4D97-AF65-F5344CB8AC3E}">
        <p14:creationId xmlns:p14="http://schemas.microsoft.com/office/powerpoint/2010/main" val="54452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7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 userDrawn="1">
          <p15:clr>
            <a:srgbClr val="F26B43"/>
          </p15:clr>
        </p15:guide>
        <p15:guide id="8" pos="2880" userDrawn="1">
          <p15:clr>
            <a:srgbClr val="F26B43"/>
          </p15:clr>
        </p15:guide>
        <p15:guide id="9" pos="270" userDrawn="1">
          <p15:clr>
            <a:srgbClr val="F26B43"/>
          </p15:clr>
        </p15:guide>
        <p15:guide id="10" orient="horz" pos="3888" userDrawn="1">
          <p15:clr>
            <a:srgbClr val="F26B43"/>
          </p15:clr>
        </p15:guide>
        <p15:guide id="11" pos="5490" userDrawn="1">
          <p15:clr>
            <a:srgbClr val="F26B43"/>
          </p15:clr>
        </p15:guide>
        <p15:guide id="12" orient="horz" pos="4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6CBC-DA70-7741-BB3F-BCDBBE052F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Annual NASA Review of the NSRL  Performance:</a:t>
            </a:r>
            <a:br>
              <a:rPr lang="en-US" sz="4400" dirty="0"/>
            </a:br>
            <a:r>
              <a:rPr lang="en-US" sz="4400" dirty="0"/>
              <a:t>Action Items from last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0E14B-6889-F849-8A8C-D01D7C3603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 November 2024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F4563-AB5E-1F4E-B28C-08AC13230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Mike </a:t>
            </a:r>
            <a:r>
              <a:rPr lang="en-US" dirty="0" err="1"/>
              <a:t>Sivertz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5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50FB-44F3-6846-8C26-F8681D4B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6"/>
            <a:ext cx="8286750" cy="632401"/>
          </a:xfrm>
        </p:spPr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153C9-B6EC-5440-87A3-9DCF9B76E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3A556B-7C63-244D-9B7C-B0EA8042B3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D0CD8-2190-8761-B55C-F33F3806E22E}"/>
              </a:ext>
            </a:extLst>
          </p:cNvPr>
          <p:cNvSpPr txBox="1"/>
          <p:nvPr/>
        </p:nvSpPr>
        <p:spPr>
          <a:xfrm>
            <a:off x="428625" y="1091046"/>
            <a:ext cx="828675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1) Staffing needs: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Beamline Scientist (1 position to be posted soon)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HIRED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NSRL Operators (1 hired + 2 open posts)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 HIRED + 0.5 READY TO JOIN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2) Lack of meeting NASA &amp; DOD program requirements in 2022/2023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EBIS Upgrade and Tandem Safety Review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NSRL FAILED TO DELIVER BEAM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FOR RUN 22C, AND STRUGGLED WITH EEBIS STARTUP IN 23AB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3) NSRL Extension/Trailer to allow more densely packed schedule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Unloading/Loading, Equipment preparation and Set-up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INSTALLED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4) Need for communication of scheduling approach impacting beam delivery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Better communication identifying risks and mitigation strategy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PROGRESS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5) NSRL Maintenance and upgrade technical, cost, schedule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SOME PROGRESS MADE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6) Costed extension (basis of estimate for 24A/B) &amp; new contract development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DONE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50FB-44F3-6846-8C26-F8681D4B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6"/>
            <a:ext cx="8286750" cy="632401"/>
          </a:xfrm>
        </p:spPr>
        <p:txBody>
          <a:bodyPr/>
          <a:lstStyle/>
          <a:p>
            <a:r>
              <a:rPr lang="en-US" dirty="0"/>
              <a:t>Watchlist - Action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153C9-B6EC-5440-87A3-9DCF9B76E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3A556B-7C63-244D-9B7C-B0EA8042B33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D0CD8-2190-8761-B55C-F33F3806E22E}"/>
              </a:ext>
            </a:extLst>
          </p:cNvPr>
          <p:cNvSpPr txBox="1"/>
          <p:nvPr/>
        </p:nvSpPr>
        <p:spPr>
          <a:xfrm>
            <a:off x="428625" y="1091046"/>
            <a:ext cx="82867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7) Power Supply Status  (Funaro + Rosas)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List of spare parts for NSRL beam line power supplies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Discussion of which PS should be replaced rather than maintained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New EEBIS Collector PS 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INSTALLATION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 HOLD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8) GCR Sim Cut Off Chamber  (Hock)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 HOLD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Software incomplete  -  Further development on hold pending hardware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Hardware incomplete -  Making progress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Scheduled for completion Fall of 2023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9) NSRL Development and Test Station  (Curcio, Jao)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(JAO OUT ON DISABILITY)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Hardware in place  (Jao)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DONE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Software under development  (Clark)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PROGRESS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10) New 1024 1x1 cm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pixel chamber for upstream beam imaging replacing 302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On hold pending additional staff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 HOLD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0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50FB-44F3-6846-8C26-F8681D4B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365126"/>
            <a:ext cx="8286750" cy="632401"/>
          </a:xfrm>
        </p:spPr>
        <p:txBody>
          <a:bodyPr/>
          <a:lstStyle/>
          <a:p>
            <a:r>
              <a:rPr lang="en-US" dirty="0"/>
              <a:t>Watchlist - Action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153C9-B6EC-5440-87A3-9DCF9B76E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3A556B-7C63-244D-9B7C-B0EA8042B33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D0CD8-2190-8761-B55C-F33F3806E22E}"/>
              </a:ext>
            </a:extLst>
          </p:cNvPr>
          <p:cNvSpPr txBox="1"/>
          <p:nvPr/>
        </p:nvSpPr>
        <p:spPr>
          <a:xfrm>
            <a:off x="428625" y="1091046"/>
            <a:ext cx="828675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11) Air Conditioning  (Middleton)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Support Rooms – replaced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Animal Rooms – In preparation  (See Jameela’s talk later)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INSTALLED.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	HUMIDITY CONTROLS FOR EACH ROOM BEING ADDED BEFORE 3/2025.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12) Heat sinks for D6 Septum Magnet PS 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Marneris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, Mahler)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PROGRESS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Installed summer of 2022, injecting noise into the D6 PS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New Heat Sinks removed.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Replacement Heat Sinks of the original design being made, for future use.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COMPLETION BY 1/1/2025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13) ARC-20 PS controls  (Rosas)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OPERATIONAL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Testing of feedback systems complete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PS performance improved and stable.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14) Building Maintenance – 957 &amp; 958	(Hock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/Middleton) 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ONGOING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795929"/>
      </p:ext>
    </p:extLst>
  </p:cSld>
  <p:clrMapOvr>
    <a:masterClrMapping/>
  </p:clrMapOvr>
</p:sld>
</file>

<file path=ppt/theme/theme1.xml><?xml version="1.0" encoding="utf-8"?>
<a:theme xmlns:a="http://schemas.openxmlformats.org/drawingml/2006/main" name="BNL">
  <a:themeElements>
    <a:clrScheme name="BNL Colo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05C78"/>
      </a:accent1>
      <a:accent2>
        <a:srgbClr val="00ADDC"/>
      </a:accent2>
      <a:accent3>
        <a:srgbClr val="B2D33B"/>
      </a:accent3>
      <a:accent4>
        <a:srgbClr val="F68B1F"/>
      </a:accent4>
      <a:accent5>
        <a:srgbClr val="B72467"/>
      </a:accent5>
      <a:accent6>
        <a:srgbClr val="FFCD34"/>
      </a:accent6>
      <a:hlink>
        <a:srgbClr val="4881C3"/>
      </a:hlink>
      <a:folHlink>
        <a:srgbClr val="51499E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_PPT_Template_2021_Standard_Compressed_060121" id="{81931DB4-BE11-AC4C-8733-C612231D0574}" vid="{9DFA2559-1B1D-A844-9731-917E9F0BD7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BNL</Template>
  <TotalTime>27111</TotalTime>
  <Words>439</Words>
  <Application>Microsoft Macintosh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BNL</vt:lpstr>
      <vt:lpstr>Annual NASA Review of the NSRL  Performance: Action Items from last year</vt:lpstr>
      <vt:lpstr>Action Items</vt:lpstr>
      <vt:lpstr>Watchlist - Action Items</vt:lpstr>
      <vt:lpstr>Watchlist - Action Items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 - NSRL  October Meeting</dc:title>
  <dc:subject/>
  <dc:creator>Sivertz, Michael</dc:creator>
  <cp:keywords/>
  <dc:description/>
  <cp:lastModifiedBy>Sivertz, Michael</cp:lastModifiedBy>
  <cp:revision>29</cp:revision>
  <cp:lastPrinted>2022-11-09T22:12:35Z</cp:lastPrinted>
  <dcterms:created xsi:type="dcterms:W3CDTF">2022-10-11T20:02:37Z</dcterms:created>
  <dcterms:modified xsi:type="dcterms:W3CDTF">2024-11-15T22:27:57Z</dcterms:modified>
  <cp:category/>
</cp:coreProperties>
</file>