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5" r:id="rId6"/>
    <p:sldId id="273" r:id="rId7"/>
    <p:sldId id="274" r:id="rId8"/>
    <p:sldId id="260" r:id="rId9"/>
    <p:sldId id="261"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29"/>
    <p:restoredTop sz="94694"/>
  </p:normalViewPr>
  <p:slideViewPr>
    <p:cSldViewPr snapToGrid="0" snapToObjects="1">
      <p:cViewPr varScale="1">
        <p:scale>
          <a:sx n="87" d="100"/>
          <a:sy n="87" d="100"/>
        </p:scale>
        <p:origin x="200"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118573"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63827" y="3467286"/>
            <a:ext cx="11118573"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845504"/>
            <a:ext cx="10972800" cy="39206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857500"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1" y="365125"/>
            <a:ext cx="7962900" cy="52849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0573" y="1709740"/>
            <a:ext cx="11131827"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450573" y="4589465"/>
            <a:ext cx="11131827"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7079" y="1825625"/>
            <a:ext cx="548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825625"/>
            <a:ext cx="548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7079" y="365127"/>
            <a:ext cx="1087830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9"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7079" y="2505075"/>
            <a:ext cx="54864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0"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6000" y="2505075"/>
            <a:ext cx="54864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987427"/>
            <a:ext cx="63992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7" y="987427"/>
            <a:ext cx="6399212"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7080" y="365127"/>
            <a:ext cx="1110532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77080" y="1825625"/>
            <a:ext cx="1110532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724400" y="63371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NASA 21</a:t>
            </a:r>
            <a:r>
              <a:rPr lang="en-US" baseline="30000" dirty="0"/>
              <a:t>st</a:t>
            </a:r>
            <a:r>
              <a:rPr lang="en-US" dirty="0"/>
              <a:t> Annual Review of the NSRL Performance: 1/2023 – 9/2024</a:t>
            </a:r>
            <a:br>
              <a:rPr lang="en-US" dirty="0"/>
            </a:br>
            <a:r>
              <a:rPr lang="en-US" dirty="0"/>
              <a:t>NSRL Operations</a:t>
            </a:r>
          </a:p>
        </p:txBody>
      </p:sp>
      <p:sp>
        <p:nvSpPr>
          <p:cNvPr id="3" name="Subtitle 2"/>
          <p:cNvSpPr>
            <a:spLocks noGrp="1"/>
          </p:cNvSpPr>
          <p:nvPr>
            <p:ph type="subTitle" idx="1"/>
          </p:nvPr>
        </p:nvSpPr>
        <p:spPr/>
        <p:txBody>
          <a:bodyPr/>
          <a:lstStyle/>
          <a:p>
            <a:r>
              <a:rPr lang="en-US" dirty="0"/>
              <a:t>Mike </a:t>
            </a:r>
            <a:r>
              <a:rPr lang="en-US" dirty="0" err="1"/>
              <a:t>Sivertz</a:t>
            </a:r>
            <a:endParaRPr lang="en-US" dirty="0"/>
          </a:p>
          <a:p>
            <a:r>
              <a:rPr lang="en-US" dirty="0"/>
              <a:t>20 November 2024</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DE102A-4F4D-CE2B-3018-EE871793F868}"/>
              </a:ext>
            </a:extLst>
          </p:cNvPr>
          <p:cNvSpPr txBox="1"/>
          <p:nvPr/>
        </p:nvSpPr>
        <p:spPr>
          <a:xfrm>
            <a:off x="744793" y="275654"/>
            <a:ext cx="4903907" cy="646331"/>
          </a:xfrm>
          <a:prstGeom prst="rect">
            <a:avLst/>
          </a:prstGeom>
          <a:noFill/>
        </p:spPr>
        <p:txBody>
          <a:bodyPr wrap="none" rtlCol="0">
            <a:spAutoFit/>
          </a:bodyPr>
          <a:lstStyle/>
          <a:p>
            <a:r>
              <a:rPr lang="en-US" sz="3600" dirty="0"/>
              <a:t>Shipping to/from NSRL</a:t>
            </a:r>
          </a:p>
        </p:txBody>
      </p:sp>
      <p:pic>
        <p:nvPicPr>
          <p:cNvPr id="4" name="Picture 3">
            <a:extLst>
              <a:ext uri="{FF2B5EF4-FFF2-40B4-BE49-F238E27FC236}">
                <a16:creationId xmlns:a16="http://schemas.microsoft.com/office/drawing/2014/main" id="{FDEFFB91-BF00-8EA0-50EB-CFDBDDB1CFF5}"/>
              </a:ext>
            </a:extLst>
          </p:cNvPr>
          <p:cNvPicPr>
            <a:picLocks noChangeAspect="1"/>
          </p:cNvPicPr>
          <p:nvPr/>
        </p:nvPicPr>
        <p:blipFill>
          <a:blip r:embed="rId2"/>
          <a:stretch>
            <a:fillRect/>
          </a:stretch>
        </p:blipFill>
        <p:spPr>
          <a:xfrm>
            <a:off x="7734300" y="2743200"/>
            <a:ext cx="4457700" cy="4114800"/>
          </a:xfrm>
          <a:prstGeom prst="rect">
            <a:avLst/>
          </a:prstGeom>
        </p:spPr>
      </p:pic>
      <p:pic>
        <p:nvPicPr>
          <p:cNvPr id="6" name="Picture 5" descr="A stack of cardboard boxes&#10;&#10;Description automatically generated with low confidence">
            <a:extLst>
              <a:ext uri="{FF2B5EF4-FFF2-40B4-BE49-F238E27FC236}">
                <a16:creationId xmlns:a16="http://schemas.microsoft.com/office/drawing/2014/main" id="{8F0F22B1-8A89-E5D3-25ED-D12BD2359BC1}"/>
              </a:ext>
            </a:extLst>
          </p:cNvPr>
          <p:cNvPicPr>
            <a:picLocks noChangeAspect="1"/>
          </p:cNvPicPr>
          <p:nvPr/>
        </p:nvPicPr>
        <p:blipFill>
          <a:blip r:embed="rId3"/>
          <a:stretch>
            <a:fillRect/>
          </a:stretch>
        </p:blipFill>
        <p:spPr>
          <a:xfrm>
            <a:off x="7734299" y="2395823"/>
            <a:ext cx="2098777" cy="2248690"/>
          </a:xfrm>
          <a:prstGeom prst="rect">
            <a:avLst/>
          </a:prstGeom>
        </p:spPr>
      </p:pic>
      <p:pic>
        <p:nvPicPr>
          <p:cNvPr id="8" name="Picture 7" descr="Diagram&#10;&#10;Description automatically generated">
            <a:extLst>
              <a:ext uri="{FF2B5EF4-FFF2-40B4-BE49-F238E27FC236}">
                <a16:creationId xmlns:a16="http://schemas.microsoft.com/office/drawing/2014/main" id="{CD8E8D10-8843-08F3-63F8-4CD330126B7E}"/>
              </a:ext>
            </a:extLst>
          </p:cNvPr>
          <p:cNvPicPr>
            <a:picLocks noChangeAspect="1"/>
          </p:cNvPicPr>
          <p:nvPr/>
        </p:nvPicPr>
        <p:blipFill>
          <a:blip r:embed="rId4"/>
          <a:srcRect t="7386"/>
          <a:stretch/>
        </p:blipFill>
        <p:spPr>
          <a:xfrm>
            <a:off x="0" y="3082412"/>
            <a:ext cx="6781800" cy="3775587"/>
          </a:xfrm>
          <a:prstGeom prst="rect">
            <a:avLst/>
          </a:prstGeom>
        </p:spPr>
      </p:pic>
      <p:sp>
        <p:nvSpPr>
          <p:cNvPr id="9" name="TextBox 8">
            <a:extLst>
              <a:ext uri="{FF2B5EF4-FFF2-40B4-BE49-F238E27FC236}">
                <a16:creationId xmlns:a16="http://schemas.microsoft.com/office/drawing/2014/main" id="{607AC11F-1FC6-8777-B490-6759481EF64E}"/>
              </a:ext>
            </a:extLst>
          </p:cNvPr>
          <p:cNvSpPr txBox="1"/>
          <p:nvPr/>
        </p:nvSpPr>
        <p:spPr>
          <a:xfrm>
            <a:off x="486697" y="1297858"/>
            <a:ext cx="11127790" cy="1200329"/>
          </a:xfrm>
          <a:prstGeom prst="rect">
            <a:avLst/>
          </a:prstGeom>
          <a:noFill/>
        </p:spPr>
        <p:txBody>
          <a:bodyPr wrap="none" rtlCol="0">
            <a:spAutoFit/>
          </a:bodyPr>
          <a:lstStyle/>
          <a:p>
            <a:r>
              <a:rPr lang="en-US" dirty="0"/>
              <a:t>Shipping to and from NSRL for electronics testers has grown to be a huge job.  Cassandra and David have </a:t>
            </a:r>
          </a:p>
          <a:p>
            <a:r>
              <a:rPr lang="en-US" dirty="0"/>
              <a:t>taken it on, from tracking incoming shipments, storing and unpacking them when they arrive.  Separately </a:t>
            </a:r>
          </a:p>
          <a:p>
            <a:r>
              <a:rPr lang="en-US" dirty="0"/>
              <a:t>monitoring activated materials from many groups at the same time, and packing everything up when it is</a:t>
            </a:r>
          </a:p>
          <a:p>
            <a:r>
              <a:rPr lang="en-US" dirty="0"/>
              <a:t>all ready to go out.  Packing, strapping, wrapping, palletizing, rigging…   </a:t>
            </a:r>
          </a:p>
        </p:txBody>
      </p:sp>
    </p:spTree>
    <p:extLst>
      <p:ext uri="{BB962C8B-B14F-4D97-AF65-F5344CB8AC3E}">
        <p14:creationId xmlns:p14="http://schemas.microsoft.com/office/powerpoint/2010/main" val="30925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NSRL Operations Team</a:t>
            </a:r>
          </a:p>
        </p:txBody>
      </p:sp>
      <p:sp>
        <p:nvSpPr>
          <p:cNvPr id="3" name="Content Placeholder 2"/>
          <p:cNvSpPr>
            <a:spLocks noGrp="1"/>
          </p:cNvSpPr>
          <p:nvPr>
            <p:ph idx="1"/>
          </p:nvPr>
        </p:nvSpPr>
        <p:spPr/>
        <p:txBody>
          <a:bodyPr>
            <a:normAutofit lnSpcReduction="10000"/>
          </a:bodyPr>
          <a:lstStyle/>
          <a:p>
            <a:pPr marL="0" indent="0">
              <a:buNone/>
            </a:pPr>
            <a:r>
              <a:rPr lang="en-US" dirty="0"/>
              <a:t>Scientific </a:t>
            </a:r>
          </a:p>
          <a:p>
            <a:pPr marL="0" indent="0">
              <a:buNone/>
            </a:pPr>
            <a:endParaRPr lang="en-US" dirty="0"/>
          </a:p>
          <a:p>
            <a:pPr marL="0" indent="0">
              <a:buNone/>
            </a:pPr>
            <a:endParaRPr lang="en-US" dirty="0"/>
          </a:p>
          <a:p>
            <a:pPr marL="0" indent="0">
              <a:buNone/>
            </a:pPr>
            <a:r>
              <a:rPr lang="en-US" dirty="0"/>
              <a:t>Operations</a:t>
            </a:r>
          </a:p>
          <a:p>
            <a:pPr marL="0" indent="0">
              <a:buNone/>
            </a:pPr>
            <a:endParaRPr lang="en-US" dirty="0"/>
          </a:p>
          <a:p>
            <a:pPr marL="0" indent="0">
              <a:buNone/>
            </a:pPr>
            <a:endParaRPr lang="en-US" dirty="0"/>
          </a:p>
          <a:p>
            <a:pPr marL="0" indent="0">
              <a:buNone/>
            </a:pPr>
            <a:r>
              <a:rPr lang="en-US" dirty="0"/>
              <a:t>Administrative</a:t>
            </a:r>
          </a:p>
          <a:p>
            <a:pPr marL="0" indent="0">
              <a:buNone/>
            </a:pPr>
            <a:r>
              <a:rPr lang="en-US" dirty="0"/>
              <a:t>(not NSRL funded)</a:t>
            </a:r>
          </a:p>
        </p:txBody>
      </p:sp>
      <p:pic>
        <p:nvPicPr>
          <p:cNvPr id="4" name="Picture 3" descr="A person smiling for the camera&#10;&#10;Description automatically generated with medium confidence">
            <a:extLst>
              <a:ext uri="{FF2B5EF4-FFF2-40B4-BE49-F238E27FC236}">
                <a16:creationId xmlns:a16="http://schemas.microsoft.com/office/drawing/2014/main" id="{D1A62B03-A6B2-B226-B213-4E5825B962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9461" y="1103243"/>
            <a:ext cx="1212221" cy="1633169"/>
          </a:xfrm>
          <a:prstGeom prst="rect">
            <a:avLst/>
          </a:prstGeom>
        </p:spPr>
      </p:pic>
      <p:pic>
        <p:nvPicPr>
          <p:cNvPr id="5" name="Picture 4" descr="A picture containing sky, outdoor, person, ground&#10;&#10;Description automatically generated">
            <a:extLst>
              <a:ext uri="{FF2B5EF4-FFF2-40B4-BE49-F238E27FC236}">
                <a16:creationId xmlns:a16="http://schemas.microsoft.com/office/drawing/2014/main" id="{AB104D41-71AF-8950-7AB5-9FE799C8077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90537" y="2871347"/>
            <a:ext cx="1479282" cy="1639756"/>
          </a:xfrm>
          <a:prstGeom prst="rect">
            <a:avLst/>
          </a:prstGeom>
        </p:spPr>
      </p:pic>
      <p:pic>
        <p:nvPicPr>
          <p:cNvPr id="7" name="Picture 6">
            <a:extLst>
              <a:ext uri="{FF2B5EF4-FFF2-40B4-BE49-F238E27FC236}">
                <a16:creationId xmlns:a16="http://schemas.microsoft.com/office/drawing/2014/main" id="{F9FF03C9-B82E-1EAE-D1B1-9ACE99FEC0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735890" y="2871347"/>
            <a:ext cx="1422366" cy="1633169"/>
          </a:xfrm>
          <a:prstGeom prst="rect">
            <a:avLst/>
          </a:prstGeom>
        </p:spPr>
      </p:pic>
      <p:pic>
        <p:nvPicPr>
          <p:cNvPr id="8" name="Picture 7">
            <a:extLst>
              <a:ext uri="{FF2B5EF4-FFF2-40B4-BE49-F238E27FC236}">
                <a16:creationId xmlns:a16="http://schemas.microsoft.com/office/drawing/2014/main" id="{05766E00-7282-CAD7-80E4-CAA7FA29B6A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188582" y="2871346"/>
            <a:ext cx="1422366" cy="1633170"/>
          </a:xfrm>
          <a:prstGeom prst="rect">
            <a:avLst/>
          </a:prstGeom>
        </p:spPr>
      </p:pic>
      <p:pic>
        <p:nvPicPr>
          <p:cNvPr id="9" name="Picture 8" descr="A picture containing outdoor, person&#10;&#10;Description automatically generated">
            <a:extLst>
              <a:ext uri="{FF2B5EF4-FFF2-40B4-BE49-F238E27FC236}">
                <a16:creationId xmlns:a16="http://schemas.microsoft.com/office/drawing/2014/main" id="{5B4011C2-19A2-5344-B7B3-2CE25E266A9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847001" y="4746949"/>
            <a:ext cx="1653266" cy="1153038"/>
          </a:xfrm>
          <a:prstGeom prst="rect">
            <a:avLst/>
          </a:prstGeom>
        </p:spPr>
      </p:pic>
      <p:pic>
        <p:nvPicPr>
          <p:cNvPr id="11" name="Picture 10" descr="A person standing on a beach&#10;&#10;Description automatically generated with low confidence">
            <a:extLst>
              <a:ext uri="{FF2B5EF4-FFF2-40B4-BE49-F238E27FC236}">
                <a16:creationId xmlns:a16="http://schemas.microsoft.com/office/drawing/2014/main" id="{C16A03B2-633E-8692-2BDE-A75D00B0AD8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512639" y="4746949"/>
            <a:ext cx="1357549" cy="1128694"/>
          </a:xfrm>
          <a:prstGeom prst="rect">
            <a:avLst/>
          </a:prstGeom>
        </p:spPr>
      </p:pic>
      <p:sp>
        <p:nvSpPr>
          <p:cNvPr id="12" name="TextBox 11">
            <a:extLst>
              <a:ext uri="{FF2B5EF4-FFF2-40B4-BE49-F238E27FC236}">
                <a16:creationId xmlns:a16="http://schemas.microsoft.com/office/drawing/2014/main" id="{07871D17-29EB-1B59-4156-E84F0DA692F7}"/>
              </a:ext>
            </a:extLst>
          </p:cNvPr>
          <p:cNvSpPr txBox="1"/>
          <p:nvPr/>
        </p:nvSpPr>
        <p:spPr>
          <a:xfrm>
            <a:off x="4228640" y="1027908"/>
            <a:ext cx="889987" cy="646331"/>
          </a:xfrm>
          <a:prstGeom prst="rect">
            <a:avLst/>
          </a:prstGeom>
          <a:noFill/>
        </p:spPr>
        <p:txBody>
          <a:bodyPr wrap="none" rtlCol="0">
            <a:spAutoFit/>
          </a:bodyPr>
          <a:lstStyle/>
          <a:p>
            <a:r>
              <a:rPr lang="en-US" dirty="0"/>
              <a:t>Mike </a:t>
            </a:r>
          </a:p>
          <a:p>
            <a:r>
              <a:rPr lang="en-US" dirty="0" err="1"/>
              <a:t>Sivertz</a:t>
            </a:r>
            <a:endParaRPr lang="en-US" dirty="0"/>
          </a:p>
        </p:txBody>
      </p:sp>
      <p:sp>
        <p:nvSpPr>
          <p:cNvPr id="13" name="TextBox 12">
            <a:extLst>
              <a:ext uri="{FF2B5EF4-FFF2-40B4-BE49-F238E27FC236}">
                <a16:creationId xmlns:a16="http://schemas.microsoft.com/office/drawing/2014/main" id="{6D11B02E-0CBE-47EA-AA68-FAA70972630C}"/>
              </a:ext>
            </a:extLst>
          </p:cNvPr>
          <p:cNvSpPr txBox="1"/>
          <p:nvPr/>
        </p:nvSpPr>
        <p:spPr>
          <a:xfrm>
            <a:off x="7167781" y="1104106"/>
            <a:ext cx="1159292" cy="646331"/>
          </a:xfrm>
          <a:prstGeom prst="rect">
            <a:avLst/>
          </a:prstGeom>
          <a:noFill/>
        </p:spPr>
        <p:txBody>
          <a:bodyPr wrap="none" rtlCol="0">
            <a:spAutoFit/>
          </a:bodyPr>
          <a:lstStyle/>
          <a:p>
            <a:r>
              <a:rPr lang="en-US" dirty="0"/>
              <a:t>Xiaodong</a:t>
            </a:r>
          </a:p>
          <a:p>
            <a:r>
              <a:rPr lang="en-US" dirty="0"/>
              <a:t>Jiang </a:t>
            </a:r>
          </a:p>
        </p:txBody>
      </p:sp>
      <p:sp>
        <p:nvSpPr>
          <p:cNvPr id="16" name="TextBox 15">
            <a:extLst>
              <a:ext uri="{FF2B5EF4-FFF2-40B4-BE49-F238E27FC236}">
                <a16:creationId xmlns:a16="http://schemas.microsoft.com/office/drawing/2014/main" id="{BE0F6C68-3FCC-CDCF-8634-ED1AB4A0E09C}"/>
              </a:ext>
            </a:extLst>
          </p:cNvPr>
          <p:cNvSpPr txBox="1"/>
          <p:nvPr/>
        </p:nvSpPr>
        <p:spPr>
          <a:xfrm>
            <a:off x="3907663" y="2785656"/>
            <a:ext cx="907043" cy="646331"/>
          </a:xfrm>
          <a:prstGeom prst="rect">
            <a:avLst/>
          </a:prstGeom>
          <a:noFill/>
        </p:spPr>
        <p:txBody>
          <a:bodyPr wrap="none" rtlCol="0">
            <a:spAutoFit/>
          </a:bodyPr>
          <a:lstStyle/>
          <a:p>
            <a:r>
              <a:rPr lang="en-US" dirty="0"/>
              <a:t>Trevor </a:t>
            </a:r>
          </a:p>
          <a:p>
            <a:r>
              <a:rPr lang="en-US" dirty="0"/>
              <a:t>Olsen</a:t>
            </a:r>
          </a:p>
        </p:txBody>
      </p:sp>
      <p:sp>
        <p:nvSpPr>
          <p:cNvPr id="17" name="TextBox 16">
            <a:extLst>
              <a:ext uri="{FF2B5EF4-FFF2-40B4-BE49-F238E27FC236}">
                <a16:creationId xmlns:a16="http://schemas.microsoft.com/office/drawing/2014/main" id="{DDE3B033-BBB8-8775-3EBF-326D87394713}"/>
              </a:ext>
            </a:extLst>
          </p:cNvPr>
          <p:cNvSpPr txBox="1"/>
          <p:nvPr/>
        </p:nvSpPr>
        <p:spPr>
          <a:xfrm>
            <a:off x="6080586" y="2790576"/>
            <a:ext cx="1107996" cy="646331"/>
          </a:xfrm>
          <a:prstGeom prst="rect">
            <a:avLst/>
          </a:prstGeom>
          <a:noFill/>
        </p:spPr>
        <p:txBody>
          <a:bodyPr wrap="none" rtlCol="0">
            <a:spAutoFit/>
          </a:bodyPr>
          <a:lstStyle/>
          <a:p>
            <a:r>
              <a:rPr lang="en-US" dirty="0"/>
              <a:t>Jessica </a:t>
            </a:r>
          </a:p>
          <a:p>
            <a:r>
              <a:rPr lang="en-US" dirty="0" err="1"/>
              <a:t>Gasparik</a:t>
            </a:r>
            <a:endParaRPr lang="en-US" dirty="0"/>
          </a:p>
        </p:txBody>
      </p:sp>
      <p:sp>
        <p:nvSpPr>
          <p:cNvPr id="18" name="TextBox 17">
            <a:extLst>
              <a:ext uri="{FF2B5EF4-FFF2-40B4-BE49-F238E27FC236}">
                <a16:creationId xmlns:a16="http://schemas.microsoft.com/office/drawing/2014/main" id="{168DE2F5-FE7C-30F2-B3AA-647730A2E1D9}"/>
              </a:ext>
            </a:extLst>
          </p:cNvPr>
          <p:cNvSpPr txBox="1"/>
          <p:nvPr/>
        </p:nvSpPr>
        <p:spPr>
          <a:xfrm>
            <a:off x="8533278" y="2790576"/>
            <a:ext cx="1043876" cy="646331"/>
          </a:xfrm>
          <a:prstGeom prst="rect">
            <a:avLst/>
          </a:prstGeom>
          <a:noFill/>
        </p:spPr>
        <p:txBody>
          <a:bodyPr wrap="none" rtlCol="0">
            <a:spAutoFit/>
          </a:bodyPr>
          <a:lstStyle/>
          <a:p>
            <a:r>
              <a:rPr lang="en-US" dirty="0"/>
              <a:t>David</a:t>
            </a:r>
          </a:p>
          <a:p>
            <a:r>
              <a:rPr lang="en-US" dirty="0" err="1"/>
              <a:t>Inzalaco</a:t>
            </a:r>
            <a:endParaRPr lang="en-US" dirty="0"/>
          </a:p>
        </p:txBody>
      </p:sp>
      <p:sp>
        <p:nvSpPr>
          <p:cNvPr id="19" name="TextBox 18">
            <a:extLst>
              <a:ext uri="{FF2B5EF4-FFF2-40B4-BE49-F238E27FC236}">
                <a16:creationId xmlns:a16="http://schemas.microsoft.com/office/drawing/2014/main" id="{0883A908-5AB2-F243-A38E-BB3A13B09487}"/>
              </a:ext>
            </a:extLst>
          </p:cNvPr>
          <p:cNvSpPr txBox="1"/>
          <p:nvPr/>
        </p:nvSpPr>
        <p:spPr>
          <a:xfrm>
            <a:off x="10891644" y="2871346"/>
            <a:ext cx="1172116" cy="646331"/>
          </a:xfrm>
          <a:prstGeom prst="rect">
            <a:avLst/>
          </a:prstGeom>
          <a:noFill/>
        </p:spPr>
        <p:txBody>
          <a:bodyPr wrap="none" rtlCol="0">
            <a:spAutoFit/>
          </a:bodyPr>
          <a:lstStyle/>
          <a:p>
            <a:r>
              <a:rPr lang="en-US" dirty="0"/>
              <a:t>Malcolm</a:t>
            </a:r>
          </a:p>
          <a:p>
            <a:r>
              <a:rPr lang="en-US" dirty="0"/>
              <a:t>McCarthy</a:t>
            </a:r>
          </a:p>
        </p:txBody>
      </p:sp>
      <p:sp>
        <p:nvSpPr>
          <p:cNvPr id="21" name="TextBox 20">
            <a:extLst>
              <a:ext uri="{FF2B5EF4-FFF2-40B4-BE49-F238E27FC236}">
                <a16:creationId xmlns:a16="http://schemas.microsoft.com/office/drawing/2014/main" id="{F71EEF76-EFFA-BB72-8CAD-584B7F3CAF99}"/>
              </a:ext>
            </a:extLst>
          </p:cNvPr>
          <p:cNvSpPr txBox="1"/>
          <p:nvPr/>
        </p:nvSpPr>
        <p:spPr>
          <a:xfrm>
            <a:off x="5459471" y="4723582"/>
            <a:ext cx="1338828" cy="646331"/>
          </a:xfrm>
          <a:prstGeom prst="rect">
            <a:avLst/>
          </a:prstGeom>
          <a:noFill/>
        </p:spPr>
        <p:txBody>
          <a:bodyPr wrap="none" rtlCol="0">
            <a:spAutoFit/>
          </a:bodyPr>
          <a:lstStyle/>
          <a:p>
            <a:r>
              <a:rPr lang="en-US" dirty="0"/>
              <a:t>Cassandra</a:t>
            </a:r>
          </a:p>
          <a:p>
            <a:r>
              <a:rPr lang="en-US" dirty="0"/>
              <a:t>McCormick</a:t>
            </a:r>
          </a:p>
        </p:txBody>
      </p:sp>
      <p:sp>
        <p:nvSpPr>
          <p:cNvPr id="22" name="TextBox 21">
            <a:extLst>
              <a:ext uri="{FF2B5EF4-FFF2-40B4-BE49-F238E27FC236}">
                <a16:creationId xmlns:a16="http://schemas.microsoft.com/office/drawing/2014/main" id="{0BB18732-BD50-540E-0890-F7105C7082BA}"/>
              </a:ext>
            </a:extLst>
          </p:cNvPr>
          <p:cNvSpPr txBox="1"/>
          <p:nvPr/>
        </p:nvSpPr>
        <p:spPr>
          <a:xfrm>
            <a:off x="8870188" y="4681759"/>
            <a:ext cx="898644" cy="646331"/>
          </a:xfrm>
          <a:prstGeom prst="rect">
            <a:avLst/>
          </a:prstGeom>
          <a:noFill/>
        </p:spPr>
        <p:txBody>
          <a:bodyPr wrap="none" rtlCol="0">
            <a:spAutoFit/>
          </a:bodyPr>
          <a:lstStyle/>
          <a:p>
            <a:r>
              <a:rPr lang="en-US" dirty="0"/>
              <a:t>Wendy</a:t>
            </a:r>
          </a:p>
          <a:p>
            <a:r>
              <a:rPr lang="en-US" dirty="0"/>
              <a:t>Morrin</a:t>
            </a:r>
          </a:p>
        </p:txBody>
      </p:sp>
      <p:pic>
        <p:nvPicPr>
          <p:cNvPr id="25" name="Picture 24" descr="A person sitting in front of a computer&#10;&#10;Description automatically generated with medium confidence">
            <a:extLst>
              <a:ext uri="{FF2B5EF4-FFF2-40B4-BE49-F238E27FC236}">
                <a16:creationId xmlns:a16="http://schemas.microsoft.com/office/drawing/2014/main" id="{0E3473AC-1EAD-92F0-0427-163AE7CE7A1E}"/>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662355" y="2871570"/>
            <a:ext cx="1272527" cy="1675254"/>
          </a:xfrm>
          <a:prstGeom prst="rect">
            <a:avLst/>
          </a:prstGeom>
        </p:spPr>
      </p:pic>
      <p:pic>
        <p:nvPicPr>
          <p:cNvPr id="10" name="Picture 9" descr="A person wearing glasses&#10;&#10;Description automatically generated with medium confidence">
            <a:extLst>
              <a:ext uri="{FF2B5EF4-FFF2-40B4-BE49-F238E27FC236}">
                <a16:creationId xmlns:a16="http://schemas.microsoft.com/office/drawing/2014/main" id="{7A18F4EB-4FF4-2ECB-04CF-C7AFDF2543B6}"/>
              </a:ext>
            </a:extLst>
          </p:cNvPr>
          <p:cNvPicPr>
            <a:picLocks noChangeAspect="1"/>
          </p:cNvPicPr>
          <p:nvPr/>
        </p:nvPicPr>
        <p:blipFill>
          <a:blip r:embed="rId9"/>
          <a:srcRect l="32826" t="9897" r="37815" b="45845"/>
          <a:stretch/>
        </p:blipFill>
        <p:spPr>
          <a:xfrm>
            <a:off x="5723253" y="1101079"/>
            <a:ext cx="1444528" cy="1633169"/>
          </a:xfrm>
          <a:prstGeom prst="rect">
            <a:avLst/>
          </a:prstGeom>
        </p:spPr>
      </p:pic>
    </p:spTree>
    <p:extLst>
      <p:ext uri="{BB962C8B-B14F-4D97-AF65-F5344CB8AC3E}">
        <p14:creationId xmlns:p14="http://schemas.microsoft.com/office/powerpoint/2010/main" val="97921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85764B5-865C-6360-F3D9-D454C82842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5910" y="515604"/>
            <a:ext cx="4303456" cy="61949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83A4D8-E924-FE29-BEB7-26705B2C7BDF}"/>
              </a:ext>
            </a:extLst>
          </p:cNvPr>
          <p:cNvSpPr txBox="1"/>
          <p:nvPr/>
        </p:nvSpPr>
        <p:spPr>
          <a:xfrm>
            <a:off x="5345920" y="463136"/>
            <a:ext cx="6541280" cy="584775"/>
          </a:xfrm>
          <a:prstGeom prst="rect">
            <a:avLst/>
          </a:prstGeom>
          <a:noFill/>
        </p:spPr>
        <p:txBody>
          <a:bodyPr wrap="square" rtlCol="0">
            <a:spAutoFit/>
          </a:bodyPr>
          <a:lstStyle/>
          <a:p>
            <a:r>
              <a:rPr lang="en-US" sz="3200" dirty="0"/>
              <a:t>All NSRL related Labor: 20.48 FTE</a:t>
            </a:r>
          </a:p>
        </p:txBody>
      </p:sp>
      <p:sp>
        <p:nvSpPr>
          <p:cNvPr id="3" name="TextBox 2">
            <a:extLst>
              <a:ext uri="{FF2B5EF4-FFF2-40B4-BE49-F238E27FC236}">
                <a16:creationId xmlns:a16="http://schemas.microsoft.com/office/drawing/2014/main" id="{45837CF8-0778-7ECC-D157-AC7739044CE0}"/>
              </a:ext>
            </a:extLst>
          </p:cNvPr>
          <p:cNvSpPr txBox="1"/>
          <p:nvPr/>
        </p:nvSpPr>
        <p:spPr>
          <a:xfrm>
            <a:off x="5958348" y="1582419"/>
            <a:ext cx="3018775" cy="369332"/>
          </a:xfrm>
          <a:prstGeom prst="rect">
            <a:avLst/>
          </a:prstGeom>
          <a:noFill/>
        </p:spPr>
        <p:txBody>
          <a:bodyPr wrap="none" rtlCol="0">
            <a:spAutoFit/>
          </a:bodyPr>
          <a:lstStyle/>
          <a:p>
            <a:r>
              <a:rPr lang="en-US" dirty="0"/>
              <a:t>GUV Center total: 0.21 FTE</a:t>
            </a:r>
          </a:p>
        </p:txBody>
      </p:sp>
      <p:sp>
        <p:nvSpPr>
          <p:cNvPr id="4" name="TextBox 3">
            <a:extLst>
              <a:ext uri="{FF2B5EF4-FFF2-40B4-BE49-F238E27FC236}">
                <a16:creationId xmlns:a16="http://schemas.microsoft.com/office/drawing/2014/main" id="{F8031E55-69C6-5115-08D2-8B89F44B50AB}"/>
              </a:ext>
            </a:extLst>
          </p:cNvPr>
          <p:cNvSpPr txBox="1"/>
          <p:nvPr/>
        </p:nvSpPr>
        <p:spPr>
          <a:xfrm>
            <a:off x="5958348" y="3594328"/>
            <a:ext cx="4382354" cy="369332"/>
          </a:xfrm>
          <a:prstGeom prst="rect">
            <a:avLst/>
          </a:prstGeom>
          <a:noFill/>
        </p:spPr>
        <p:txBody>
          <a:bodyPr wrap="none" rtlCol="0">
            <a:spAutoFit/>
          </a:bodyPr>
          <a:lstStyle/>
          <a:p>
            <a:r>
              <a:rPr lang="en-US" dirty="0"/>
              <a:t>NSRL Ops: 3.5 FTE (Jessica is half time)</a:t>
            </a:r>
          </a:p>
        </p:txBody>
      </p:sp>
      <p:sp>
        <p:nvSpPr>
          <p:cNvPr id="5" name="Right Brace 4">
            <a:extLst>
              <a:ext uri="{FF2B5EF4-FFF2-40B4-BE49-F238E27FC236}">
                <a16:creationId xmlns:a16="http://schemas.microsoft.com/office/drawing/2014/main" id="{2C36AC34-36AC-3918-5967-688E9F72370F}"/>
              </a:ext>
            </a:extLst>
          </p:cNvPr>
          <p:cNvSpPr/>
          <p:nvPr/>
        </p:nvSpPr>
        <p:spPr>
          <a:xfrm>
            <a:off x="5126690" y="3517800"/>
            <a:ext cx="866074" cy="534457"/>
          </a:xfrm>
          <a:prstGeom prst="rightBrace">
            <a:avLst>
              <a:gd name="adj1" fmla="val 8333"/>
              <a:gd name="adj2" fmla="val 47181"/>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626BBFB6-F5BC-20A7-33A4-15CB1291A23F}"/>
              </a:ext>
            </a:extLst>
          </p:cNvPr>
          <p:cNvCxnSpPr/>
          <p:nvPr/>
        </p:nvCxnSpPr>
        <p:spPr>
          <a:xfrm flipH="1">
            <a:off x="5126690" y="1773045"/>
            <a:ext cx="83165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E06B192-7E09-A0C0-1EBE-ADEA7D8C1F20}"/>
              </a:ext>
            </a:extLst>
          </p:cNvPr>
          <p:cNvSpPr txBox="1"/>
          <p:nvPr/>
        </p:nvSpPr>
        <p:spPr>
          <a:xfrm>
            <a:off x="5992764" y="2486634"/>
            <a:ext cx="4121641" cy="646331"/>
          </a:xfrm>
          <a:prstGeom prst="rect">
            <a:avLst/>
          </a:prstGeom>
          <a:noFill/>
        </p:spPr>
        <p:txBody>
          <a:bodyPr wrap="none" rtlCol="0">
            <a:spAutoFit/>
          </a:bodyPr>
          <a:lstStyle/>
          <a:p>
            <a:r>
              <a:rPr lang="en-US" dirty="0"/>
              <a:t>MCR Operations Coordinator: 1.4 FTE</a:t>
            </a:r>
          </a:p>
          <a:p>
            <a:r>
              <a:rPr lang="en-US" dirty="0"/>
              <a:t>MCR Operators: 2.1 FTE</a:t>
            </a:r>
          </a:p>
        </p:txBody>
      </p:sp>
      <p:cxnSp>
        <p:nvCxnSpPr>
          <p:cNvPr id="9" name="Straight Arrow Connector 8">
            <a:extLst>
              <a:ext uri="{FF2B5EF4-FFF2-40B4-BE49-F238E27FC236}">
                <a16:creationId xmlns:a16="http://schemas.microsoft.com/office/drawing/2014/main" id="{C0D9A612-85FA-3128-3BD6-38F2398C9B09}"/>
              </a:ext>
            </a:extLst>
          </p:cNvPr>
          <p:cNvCxnSpPr/>
          <p:nvPr/>
        </p:nvCxnSpPr>
        <p:spPr>
          <a:xfrm flipH="1">
            <a:off x="5161106" y="2692361"/>
            <a:ext cx="83165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23223B7-45B9-D8A5-9FAF-35C5AE6EF89D}"/>
              </a:ext>
            </a:extLst>
          </p:cNvPr>
          <p:cNvCxnSpPr/>
          <p:nvPr/>
        </p:nvCxnSpPr>
        <p:spPr>
          <a:xfrm flipH="1">
            <a:off x="5166026" y="2947997"/>
            <a:ext cx="83165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52660ED-5317-8F2E-9311-ABD5A2B9B876}"/>
              </a:ext>
            </a:extLst>
          </p:cNvPr>
          <p:cNvSpPr txBox="1"/>
          <p:nvPr/>
        </p:nvSpPr>
        <p:spPr>
          <a:xfrm>
            <a:off x="5992764" y="5470226"/>
            <a:ext cx="4433650" cy="369332"/>
          </a:xfrm>
          <a:prstGeom prst="rect">
            <a:avLst/>
          </a:prstGeom>
          <a:noFill/>
        </p:spPr>
        <p:txBody>
          <a:bodyPr wrap="none" rtlCol="0">
            <a:spAutoFit/>
          </a:bodyPr>
          <a:lstStyle/>
          <a:p>
            <a:r>
              <a:rPr lang="en-US" dirty="0"/>
              <a:t>NSRL Scientists: 1.75 FTE  (Mike is 0.75)</a:t>
            </a:r>
          </a:p>
        </p:txBody>
      </p:sp>
      <p:sp>
        <p:nvSpPr>
          <p:cNvPr id="12" name="Right Brace 11">
            <a:extLst>
              <a:ext uri="{FF2B5EF4-FFF2-40B4-BE49-F238E27FC236}">
                <a16:creationId xmlns:a16="http://schemas.microsoft.com/office/drawing/2014/main" id="{E8DABACA-9D6D-B3D0-CA42-6A6C89F85790}"/>
              </a:ext>
            </a:extLst>
          </p:cNvPr>
          <p:cNvSpPr/>
          <p:nvPr/>
        </p:nvSpPr>
        <p:spPr>
          <a:xfrm>
            <a:off x="5161106" y="5545394"/>
            <a:ext cx="925066" cy="236869"/>
          </a:xfrm>
          <a:prstGeom prst="rightBrace">
            <a:avLst>
              <a:gd name="adj1" fmla="val 8333"/>
              <a:gd name="adj2" fmla="val 47181"/>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B8E79F25-EC96-6AE9-2B8B-EEF6DE065CDD}"/>
              </a:ext>
            </a:extLst>
          </p:cNvPr>
          <p:cNvSpPr txBox="1"/>
          <p:nvPr/>
        </p:nvSpPr>
        <p:spPr>
          <a:xfrm>
            <a:off x="5992764" y="4926847"/>
            <a:ext cx="3352200" cy="369332"/>
          </a:xfrm>
          <a:prstGeom prst="rect">
            <a:avLst/>
          </a:prstGeom>
          <a:noFill/>
        </p:spPr>
        <p:txBody>
          <a:bodyPr wrap="none" rtlCol="0">
            <a:spAutoFit/>
          </a:bodyPr>
          <a:lstStyle/>
          <a:p>
            <a:r>
              <a:rPr lang="en-US" dirty="0"/>
              <a:t>EBIS &amp; LION Support: 1.8 FTE</a:t>
            </a:r>
          </a:p>
        </p:txBody>
      </p:sp>
      <p:sp>
        <p:nvSpPr>
          <p:cNvPr id="15" name="Right Brace 14">
            <a:extLst>
              <a:ext uri="{FF2B5EF4-FFF2-40B4-BE49-F238E27FC236}">
                <a16:creationId xmlns:a16="http://schemas.microsoft.com/office/drawing/2014/main" id="{486CBE1E-169C-400D-A542-5D647945CD45}"/>
              </a:ext>
            </a:extLst>
          </p:cNvPr>
          <p:cNvSpPr/>
          <p:nvPr/>
        </p:nvSpPr>
        <p:spPr>
          <a:xfrm>
            <a:off x="5139330" y="4728962"/>
            <a:ext cx="925066" cy="816432"/>
          </a:xfrm>
          <a:prstGeom prst="rightBrace">
            <a:avLst>
              <a:gd name="adj1" fmla="val 8333"/>
              <a:gd name="adj2" fmla="val 47181"/>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BC651692-E828-3699-F8B6-03F5FCEE64F8}"/>
              </a:ext>
            </a:extLst>
          </p:cNvPr>
          <p:cNvSpPr txBox="1"/>
          <p:nvPr/>
        </p:nvSpPr>
        <p:spPr>
          <a:xfrm>
            <a:off x="5992764" y="5857431"/>
            <a:ext cx="5639493" cy="369332"/>
          </a:xfrm>
          <a:prstGeom prst="rect">
            <a:avLst/>
          </a:prstGeom>
          <a:noFill/>
        </p:spPr>
        <p:txBody>
          <a:bodyPr wrap="none" rtlCol="0">
            <a:spAutoFit/>
          </a:bodyPr>
          <a:lstStyle/>
          <a:p>
            <a:r>
              <a:rPr lang="en-US" dirty="0"/>
              <a:t>Generic CAD Tech Support and Rad Techs: 4.75 FTE</a:t>
            </a:r>
          </a:p>
        </p:txBody>
      </p:sp>
      <p:sp>
        <p:nvSpPr>
          <p:cNvPr id="17" name="Right Brace 16">
            <a:extLst>
              <a:ext uri="{FF2B5EF4-FFF2-40B4-BE49-F238E27FC236}">
                <a16:creationId xmlns:a16="http://schemas.microsoft.com/office/drawing/2014/main" id="{C5C901A1-9F26-9E23-9216-B23F43305426}"/>
              </a:ext>
            </a:extLst>
          </p:cNvPr>
          <p:cNvSpPr/>
          <p:nvPr/>
        </p:nvSpPr>
        <p:spPr>
          <a:xfrm>
            <a:off x="5139332" y="5926400"/>
            <a:ext cx="925066" cy="236869"/>
          </a:xfrm>
          <a:prstGeom prst="rightBrace">
            <a:avLst>
              <a:gd name="adj1" fmla="val 8333"/>
              <a:gd name="adj2" fmla="val 47181"/>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54321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2BF8A8-AC9F-A898-565D-2D030D383EC2}"/>
              </a:ext>
            </a:extLst>
          </p:cNvPr>
          <p:cNvSpPr txBox="1"/>
          <p:nvPr/>
        </p:nvSpPr>
        <p:spPr>
          <a:xfrm>
            <a:off x="620486" y="337848"/>
            <a:ext cx="11027228" cy="6155531"/>
          </a:xfrm>
          <a:prstGeom prst="rect">
            <a:avLst/>
          </a:prstGeom>
          <a:noFill/>
        </p:spPr>
        <p:txBody>
          <a:bodyPr wrap="square">
            <a:spAutoFit/>
          </a:bodyPr>
          <a:lstStyle/>
          <a:p>
            <a:r>
              <a:rPr lang="en-US" sz="1800" dirty="0"/>
              <a:t>Capabilities of NSRL Operations Personnel</a:t>
            </a:r>
          </a:p>
          <a:p>
            <a:pPr marL="285750" indent="-285750">
              <a:buFont typeface="Arial" panose="020B0604020202020204" pitchFamily="34" charset="0"/>
              <a:buChar char="•"/>
            </a:pPr>
            <a:endParaRPr lang="en-US" sz="800" dirty="0"/>
          </a:p>
          <a:p>
            <a:r>
              <a:rPr lang="en-US" sz="1200" dirty="0"/>
              <a:t>Xiaodong Jiang: Deputy Principal Investigator for NSRL</a:t>
            </a:r>
          </a:p>
          <a:p>
            <a:pPr marL="742950" lvl="1" indent="-285750">
              <a:buFont typeface="Arial" panose="020B0604020202020204" pitchFamily="34" charset="0"/>
              <a:buChar char="•"/>
            </a:pPr>
            <a:r>
              <a:rPr lang="en-US" sz="1200" dirty="0"/>
              <a:t>Hired 4/15/24, </a:t>
            </a:r>
          </a:p>
          <a:p>
            <a:pPr marL="742950" lvl="1" indent="-285750">
              <a:buFont typeface="Arial" panose="020B0604020202020204" pitchFamily="34" charset="0"/>
              <a:buChar char="•"/>
            </a:pPr>
            <a:r>
              <a:rPr lang="en-US" sz="1200" dirty="0"/>
              <a:t>taking solo shifts since 9/24, </a:t>
            </a:r>
          </a:p>
          <a:p>
            <a:pPr marL="742950" lvl="1" indent="-285750">
              <a:buFont typeface="Arial" panose="020B0604020202020204" pitchFamily="34" charset="0"/>
              <a:buChar char="•"/>
            </a:pPr>
            <a:r>
              <a:rPr lang="en-US" sz="1200" dirty="0"/>
              <a:t>owner of a CRADA for ion fragmentation measurements,     </a:t>
            </a:r>
          </a:p>
          <a:p>
            <a:pPr marL="742950" lvl="1" indent="-285750">
              <a:buFont typeface="Arial" panose="020B0604020202020204" pitchFamily="34" charset="0"/>
              <a:buChar char="•"/>
            </a:pPr>
            <a:r>
              <a:rPr lang="en-US" sz="1200" dirty="0"/>
              <a:t>co-PI on a research grant to test AI inference susceptibility with NSRL beam.</a:t>
            </a:r>
          </a:p>
          <a:p>
            <a:pPr marL="285750" indent="-285750">
              <a:buFont typeface="Arial" panose="020B0604020202020204" pitchFamily="34" charset="0"/>
              <a:buChar char="•"/>
            </a:pPr>
            <a:endParaRPr lang="en-US" sz="400" dirty="0"/>
          </a:p>
          <a:p>
            <a:r>
              <a:rPr lang="en-US" sz="1200" dirty="0"/>
              <a:t>Trevor Olsen: NSRL Operator</a:t>
            </a:r>
          </a:p>
          <a:p>
            <a:pPr marL="742950" lvl="1" indent="-285750">
              <a:buFont typeface="Arial" panose="020B0604020202020204" pitchFamily="34" charset="0"/>
              <a:buChar char="•"/>
            </a:pPr>
            <a:r>
              <a:rPr lang="en-US" sz="1200" dirty="0"/>
              <a:t>Hired 1/2019 for operations, </a:t>
            </a:r>
          </a:p>
          <a:p>
            <a:pPr marL="742950" lvl="1" indent="-285750">
              <a:buFont typeface="Arial" panose="020B0604020202020204" pitchFamily="34" charset="0"/>
              <a:buChar char="•"/>
            </a:pPr>
            <a:r>
              <a:rPr lang="en-US" sz="1200" dirty="0"/>
              <a:t>taking solo shifts as of 1/2022 until 7/2024.  </a:t>
            </a:r>
          </a:p>
          <a:p>
            <a:pPr marL="742950" lvl="1" indent="-285750">
              <a:buFont typeface="Arial" panose="020B0604020202020204" pitchFamily="34" charset="0"/>
              <a:buChar char="•"/>
            </a:pPr>
            <a:r>
              <a:rPr lang="en-US" sz="1200" dirty="0"/>
              <a:t>Working with Kevin Brown to develop a model for the NSRL beam dynamics from the Booster to the Target Room.</a:t>
            </a:r>
          </a:p>
          <a:p>
            <a:endParaRPr lang="en-US" sz="400" dirty="0"/>
          </a:p>
          <a:p>
            <a:r>
              <a:rPr lang="en-US" sz="1200" dirty="0"/>
              <a:t>Jessica </a:t>
            </a:r>
            <a:r>
              <a:rPr lang="en-US" sz="1200" dirty="0" err="1"/>
              <a:t>Gasparik</a:t>
            </a:r>
            <a:r>
              <a:rPr lang="en-US" sz="1200" dirty="0"/>
              <a:t>: NSRL Operator, shared with Environment and Climate Sciences Department since 10/2023</a:t>
            </a:r>
          </a:p>
          <a:p>
            <a:pPr marL="742950" lvl="1" indent="-285750">
              <a:buFont typeface="Arial" panose="020B0604020202020204" pitchFamily="34" charset="0"/>
              <a:buChar char="•"/>
            </a:pPr>
            <a:r>
              <a:rPr lang="en-US" sz="1200" dirty="0"/>
              <a:t>Hired 10/2020 for operations</a:t>
            </a:r>
          </a:p>
          <a:p>
            <a:pPr marL="742950" lvl="1" indent="-285750">
              <a:buFont typeface="Arial" panose="020B0604020202020204" pitchFamily="34" charset="0"/>
              <a:buChar char="•"/>
            </a:pPr>
            <a:r>
              <a:rPr lang="en-US" sz="1200" dirty="0"/>
              <a:t>Taking solo shifts as of 9/2021</a:t>
            </a:r>
          </a:p>
          <a:p>
            <a:pPr marL="742950" lvl="1" indent="-285750">
              <a:buFont typeface="Arial" panose="020B0604020202020204" pitchFamily="34" charset="0"/>
              <a:buChar char="•"/>
            </a:pPr>
            <a:r>
              <a:rPr lang="en-US" sz="1200" dirty="0"/>
              <a:t>Data acquisitions system expert</a:t>
            </a:r>
          </a:p>
          <a:p>
            <a:pPr marL="742950" lvl="1" indent="-285750">
              <a:buFont typeface="Arial" panose="020B0604020202020204" pitchFamily="34" charset="0"/>
              <a:buChar char="•"/>
            </a:pPr>
            <a:r>
              <a:rPr lang="en-US" sz="1200" dirty="0"/>
              <a:t>Authoring papers on DAQ, Time of Flight, and Beamline secondaries</a:t>
            </a:r>
          </a:p>
          <a:p>
            <a:pPr marL="285750" indent="-285750">
              <a:buFont typeface="Arial" panose="020B0604020202020204" pitchFamily="34" charset="0"/>
              <a:buChar char="•"/>
            </a:pPr>
            <a:endParaRPr lang="en-US" sz="400" dirty="0"/>
          </a:p>
          <a:p>
            <a:r>
              <a:rPr lang="en-US" sz="1200" dirty="0"/>
              <a:t>David </a:t>
            </a:r>
            <a:r>
              <a:rPr lang="en-US" sz="1200" dirty="0" err="1"/>
              <a:t>Inzalaco</a:t>
            </a:r>
            <a:r>
              <a:rPr lang="en-US" sz="1200" dirty="0"/>
              <a:t>: NSRL Operator</a:t>
            </a:r>
          </a:p>
          <a:p>
            <a:pPr marL="742950" lvl="1" indent="-285750">
              <a:buFont typeface="Arial" panose="020B0604020202020204" pitchFamily="34" charset="0"/>
              <a:buChar char="•"/>
            </a:pPr>
            <a:r>
              <a:rPr lang="en-US" sz="1200" dirty="0"/>
              <a:t>Hired 1/2023 for operations</a:t>
            </a:r>
          </a:p>
          <a:p>
            <a:pPr marL="742950" lvl="1" indent="-285750">
              <a:buFont typeface="Arial" panose="020B0604020202020204" pitchFamily="34" charset="0"/>
              <a:buChar char="•"/>
            </a:pPr>
            <a:r>
              <a:rPr lang="en-US" sz="1200" dirty="0"/>
              <a:t>Taking solo shifts as of 9/2023</a:t>
            </a:r>
          </a:p>
          <a:p>
            <a:pPr marL="742950" lvl="1" indent="-285750">
              <a:buFont typeface="Arial" panose="020B0604020202020204" pitchFamily="34" charset="0"/>
              <a:buChar char="•"/>
            </a:pPr>
            <a:r>
              <a:rPr lang="en-US" sz="1200" dirty="0"/>
              <a:t>Shipping coordinator (responsible for receiving and shipping 113 shipments this past year.)</a:t>
            </a:r>
          </a:p>
          <a:p>
            <a:pPr marL="742950" lvl="1" indent="-285750">
              <a:buFont typeface="Arial" panose="020B0604020202020204" pitchFamily="34" charset="0"/>
              <a:buChar char="•"/>
            </a:pPr>
            <a:r>
              <a:rPr lang="en-US" sz="1200" dirty="0"/>
              <a:t>Authoring papers on Thermal neutron shielding, Spread Out Bragg Peak</a:t>
            </a:r>
          </a:p>
          <a:p>
            <a:pPr marL="285750" indent="-285750">
              <a:buFont typeface="Arial" panose="020B0604020202020204" pitchFamily="34" charset="0"/>
              <a:buChar char="•"/>
            </a:pPr>
            <a:endParaRPr lang="en-US" sz="400" dirty="0"/>
          </a:p>
          <a:p>
            <a:r>
              <a:rPr lang="en-US" sz="1200" dirty="0"/>
              <a:t>Malcolm McCarthy: NSRL Operator</a:t>
            </a:r>
          </a:p>
          <a:p>
            <a:pPr marL="742950" lvl="1" indent="-285750">
              <a:buFont typeface="Arial" panose="020B0604020202020204" pitchFamily="34" charset="0"/>
              <a:buChar char="•"/>
            </a:pPr>
            <a:r>
              <a:rPr lang="en-US" sz="1200" dirty="0"/>
              <a:t>Hired 1/2024 for operations</a:t>
            </a:r>
          </a:p>
          <a:p>
            <a:pPr marL="742950" lvl="1" indent="-285750">
              <a:buFont typeface="Arial" panose="020B0604020202020204" pitchFamily="34" charset="0"/>
              <a:buChar char="•"/>
            </a:pPr>
            <a:r>
              <a:rPr lang="en-US" sz="1200" dirty="0"/>
              <a:t>Taking solo shifts as of 8/2024</a:t>
            </a:r>
          </a:p>
          <a:p>
            <a:pPr marL="742950" lvl="1" indent="-285750">
              <a:buFont typeface="Arial" panose="020B0604020202020204" pitchFamily="34" charset="0"/>
              <a:buChar char="•"/>
            </a:pPr>
            <a:r>
              <a:rPr lang="en-US" sz="1200" dirty="0"/>
              <a:t>Builder of Booster interface apps</a:t>
            </a:r>
          </a:p>
          <a:p>
            <a:pPr marL="742950" lvl="1" indent="-285750">
              <a:buFont typeface="Arial" panose="020B0604020202020204" pitchFamily="34" charset="0"/>
              <a:buChar char="•"/>
            </a:pPr>
            <a:r>
              <a:rPr lang="en-US" sz="1200" dirty="0"/>
              <a:t>Updating NSRL web pages</a:t>
            </a:r>
          </a:p>
          <a:p>
            <a:pPr marL="742950" lvl="1" indent="-285750">
              <a:buFont typeface="Arial" panose="020B0604020202020204" pitchFamily="34" charset="0"/>
              <a:buChar char="•"/>
            </a:pPr>
            <a:r>
              <a:rPr lang="en-US" sz="1200" dirty="0"/>
              <a:t>Authoring papers on Neutron beam studies, Calibration Correlations and Time of Flight energy measurement</a:t>
            </a:r>
          </a:p>
          <a:p>
            <a:pPr marL="742950" lvl="1" indent="-285750">
              <a:buFont typeface="Arial" panose="020B0604020202020204" pitchFamily="34" charset="0"/>
              <a:buChar char="•"/>
            </a:pPr>
            <a:endParaRPr lang="en-US" sz="400" dirty="0"/>
          </a:p>
          <a:p>
            <a:r>
              <a:rPr lang="en-US" sz="1200" dirty="0"/>
              <a:t>Petra Adams: MCR Operations Coordinator</a:t>
            </a:r>
          </a:p>
          <a:p>
            <a:pPr marL="628650" lvl="1" indent="-171450">
              <a:buFont typeface="Arial" panose="020B0604020202020204" pitchFamily="34" charset="0"/>
              <a:buChar char="•"/>
            </a:pPr>
            <a:r>
              <a:rPr lang="en-US" sz="1200" dirty="0"/>
              <a:t>Cross trained for NSRL operations</a:t>
            </a:r>
          </a:p>
          <a:p>
            <a:pPr marL="628650" lvl="1" indent="-171450">
              <a:buFont typeface="Arial" panose="020B0604020202020204" pitchFamily="34" charset="0"/>
              <a:buChar char="•"/>
            </a:pPr>
            <a:r>
              <a:rPr lang="en-US" sz="1200" dirty="0"/>
              <a:t>Not yet approved for solo shifts</a:t>
            </a:r>
          </a:p>
          <a:p>
            <a:pPr marL="742950" lvl="1"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308855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BC7F15-BE81-5C12-76B5-70721D44098E}"/>
              </a:ext>
            </a:extLst>
          </p:cNvPr>
          <p:cNvSpPr txBox="1"/>
          <p:nvPr/>
        </p:nvSpPr>
        <p:spPr>
          <a:xfrm>
            <a:off x="544286" y="522515"/>
            <a:ext cx="11405495" cy="584775"/>
          </a:xfrm>
          <a:prstGeom prst="rect">
            <a:avLst/>
          </a:prstGeom>
          <a:noFill/>
        </p:spPr>
        <p:txBody>
          <a:bodyPr wrap="none" rtlCol="0">
            <a:spAutoFit/>
          </a:bodyPr>
          <a:lstStyle/>
          <a:p>
            <a:r>
              <a:rPr lang="en-US" sz="3200" dirty="0"/>
              <a:t>Impact of EBIS Performance due to Additional Tandem Hours</a:t>
            </a:r>
          </a:p>
        </p:txBody>
      </p:sp>
      <p:sp>
        <p:nvSpPr>
          <p:cNvPr id="6" name="TextBox 5">
            <a:extLst>
              <a:ext uri="{FF2B5EF4-FFF2-40B4-BE49-F238E27FC236}">
                <a16:creationId xmlns:a16="http://schemas.microsoft.com/office/drawing/2014/main" id="{7687DE46-7318-94DF-014D-AE0CEB283998}"/>
              </a:ext>
            </a:extLst>
          </p:cNvPr>
          <p:cNvSpPr txBox="1"/>
          <p:nvPr/>
        </p:nvSpPr>
        <p:spPr>
          <a:xfrm>
            <a:off x="544286" y="1224115"/>
            <a:ext cx="11121688" cy="5355312"/>
          </a:xfrm>
          <a:prstGeom prst="rect">
            <a:avLst/>
          </a:prstGeom>
          <a:noFill/>
        </p:spPr>
        <p:txBody>
          <a:bodyPr wrap="square" rtlCol="0">
            <a:spAutoFit/>
          </a:bodyPr>
          <a:lstStyle/>
          <a:p>
            <a:r>
              <a:rPr lang="en-US" u="sng" dirty="0"/>
              <a:t>History</a:t>
            </a:r>
          </a:p>
          <a:p>
            <a:pPr marL="285750" indent="-285750">
              <a:buFont typeface="Arial" panose="020B0604020202020204" pitchFamily="34" charset="0"/>
              <a:buChar char="•"/>
            </a:pPr>
            <a:r>
              <a:rPr lang="en-US" dirty="0"/>
              <a:t>NSRL was down for the summer of 2022 to allow for the Extended EBIS installation.  The fall run, 22C, was going to use the Tandem as ion source, except DOE shut down Tandem.</a:t>
            </a:r>
          </a:p>
          <a:p>
            <a:pPr marL="285750" indent="-285750">
              <a:buFont typeface="Arial" panose="020B0604020202020204" pitchFamily="34" charset="0"/>
              <a:buChar char="•"/>
            </a:pPr>
            <a:r>
              <a:rPr lang="en-US" dirty="0"/>
              <a:t>The fall run of 2022 was nearly completely cancelled.  A handful of users, NASA and non-NASA, were accommodated by starting up the LINAC to provide protons.</a:t>
            </a:r>
          </a:p>
          <a:p>
            <a:pPr marL="285750" indent="-285750">
              <a:buFont typeface="Arial" panose="020B0604020202020204" pitchFamily="34" charset="0"/>
              <a:buChar char="•"/>
            </a:pPr>
            <a:r>
              <a:rPr lang="en-US" dirty="0"/>
              <a:t>EEBIS was not ready for the 23A startup.  We began using Tandem ions for electronics testing in January through the end of March.  Radiobiology testing was scheduled to begin 19 April 2023, but the EEBIS was operating in a limited low charge state mode.  </a:t>
            </a:r>
          </a:p>
          <a:p>
            <a:pPr marL="285750" indent="-285750">
              <a:buFont typeface="Arial" panose="020B0604020202020204" pitchFamily="34" charset="0"/>
              <a:buChar char="•"/>
            </a:pPr>
            <a:r>
              <a:rPr lang="en-US" dirty="0"/>
              <a:t>EEBIS could not provide Fe ions in the 20+ charge state, so in order to deliver the </a:t>
            </a:r>
            <a:r>
              <a:rPr lang="en-US" dirty="0" err="1"/>
              <a:t>GCRSim</a:t>
            </a:r>
            <a:r>
              <a:rPr lang="en-US" dirty="0"/>
              <a:t>, Tandem was called into service again to provide Fe beam.  </a:t>
            </a:r>
          </a:p>
          <a:p>
            <a:pPr marL="285750" indent="-285750">
              <a:buFont typeface="Arial" panose="020B0604020202020204" pitchFamily="34" charset="0"/>
              <a:buChar char="•"/>
            </a:pPr>
            <a:r>
              <a:rPr lang="en-US" dirty="0"/>
              <a:t>In addition, the same charge state deficiency affected the Ti beam, limiting the Ti energy to 650 MeV/n instead of the canonical 1000 MeV/n.    </a:t>
            </a:r>
          </a:p>
          <a:p>
            <a:pPr marL="285750" indent="-285750">
              <a:buFont typeface="Arial" panose="020B0604020202020204" pitchFamily="34" charset="0"/>
              <a:buChar char="•"/>
            </a:pPr>
            <a:r>
              <a:rPr lang="en-US" dirty="0"/>
              <a:t>The Helium beam normally uses the 2+ charge state, which was unobtainable from EBIS, so we ran 1+ He ions at 250 MeV/n.  This allowed contaminants in the beam (Carbon, Oxygen) to be delivered simultaneously.  To filter out the contaminants, we ran the Helium at higher energy and inserted degrader to both reduce the He energy to 250 MeV/n and range out the C and O.</a:t>
            </a:r>
          </a:p>
          <a:p>
            <a:pPr marL="285750" indent="-285750">
              <a:buFont typeface="Arial" panose="020B0604020202020204" pitchFamily="34" charset="0"/>
              <a:buChar char="•"/>
            </a:pPr>
            <a:r>
              <a:rPr lang="en-US" dirty="0"/>
              <a:t>In this way NSRL needed to make use of the Tandem until the end of May when EBIS shut down for vacuum work. </a:t>
            </a:r>
            <a:r>
              <a:rPr lang="en-US" b="0" i="0" u="none" strike="noStrike" dirty="0">
                <a:effectLst/>
              </a:rPr>
              <a:t>This additional use of Tandem, from January through May, was at an additional cost of approximately $2.25M.  </a:t>
            </a:r>
            <a:r>
              <a:rPr lang="en-US" dirty="0"/>
              <a:t>In June NSRL opened for electronics testing using EBIS only for the ion source.</a:t>
            </a:r>
          </a:p>
        </p:txBody>
      </p:sp>
    </p:spTree>
    <p:extLst>
      <p:ext uri="{BB962C8B-B14F-4D97-AF65-F5344CB8AC3E}">
        <p14:creationId xmlns:p14="http://schemas.microsoft.com/office/powerpoint/2010/main" val="404934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414D3-698A-BD14-BBB1-441666D88C7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2AD0614-8015-04B0-9ED7-15AB3FD280B6}"/>
              </a:ext>
            </a:extLst>
          </p:cNvPr>
          <p:cNvSpPr txBox="1"/>
          <p:nvPr/>
        </p:nvSpPr>
        <p:spPr>
          <a:xfrm>
            <a:off x="544286" y="522515"/>
            <a:ext cx="11405495" cy="584775"/>
          </a:xfrm>
          <a:prstGeom prst="rect">
            <a:avLst/>
          </a:prstGeom>
          <a:noFill/>
        </p:spPr>
        <p:txBody>
          <a:bodyPr wrap="none" rtlCol="0">
            <a:spAutoFit/>
          </a:bodyPr>
          <a:lstStyle/>
          <a:p>
            <a:r>
              <a:rPr lang="en-US" sz="3200" dirty="0"/>
              <a:t>Impact of EBIS Performance due to Additional Tandem Hours</a:t>
            </a:r>
          </a:p>
        </p:txBody>
      </p:sp>
      <p:sp>
        <p:nvSpPr>
          <p:cNvPr id="6" name="TextBox 5">
            <a:extLst>
              <a:ext uri="{FF2B5EF4-FFF2-40B4-BE49-F238E27FC236}">
                <a16:creationId xmlns:a16="http://schemas.microsoft.com/office/drawing/2014/main" id="{6E03DD0C-B2A3-E8D2-DC8E-7117A744CE4C}"/>
              </a:ext>
            </a:extLst>
          </p:cNvPr>
          <p:cNvSpPr txBox="1"/>
          <p:nvPr/>
        </p:nvSpPr>
        <p:spPr>
          <a:xfrm>
            <a:off x="544286" y="1224115"/>
            <a:ext cx="11179628" cy="5632311"/>
          </a:xfrm>
          <a:prstGeom prst="rect">
            <a:avLst/>
          </a:prstGeom>
          <a:noFill/>
        </p:spPr>
        <p:txBody>
          <a:bodyPr wrap="square" rtlCol="0">
            <a:spAutoFit/>
          </a:bodyPr>
          <a:lstStyle/>
          <a:p>
            <a:r>
              <a:rPr lang="en-US" u="sng" dirty="0"/>
              <a:t>History (continued)</a:t>
            </a:r>
          </a:p>
          <a:p>
            <a:pPr marL="285750" indent="-285750">
              <a:buFont typeface="Arial" panose="020B0604020202020204" pitchFamily="34" charset="0"/>
              <a:buChar char="•"/>
            </a:pPr>
            <a:r>
              <a:rPr lang="en-US" dirty="0"/>
              <a:t>In the fall of 2023, the LINAC was off as usual, requiring the Tandem to provide protons for the NASA radiobiology.  NASA and electronics testing continued until 1 December 2023 when NSRL shut down for maintenance until 8 January 2024.</a:t>
            </a:r>
          </a:p>
          <a:p>
            <a:pPr marL="285750" indent="-285750">
              <a:buFont typeface="Arial" panose="020B0604020202020204" pitchFamily="34" charset="0"/>
              <a:buChar char="•"/>
            </a:pPr>
            <a:r>
              <a:rPr lang="en-US" dirty="0"/>
              <a:t>In January electronics testing including MDA began again using EBIS as ion source.  On 15 April the NASA radiobiology run 24AB began.  Since LINAC was running, no Tandem usage was needed.  Radiobiology continued until 21 May.  </a:t>
            </a:r>
          </a:p>
          <a:p>
            <a:pPr marL="285750" indent="-285750">
              <a:buFont typeface="Arial" panose="020B0604020202020204" pitchFamily="34" charset="0"/>
              <a:buChar char="•"/>
            </a:pPr>
            <a:r>
              <a:rPr lang="en-US" dirty="0"/>
              <a:t>Electronics testing restarted at that time using EBIS running continuously until the end of September 2024, except for a two week break in July to allow EBIS time to tune Au beam for RHIC.  This effort was ultimately unsuccessful, and RHIC running in late 2024 would require Au ions from Tandem which impacted NSRL operations in 24C and necessitated a 4 month shutdown (November 2024 – March 2025) to allow for the rebuild of the EBIS Long Trap.</a:t>
            </a:r>
          </a:p>
          <a:p>
            <a:pPr marL="285750" indent="-285750">
              <a:buFont typeface="Arial" panose="020B0604020202020204" pitchFamily="34" charset="0"/>
              <a:buChar char="•"/>
            </a:pPr>
            <a:r>
              <a:rPr lang="en-US" dirty="0"/>
              <a:t>Fire in the EBIS solenoid power supply delays the maintenance/upgrade work.  Revised schedules still being determined.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Three occasions when a biology experiment was compromised and one electronics test was ruined.  In every case, better attention to operations would have prevented the error.  In every case, better communication with NASA would have made improved the situation.  Additional operational safeguards have been implemented to prevent repeats of these errors.  Ultimately successful operations relies upon the undivided attention of the NSRL staff.  We are all committed to doing a better job in the future.</a:t>
            </a:r>
          </a:p>
        </p:txBody>
      </p:sp>
    </p:spTree>
    <p:extLst>
      <p:ext uri="{BB962C8B-B14F-4D97-AF65-F5344CB8AC3E}">
        <p14:creationId xmlns:p14="http://schemas.microsoft.com/office/powerpoint/2010/main" val="98917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BBF85-73C8-5802-2F34-0EA560B4AC3B}"/>
            </a:ext>
          </a:extLst>
        </p:cNvPr>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6F0732AD-F100-6F2A-8688-2AB125EB0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3832" y="51833"/>
            <a:ext cx="10658168" cy="6806167"/>
          </a:xfrm>
          <a:prstGeom prst="rect">
            <a:avLst/>
          </a:prstGeom>
        </p:spPr>
      </p:pic>
      <p:sp>
        <p:nvSpPr>
          <p:cNvPr id="2" name="TextBox 1">
            <a:extLst>
              <a:ext uri="{FF2B5EF4-FFF2-40B4-BE49-F238E27FC236}">
                <a16:creationId xmlns:a16="http://schemas.microsoft.com/office/drawing/2014/main" id="{39F7FFDB-4222-0894-B163-D12EB2A6BBA7}"/>
              </a:ext>
            </a:extLst>
          </p:cNvPr>
          <p:cNvSpPr txBox="1"/>
          <p:nvPr/>
        </p:nvSpPr>
        <p:spPr>
          <a:xfrm>
            <a:off x="2918775" y="950219"/>
            <a:ext cx="2493882" cy="1077218"/>
          </a:xfrm>
          <a:prstGeom prst="rect">
            <a:avLst/>
          </a:prstGeom>
          <a:noFill/>
        </p:spPr>
        <p:txBody>
          <a:bodyPr wrap="square" rtlCol="0">
            <a:spAutoFit/>
          </a:bodyPr>
          <a:lstStyle/>
          <a:p>
            <a:r>
              <a:rPr lang="en-US" sz="3200" dirty="0"/>
              <a:t>Downtime: 2023 - 2024</a:t>
            </a:r>
          </a:p>
        </p:txBody>
      </p:sp>
    </p:spTree>
    <p:extLst>
      <p:ext uri="{BB962C8B-B14F-4D97-AF65-F5344CB8AC3E}">
        <p14:creationId xmlns:p14="http://schemas.microsoft.com/office/powerpoint/2010/main" val="289455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BC7F15-BE81-5C12-76B5-70721D44098E}"/>
              </a:ext>
            </a:extLst>
          </p:cNvPr>
          <p:cNvSpPr txBox="1"/>
          <p:nvPr/>
        </p:nvSpPr>
        <p:spPr>
          <a:xfrm>
            <a:off x="740229" y="511629"/>
            <a:ext cx="4583114" cy="584775"/>
          </a:xfrm>
          <a:prstGeom prst="rect">
            <a:avLst/>
          </a:prstGeom>
          <a:noFill/>
        </p:spPr>
        <p:txBody>
          <a:bodyPr wrap="none" rtlCol="0">
            <a:spAutoFit/>
          </a:bodyPr>
          <a:lstStyle/>
          <a:p>
            <a:r>
              <a:rPr lang="en-US" sz="3200" dirty="0"/>
              <a:t>NASA Hours of Running</a:t>
            </a:r>
          </a:p>
        </p:txBody>
      </p:sp>
      <p:graphicFrame>
        <p:nvGraphicFramePr>
          <p:cNvPr id="3" name="Table 2">
            <a:extLst>
              <a:ext uri="{FF2B5EF4-FFF2-40B4-BE49-F238E27FC236}">
                <a16:creationId xmlns:a16="http://schemas.microsoft.com/office/drawing/2014/main" id="{EF240AF1-A04A-B842-B462-C19E9E9E5BBB}"/>
              </a:ext>
            </a:extLst>
          </p:cNvPr>
          <p:cNvGraphicFramePr>
            <a:graphicFrameLocks noGrp="1"/>
          </p:cNvGraphicFramePr>
          <p:nvPr>
            <p:extLst>
              <p:ext uri="{D42A27DB-BD31-4B8C-83A1-F6EECF244321}">
                <p14:modId xmlns:p14="http://schemas.microsoft.com/office/powerpoint/2010/main" val="3088545589"/>
              </p:ext>
            </p:extLst>
          </p:nvPr>
        </p:nvGraphicFramePr>
        <p:xfrm>
          <a:off x="1259341" y="1574799"/>
          <a:ext cx="9669916" cy="4115707"/>
        </p:xfrm>
        <a:graphic>
          <a:graphicData uri="http://schemas.openxmlformats.org/drawingml/2006/table">
            <a:tbl>
              <a:tblPr firstRow="1" bandRow="1">
                <a:tableStyleId>{5C22544A-7EE6-4342-B048-85BDC9FD1C3A}</a:tableStyleId>
              </a:tblPr>
              <a:tblGrid>
                <a:gridCol w="2417479">
                  <a:extLst>
                    <a:ext uri="{9D8B030D-6E8A-4147-A177-3AD203B41FA5}">
                      <a16:colId xmlns:a16="http://schemas.microsoft.com/office/drawing/2014/main" val="3770677760"/>
                    </a:ext>
                  </a:extLst>
                </a:gridCol>
                <a:gridCol w="2417479">
                  <a:extLst>
                    <a:ext uri="{9D8B030D-6E8A-4147-A177-3AD203B41FA5}">
                      <a16:colId xmlns:a16="http://schemas.microsoft.com/office/drawing/2014/main" val="2850003290"/>
                    </a:ext>
                  </a:extLst>
                </a:gridCol>
                <a:gridCol w="2417479">
                  <a:extLst>
                    <a:ext uri="{9D8B030D-6E8A-4147-A177-3AD203B41FA5}">
                      <a16:colId xmlns:a16="http://schemas.microsoft.com/office/drawing/2014/main" val="2337490973"/>
                    </a:ext>
                  </a:extLst>
                </a:gridCol>
                <a:gridCol w="2417479">
                  <a:extLst>
                    <a:ext uri="{9D8B030D-6E8A-4147-A177-3AD203B41FA5}">
                      <a16:colId xmlns:a16="http://schemas.microsoft.com/office/drawing/2014/main" val="3797187583"/>
                    </a:ext>
                  </a:extLst>
                </a:gridCol>
              </a:tblGrid>
              <a:tr h="1157515">
                <a:tc>
                  <a:txBody>
                    <a:bodyPr/>
                    <a:lstStyle/>
                    <a:p>
                      <a:r>
                        <a:rPr lang="en-US" dirty="0"/>
                        <a:t>Campaign</a:t>
                      </a:r>
                    </a:p>
                  </a:txBody>
                  <a:tcPr/>
                </a:tc>
                <a:tc>
                  <a:txBody>
                    <a:bodyPr/>
                    <a:lstStyle/>
                    <a:p>
                      <a:r>
                        <a:rPr lang="en-US" dirty="0"/>
                        <a:t>NASA Hours</a:t>
                      </a:r>
                    </a:p>
                  </a:txBody>
                  <a:tcPr/>
                </a:tc>
                <a:tc>
                  <a:txBody>
                    <a:bodyPr/>
                    <a:lstStyle/>
                    <a:p>
                      <a:r>
                        <a:rPr lang="en-US" dirty="0"/>
                        <a:t>Non-NASA Hours</a:t>
                      </a:r>
                    </a:p>
                  </a:txBody>
                  <a:tcPr/>
                </a:tc>
                <a:tc>
                  <a:txBody>
                    <a:bodyPr/>
                    <a:lstStyle/>
                    <a:p>
                      <a:r>
                        <a:rPr lang="en-US" dirty="0"/>
                        <a:t>Total </a:t>
                      </a:r>
                    </a:p>
                    <a:p>
                      <a:r>
                        <a:rPr lang="en-US" dirty="0"/>
                        <a:t>(including Set-Up and Down Time)</a:t>
                      </a:r>
                    </a:p>
                  </a:txBody>
                  <a:tcPr/>
                </a:tc>
                <a:extLst>
                  <a:ext uri="{0D108BD9-81ED-4DB2-BD59-A6C34878D82A}">
                    <a16:rowId xmlns:a16="http://schemas.microsoft.com/office/drawing/2014/main" val="1941012205"/>
                  </a:ext>
                </a:extLst>
              </a:tr>
              <a:tr h="986064">
                <a:tc>
                  <a:txBody>
                    <a:bodyPr/>
                    <a:lstStyle/>
                    <a:p>
                      <a:r>
                        <a:rPr lang="en-US" dirty="0"/>
                        <a:t>Run 23A/B</a:t>
                      </a:r>
                    </a:p>
                  </a:txBody>
                  <a:tcPr/>
                </a:tc>
                <a:tc>
                  <a:txBody>
                    <a:bodyPr/>
                    <a:lstStyle/>
                    <a:p>
                      <a:r>
                        <a:rPr lang="en-US" dirty="0"/>
                        <a:t>151:26:16</a:t>
                      </a:r>
                    </a:p>
                  </a:txBody>
                  <a:tcPr/>
                </a:tc>
                <a:tc>
                  <a:txBody>
                    <a:bodyPr/>
                    <a:lstStyle/>
                    <a:p>
                      <a:r>
                        <a:rPr lang="en-US" dirty="0"/>
                        <a:t>553:46:25</a:t>
                      </a:r>
                    </a:p>
                  </a:txBody>
                  <a:tcPr/>
                </a:tc>
                <a:tc>
                  <a:txBody>
                    <a:bodyPr/>
                    <a:lstStyle/>
                    <a:p>
                      <a:r>
                        <a:rPr lang="en-US" dirty="0"/>
                        <a:t>1289:55:29</a:t>
                      </a:r>
                    </a:p>
                  </a:txBody>
                  <a:tcPr/>
                </a:tc>
                <a:extLst>
                  <a:ext uri="{0D108BD9-81ED-4DB2-BD59-A6C34878D82A}">
                    <a16:rowId xmlns:a16="http://schemas.microsoft.com/office/drawing/2014/main" val="1311798990"/>
                  </a:ext>
                </a:extLst>
              </a:tr>
              <a:tr h="986064">
                <a:tc>
                  <a:txBody>
                    <a:bodyPr/>
                    <a:lstStyle/>
                    <a:p>
                      <a:r>
                        <a:rPr lang="en-US" dirty="0"/>
                        <a:t>Run 23C</a:t>
                      </a:r>
                    </a:p>
                  </a:txBody>
                  <a:tcPr/>
                </a:tc>
                <a:tc>
                  <a:txBody>
                    <a:bodyPr/>
                    <a:lstStyle/>
                    <a:p>
                      <a:r>
                        <a:rPr lang="en-US" dirty="0"/>
                        <a:t>189:06:38</a:t>
                      </a:r>
                    </a:p>
                  </a:txBody>
                  <a:tcPr/>
                </a:tc>
                <a:tc>
                  <a:txBody>
                    <a:bodyPr/>
                    <a:lstStyle/>
                    <a:p>
                      <a:r>
                        <a:rPr lang="en-US" dirty="0"/>
                        <a:t>987:07:55</a:t>
                      </a:r>
                    </a:p>
                  </a:txBody>
                  <a:tcPr/>
                </a:tc>
                <a:tc>
                  <a:txBody>
                    <a:bodyPr/>
                    <a:lstStyle/>
                    <a:p>
                      <a:r>
                        <a:rPr lang="en-US" dirty="0"/>
                        <a:t>1720:38:05</a:t>
                      </a:r>
                    </a:p>
                  </a:txBody>
                  <a:tcPr/>
                </a:tc>
                <a:extLst>
                  <a:ext uri="{0D108BD9-81ED-4DB2-BD59-A6C34878D82A}">
                    <a16:rowId xmlns:a16="http://schemas.microsoft.com/office/drawing/2014/main" val="1172464807"/>
                  </a:ext>
                </a:extLst>
              </a:tr>
              <a:tr h="986064">
                <a:tc>
                  <a:txBody>
                    <a:bodyPr/>
                    <a:lstStyle/>
                    <a:p>
                      <a:r>
                        <a:rPr lang="en-US" dirty="0"/>
                        <a:t>Run 24A/B</a:t>
                      </a:r>
                    </a:p>
                  </a:txBody>
                  <a:tcPr/>
                </a:tc>
                <a:tc>
                  <a:txBody>
                    <a:bodyPr/>
                    <a:lstStyle/>
                    <a:p>
                      <a:r>
                        <a:rPr lang="en-US" dirty="0"/>
                        <a:t>52:59:29</a:t>
                      </a:r>
                    </a:p>
                  </a:txBody>
                  <a:tcPr/>
                </a:tc>
                <a:tc>
                  <a:txBody>
                    <a:bodyPr/>
                    <a:lstStyle/>
                    <a:p>
                      <a:r>
                        <a:rPr lang="en-US" dirty="0"/>
                        <a:t>750:19:00</a:t>
                      </a:r>
                    </a:p>
                  </a:txBody>
                  <a:tcPr/>
                </a:tc>
                <a:tc>
                  <a:txBody>
                    <a:bodyPr/>
                    <a:lstStyle/>
                    <a:p>
                      <a:r>
                        <a:rPr lang="en-US" dirty="0"/>
                        <a:t>1303:09:29</a:t>
                      </a:r>
                    </a:p>
                  </a:txBody>
                  <a:tcPr/>
                </a:tc>
                <a:extLst>
                  <a:ext uri="{0D108BD9-81ED-4DB2-BD59-A6C34878D82A}">
                    <a16:rowId xmlns:a16="http://schemas.microsoft.com/office/drawing/2014/main" val="1686724031"/>
                  </a:ext>
                </a:extLst>
              </a:tr>
            </a:tbl>
          </a:graphicData>
        </a:graphic>
      </p:graphicFrame>
    </p:spTree>
    <p:extLst>
      <p:ext uri="{BB962C8B-B14F-4D97-AF65-F5344CB8AC3E}">
        <p14:creationId xmlns:p14="http://schemas.microsoft.com/office/powerpoint/2010/main" val="314411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46E944-3FA0-A654-F5B3-8BDE78B290ED}"/>
              </a:ext>
            </a:extLst>
          </p:cNvPr>
          <p:cNvSpPr txBox="1"/>
          <p:nvPr/>
        </p:nvSpPr>
        <p:spPr>
          <a:xfrm>
            <a:off x="947057" y="413656"/>
            <a:ext cx="8900385" cy="584775"/>
          </a:xfrm>
          <a:prstGeom prst="rect">
            <a:avLst/>
          </a:prstGeom>
          <a:noFill/>
        </p:spPr>
        <p:txBody>
          <a:bodyPr wrap="none" rtlCol="0">
            <a:spAutoFit/>
          </a:bodyPr>
          <a:lstStyle/>
          <a:p>
            <a:r>
              <a:rPr lang="en-US" sz="3200" dirty="0"/>
              <a:t>MDA / TRMC Activity during the reporting period</a:t>
            </a:r>
          </a:p>
        </p:txBody>
      </p:sp>
      <p:sp>
        <p:nvSpPr>
          <p:cNvPr id="3" name="TextBox 2">
            <a:extLst>
              <a:ext uri="{FF2B5EF4-FFF2-40B4-BE49-F238E27FC236}">
                <a16:creationId xmlns:a16="http://schemas.microsoft.com/office/drawing/2014/main" id="{1CE48D8C-2511-6981-0F7E-54F7B1924347}"/>
              </a:ext>
            </a:extLst>
          </p:cNvPr>
          <p:cNvSpPr txBox="1"/>
          <p:nvPr/>
        </p:nvSpPr>
        <p:spPr>
          <a:xfrm>
            <a:off x="1110344" y="1513114"/>
            <a:ext cx="8175170" cy="2308324"/>
          </a:xfrm>
          <a:prstGeom prst="rect">
            <a:avLst/>
          </a:prstGeom>
          <a:noFill/>
        </p:spPr>
        <p:txBody>
          <a:bodyPr wrap="square" rtlCol="0">
            <a:spAutoFit/>
          </a:bodyPr>
          <a:lstStyle/>
          <a:p>
            <a:r>
              <a:rPr lang="en-US" dirty="0"/>
              <a:t>MDA ran from 	13 Feb – 25 March 2023	351 hours</a:t>
            </a:r>
          </a:p>
          <a:p>
            <a:r>
              <a:rPr lang="en-US" dirty="0"/>
              <a:t>		21 Aug – 30 Sept 2023	340 hours </a:t>
            </a:r>
          </a:p>
          <a:p>
            <a:r>
              <a:rPr lang="en-US" dirty="0"/>
              <a:t>	 	12 Feb – 2 March 2024	266 hours</a:t>
            </a:r>
          </a:p>
          <a:p>
            <a:r>
              <a:rPr lang="en-US" dirty="0"/>
              <a:t>TRMC ran from	3 June – 15 June 2024	216 hours</a:t>
            </a:r>
          </a:p>
          <a:p>
            <a:r>
              <a:rPr lang="en-US" dirty="0"/>
              <a:t>		21 June 2024		(make up day)</a:t>
            </a:r>
          </a:p>
          <a:p>
            <a:r>
              <a:rPr lang="en-US" dirty="0"/>
              <a:t>		2 July 2024		(make up day)</a:t>
            </a:r>
          </a:p>
          <a:p>
            <a:r>
              <a:rPr lang="en-US" u="sng" dirty="0"/>
              <a:t>		9 Sept – 28 Sept 2024	210 hours</a:t>
            </a:r>
          </a:p>
          <a:p>
            <a:r>
              <a:rPr lang="en-US" dirty="0"/>
              <a:t>Total		Jan 2023 – 30 Sept 2024   1383 hours</a:t>
            </a:r>
          </a:p>
        </p:txBody>
      </p:sp>
      <p:sp>
        <p:nvSpPr>
          <p:cNvPr id="4" name="TextBox 3">
            <a:extLst>
              <a:ext uri="{FF2B5EF4-FFF2-40B4-BE49-F238E27FC236}">
                <a16:creationId xmlns:a16="http://schemas.microsoft.com/office/drawing/2014/main" id="{66E924A5-A9E2-7818-C5D3-65FD02A2C05C}"/>
              </a:ext>
            </a:extLst>
          </p:cNvPr>
          <p:cNvSpPr txBox="1"/>
          <p:nvPr/>
        </p:nvSpPr>
        <p:spPr>
          <a:xfrm>
            <a:off x="1262743" y="5148943"/>
            <a:ext cx="9897005" cy="369332"/>
          </a:xfrm>
          <a:prstGeom prst="rect">
            <a:avLst/>
          </a:prstGeom>
          <a:noFill/>
        </p:spPr>
        <p:txBody>
          <a:bodyPr wrap="none" rtlCol="0">
            <a:spAutoFit/>
          </a:bodyPr>
          <a:lstStyle/>
          <a:p>
            <a:r>
              <a:rPr lang="en-US" dirty="0"/>
              <a:t>For a detailed report on the revenue accrued from non-NASA users, please see Wendy’s report.</a:t>
            </a:r>
          </a:p>
        </p:txBody>
      </p:sp>
    </p:spTree>
    <p:extLst>
      <p:ext uri="{BB962C8B-B14F-4D97-AF65-F5344CB8AC3E}">
        <p14:creationId xmlns:p14="http://schemas.microsoft.com/office/powerpoint/2010/main" val="21694622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Widescreen_Update_2018_Gray" id="{6D5D0459-A709-304C-9DB0-42D07B8396B5}" vid="{5BA428CC-F424-DA43-AB00-D1F12DEF8F49}"/>
    </a:ext>
  </a:extLst>
</a:theme>
</file>

<file path=docProps/app.xml><?xml version="1.0" encoding="utf-8"?>
<Properties xmlns="http://schemas.openxmlformats.org/officeDocument/2006/extended-properties" xmlns:vt="http://schemas.openxmlformats.org/officeDocument/2006/docPropsVTypes">
  <Template>Office Theme</Template>
  <TotalTime>8477</TotalTime>
  <Words>1184</Words>
  <Application>Microsoft Macintosh PowerPoint</Application>
  <PresentationFormat>Widescreen</PresentationFormat>
  <Paragraphs>122</Paragraphs>
  <Slides>10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Office Theme</vt:lpstr>
      <vt:lpstr>NASA 21st Annual Review of the NSRL Performance: 1/2023 – 9/2024 NSRL Operations</vt:lpstr>
      <vt:lpstr>NSRL Operations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Sivertz, Michael</dc:creator>
  <cp:keywords/>
  <dc:description/>
  <cp:lastModifiedBy>Sivertz, Michael</cp:lastModifiedBy>
  <cp:revision>16</cp:revision>
  <dcterms:created xsi:type="dcterms:W3CDTF">2018-06-06T13:00:20Z</dcterms:created>
  <dcterms:modified xsi:type="dcterms:W3CDTF">2024-11-19T19:42:21Z</dcterms:modified>
  <cp:category/>
</cp:coreProperties>
</file>