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1" r:id="rId3"/>
    <p:sldId id="272" r:id="rId4"/>
    <p:sldId id="262" r:id="rId5"/>
    <p:sldId id="263" r:id="rId6"/>
    <p:sldId id="264" r:id="rId7"/>
    <p:sldId id="265" r:id="rId8"/>
    <p:sldId id="266" r:id="rId9"/>
    <p:sldId id="267" r:id="rId10"/>
    <p:sldId id="269" r:id="rId11"/>
    <p:sldId id="270" r:id="rId12"/>
    <p:sldId id="274" r:id="rId13"/>
    <p:sldId id="259" r:id="rId14"/>
    <p:sldId id="257" r:id="rId15"/>
    <p:sldId id="258" r:id="rId16"/>
    <p:sldId id="26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44"/>
    <p:restoredTop sz="94694"/>
  </p:normalViewPr>
  <p:slideViewPr>
    <p:cSldViewPr snapToGrid="0" snapToObjects="1">
      <p:cViewPr varScale="1">
        <p:scale>
          <a:sx n="118" d="100"/>
          <a:sy n="118" d="100"/>
        </p:scale>
        <p:origin x="232"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845504"/>
            <a:ext cx="109728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857500"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1" y="365125"/>
            <a:ext cx="7962900"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0573" y="1709740"/>
            <a:ext cx="11131827"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50573" y="4589465"/>
            <a:ext cx="11131827"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7079" y="1825625"/>
            <a:ext cx="548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825625"/>
            <a:ext cx="548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79" y="365127"/>
            <a:ext cx="1087830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7079"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77079" y="2505075"/>
            <a:ext cx="54864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6000" y="2505075"/>
            <a:ext cx="54864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987427"/>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987427"/>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80" y="365127"/>
            <a:ext cx="1110532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7080" y="1825625"/>
            <a:ext cx="1110532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724400" y="63371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NSRL Upgrades</a:t>
            </a:r>
          </a:p>
        </p:txBody>
      </p:sp>
      <p:sp>
        <p:nvSpPr>
          <p:cNvPr id="3" name="Subtitle 2"/>
          <p:cNvSpPr>
            <a:spLocks noGrp="1"/>
          </p:cNvSpPr>
          <p:nvPr>
            <p:ph type="subTitle" idx="1"/>
          </p:nvPr>
        </p:nvSpPr>
        <p:spPr/>
        <p:txBody>
          <a:bodyPr/>
          <a:lstStyle/>
          <a:p>
            <a:r>
              <a:rPr lang="en-US" dirty="0"/>
              <a:t>Mike </a:t>
            </a:r>
            <a:r>
              <a:rPr lang="en-US" dirty="0" err="1"/>
              <a:t>Sivertz</a:t>
            </a:r>
            <a:endParaRPr lang="en-US" dirty="0"/>
          </a:p>
          <a:p>
            <a:r>
              <a:rPr lang="en-US" dirty="0"/>
              <a:t>20 November 2024</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F9779-E0E0-44C3-0C44-BC6E7E9293B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D8FEE9-A530-1FA3-9D01-C1A1D654DD64}"/>
              </a:ext>
            </a:extLst>
          </p:cNvPr>
          <p:cNvSpPr txBox="1"/>
          <p:nvPr/>
        </p:nvSpPr>
        <p:spPr>
          <a:xfrm>
            <a:off x="947057" y="413656"/>
            <a:ext cx="9752157" cy="584775"/>
          </a:xfrm>
          <a:prstGeom prst="rect">
            <a:avLst/>
          </a:prstGeom>
          <a:noFill/>
        </p:spPr>
        <p:txBody>
          <a:bodyPr wrap="none" rtlCol="0">
            <a:spAutoFit/>
          </a:bodyPr>
          <a:lstStyle/>
          <a:p>
            <a:r>
              <a:rPr lang="en-US" sz="3200" dirty="0"/>
              <a:t>NSRL Control System Development and Test Station</a:t>
            </a:r>
          </a:p>
        </p:txBody>
      </p:sp>
      <p:sp>
        <p:nvSpPr>
          <p:cNvPr id="3" name="TextBox 2">
            <a:extLst>
              <a:ext uri="{FF2B5EF4-FFF2-40B4-BE49-F238E27FC236}">
                <a16:creationId xmlns:a16="http://schemas.microsoft.com/office/drawing/2014/main" id="{A1C0FA23-1508-A5E2-9EE7-DBBBD5787725}"/>
              </a:ext>
            </a:extLst>
          </p:cNvPr>
          <p:cNvSpPr txBox="1"/>
          <p:nvPr/>
        </p:nvSpPr>
        <p:spPr>
          <a:xfrm>
            <a:off x="1534886" y="1883229"/>
            <a:ext cx="184731" cy="369332"/>
          </a:xfrm>
          <a:prstGeom prst="rect">
            <a:avLst/>
          </a:prstGeom>
          <a:noFill/>
        </p:spPr>
        <p:txBody>
          <a:bodyPr wrap="none" rtlCol="0">
            <a:spAutoFit/>
          </a:bodyPr>
          <a:lstStyle/>
          <a:p>
            <a:endParaRPr lang="en-US"/>
          </a:p>
        </p:txBody>
      </p:sp>
      <p:pic>
        <p:nvPicPr>
          <p:cNvPr id="5" name="Picture 4" descr="A picture containing text, indoor, floor, cluttered&#10;&#10;Description automatically generated">
            <a:extLst>
              <a:ext uri="{FF2B5EF4-FFF2-40B4-BE49-F238E27FC236}">
                <a16:creationId xmlns:a16="http://schemas.microsoft.com/office/drawing/2014/main" id="{561079ED-B0A9-4759-B302-F51E4C7F8B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371599"/>
            <a:ext cx="3926758" cy="5235677"/>
          </a:xfrm>
          <a:prstGeom prst="rect">
            <a:avLst/>
          </a:prstGeom>
        </p:spPr>
      </p:pic>
      <p:sp>
        <p:nvSpPr>
          <p:cNvPr id="6" name="TextBox 5">
            <a:extLst>
              <a:ext uri="{FF2B5EF4-FFF2-40B4-BE49-F238E27FC236}">
                <a16:creationId xmlns:a16="http://schemas.microsoft.com/office/drawing/2014/main" id="{BE704182-890D-BE94-88AB-3C27F003D018}"/>
              </a:ext>
            </a:extLst>
          </p:cNvPr>
          <p:cNvSpPr txBox="1"/>
          <p:nvPr/>
        </p:nvSpPr>
        <p:spPr>
          <a:xfrm>
            <a:off x="947057" y="1329231"/>
            <a:ext cx="3796937" cy="3139321"/>
          </a:xfrm>
          <a:prstGeom prst="rect">
            <a:avLst/>
          </a:prstGeom>
          <a:noFill/>
        </p:spPr>
        <p:txBody>
          <a:bodyPr wrap="none" rtlCol="0">
            <a:spAutoFit/>
          </a:bodyPr>
          <a:lstStyle/>
          <a:p>
            <a:r>
              <a:rPr lang="en-US" dirty="0"/>
              <a:t>The NSRL Control System and </a:t>
            </a:r>
          </a:p>
          <a:p>
            <a:r>
              <a:rPr lang="en-US" dirty="0"/>
              <a:t>Dosimetry Development Test Stand</a:t>
            </a:r>
          </a:p>
          <a:p>
            <a:r>
              <a:rPr lang="en-US" dirty="0"/>
              <a:t>is set up in Building 925 and </a:t>
            </a:r>
          </a:p>
          <a:p>
            <a:r>
              <a:rPr lang="en-US" dirty="0"/>
              <a:t>operating for code development </a:t>
            </a:r>
          </a:p>
          <a:p>
            <a:r>
              <a:rPr lang="en-US" dirty="0"/>
              <a:t>and testing of new components.</a:t>
            </a:r>
          </a:p>
          <a:p>
            <a:endParaRPr lang="en-US" dirty="0"/>
          </a:p>
          <a:p>
            <a:r>
              <a:rPr lang="en-US" dirty="0"/>
              <a:t>As the new control system code is</a:t>
            </a:r>
          </a:p>
          <a:p>
            <a:r>
              <a:rPr lang="en-US" dirty="0"/>
              <a:t>written, it will undergo testing first</a:t>
            </a:r>
          </a:p>
          <a:p>
            <a:r>
              <a:rPr lang="en-US" dirty="0"/>
              <a:t>before porting over the NSRL.</a:t>
            </a:r>
          </a:p>
          <a:p>
            <a:endParaRPr lang="en-US" dirty="0"/>
          </a:p>
          <a:p>
            <a:endParaRPr lang="en-US" dirty="0"/>
          </a:p>
        </p:txBody>
      </p:sp>
    </p:spTree>
    <p:extLst>
      <p:ext uri="{BB962C8B-B14F-4D97-AF65-F5344CB8AC3E}">
        <p14:creationId xmlns:p14="http://schemas.microsoft.com/office/powerpoint/2010/main" val="743074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1EACA-18D4-E298-9D3F-7293876992D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B52791-D542-C835-FADE-D91542382FE4}"/>
              </a:ext>
            </a:extLst>
          </p:cNvPr>
          <p:cNvSpPr txBox="1"/>
          <p:nvPr/>
        </p:nvSpPr>
        <p:spPr>
          <a:xfrm>
            <a:off x="947057" y="413656"/>
            <a:ext cx="6599820" cy="584775"/>
          </a:xfrm>
          <a:prstGeom prst="rect">
            <a:avLst/>
          </a:prstGeom>
          <a:noFill/>
        </p:spPr>
        <p:txBody>
          <a:bodyPr wrap="none" rtlCol="0">
            <a:spAutoFit/>
          </a:bodyPr>
          <a:lstStyle/>
          <a:p>
            <a:r>
              <a:rPr lang="en-US" sz="3200" dirty="0"/>
              <a:t>Trailer Corridor / Walkway Estimate</a:t>
            </a:r>
          </a:p>
        </p:txBody>
      </p:sp>
      <p:sp>
        <p:nvSpPr>
          <p:cNvPr id="3" name="TextBox 2">
            <a:extLst>
              <a:ext uri="{FF2B5EF4-FFF2-40B4-BE49-F238E27FC236}">
                <a16:creationId xmlns:a16="http://schemas.microsoft.com/office/drawing/2014/main" id="{0C09A3C9-0FE3-D17C-BFA4-C656A034BD43}"/>
              </a:ext>
            </a:extLst>
          </p:cNvPr>
          <p:cNvSpPr txBox="1"/>
          <p:nvPr/>
        </p:nvSpPr>
        <p:spPr>
          <a:xfrm>
            <a:off x="1534886" y="1883229"/>
            <a:ext cx="184731" cy="369332"/>
          </a:xfrm>
          <a:prstGeom prst="rect">
            <a:avLst/>
          </a:prstGeom>
          <a:noFill/>
        </p:spPr>
        <p:txBody>
          <a:bodyPr wrap="none" rtlCol="0">
            <a:spAutoFit/>
          </a:bodyPr>
          <a:lstStyle/>
          <a:p>
            <a:endParaRPr lang="en-US"/>
          </a:p>
        </p:txBody>
      </p:sp>
      <p:pic>
        <p:nvPicPr>
          <p:cNvPr id="5" name="Picture 4" descr="A picture containing sky, outdoor, trailer&#10;&#10;Description automatically generated">
            <a:extLst>
              <a:ext uri="{FF2B5EF4-FFF2-40B4-BE49-F238E27FC236}">
                <a16:creationId xmlns:a16="http://schemas.microsoft.com/office/drawing/2014/main" id="{DA26C939-143F-448C-C6A9-4BD26DCAB481}"/>
              </a:ext>
            </a:extLst>
          </p:cNvPr>
          <p:cNvPicPr>
            <a:picLocks noChangeAspect="1"/>
          </p:cNvPicPr>
          <p:nvPr/>
        </p:nvPicPr>
        <p:blipFill>
          <a:blip r:embed="rId2" cstate="email">
            <a:extLst>
              <a:ext uri="{28A0092B-C50C-407E-A947-70E740481C1C}">
                <a14:useLocalDpi xmlns:a14="http://schemas.microsoft.com/office/drawing/2010/main"/>
              </a:ext>
            </a:extLst>
          </a:blip>
          <a:srcRect l="-140" t="-3896"/>
          <a:stretch/>
        </p:blipFill>
        <p:spPr>
          <a:xfrm>
            <a:off x="3660677" y="1224117"/>
            <a:ext cx="7772400" cy="3539613"/>
          </a:xfrm>
          <a:prstGeom prst="rect">
            <a:avLst/>
          </a:prstGeom>
        </p:spPr>
      </p:pic>
      <p:sp>
        <p:nvSpPr>
          <p:cNvPr id="6" name="TextBox 5">
            <a:extLst>
              <a:ext uri="{FF2B5EF4-FFF2-40B4-BE49-F238E27FC236}">
                <a16:creationId xmlns:a16="http://schemas.microsoft.com/office/drawing/2014/main" id="{26F479F8-197C-0455-3EB8-6C2037E4C50B}"/>
              </a:ext>
            </a:extLst>
          </p:cNvPr>
          <p:cNvSpPr txBox="1"/>
          <p:nvPr/>
        </p:nvSpPr>
        <p:spPr>
          <a:xfrm>
            <a:off x="565038" y="1375398"/>
            <a:ext cx="2368982" cy="2308324"/>
          </a:xfrm>
          <a:prstGeom prst="rect">
            <a:avLst/>
          </a:prstGeom>
          <a:noFill/>
        </p:spPr>
        <p:txBody>
          <a:bodyPr wrap="none" rtlCol="0">
            <a:spAutoFit/>
          </a:bodyPr>
          <a:lstStyle/>
          <a:p>
            <a:r>
              <a:rPr lang="en-US" dirty="0"/>
              <a:t>Trailer situated, </a:t>
            </a:r>
          </a:p>
          <a:p>
            <a:r>
              <a:rPr lang="en-US" dirty="0"/>
              <a:t>leveled, </a:t>
            </a:r>
          </a:p>
          <a:p>
            <a:r>
              <a:rPr lang="en-US" dirty="0"/>
              <a:t>powered, </a:t>
            </a:r>
          </a:p>
          <a:p>
            <a:r>
              <a:rPr lang="en-US" dirty="0"/>
              <a:t>ready for occupancy.</a:t>
            </a:r>
          </a:p>
          <a:p>
            <a:endParaRPr lang="en-US" dirty="0"/>
          </a:p>
          <a:p>
            <a:r>
              <a:rPr lang="en-US" dirty="0"/>
              <a:t>Design and cost of</a:t>
            </a:r>
          </a:p>
          <a:p>
            <a:r>
              <a:rPr lang="en-US" dirty="0"/>
              <a:t> walkway to/from </a:t>
            </a:r>
          </a:p>
          <a:p>
            <a:r>
              <a:rPr lang="en-US" dirty="0"/>
              <a:t>NSRL not completed.</a:t>
            </a:r>
          </a:p>
        </p:txBody>
      </p:sp>
    </p:spTree>
    <p:extLst>
      <p:ext uri="{BB962C8B-B14F-4D97-AF65-F5344CB8AC3E}">
        <p14:creationId xmlns:p14="http://schemas.microsoft.com/office/powerpoint/2010/main" val="3161882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F837-CDD7-AE95-86BE-76A02B931E68}"/>
              </a:ext>
            </a:extLst>
          </p:cNvPr>
          <p:cNvSpPr>
            <a:spLocks noGrp="1"/>
          </p:cNvSpPr>
          <p:nvPr>
            <p:ph type="ctrTitle"/>
          </p:nvPr>
        </p:nvSpPr>
        <p:spPr/>
        <p:txBody>
          <a:bodyPr/>
          <a:lstStyle/>
          <a:p>
            <a:r>
              <a:rPr lang="en-US" dirty="0"/>
              <a:t>Trailer at 958</a:t>
            </a:r>
            <a:br>
              <a:rPr lang="en-US" dirty="0"/>
            </a:br>
            <a:endParaRPr lang="en-US" dirty="0"/>
          </a:p>
        </p:txBody>
      </p:sp>
      <p:sp>
        <p:nvSpPr>
          <p:cNvPr id="3" name="Subtitle 2">
            <a:extLst>
              <a:ext uri="{FF2B5EF4-FFF2-40B4-BE49-F238E27FC236}">
                <a16:creationId xmlns:a16="http://schemas.microsoft.com/office/drawing/2014/main" id="{52FCC2B8-D4B9-6131-28E8-70BF3601BD4F}"/>
              </a:ext>
            </a:extLst>
          </p:cNvPr>
          <p:cNvSpPr>
            <a:spLocks noGrp="1"/>
          </p:cNvSpPr>
          <p:nvPr>
            <p:ph type="subTitle" idx="1"/>
          </p:nvPr>
        </p:nvSpPr>
        <p:spPr/>
        <p:txBody>
          <a:bodyPr/>
          <a:lstStyle/>
          <a:p>
            <a:r>
              <a:rPr lang="en-US" dirty="0"/>
              <a:t>Considerations regarding the Corridor to Building 958</a:t>
            </a:r>
          </a:p>
          <a:p>
            <a:endParaRPr lang="en-US" dirty="0"/>
          </a:p>
        </p:txBody>
      </p:sp>
    </p:spTree>
    <p:extLst>
      <p:ext uri="{BB962C8B-B14F-4D97-AF65-F5344CB8AC3E}">
        <p14:creationId xmlns:p14="http://schemas.microsoft.com/office/powerpoint/2010/main" val="2957388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B62289-A3E9-1995-F8E9-E6A97073CE97}"/>
              </a:ext>
            </a:extLst>
          </p:cNvPr>
          <p:cNvPicPr>
            <a:picLocks noChangeAspect="1"/>
          </p:cNvPicPr>
          <p:nvPr/>
        </p:nvPicPr>
        <p:blipFill>
          <a:blip r:embed="rId2"/>
          <a:stretch>
            <a:fillRect/>
          </a:stretch>
        </p:blipFill>
        <p:spPr>
          <a:xfrm rot="5400000">
            <a:off x="2215361" y="-3019887"/>
            <a:ext cx="7838787" cy="12114491"/>
          </a:xfrm>
          <a:prstGeom prst="rect">
            <a:avLst/>
          </a:prstGeom>
        </p:spPr>
      </p:pic>
      <p:sp>
        <p:nvSpPr>
          <p:cNvPr id="8" name="Rectangle 7">
            <a:extLst>
              <a:ext uri="{FF2B5EF4-FFF2-40B4-BE49-F238E27FC236}">
                <a16:creationId xmlns:a16="http://schemas.microsoft.com/office/drawing/2014/main" id="{5D0886BE-E158-E502-3500-F6AED853875C}"/>
              </a:ext>
            </a:extLst>
          </p:cNvPr>
          <p:cNvSpPr/>
          <p:nvPr/>
        </p:nvSpPr>
        <p:spPr>
          <a:xfrm>
            <a:off x="6096000" y="2802580"/>
            <a:ext cx="1398259" cy="3017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Shape 5">
            <a:extLst>
              <a:ext uri="{FF2B5EF4-FFF2-40B4-BE49-F238E27FC236}">
                <a16:creationId xmlns:a16="http://schemas.microsoft.com/office/drawing/2014/main" id="{DEF7C2C2-C6A5-A7CE-FB6A-F6D80A8C7E57}"/>
              </a:ext>
            </a:extLst>
          </p:cNvPr>
          <p:cNvSpPr/>
          <p:nvPr/>
        </p:nvSpPr>
        <p:spPr>
          <a:xfrm>
            <a:off x="7241059" y="2559853"/>
            <a:ext cx="1398259" cy="1690871"/>
          </a:xfrm>
          <a:prstGeom prst="corner">
            <a:avLst>
              <a:gd name="adj1" fmla="val 26569"/>
              <a:gd name="adj2" fmla="val 25912"/>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97DC80C-EA3D-85B0-174C-A36C6848933E}"/>
              </a:ext>
            </a:extLst>
          </p:cNvPr>
          <p:cNvSpPr txBox="1"/>
          <p:nvPr/>
        </p:nvSpPr>
        <p:spPr>
          <a:xfrm>
            <a:off x="736090" y="4416845"/>
            <a:ext cx="4246675" cy="646331"/>
          </a:xfrm>
          <a:prstGeom prst="rect">
            <a:avLst/>
          </a:prstGeom>
          <a:noFill/>
        </p:spPr>
        <p:txBody>
          <a:bodyPr wrap="none" rtlCol="0">
            <a:spAutoFit/>
          </a:bodyPr>
          <a:lstStyle/>
          <a:p>
            <a:r>
              <a:rPr lang="en-US" dirty="0">
                <a:solidFill>
                  <a:schemeClr val="bg1"/>
                </a:solidFill>
              </a:rPr>
              <a:t>This is the door we plan to enter and exit</a:t>
            </a:r>
          </a:p>
          <a:p>
            <a:r>
              <a:rPr lang="en-US" dirty="0">
                <a:solidFill>
                  <a:schemeClr val="bg1"/>
                </a:solidFill>
              </a:rPr>
              <a:t>the building from the trailer.</a:t>
            </a:r>
          </a:p>
        </p:txBody>
      </p:sp>
      <p:sp>
        <p:nvSpPr>
          <p:cNvPr id="3" name="Rectangle 2">
            <a:extLst>
              <a:ext uri="{FF2B5EF4-FFF2-40B4-BE49-F238E27FC236}">
                <a16:creationId xmlns:a16="http://schemas.microsoft.com/office/drawing/2014/main" id="{D85036BF-6A93-95BF-75EB-F3E70C1780BE}"/>
              </a:ext>
            </a:extLst>
          </p:cNvPr>
          <p:cNvSpPr/>
          <p:nvPr/>
        </p:nvSpPr>
        <p:spPr>
          <a:xfrm>
            <a:off x="1287610" y="-481172"/>
            <a:ext cx="2570206" cy="7092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B567F-5BDC-769D-2854-8AE58855AF82}"/>
              </a:ext>
            </a:extLst>
          </p:cNvPr>
          <p:cNvSpPr>
            <a:spLocks noGrp="1"/>
          </p:cNvSpPr>
          <p:nvPr>
            <p:ph type="title"/>
          </p:nvPr>
        </p:nvSpPr>
        <p:spPr>
          <a:xfrm>
            <a:off x="479854" y="324452"/>
            <a:ext cx="10515600" cy="1325563"/>
          </a:xfrm>
        </p:spPr>
        <p:txBody>
          <a:bodyPr/>
          <a:lstStyle/>
          <a:p>
            <a:r>
              <a:rPr lang="en-US" dirty="0"/>
              <a:t>Trailer Location</a:t>
            </a:r>
          </a:p>
        </p:txBody>
      </p:sp>
      <p:sp>
        <p:nvSpPr>
          <p:cNvPr id="4" name="Rectangle 3">
            <a:extLst>
              <a:ext uri="{FF2B5EF4-FFF2-40B4-BE49-F238E27FC236}">
                <a16:creationId xmlns:a16="http://schemas.microsoft.com/office/drawing/2014/main" id="{EDAB2574-84A5-22E2-B1EE-62215119E981}"/>
              </a:ext>
            </a:extLst>
          </p:cNvPr>
          <p:cNvSpPr/>
          <p:nvPr/>
        </p:nvSpPr>
        <p:spPr>
          <a:xfrm>
            <a:off x="8577533" y="3200400"/>
            <a:ext cx="591179" cy="1050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BD7358-FF70-1593-2FFD-9EC643E341F1}"/>
              </a:ext>
            </a:extLst>
          </p:cNvPr>
          <p:cNvSpPr txBox="1"/>
          <p:nvPr/>
        </p:nvSpPr>
        <p:spPr>
          <a:xfrm>
            <a:off x="7383887" y="3881392"/>
            <a:ext cx="1013419" cy="369332"/>
          </a:xfrm>
          <a:prstGeom prst="rect">
            <a:avLst/>
          </a:prstGeom>
          <a:noFill/>
        </p:spPr>
        <p:txBody>
          <a:bodyPr wrap="none" rtlCol="0">
            <a:spAutoFit/>
          </a:bodyPr>
          <a:lstStyle/>
          <a:p>
            <a:r>
              <a:rPr lang="en-US" dirty="0"/>
              <a:t>Corridor</a:t>
            </a:r>
          </a:p>
        </p:txBody>
      </p:sp>
      <p:sp>
        <p:nvSpPr>
          <p:cNvPr id="7" name="TextBox 6">
            <a:extLst>
              <a:ext uri="{FF2B5EF4-FFF2-40B4-BE49-F238E27FC236}">
                <a16:creationId xmlns:a16="http://schemas.microsoft.com/office/drawing/2014/main" id="{8DAE1C70-25C2-135D-E060-7A9C9B431F22}"/>
              </a:ext>
            </a:extLst>
          </p:cNvPr>
          <p:cNvSpPr txBox="1"/>
          <p:nvPr/>
        </p:nvSpPr>
        <p:spPr>
          <a:xfrm rot="16200000">
            <a:off x="8428491" y="3540896"/>
            <a:ext cx="790986" cy="369332"/>
          </a:xfrm>
          <a:prstGeom prst="rect">
            <a:avLst/>
          </a:prstGeom>
          <a:noFill/>
        </p:spPr>
        <p:txBody>
          <a:bodyPr wrap="none" rtlCol="0">
            <a:spAutoFit/>
          </a:bodyPr>
          <a:lstStyle/>
          <a:p>
            <a:r>
              <a:rPr lang="en-US" dirty="0">
                <a:solidFill>
                  <a:schemeClr val="bg1"/>
                </a:solidFill>
              </a:rPr>
              <a:t>Trailer</a:t>
            </a:r>
          </a:p>
        </p:txBody>
      </p:sp>
      <p:sp>
        <p:nvSpPr>
          <p:cNvPr id="9" name="TextBox 8">
            <a:extLst>
              <a:ext uri="{FF2B5EF4-FFF2-40B4-BE49-F238E27FC236}">
                <a16:creationId xmlns:a16="http://schemas.microsoft.com/office/drawing/2014/main" id="{9F8BDA19-248A-7CE8-DBAA-78800605E531}"/>
              </a:ext>
            </a:extLst>
          </p:cNvPr>
          <p:cNvSpPr txBox="1"/>
          <p:nvPr/>
        </p:nvSpPr>
        <p:spPr>
          <a:xfrm>
            <a:off x="736090" y="3200400"/>
            <a:ext cx="5131598" cy="1754326"/>
          </a:xfrm>
          <a:prstGeom prst="rect">
            <a:avLst/>
          </a:prstGeom>
          <a:noFill/>
        </p:spPr>
        <p:txBody>
          <a:bodyPr wrap="none" rtlCol="0">
            <a:spAutoFit/>
          </a:bodyPr>
          <a:lstStyle/>
          <a:p>
            <a:r>
              <a:rPr lang="en-US" dirty="0"/>
              <a:t>The corridor between the Trailer and the </a:t>
            </a:r>
          </a:p>
          <a:p>
            <a:r>
              <a:rPr lang="en-US" dirty="0"/>
              <a:t>Building 958 restricts access to Septic sump, </a:t>
            </a:r>
          </a:p>
          <a:p>
            <a:r>
              <a:rPr lang="en-US" dirty="0"/>
              <a:t>the Utility Hall, and the Standpipe for Firefighting.</a:t>
            </a:r>
          </a:p>
          <a:p>
            <a:r>
              <a:rPr lang="en-US" dirty="0"/>
              <a:t>If an enclosed walkway were built, it would make </a:t>
            </a:r>
          </a:p>
          <a:p>
            <a:r>
              <a:rPr lang="en-US" dirty="0"/>
              <a:t>the only access to the “Percival” doorway through </a:t>
            </a:r>
          </a:p>
          <a:p>
            <a:r>
              <a:rPr lang="en-US" dirty="0"/>
              <a:t>the Trailer.</a:t>
            </a:r>
          </a:p>
        </p:txBody>
      </p:sp>
    </p:spTree>
    <p:extLst>
      <p:ext uri="{BB962C8B-B14F-4D97-AF65-F5344CB8AC3E}">
        <p14:creationId xmlns:p14="http://schemas.microsoft.com/office/powerpoint/2010/main" val="1518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567F-5BDC-769D-2854-8AE58855AF82}"/>
              </a:ext>
            </a:extLst>
          </p:cNvPr>
          <p:cNvSpPr>
            <a:spLocks noGrp="1"/>
          </p:cNvSpPr>
          <p:nvPr>
            <p:ph type="title"/>
          </p:nvPr>
        </p:nvSpPr>
        <p:spPr/>
        <p:txBody>
          <a:bodyPr/>
          <a:lstStyle/>
          <a:p>
            <a:r>
              <a:rPr lang="en-US" dirty="0"/>
              <a:t>Trailer Location</a:t>
            </a:r>
          </a:p>
        </p:txBody>
      </p:sp>
      <p:pic>
        <p:nvPicPr>
          <p:cNvPr id="7" name="Picture 6" descr="A building with a red square&#10;&#10;Description automatically generated with medium confidence">
            <a:extLst>
              <a:ext uri="{FF2B5EF4-FFF2-40B4-BE49-F238E27FC236}">
                <a16:creationId xmlns:a16="http://schemas.microsoft.com/office/drawing/2014/main" id="{A8188FB5-E2D5-87F2-CC4B-2889F87E533E}"/>
              </a:ext>
            </a:extLst>
          </p:cNvPr>
          <p:cNvPicPr>
            <a:picLocks noChangeAspect="1"/>
          </p:cNvPicPr>
          <p:nvPr/>
        </p:nvPicPr>
        <p:blipFill>
          <a:blip r:embed="rId2"/>
          <a:stretch>
            <a:fillRect/>
          </a:stretch>
        </p:blipFill>
        <p:spPr>
          <a:xfrm rot="13965432">
            <a:off x="6302119" y="4055237"/>
            <a:ext cx="7772400" cy="3693813"/>
          </a:xfrm>
          <a:prstGeom prst="rect">
            <a:avLst/>
          </a:prstGeom>
        </p:spPr>
      </p:pic>
      <p:pic>
        <p:nvPicPr>
          <p:cNvPr id="5" name="Content Placeholder 4" descr="A building with a grey door&#10;&#10;Description automatically generated">
            <a:extLst>
              <a:ext uri="{FF2B5EF4-FFF2-40B4-BE49-F238E27FC236}">
                <a16:creationId xmlns:a16="http://schemas.microsoft.com/office/drawing/2014/main" id="{3EEC769A-6675-CEEA-141F-8016A51B1787}"/>
              </a:ext>
            </a:extLst>
          </p:cNvPr>
          <p:cNvPicPr>
            <a:picLocks noGrp="1" noChangeAspect="1"/>
          </p:cNvPicPr>
          <p:nvPr>
            <p:ph idx="1"/>
          </p:nvPr>
        </p:nvPicPr>
        <p:blipFill>
          <a:blip r:embed="rId3"/>
          <a:stretch>
            <a:fillRect/>
          </a:stretch>
        </p:blipFill>
        <p:spPr>
          <a:xfrm>
            <a:off x="7494259" y="365125"/>
            <a:ext cx="3859541" cy="2894656"/>
          </a:xfrm>
        </p:spPr>
      </p:pic>
      <p:sp>
        <p:nvSpPr>
          <p:cNvPr id="8" name="Rectangle 7">
            <a:extLst>
              <a:ext uri="{FF2B5EF4-FFF2-40B4-BE49-F238E27FC236}">
                <a16:creationId xmlns:a16="http://schemas.microsoft.com/office/drawing/2014/main" id="{5D0886BE-E158-E502-3500-F6AED853875C}"/>
              </a:ext>
            </a:extLst>
          </p:cNvPr>
          <p:cNvSpPr/>
          <p:nvPr/>
        </p:nvSpPr>
        <p:spPr>
          <a:xfrm>
            <a:off x="6096000" y="2802580"/>
            <a:ext cx="1398259" cy="3017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C5FECB-3D58-4DE0-1BB7-007F2D1602C7}"/>
              </a:ext>
            </a:extLst>
          </p:cNvPr>
          <p:cNvSpPr/>
          <p:nvPr/>
        </p:nvSpPr>
        <p:spPr>
          <a:xfrm>
            <a:off x="11850130" y="4310106"/>
            <a:ext cx="432486" cy="3017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B62289-A3E9-1995-F8E9-E6A97073CE97}"/>
              </a:ext>
            </a:extLst>
          </p:cNvPr>
          <p:cNvPicPr>
            <a:picLocks noChangeAspect="1"/>
          </p:cNvPicPr>
          <p:nvPr/>
        </p:nvPicPr>
        <p:blipFill>
          <a:blip r:embed="rId4"/>
          <a:stretch>
            <a:fillRect/>
          </a:stretch>
        </p:blipFill>
        <p:spPr>
          <a:xfrm rot="5400000">
            <a:off x="1147364" y="2279347"/>
            <a:ext cx="4437529" cy="6858000"/>
          </a:xfrm>
          <a:prstGeom prst="rect">
            <a:avLst/>
          </a:prstGeom>
        </p:spPr>
      </p:pic>
      <p:sp>
        <p:nvSpPr>
          <p:cNvPr id="12" name="Rectangle 11">
            <a:extLst>
              <a:ext uri="{FF2B5EF4-FFF2-40B4-BE49-F238E27FC236}">
                <a16:creationId xmlns:a16="http://schemas.microsoft.com/office/drawing/2014/main" id="{E791597C-A602-4EB2-3864-1CFD3BA4E9DA}"/>
              </a:ext>
            </a:extLst>
          </p:cNvPr>
          <p:cNvSpPr/>
          <p:nvPr/>
        </p:nvSpPr>
        <p:spPr>
          <a:xfrm>
            <a:off x="341870" y="3489582"/>
            <a:ext cx="1894589" cy="3351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a:extLst>
              <a:ext uri="{FF2B5EF4-FFF2-40B4-BE49-F238E27FC236}">
                <a16:creationId xmlns:a16="http://schemas.microsoft.com/office/drawing/2014/main" id="{61C0AB7F-1BC5-3CB5-23B9-A98D8505ED7B}"/>
              </a:ext>
            </a:extLst>
          </p:cNvPr>
          <p:cNvSpPr/>
          <p:nvPr/>
        </p:nvSpPr>
        <p:spPr>
          <a:xfrm>
            <a:off x="9651657" y="5509912"/>
            <a:ext cx="1111078" cy="982964"/>
          </a:xfrm>
          <a:prstGeom prst="corner">
            <a:avLst>
              <a:gd name="adj1" fmla="val 20148"/>
              <a:gd name="adj2" fmla="val 2703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085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uilding with a grey door&#10;&#10;Description automatically generated">
            <a:extLst>
              <a:ext uri="{FF2B5EF4-FFF2-40B4-BE49-F238E27FC236}">
                <a16:creationId xmlns:a16="http://schemas.microsoft.com/office/drawing/2014/main" id="{E83BE854-A989-6F3A-A98A-92531731BCE3}"/>
              </a:ext>
            </a:extLst>
          </p:cNvPr>
          <p:cNvPicPr>
            <a:picLocks noChangeAspect="1"/>
          </p:cNvPicPr>
          <p:nvPr/>
        </p:nvPicPr>
        <p:blipFill>
          <a:blip r:embed="rId2"/>
          <a:stretch>
            <a:fillRect/>
          </a:stretch>
        </p:blipFill>
        <p:spPr>
          <a:xfrm>
            <a:off x="736090" y="-362333"/>
            <a:ext cx="11455910" cy="8591933"/>
          </a:xfrm>
          <a:prstGeom prst="rect">
            <a:avLst/>
          </a:prstGeom>
        </p:spPr>
      </p:pic>
      <p:sp>
        <p:nvSpPr>
          <p:cNvPr id="2" name="Title 1">
            <a:extLst>
              <a:ext uri="{FF2B5EF4-FFF2-40B4-BE49-F238E27FC236}">
                <a16:creationId xmlns:a16="http://schemas.microsoft.com/office/drawing/2014/main" id="{4B5B567F-5BDC-769D-2854-8AE58855AF82}"/>
              </a:ext>
            </a:extLst>
          </p:cNvPr>
          <p:cNvSpPr>
            <a:spLocks noGrp="1"/>
          </p:cNvSpPr>
          <p:nvPr>
            <p:ph type="title"/>
          </p:nvPr>
        </p:nvSpPr>
        <p:spPr/>
        <p:txBody>
          <a:bodyPr/>
          <a:lstStyle/>
          <a:p>
            <a:r>
              <a:rPr lang="en-US" dirty="0"/>
              <a:t>Trailer Location</a:t>
            </a:r>
          </a:p>
        </p:txBody>
      </p:sp>
      <p:sp>
        <p:nvSpPr>
          <p:cNvPr id="17" name="Down Arrow 16">
            <a:extLst>
              <a:ext uri="{FF2B5EF4-FFF2-40B4-BE49-F238E27FC236}">
                <a16:creationId xmlns:a16="http://schemas.microsoft.com/office/drawing/2014/main" id="{F96A5FC8-8C53-8B1E-8F88-866E6A3CEFB3}"/>
              </a:ext>
            </a:extLst>
          </p:cNvPr>
          <p:cNvSpPr/>
          <p:nvPr/>
        </p:nvSpPr>
        <p:spPr>
          <a:xfrm rot="2612121" flipH="1" flipV="1">
            <a:off x="3310384" y="3377225"/>
            <a:ext cx="211323" cy="143737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97DC80C-EA3D-85B0-174C-A36C6848933E}"/>
              </a:ext>
            </a:extLst>
          </p:cNvPr>
          <p:cNvSpPr txBox="1"/>
          <p:nvPr/>
        </p:nvSpPr>
        <p:spPr>
          <a:xfrm>
            <a:off x="1662847" y="4636978"/>
            <a:ext cx="2908553" cy="923330"/>
          </a:xfrm>
          <a:prstGeom prst="rect">
            <a:avLst/>
          </a:prstGeom>
          <a:noFill/>
        </p:spPr>
        <p:txBody>
          <a:bodyPr wrap="none" rtlCol="0">
            <a:spAutoFit/>
          </a:bodyPr>
          <a:lstStyle/>
          <a:p>
            <a:r>
              <a:rPr lang="en-US" dirty="0">
                <a:solidFill>
                  <a:schemeClr val="bg1"/>
                </a:solidFill>
              </a:rPr>
              <a:t>This is the door we plan </a:t>
            </a:r>
          </a:p>
          <a:p>
            <a:r>
              <a:rPr lang="en-US" dirty="0">
                <a:solidFill>
                  <a:schemeClr val="bg1"/>
                </a:solidFill>
              </a:rPr>
              <a:t>to enter and exit</a:t>
            </a:r>
          </a:p>
          <a:p>
            <a:r>
              <a:rPr lang="en-US" dirty="0">
                <a:solidFill>
                  <a:schemeClr val="bg1"/>
                </a:solidFill>
              </a:rPr>
              <a:t>the building from the trailer.</a:t>
            </a:r>
          </a:p>
        </p:txBody>
      </p:sp>
      <p:sp>
        <p:nvSpPr>
          <p:cNvPr id="19" name="Down Arrow 18">
            <a:extLst>
              <a:ext uri="{FF2B5EF4-FFF2-40B4-BE49-F238E27FC236}">
                <a16:creationId xmlns:a16="http://schemas.microsoft.com/office/drawing/2014/main" id="{E5BC4F22-AEC9-DCB2-79D2-FCF267D3A4EB}"/>
              </a:ext>
            </a:extLst>
          </p:cNvPr>
          <p:cNvSpPr/>
          <p:nvPr/>
        </p:nvSpPr>
        <p:spPr>
          <a:xfrm rot="20289470" flipH="1" flipV="1">
            <a:off x="5066779" y="3744990"/>
            <a:ext cx="191732" cy="228192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D74391-C219-A6F0-7051-D5F17387AA96}"/>
              </a:ext>
            </a:extLst>
          </p:cNvPr>
          <p:cNvSpPr txBox="1"/>
          <p:nvPr/>
        </p:nvSpPr>
        <p:spPr>
          <a:xfrm>
            <a:off x="5103341" y="6079524"/>
            <a:ext cx="2267737" cy="646331"/>
          </a:xfrm>
          <a:prstGeom prst="rect">
            <a:avLst/>
          </a:prstGeom>
          <a:noFill/>
        </p:spPr>
        <p:txBody>
          <a:bodyPr wrap="none" rtlCol="0">
            <a:spAutoFit/>
          </a:bodyPr>
          <a:lstStyle/>
          <a:p>
            <a:r>
              <a:rPr lang="en-US" dirty="0">
                <a:solidFill>
                  <a:schemeClr val="bg1"/>
                </a:solidFill>
              </a:rPr>
              <a:t>Standpipe:</a:t>
            </a:r>
            <a:r>
              <a:rPr lang="en-US" dirty="0"/>
              <a:t> </a:t>
            </a:r>
          </a:p>
          <a:p>
            <a:r>
              <a:rPr lang="en-US">
                <a:solidFill>
                  <a:schemeClr val="bg1"/>
                </a:solidFill>
              </a:rPr>
              <a:t>For firefighter </a:t>
            </a:r>
            <a:r>
              <a:rPr lang="en-US" dirty="0">
                <a:solidFill>
                  <a:schemeClr val="bg1"/>
                </a:solidFill>
              </a:rPr>
              <a:t>access</a:t>
            </a:r>
          </a:p>
        </p:txBody>
      </p:sp>
      <p:sp>
        <p:nvSpPr>
          <p:cNvPr id="21" name="Down Arrow 20">
            <a:extLst>
              <a:ext uri="{FF2B5EF4-FFF2-40B4-BE49-F238E27FC236}">
                <a16:creationId xmlns:a16="http://schemas.microsoft.com/office/drawing/2014/main" id="{99F3273A-92AD-A453-250B-6E6F9A97073C}"/>
              </a:ext>
            </a:extLst>
          </p:cNvPr>
          <p:cNvSpPr/>
          <p:nvPr/>
        </p:nvSpPr>
        <p:spPr>
          <a:xfrm rot="20289470" flipH="1" flipV="1">
            <a:off x="5748544" y="3546582"/>
            <a:ext cx="211907" cy="1278799"/>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663C37A-898D-530F-A4B1-538845A9345B}"/>
              </a:ext>
            </a:extLst>
          </p:cNvPr>
          <p:cNvSpPr txBox="1"/>
          <p:nvPr/>
        </p:nvSpPr>
        <p:spPr>
          <a:xfrm>
            <a:off x="5854497" y="4818901"/>
            <a:ext cx="2963119" cy="369332"/>
          </a:xfrm>
          <a:prstGeom prst="rect">
            <a:avLst/>
          </a:prstGeom>
          <a:noFill/>
        </p:spPr>
        <p:txBody>
          <a:bodyPr wrap="none" rtlCol="0">
            <a:spAutoFit/>
          </a:bodyPr>
          <a:lstStyle/>
          <a:p>
            <a:r>
              <a:rPr lang="en-US" dirty="0">
                <a:solidFill>
                  <a:schemeClr val="bg1"/>
                </a:solidFill>
              </a:rPr>
              <a:t>Access to the utility corridor</a:t>
            </a:r>
          </a:p>
        </p:txBody>
      </p:sp>
      <p:sp>
        <p:nvSpPr>
          <p:cNvPr id="23" name="Down Arrow 22">
            <a:extLst>
              <a:ext uri="{FF2B5EF4-FFF2-40B4-BE49-F238E27FC236}">
                <a16:creationId xmlns:a16="http://schemas.microsoft.com/office/drawing/2014/main" id="{CD6BA246-497F-6F94-BB80-49090EF0FB16}"/>
              </a:ext>
            </a:extLst>
          </p:cNvPr>
          <p:cNvSpPr/>
          <p:nvPr/>
        </p:nvSpPr>
        <p:spPr>
          <a:xfrm rot="13929572" flipH="1" flipV="1">
            <a:off x="7982515" y="3151830"/>
            <a:ext cx="211907" cy="1278799"/>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D164C1B-2B5B-1E91-D7F8-02C64BC1B904}"/>
              </a:ext>
            </a:extLst>
          </p:cNvPr>
          <p:cNvSpPr txBox="1"/>
          <p:nvPr/>
        </p:nvSpPr>
        <p:spPr>
          <a:xfrm>
            <a:off x="8658416" y="3076832"/>
            <a:ext cx="1414170" cy="646331"/>
          </a:xfrm>
          <a:prstGeom prst="rect">
            <a:avLst/>
          </a:prstGeom>
          <a:noFill/>
        </p:spPr>
        <p:txBody>
          <a:bodyPr wrap="none" rtlCol="0">
            <a:spAutoFit/>
          </a:bodyPr>
          <a:lstStyle/>
          <a:p>
            <a:r>
              <a:rPr lang="en-US" dirty="0"/>
              <a:t>Access to </a:t>
            </a:r>
          </a:p>
          <a:p>
            <a:r>
              <a:rPr lang="en-US" dirty="0"/>
              <a:t>septic sump</a:t>
            </a:r>
          </a:p>
        </p:txBody>
      </p:sp>
      <p:sp>
        <p:nvSpPr>
          <p:cNvPr id="25" name="Diagonal Stripe 24">
            <a:extLst>
              <a:ext uri="{FF2B5EF4-FFF2-40B4-BE49-F238E27FC236}">
                <a16:creationId xmlns:a16="http://schemas.microsoft.com/office/drawing/2014/main" id="{2EA43275-3607-CA69-DB22-4800CA117860}"/>
              </a:ext>
            </a:extLst>
          </p:cNvPr>
          <p:cNvSpPr/>
          <p:nvPr/>
        </p:nvSpPr>
        <p:spPr>
          <a:xfrm rot="5400000">
            <a:off x="9863760" y="4164636"/>
            <a:ext cx="1869853" cy="2786625"/>
          </a:xfrm>
          <a:prstGeom prst="diagStrip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518E9181-1CF6-3A16-15A4-8BF4487AAD9B}"/>
              </a:ext>
            </a:extLst>
          </p:cNvPr>
          <p:cNvSpPr txBox="1"/>
          <p:nvPr/>
        </p:nvSpPr>
        <p:spPr>
          <a:xfrm rot="2131769">
            <a:off x="10367678" y="5229187"/>
            <a:ext cx="1748236" cy="369332"/>
          </a:xfrm>
          <a:prstGeom prst="rect">
            <a:avLst/>
          </a:prstGeom>
          <a:noFill/>
          <a:ln>
            <a:noFill/>
          </a:ln>
        </p:spPr>
        <p:txBody>
          <a:bodyPr wrap="none" rtlCol="0">
            <a:spAutoFit/>
          </a:bodyPr>
          <a:lstStyle/>
          <a:p>
            <a:r>
              <a:rPr lang="en-US" dirty="0">
                <a:solidFill>
                  <a:schemeClr val="bg1"/>
                </a:solidFill>
              </a:rPr>
              <a:t>Trailer Footprint</a:t>
            </a:r>
          </a:p>
        </p:txBody>
      </p:sp>
    </p:spTree>
    <p:extLst>
      <p:ext uri="{BB962C8B-B14F-4D97-AF65-F5344CB8AC3E}">
        <p14:creationId xmlns:p14="http://schemas.microsoft.com/office/powerpoint/2010/main" val="2112744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B62289-A3E9-1995-F8E9-E6A97073CE97}"/>
              </a:ext>
            </a:extLst>
          </p:cNvPr>
          <p:cNvPicPr>
            <a:picLocks noChangeAspect="1"/>
          </p:cNvPicPr>
          <p:nvPr/>
        </p:nvPicPr>
        <p:blipFill>
          <a:blip r:embed="rId2"/>
          <a:stretch>
            <a:fillRect/>
          </a:stretch>
        </p:blipFill>
        <p:spPr>
          <a:xfrm rot="5400000">
            <a:off x="2215361" y="-3019887"/>
            <a:ext cx="7838787" cy="12114491"/>
          </a:xfrm>
          <a:prstGeom prst="rect">
            <a:avLst/>
          </a:prstGeom>
        </p:spPr>
      </p:pic>
      <p:sp>
        <p:nvSpPr>
          <p:cNvPr id="8" name="Rectangle 7">
            <a:extLst>
              <a:ext uri="{FF2B5EF4-FFF2-40B4-BE49-F238E27FC236}">
                <a16:creationId xmlns:a16="http://schemas.microsoft.com/office/drawing/2014/main" id="{5D0886BE-E158-E502-3500-F6AED853875C}"/>
              </a:ext>
            </a:extLst>
          </p:cNvPr>
          <p:cNvSpPr/>
          <p:nvPr/>
        </p:nvSpPr>
        <p:spPr>
          <a:xfrm>
            <a:off x="6096000" y="2802580"/>
            <a:ext cx="1398259" cy="3017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97DC80C-EA3D-85B0-174C-A36C6848933E}"/>
              </a:ext>
            </a:extLst>
          </p:cNvPr>
          <p:cNvSpPr txBox="1"/>
          <p:nvPr/>
        </p:nvSpPr>
        <p:spPr>
          <a:xfrm>
            <a:off x="736090" y="4416845"/>
            <a:ext cx="4246675" cy="646331"/>
          </a:xfrm>
          <a:prstGeom prst="rect">
            <a:avLst/>
          </a:prstGeom>
          <a:noFill/>
        </p:spPr>
        <p:txBody>
          <a:bodyPr wrap="none" rtlCol="0">
            <a:spAutoFit/>
          </a:bodyPr>
          <a:lstStyle/>
          <a:p>
            <a:r>
              <a:rPr lang="en-US" dirty="0">
                <a:solidFill>
                  <a:schemeClr val="bg1"/>
                </a:solidFill>
              </a:rPr>
              <a:t>This is the door we plan to enter and exit</a:t>
            </a:r>
          </a:p>
          <a:p>
            <a:r>
              <a:rPr lang="en-US" dirty="0">
                <a:solidFill>
                  <a:schemeClr val="bg1"/>
                </a:solidFill>
              </a:rPr>
              <a:t>the building from the trailer.</a:t>
            </a:r>
          </a:p>
        </p:txBody>
      </p:sp>
      <p:sp>
        <p:nvSpPr>
          <p:cNvPr id="3" name="Rectangle 2">
            <a:extLst>
              <a:ext uri="{FF2B5EF4-FFF2-40B4-BE49-F238E27FC236}">
                <a16:creationId xmlns:a16="http://schemas.microsoft.com/office/drawing/2014/main" id="{D85036BF-6A93-95BF-75EB-F3E70C1780BE}"/>
              </a:ext>
            </a:extLst>
          </p:cNvPr>
          <p:cNvSpPr/>
          <p:nvPr/>
        </p:nvSpPr>
        <p:spPr>
          <a:xfrm>
            <a:off x="1287610" y="-481172"/>
            <a:ext cx="2570206" cy="7092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B567F-5BDC-769D-2854-8AE58855AF82}"/>
              </a:ext>
            </a:extLst>
          </p:cNvPr>
          <p:cNvSpPr>
            <a:spLocks noGrp="1"/>
          </p:cNvSpPr>
          <p:nvPr>
            <p:ph type="title"/>
          </p:nvPr>
        </p:nvSpPr>
        <p:spPr>
          <a:xfrm>
            <a:off x="479854" y="324452"/>
            <a:ext cx="10515600" cy="1325563"/>
          </a:xfrm>
        </p:spPr>
        <p:txBody>
          <a:bodyPr/>
          <a:lstStyle/>
          <a:p>
            <a:r>
              <a:rPr lang="en-US" dirty="0"/>
              <a:t>Trailer Location</a:t>
            </a:r>
          </a:p>
        </p:txBody>
      </p:sp>
      <p:sp>
        <p:nvSpPr>
          <p:cNvPr id="4" name="Rectangle 3">
            <a:extLst>
              <a:ext uri="{FF2B5EF4-FFF2-40B4-BE49-F238E27FC236}">
                <a16:creationId xmlns:a16="http://schemas.microsoft.com/office/drawing/2014/main" id="{EDAB2574-84A5-22E2-B1EE-62215119E981}"/>
              </a:ext>
            </a:extLst>
          </p:cNvPr>
          <p:cNvSpPr/>
          <p:nvPr/>
        </p:nvSpPr>
        <p:spPr>
          <a:xfrm>
            <a:off x="3533522" y="1541854"/>
            <a:ext cx="591179" cy="1050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AE1C70-25C2-135D-E060-7A9C9B431F22}"/>
              </a:ext>
            </a:extLst>
          </p:cNvPr>
          <p:cNvSpPr txBox="1"/>
          <p:nvPr/>
        </p:nvSpPr>
        <p:spPr>
          <a:xfrm rot="16200000">
            <a:off x="3433618" y="1920637"/>
            <a:ext cx="790986" cy="369332"/>
          </a:xfrm>
          <a:prstGeom prst="rect">
            <a:avLst/>
          </a:prstGeom>
          <a:noFill/>
        </p:spPr>
        <p:txBody>
          <a:bodyPr wrap="none" rtlCol="0">
            <a:spAutoFit/>
          </a:bodyPr>
          <a:lstStyle/>
          <a:p>
            <a:r>
              <a:rPr lang="en-US" dirty="0">
                <a:solidFill>
                  <a:schemeClr val="bg1"/>
                </a:solidFill>
              </a:rPr>
              <a:t>Trailer</a:t>
            </a:r>
          </a:p>
        </p:txBody>
      </p:sp>
      <p:sp>
        <p:nvSpPr>
          <p:cNvPr id="9" name="TextBox 8">
            <a:extLst>
              <a:ext uri="{FF2B5EF4-FFF2-40B4-BE49-F238E27FC236}">
                <a16:creationId xmlns:a16="http://schemas.microsoft.com/office/drawing/2014/main" id="{9F8BDA19-248A-7CE8-DBAA-78800605E531}"/>
              </a:ext>
            </a:extLst>
          </p:cNvPr>
          <p:cNvSpPr txBox="1"/>
          <p:nvPr/>
        </p:nvSpPr>
        <p:spPr>
          <a:xfrm>
            <a:off x="736090" y="3426220"/>
            <a:ext cx="5019259" cy="923330"/>
          </a:xfrm>
          <a:prstGeom prst="rect">
            <a:avLst/>
          </a:prstGeom>
          <a:noFill/>
        </p:spPr>
        <p:txBody>
          <a:bodyPr wrap="none" rtlCol="0">
            <a:spAutoFit/>
          </a:bodyPr>
          <a:lstStyle/>
          <a:p>
            <a:r>
              <a:rPr lang="en-US" dirty="0"/>
              <a:t>If the Trailer were to be located on the North side,</a:t>
            </a:r>
          </a:p>
          <a:p>
            <a:r>
              <a:rPr lang="en-US" dirty="0"/>
              <a:t> then the corridor restricts access to the Animal</a:t>
            </a:r>
          </a:p>
          <a:p>
            <a:r>
              <a:rPr lang="en-US" dirty="0"/>
              <a:t>Side doorway, and the main doorway.</a:t>
            </a:r>
          </a:p>
        </p:txBody>
      </p:sp>
      <p:sp>
        <p:nvSpPr>
          <p:cNvPr id="6" name="L-Shape 5">
            <a:extLst>
              <a:ext uri="{FF2B5EF4-FFF2-40B4-BE49-F238E27FC236}">
                <a16:creationId xmlns:a16="http://schemas.microsoft.com/office/drawing/2014/main" id="{DEF7C2C2-C6A5-A7CE-FB6A-F6D80A8C7E57}"/>
              </a:ext>
            </a:extLst>
          </p:cNvPr>
          <p:cNvSpPr/>
          <p:nvPr/>
        </p:nvSpPr>
        <p:spPr>
          <a:xfrm>
            <a:off x="3657774" y="2583565"/>
            <a:ext cx="3726113" cy="646332"/>
          </a:xfrm>
          <a:prstGeom prst="corner">
            <a:avLst>
              <a:gd name="adj1" fmla="val 26569"/>
              <a:gd name="adj2" fmla="val 25912"/>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BD7358-FF70-1593-2FFD-9EC643E341F1}"/>
              </a:ext>
            </a:extLst>
          </p:cNvPr>
          <p:cNvSpPr txBox="1"/>
          <p:nvPr/>
        </p:nvSpPr>
        <p:spPr>
          <a:xfrm>
            <a:off x="6061906" y="3004889"/>
            <a:ext cx="830677" cy="307777"/>
          </a:xfrm>
          <a:prstGeom prst="rect">
            <a:avLst/>
          </a:prstGeom>
          <a:noFill/>
        </p:spPr>
        <p:txBody>
          <a:bodyPr wrap="none" rtlCol="0">
            <a:spAutoFit/>
          </a:bodyPr>
          <a:lstStyle/>
          <a:p>
            <a:r>
              <a:rPr lang="en-US" sz="1400" dirty="0"/>
              <a:t>Corridor</a:t>
            </a:r>
          </a:p>
        </p:txBody>
      </p:sp>
      <p:sp>
        <p:nvSpPr>
          <p:cNvPr id="10" name="Rectangle 9">
            <a:extLst>
              <a:ext uri="{FF2B5EF4-FFF2-40B4-BE49-F238E27FC236}">
                <a16:creationId xmlns:a16="http://schemas.microsoft.com/office/drawing/2014/main" id="{36B0D8F7-7299-D2A1-6D26-62656A27E359}"/>
              </a:ext>
            </a:extLst>
          </p:cNvPr>
          <p:cNvSpPr/>
          <p:nvPr/>
        </p:nvSpPr>
        <p:spPr>
          <a:xfrm>
            <a:off x="7333500" y="2571765"/>
            <a:ext cx="194853" cy="6581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266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374C-B778-EB7E-EC68-3B56A8C0B9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4EC6AF-988B-25FD-7658-28AF461543AF}"/>
              </a:ext>
            </a:extLst>
          </p:cNvPr>
          <p:cNvSpPr txBox="1"/>
          <p:nvPr/>
        </p:nvSpPr>
        <p:spPr>
          <a:xfrm>
            <a:off x="947057" y="413656"/>
            <a:ext cx="8428654" cy="1077218"/>
          </a:xfrm>
          <a:prstGeom prst="rect">
            <a:avLst/>
          </a:prstGeom>
          <a:noFill/>
        </p:spPr>
        <p:txBody>
          <a:bodyPr wrap="none" rtlCol="0">
            <a:spAutoFit/>
          </a:bodyPr>
          <a:lstStyle/>
          <a:p>
            <a:r>
              <a:rPr lang="en-US" sz="3200" dirty="0"/>
              <a:t>Unfilled Orders, Procurement Status, Timing, </a:t>
            </a:r>
          </a:p>
          <a:p>
            <a:r>
              <a:rPr lang="en-US" sz="3200" dirty="0"/>
              <a:t>Contract Close Out, Invoicing</a:t>
            </a:r>
          </a:p>
        </p:txBody>
      </p:sp>
      <p:sp>
        <p:nvSpPr>
          <p:cNvPr id="3" name="TextBox 2">
            <a:extLst>
              <a:ext uri="{FF2B5EF4-FFF2-40B4-BE49-F238E27FC236}">
                <a16:creationId xmlns:a16="http://schemas.microsoft.com/office/drawing/2014/main" id="{8CFA4EBE-533E-A506-7615-87DC70580A8C}"/>
              </a:ext>
            </a:extLst>
          </p:cNvPr>
          <p:cNvSpPr txBox="1"/>
          <p:nvPr/>
        </p:nvSpPr>
        <p:spPr>
          <a:xfrm>
            <a:off x="1534886" y="1883229"/>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CD3B617D-C779-C532-FEE0-4F8441C78C90}"/>
              </a:ext>
            </a:extLst>
          </p:cNvPr>
          <p:cNvSpPr txBox="1"/>
          <p:nvPr/>
        </p:nvSpPr>
        <p:spPr>
          <a:xfrm>
            <a:off x="1066800" y="1589314"/>
            <a:ext cx="10363200" cy="3785652"/>
          </a:xfrm>
          <a:prstGeom prst="rect">
            <a:avLst/>
          </a:prstGeom>
          <a:noFill/>
        </p:spPr>
        <p:txBody>
          <a:bodyPr wrap="square">
            <a:spAutoFit/>
          </a:bodyPr>
          <a:lstStyle/>
          <a:p>
            <a:pPr marL="0" marR="0" algn="l"/>
            <a:r>
              <a:rPr lang="en-US" sz="2000" b="0" i="0" u="none" strike="noStrike" dirty="0">
                <a:solidFill>
                  <a:srgbClr val="000000"/>
                </a:solidFill>
                <a:effectLst/>
                <a:latin typeface="Arial" panose="020B0604020202020204" pitchFamily="34" charset="0"/>
              </a:rPr>
              <a:t>We have the following outstanding commitments and/or expected trades charges for the remainder of the Improvements work:</a:t>
            </a:r>
            <a:endParaRPr lang="en-US" sz="2000" b="0" i="0" u="none" strike="noStrike" dirty="0">
              <a:solidFill>
                <a:srgbClr val="000000"/>
              </a:solidFill>
              <a:effectLst/>
              <a:latin typeface="Aptos" panose="020B0004020202020204" pitchFamily="34" charset="0"/>
            </a:endParaRPr>
          </a:p>
          <a:p>
            <a:pPr marL="0" marR="0" algn="l">
              <a:buFont typeface="Arial" panose="020B0604020202020204" pitchFamily="34" charset="0"/>
              <a:buChar char="•"/>
            </a:pPr>
            <a:r>
              <a:rPr lang="en-US" sz="2000" dirty="0">
                <a:solidFill>
                  <a:srgbClr val="000000"/>
                </a:solidFill>
                <a:latin typeface="Arial" panose="020B0604020202020204" pitchFamily="34" charset="0"/>
              </a:rPr>
              <a:t> </a:t>
            </a:r>
            <a:r>
              <a:rPr lang="en-US" sz="2000" b="0" i="0" u="none" strike="noStrike" dirty="0">
                <a:solidFill>
                  <a:srgbClr val="000000"/>
                </a:solidFill>
                <a:effectLst/>
                <a:latin typeface="Arial" panose="020B0604020202020204" pitchFamily="34" charset="0"/>
              </a:rPr>
              <a:t>Approximately $2,032 (fully-burdened) remaining in open commitments (project 24445)</a:t>
            </a:r>
            <a:endParaRPr lang="en-US" sz="2000" b="0" i="0" u="none" strike="noStrike" dirty="0">
              <a:solidFill>
                <a:srgbClr val="000000"/>
              </a:solidFill>
              <a:effectLst/>
              <a:latin typeface="Aptos" panose="020B0004020202020204" pitchFamily="34" charset="0"/>
            </a:endParaRPr>
          </a:p>
          <a:p>
            <a:pPr marL="742950" marR="0" lvl="1" indent="-285750" algn="l">
              <a:buFont typeface="Courier New" panose="02070309020205020404" pitchFamily="49" charset="0"/>
              <a:buChar char="o"/>
            </a:pPr>
            <a:r>
              <a:rPr lang="en-US" sz="2000" b="0" i="0" u="none" strike="noStrike" dirty="0">
                <a:solidFill>
                  <a:srgbClr val="000000"/>
                </a:solidFill>
                <a:effectLst/>
                <a:latin typeface="Arial" panose="020B0604020202020204" pitchFamily="34" charset="0"/>
              </a:rPr>
              <a:t>If they do not cost before 12/31/24, these will be moved to FY25</a:t>
            </a:r>
            <a:endParaRPr lang="en-US" sz="2000" b="0" i="0" u="none" strike="noStrike" dirty="0">
              <a:solidFill>
                <a:srgbClr val="000000"/>
              </a:solidFill>
              <a:effectLst/>
              <a:latin typeface="Aptos" panose="020B0004020202020204" pitchFamily="34" charset="0"/>
            </a:endParaRPr>
          </a:p>
          <a:p>
            <a:pPr marL="0" marR="0" algn="l">
              <a:buFont typeface="Arial" panose="020B0604020202020204" pitchFamily="34" charset="0"/>
              <a:buChar char="•"/>
            </a:pPr>
            <a:r>
              <a:rPr lang="en-US" sz="2000" b="0" i="0" u="none" strike="noStrike" dirty="0">
                <a:solidFill>
                  <a:srgbClr val="000000"/>
                </a:solidFill>
                <a:effectLst/>
                <a:latin typeface="Arial" panose="020B0604020202020204" pitchFamily="34" charset="0"/>
              </a:rPr>
              <a:t> Assigned trades work costs that need to be moved to the Improvements account (27229) for work on the AC, MSP &amp; </a:t>
            </a:r>
            <a:r>
              <a:rPr lang="en-US" sz="2000" b="0" i="0" u="none" strike="noStrike" dirty="0" err="1">
                <a:solidFill>
                  <a:srgbClr val="000000"/>
                </a:solidFill>
                <a:effectLst/>
                <a:latin typeface="Arial" panose="020B0604020202020204" pitchFamily="34" charset="0"/>
              </a:rPr>
              <a:t>Kepco</a:t>
            </a:r>
            <a:r>
              <a:rPr lang="en-US" sz="2000" b="0" i="0" u="none" strike="noStrike" dirty="0">
                <a:solidFill>
                  <a:srgbClr val="000000"/>
                </a:solidFill>
                <a:effectLst/>
                <a:latin typeface="Arial" panose="020B0604020202020204" pitchFamily="34" charset="0"/>
              </a:rPr>
              <a:t> Power Supplies </a:t>
            </a:r>
            <a:endParaRPr lang="en-US" sz="2000" b="0" i="0" u="none" strike="noStrike" dirty="0">
              <a:solidFill>
                <a:srgbClr val="000000"/>
              </a:solidFill>
              <a:effectLst/>
              <a:latin typeface="Aptos" panose="020B0004020202020204" pitchFamily="34" charset="0"/>
            </a:endParaRPr>
          </a:p>
          <a:p>
            <a:pPr marL="742950" marR="0" lvl="1" indent="-285750" algn="l">
              <a:buFont typeface="Courier New" panose="02070309020205020404" pitchFamily="49" charset="0"/>
              <a:buChar char="o"/>
            </a:pPr>
            <a:r>
              <a:rPr lang="en-US" sz="2000" b="0" i="0" u="none" strike="noStrike" dirty="0">
                <a:solidFill>
                  <a:srgbClr val="000000"/>
                </a:solidFill>
                <a:effectLst/>
                <a:latin typeface="Arial" panose="020B0604020202020204" pitchFamily="34" charset="0"/>
              </a:rPr>
              <a:t>we have been waiting for the remainder of the hours to provide power to the MSP and for the updated FY25 rates; but these will be charged to 27229 before 12/31</a:t>
            </a:r>
            <a:endParaRPr lang="en-US" sz="2000" b="0" i="0" u="none" strike="noStrike" dirty="0">
              <a:solidFill>
                <a:srgbClr val="000000"/>
              </a:solidFill>
              <a:effectLst/>
              <a:latin typeface="Aptos" panose="020B0004020202020204" pitchFamily="34" charset="0"/>
            </a:endParaRPr>
          </a:p>
          <a:p>
            <a:pPr marL="742950" marR="0" lvl="1" indent="-285750" algn="l">
              <a:buFont typeface="Courier New" panose="02070309020205020404" pitchFamily="49" charset="0"/>
              <a:buChar char="o"/>
            </a:pPr>
            <a:r>
              <a:rPr lang="en-US" sz="2000" b="0" i="0" u="none" strike="noStrike" dirty="0">
                <a:solidFill>
                  <a:srgbClr val="000000"/>
                </a:solidFill>
                <a:effectLst/>
                <a:latin typeface="Arial" panose="020B0604020202020204" pitchFamily="34" charset="0"/>
              </a:rPr>
              <a:t>this is expected to be a little over $30K</a:t>
            </a:r>
            <a:endParaRPr lang="en-US" sz="2000" b="0" i="0" u="none" strike="noStrike" dirty="0">
              <a:solidFill>
                <a:srgbClr val="000000"/>
              </a:solidFill>
              <a:effectLst/>
              <a:latin typeface="Aptos" panose="020B0004020202020204" pitchFamily="34" charset="0"/>
            </a:endParaRPr>
          </a:p>
          <a:p>
            <a:pPr marL="0" marR="0" algn="l">
              <a:buFont typeface="Arial" panose="020B0604020202020204" pitchFamily="34" charset="0"/>
              <a:buChar char="•"/>
            </a:pPr>
            <a:r>
              <a:rPr lang="en-US" sz="2000" b="0" i="0" u="none" strike="noStrike" dirty="0">
                <a:solidFill>
                  <a:srgbClr val="000000"/>
                </a:solidFill>
                <a:effectLst/>
                <a:latin typeface="Arial" panose="020B0604020202020204" pitchFamily="34" charset="0"/>
              </a:rPr>
              <a:t> Workorder for the estimate for the walkway/awning between the MSP &amp; </a:t>
            </a:r>
            <a:r>
              <a:rPr lang="en-US" sz="2000" b="0" i="0" u="none" strike="noStrike" dirty="0" err="1">
                <a:solidFill>
                  <a:srgbClr val="000000"/>
                </a:solidFill>
                <a:effectLst/>
                <a:latin typeface="Arial" panose="020B0604020202020204" pitchFamily="34" charset="0"/>
              </a:rPr>
              <a:t>Bldg</a:t>
            </a:r>
            <a:r>
              <a:rPr lang="en-US" sz="2000" b="0" i="0" u="none" strike="noStrike" dirty="0">
                <a:solidFill>
                  <a:srgbClr val="000000"/>
                </a:solidFill>
                <a:effectLst/>
                <a:latin typeface="Arial" panose="020B0604020202020204" pitchFamily="34" charset="0"/>
              </a:rPr>
              <a:t> 958 – Improvements project, 27229</a:t>
            </a:r>
            <a:endParaRPr lang="en-US" sz="2000" b="0" i="0" u="none" strike="noStrike" dirty="0">
              <a:solidFill>
                <a:srgbClr val="000000"/>
              </a:solidFill>
              <a:effectLst/>
              <a:latin typeface="Aptos" panose="020B0004020202020204" pitchFamily="34" charset="0"/>
            </a:endParaRPr>
          </a:p>
          <a:p>
            <a:pPr marL="742950" marR="0" lvl="1" indent="-285750" algn="l">
              <a:buFont typeface="Courier New" panose="02070309020205020404" pitchFamily="49" charset="0"/>
              <a:buChar char="o"/>
            </a:pPr>
            <a:r>
              <a:rPr lang="en-US" sz="2000" b="0" i="0" u="none" strike="noStrike" dirty="0">
                <a:solidFill>
                  <a:srgbClr val="000000"/>
                </a:solidFill>
                <a:effectLst/>
                <a:latin typeface="Arial" panose="020B0604020202020204" pitchFamily="34" charset="0"/>
              </a:rPr>
              <a:t>Expected to be completed and charged to 27229 before 12/31</a:t>
            </a:r>
            <a:endParaRPr lang="en-US" sz="2000" b="0" i="0" u="none" strike="noStrike"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299335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6E944-3FA0-A654-F5B3-8BDE78B290ED}"/>
              </a:ext>
            </a:extLst>
          </p:cNvPr>
          <p:cNvSpPr txBox="1"/>
          <p:nvPr/>
        </p:nvSpPr>
        <p:spPr>
          <a:xfrm>
            <a:off x="947057" y="413656"/>
            <a:ext cx="8566769" cy="1077218"/>
          </a:xfrm>
          <a:prstGeom prst="rect">
            <a:avLst/>
          </a:prstGeom>
          <a:noFill/>
        </p:spPr>
        <p:txBody>
          <a:bodyPr wrap="none" rtlCol="0">
            <a:spAutoFit/>
          </a:bodyPr>
          <a:lstStyle/>
          <a:p>
            <a:r>
              <a:rPr lang="en-US" sz="3200" dirty="0"/>
              <a:t>EBIS rebuild and </a:t>
            </a:r>
          </a:p>
          <a:p>
            <a:r>
              <a:rPr lang="en-US" sz="3200" dirty="0"/>
              <a:t>LION-II Installation Status and Commissioning</a:t>
            </a:r>
          </a:p>
        </p:txBody>
      </p:sp>
      <p:sp>
        <p:nvSpPr>
          <p:cNvPr id="3" name="TextBox 2">
            <a:extLst>
              <a:ext uri="{FF2B5EF4-FFF2-40B4-BE49-F238E27FC236}">
                <a16:creationId xmlns:a16="http://schemas.microsoft.com/office/drawing/2014/main" id="{1CE48D8C-2511-6981-0F7E-54F7B1924347}"/>
              </a:ext>
            </a:extLst>
          </p:cNvPr>
          <p:cNvSpPr txBox="1"/>
          <p:nvPr/>
        </p:nvSpPr>
        <p:spPr>
          <a:xfrm>
            <a:off x="1534886" y="1883229"/>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5173D335-3904-3EA5-4E94-8D77722D20F7}"/>
              </a:ext>
            </a:extLst>
          </p:cNvPr>
          <p:cNvPicPr>
            <a:picLocks noChangeAspect="1"/>
          </p:cNvPicPr>
          <p:nvPr/>
        </p:nvPicPr>
        <p:blipFill>
          <a:blip r:embed="rId2"/>
          <a:srcRect l="6189" t="2974" r="39842" b="2166"/>
          <a:stretch/>
        </p:blipFill>
        <p:spPr>
          <a:xfrm rot="5400000">
            <a:off x="3411913" y="-1377580"/>
            <a:ext cx="4777316" cy="10866531"/>
          </a:xfrm>
          <a:prstGeom prst="rect">
            <a:avLst/>
          </a:prstGeom>
        </p:spPr>
      </p:pic>
    </p:spTree>
    <p:extLst>
      <p:ext uri="{BB962C8B-B14F-4D97-AF65-F5344CB8AC3E}">
        <p14:creationId xmlns:p14="http://schemas.microsoft.com/office/powerpoint/2010/main" val="2169462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923F5-DAB1-A6BA-1CB9-69F1FF37D9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FB6129-B18F-06C3-9F62-B7290823EBF2}"/>
              </a:ext>
            </a:extLst>
          </p:cNvPr>
          <p:cNvSpPr txBox="1"/>
          <p:nvPr/>
        </p:nvSpPr>
        <p:spPr>
          <a:xfrm>
            <a:off x="408036" y="413656"/>
            <a:ext cx="3692036" cy="2554545"/>
          </a:xfrm>
          <a:prstGeom prst="rect">
            <a:avLst/>
          </a:prstGeom>
          <a:noFill/>
        </p:spPr>
        <p:txBody>
          <a:bodyPr wrap="none" rtlCol="0">
            <a:spAutoFit/>
          </a:bodyPr>
          <a:lstStyle/>
          <a:p>
            <a:r>
              <a:rPr lang="en-US" sz="3200" dirty="0"/>
              <a:t>EBIS Rebuild and </a:t>
            </a:r>
          </a:p>
          <a:p>
            <a:r>
              <a:rPr lang="en-US" sz="3200" dirty="0"/>
              <a:t>LION-II Installation </a:t>
            </a:r>
          </a:p>
          <a:p>
            <a:r>
              <a:rPr lang="en-US" sz="3200" dirty="0"/>
              <a:t>Status and </a:t>
            </a:r>
          </a:p>
          <a:p>
            <a:r>
              <a:rPr lang="en-US" sz="3200" dirty="0"/>
              <a:t>Commissioning </a:t>
            </a:r>
          </a:p>
          <a:p>
            <a:r>
              <a:rPr lang="en-US" sz="3200" dirty="0"/>
              <a:t>(details)</a:t>
            </a:r>
          </a:p>
        </p:txBody>
      </p:sp>
      <p:sp>
        <p:nvSpPr>
          <p:cNvPr id="3" name="TextBox 2">
            <a:extLst>
              <a:ext uri="{FF2B5EF4-FFF2-40B4-BE49-F238E27FC236}">
                <a16:creationId xmlns:a16="http://schemas.microsoft.com/office/drawing/2014/main" id="{52E10EED-7455-1DAD-765B-CE225FD6ECB5}"/>
              </a:ext>
            </a:extLst>
          </p:cNvPr>
          <p:cNvSpPr txBox="1"/>
          <p:nvPr/>
        </p:nvSpPr>
        <p:spPr>
          <a:xfrm>
            <a:off x="1534886" y="1883229"/>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35D65838-2737-7C74-05F4-5AB6F8DC9BAB}"/>
              </a:ext>
            </a:extLst>
          </p:cNvPr>
          <p:cNvPicPr>
            <a:picLocks noChangeAspect="1"/>
          </p:cNvPicPr>
          <p:nvPr/>
        </p:nvPicPr>
        <p:blipFill>
          <a:blip r:embed="rId2"/>
          <a:srcRect l="4794" t="4051" r="7280" b="3522"/>
          <a:stretch/>
        </p:blipFill>
        <p:spPr>
          <a:xfrm rot="5400000">
            <a:off x="5121309" y="-677547"/>
            <a:ext cx="5667776" cy="7710249"/>
          </a:xfrm>
          <a:prstGeom prst="rect">
            <a:avLst/>
          </a:prstGeom>
        </p:spPr>
      </p:pic>
    </p:spTree>
    <p:extLst>
      <p:ext uri="{BB962C8B-B14F-4D97-AF65-F5344CB8AC3E}">
        <p14:creationId xmlns:p14="http://schemas.microsoft.com/office/powerpoint/2010/main" val="4521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6A2A0-3501-6BC2-58C6-77E8B4785E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53C072-C2A4-7A06-CD29-DCB24376C765}"/>
              </a:ext>
            </a:extLst>
          </p:cNvPr>
          <p:cNvSpPr txBox="1"/>
          <p:nvPr/>
        </p:nvSpPr>
        <p:spPr>
          <a:xfrm>
            <a:off x="947057" y="413656"/>
            <a:ext cx="5719836" cy="584775"/>
          </a:xfrm>
          <a:prstGeom prst="rect">
            <a:avLst/>
          </a:prstGeom>
          <a:noFill/>
        </p:spPr>
        <p:txBody>
          <a:bodyPr wrap="none" rtlCol="0">
            <a:spAutoFit/>
          </a:bodyPr>
          <a:lstStyle/>
          <a:p>
            <a:r>
              <a:rPr lang="en-US" sz="3200" dirty="0"/>
              <a:t>R-Line Power Supply Upgrade</a:t>
            </a:r>
          </a:p>
        </p:txBody>
      </p:sp>
      <p:sp>
        <p:nvSpPr>
          <p:cNvPr id="3" name="TextBox 2">
            <a:extLst>
              <a:ext uri="{FF2B5EF4-FFF2-40B4-BE49-F238E27FC236}">
                <a16:creationId xmlns:a16="http://schemas.microsoft.com/office/drawing/2014/main" id="{D7A80505-B063-1FE2-1252-C88D3BACC10F}"/>
              </a:ext>
            </a:extLst>
          </p:cNvPr>
          <p:cNvSpPr txBox="1"/>
          <p:nvPr/>
        </p:nvSpPr>
        <p:spPr>
          <a:xfrm>
            <a:off x="1534886" y="1883229"/>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38108B76-F7C2-8238-14FE-8AC690D266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172" y="1258938"/>
            <a:ext cx="11315656" cy="3681771"/>
          </a:xfrm>
          <a:prstGeom prst="rect">
            <a:avLst/>
          </a:prstGeom>
        </p:spPr>
      </p:pic>
    </p:spTree>
    <p:extLst>
      <p:ext uri="{BB962C8B-B14F-4D97-AF65-F5344CB8AC3E}">
        <p14:creationId xmlns:p14="http://schemas.microsoft.com/office/powerpoint/2010/main" val="174723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587F-6EE3-69A3-C28B-474E47F341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401A18-6CF0-D417-362D-3407C86358F6}"/>
              </a:ext>
            </a:extLst>
          </p:cNvPr>
          <p:cNvSpPr txBox="1"/>
          <p:nvPr/>
        </p:nvSpPr>
        <p:spPr>
          <a:xfrm>
            <a:off x="947057" y="413656"/>
            <a:ext cx="8956106" cy="584775"/>
          </a:xfrm>
          <a:prstGeom prst="rect">
            <a:avLst/>
          </a:prstGeom>
          <a:noFill/>
        </p:spPr>
        <p:txBody>
          <a:bodyPr wrap="none" rtlCol="0">
            <a:spAutoFit/>
          </a:bodyPr>
          <a:lstStyle/>
          <a:p>
            <a:r>
              <a:rPr lang="en-US" sz="3200" dirty="0"/>
              <a:t>RFQ Pulsed Power Amplifier Cost and Schedule</a:t>
            </a:r>
          </a:p>
        </p:txBody>
      </p:sp>
      <p:sp>
        <p:nvSpPr>
          <p:cNvPr id="3" name="TextBox 2">
            <a:extLst>
              <a:ext uri="{FF2B5EF4-FFF2-40B4-BE49-F238E27FC236}">
                <a16:creationId xmlns:a16="http://schemas.microsoft.com/office/drawing/2014/main" id="{60CC08DB-D4B5-778A-C524-BCD53D7ADEB3}"/>
              </a:ext>
            </a:extLst>
          </p:cNvPr>
          <p:cNvSpPr txBox="1"/>
          <p:nvPr/>
        </p:nvSpPr>
        <p:spPr>
          <a:xfrm>
            <a:off x="1534886" y="1883229"/>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57E4AF29-BB6A-C9C8-0344-4E22A1925949}"/>
              </a:ext>
            </a:extLst>
          </p:cNvPr>
          <p:cNvPicPr>
            <a:picLocks noChangeAspect="1"/>
          </p:cNvPicPr>
          <p:nvPr/>
        </p:nvPicPr>
        <p:blipFill>
          <a:blip r:embed="rId2"/>
          <a:stretch>
            <a:fillRect/>
          </a:stretch>
        </p:blipFill>
        <p:spPr>
          <a:xfrm>
            <a:off x="3730106" y="1436562"/>
            <a:ext cx="3850565" cy="5449036"/>
          </a:xfrm>
          <a:prstGeom prst="rect">
            <a:avLst/>
          </a:prstGeom>
        </p:spPr>
      </p:pic>
      <p:pic>
        <p:nvPicPr>
          <p:cNvPr id="9" name="Picture 8">
            <a:extLst>
              <a:ext uri="{FF2B5EF4-FFF2-40B4-BE49-F238E27FC236}">
                <a16:creationId xmlns:a16="http://schemas.microsoft.com/office/drawing/2014/main" id="{702411B1-50D6-9540-E16F-EA93DE833F0D}"/>
              </a:ext>
            </a:extLst>
          </p:cNvPr>
          <p:cNvPicPr>
            <a:picLocks noChangeAspect="1"/>
          </p:cNvPicPr>
          <p:nvPr/>
        </p:nvPicPr>
        <p:blipFill>
          <a:blip r:embed="rId3"/>
          <a:stretch>
            <a:fillRect/>
          </a:stretch>
        </p:blipFill>
        <p:spPr>
          <a:xfrm>
            <a:off x="7580671" y="1322895"/>
            <a:ext cx="4298453" cy="5562703"/>
          </a:xfrm>
          <a:prstGeom prst="rect">
            <a:avLst/>
          </a:prstGeom>
        </p:spPr>
      </p:pic>
      <p:sp>
        <p:nvSpPr>
          <p:cNvPr id="10" name="TextBox 9">
            <a:extLst>
              <a:ext uri="{FF2B5EF4-FFF2-40B4-BE49-F238E27FC236}">
                <a16:creationId xmlns:a16="http://schemas.microsoft.com/office/drawing/2014/main" id="{6E9DEE7B-C3D3-4342-49D3-8EC9278E1399}"/>
              </a:ext>
            </a:extLst>
          </p:cNvPr>
          <p:cNvSpPr txBox="1"/>
          <p:nvPr/>
        </p:nvSpPr>
        <p:spPr>
          <a:xfrm>
            <a:off x="5023561" y="1138229"/>
            <a:ext cx="4865434" cy="369332"/>
          </a:xfrm>
          <a:prstGeom prst="rect">
            <a:avLst/>
          </a:prstGeom>
          <a:noFill/>
        </p:spPr>
        <p:txBody>
          <a:bodyPr wrap="none" rtlCol="0">
            <a:spAutoFit/>
          </a:bodyPr>
          <a:lstStyle/>
          <a:p>
            <a:r>
              <a:rPr lang="en-US" dirty="0"/>
              <a:t>Specifications                                         Quote</a:t>
            </a:r>
          </a:p>
        </p:txBody>
      </p:sp>
      <p:sp>
        <p:nvSpPr>
          <p:cNvPr id="11" name="TextBox 10">
            <a:extLst>
              <a:ext uri="{FF2B5EF4-FFF2-40B4-BE49-F238E27FC236}">
                <a16:creationId xmlns:a16="http://schemas.microsoft.com/office/drawing/2014/main" id="{711DC3CE-4320-7DFD-848A-58452E0D74A7}"/>
              </a:ext>
            </a:extLst>
          </p:cNvPr>
          <p:cNvSpPr txBox="1"/>
          <p:nvPr/>
        </p:nvSpPr>
        <p:spPr>
          <a:xfrm>
            <a:off x="520760" y="1507561"/>
            <a:ext cx="2951784" cy="3416320"/>
          </a:xfrm>
          <a:prstGeom prst="rect">
            <a:avLst/>
          </a:prstGeom>
          <a:noFill/>
        </p:spPr>
        <p:txBody>
          <a:bodyPr wrap="square" rtlCol="0">
            <a:spAutoFit/>
          </a:bodyPr>
          <a:lstStyle/>
          <a:p>
            <a:r>
              <a:rPr lang="en-US" dirty="0"/>
              <a:t>After months of searching </a:t>
            </a:r>
          </a:p>
          <a:p>
            <a:r>
              <a:rPr lang="en-US" dirty="0"/>
              <a:t>for a replacement/spare</a:t>
            </a:r>
          </a:p>
          <a:p>
            <a:r>
              <a:rPr lang="en-US" dirty="0"/>
              <a:t>power supply for the RFQ</a:t>
            </a:r>
          </a:p>
          <a:p>
            <a:r>
              <a:rPr lang="en-US" dirty="0" err="1"/>
              <a:t>Linac</a:t>
            </a:r>
            <a:r>
              <a:rPr lang="en-US" dirty="0"/>
              <a:t>, a manufacturer was</a:t>
            </a:r>
          </a:p>
          <a:p>
            <a:r>
              <a:rPr lang="en-US" dirty="0"/>
              <a:t>found willing to quote on</a:t>
            </a:r>
          </a:p>
          <a:p>
            <a:r>
              <a:rPr lang="en-US" dirty="0"/>
              <a:t>the job.</a:t>
            </a:r>
          </a:p>
          <a:p>
            <a:endParaRPr lang="en-US" dirty="0"/>
          </a:p>
          <a:p>
            <a:r>
              <a:rPr lang="en-US" dirty="0"/>
              <a:t>Cost: $771,750/each</a:t>
            </a:r>
          </a:p>
          <a:p>
            <a:endParaRPr lang="en-US" dirty="0"/>
          </a:p>
          <a:p>
            <a:r>
              <a:rPr lang="en-US" dirty="0"/>
              <a:t>Lead Time: 18 months or </a:t>
            </a:r>
          </a:p>
          <a:p>
            <a:r>
              <a:rPr lang="en-US" dirty="0"/>
              <a:t>3 years (?)</a:t>
            </a:r>
          </a:p>
          <a:p>
            <a:r>
              <a:rPr lang="en-US" dirty="0"/>
              <a:t> </a:t>
            </a:r>
          </a:p>
        </p:txBody>
      </p:sp>
    </p:spTree>
    <p:extLst>
      <p:ext uri="{BB962C8B-B14F-4D97-AF65-F5344CB8AC3E}">
        <p14:creationId xmlns:p14="http://schemas.microsoft.com/office/powerpoint/2010/main" val="3299151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342A4-A4CE-37F2-8995-0ABB1BBFFE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1847B9-F5E6-E9A0-6F0D-41CD8FB8548D}"/>
              </a:ext>
            </a:extLst>
          </p:cNvPr>
          <p:cNvSpPr txBox="1"/>
          <p:nvPr/>
        </p:nvSpPr>
        <p:spPr>
          <a:xfrm>
            <a:off x="947057" y="413656"/>
            <a:ext cx="4103816" cy="584775"/>
          </a:xfrm>
          <a:prstGeom prst="rect">
            <a:avLst/>
          </a:prstGeom>
          <a:noFill/>
        </p:spPr>
        <p:txBody>
          <a:bodyPr wrap="none" rtlCol="0">
            <a:spAutoFit/>
          </a:bodyPr>
          <a:lstStyle/>
          <a:p>
            <a:r>
              <a:rPr lang="en-US" sz="3200" dirty="0"/>
              <a:t>AC for Animal Rooms</a:t>
            </a:r>
          </a:p>
        </p:txBody>
      </p:sp>
      <p:sp>
        <p:nvSpPr>
          <p:cNvPr id="3" name="TextBox 2">
            <a:extLst>
              <a:ext uri="{FF2B5EF4-FFF2-40B4-BE49-F238E27FC236}">
                <a16:creationId xmlns:a16="http://schemas.microsoft.com/office/drawing/2014/main" id="{EBE270E2-69C1-6C83-3B48-BC836903FAD7}"/>
              </a:ext>
            </a:extLst>
          </p:cNvPr>
          <p:cNvSpPr txBox="1"/>
          <p:nvPr/>
        </p:nvSpPr>
        <p:spPr>
          <a:xfrm>
            <a:off x="1534886" y="1883229"/>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7568061-3415-7A13-4A45-DE5896781274}"/>
              </a:ext>
            </a:extLst>
          </p:cNvPr>
          <p:cNvSpPr txBox="1"/>
          <p:nvPr/>
        </p:nvSpPr>
        <p:spPr>
          <a:xfrm>
            <a:off x="1208314" y="1959429"/>
            <a:ext cx="4980851" cy="2308324"/>
          </a:xfrm>
          <a:prstGeom prst="rect">
            <a:avLst/>
          </a:prstGeom>
          <a:noFill/>
        </p:spPr>
        <p:txBody>
          <a:bodyPr wrap="none" rtlCol="0">
            <a:spAutoFit/>
          </a:bodyPr>
          <a:lstStyle/>
          <a:p>
            <a:r>
              <a:rPr lang="en-US" dirty="0"/>
              <a:t>Completed.</a:t>
            </a:r>
          </a:p>
          <a:p>
            <a:endParaRPr lang="en-US" dirty="0"/>
          </a:p>
          <a:p>
            <a:r>
              <a:rPr lang="en-US" dirty="0"/>
              <a:t>Humidifiers waiting to be installed.</a:t>
            </a:r>
          </a:p>
          <a:p>
            <a:r>
              <a:rPr lang="en-US" dirty="0"/>
              <a:t>We have operated for ~21 years with a </a:t>
            </a:r>
          </a:p>
          <a:p>
            <a:r>
              <a:rPr lang="en-US" dirty="0"/>
              <a:t>single humidifier serving all 3 animal rooms.</a:t>
            </a:r>
          </a:p>
          <a:p>
            <a:r>
              <a:rPr lang="en-US" dirty="0"/>
              <a:t>Soon each room will have its own temperature </a:t>
            </a:r>
          </a:p>
          <a:p>
            <a:r>
              <a:rPr lang="en-US" dirty="0"/>
              <a:t> and humidity controls.</a:t>
            </a:r>
          </a:p>
          <a:p>
            <a:r>
              <a:rPr lang="en-US" dirty="0"/>
              <a:t>Scheduled for installation: 1 March 2025.</a:t>
            </a:r>
          </a:p>
        </p:txBody>
      </p:sp>
      <p:pic>
        <p:nvPicPr>
          <p:cNvPr id="8" name="Picture 7" descr="A picture containing text, indoor, wooden&#10;&#10;Description automatically generated">
            <a:extLst>
              <a:ext uri="{FF2B5EF4-FFF2-40B4-BE49-F238E27FC236}">
                <a16:creationId xmlns:a16="http://schemas.microsoft.com/office/drawing/2014/main" id="{F340DDC4-E47B-02B9-1BC3-7EABD69FA7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8831" y="1325247"/>
            <a:ext cx="5159828" cy="3869871"/>
          </a:xfrm>
          <a:prstGeom prst="rect">
            <a:avLst/>
          </a:prstGeom>
        </p:spPr>
      </p:pic>
    </p:spTree>
    <p:extLst>
      <p:ext uri="{BB962C8B-B14F-4D97-AF65-F5344CB8AC3E}">
        <p14:creationId xmlns:p14="http://schemas.microsoft.com/office/powerpoint/2010/main" val="236930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4C74B-E72F-5655-EBA9-EC25A79327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829317-8103-2FDC-B4CD-0CC6909283C3}"/>
              </a:ext>
            </a:extLst>
          </p:cNvPr>
          <p:cNvSpPr txBox="1"/>
          <p:nvPr/>
        </p:nvSpPr>
        <p:spPr>
          <a:xfrm>
            <a:off x="947057" y="413656"/>
            <a:ext cx="10661893" cy="584775"/>
          </a:xfrm>
          <a:prstGeom prst="rect">
            <a:avLst/>
          </a:prstGeom>
          <a:noFill/>
        </p:spPr>
        <p:txBody>
          <a:bodyPr wrap="none" rtlCol="0">
            <a:spAutoFit/>
          </a:bodyPr>
          <a:lstStyle/>
          <a:p>
            <a:r>
              <a:rPr lang="en-US" sz="3200" dirty="0"/>
              <a:t>Heat Sink Replacement for the D-6 Magnet Power Supply</a:t>
            </a:r>
          </a:p>
        </p:txBody>
      </p:sp>
      <p:sp>
        <p:nvSpPr>
          <p:cNvPr id="3" name="TextBox 2">
            <a:extLst>
              <a:ext uri="{FF2B5EF4-FFF2-40B4-BE49-F238E27FC236}">
                <a16:creationId xmlns:a16="http://schemas.microsoft.com/office/drawing/2014/main" id="{E4FF2007-C518-CDA9-30BC-E1398FCEA945}"/>
              </a:ext>
            </a:extLst>
          </p:cNvPr>
          <p:cNvSpPr txBox="1"/>
          <p:nvPr/>
        </p:nvSpPr>
        <p:spPr>
          <a:xfrm>
            <a:off x="1534886" y="1883229"/>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16407FF4-D139-3F64-BEF9-2EF9ECBCF02A}"/>
              </a:ext>
            </a:extLst>
          </p:cNvPr>
          <p:cNvSpPr txBox="1"/>
          <p:nvPr/>
        </p:nvSpPr>
        <p:spPr>
          <a:xfrm>
            <a:off x="533400" y="1371601"/>
            <a:ext cx="6520543" cy="5355312"/>
          </a:xfrm>
          <a:prstGeom prst="rect">
            <a:avLst/>
          </a:prstGeom>
          <a:noFill/>
        </p:spPr>
        <p:txBody>
          <a:bodyPr wrap="square" rtlCol="0">
            <a:spAutoFit/>
          </a:bodyPr>
          <a:lstStyle/>
          <a:p>
            <a:r>
              <a:rPr lang="en-US" dirty="0"/>
              <a:t>The D-6 magnet in the Booster is used to extract beam from the accelerator and deliver it down the NSRL beamline.  It is powered by 108 circuit boards, each with 6 high power transistors (FETs) on the card.  The transistors need to be cooled, so they are mounted on a solid copper heat sink with a cooling water channel machined into it.  The water channel leaks over time, dripping water onto the FETs, shorting out the card, and often the water drips down shorting out any cards beneath the leaking one.</a:t>
            </a:r>
          </a:p>
          <a:p>
            <a:r>
              <a:rPr lang="en-US" dirty="0"/>
              <a:t>An attempt was made 3 years ago to redesign the heat sinks.  After replacing all 108 it was discovered that the new heat sinks injected a large noise into the power supply, overloading</a:t>
            </a:r>
          </a:p>
          <a:p>
            <a:r>
              <a:rPr lang="en-US" dirty="0"/>
              <a:t>the FETs, shorting them out.  The new heat sinks were removed, and the old heat sinks were remounted.  New heat sinks of the old design were machined, without the feature that develops a leak.  We have been swapping old for new whenever there is a leak, but over the break we will swap out all the old heat sink so the D-6 power supply will not be subject to leaks any more.  Completion date: 31 Dec 2024.</a:t>
            </a:r>
          </a:p>
        </p:txBody>
      </p:sp>
      <p:pic>
        <p:nvPicPr>
          <p:cNvPr id="6" name="Picture 5" descr="A picture containing indoor, wooden&#10;&#10;Description automatically generated">
            <a:extLst>
              <a:ext uri="{FF2B5EF4-FFF2-40B4-BE49-F238E27FC236}">
                <a16:creationId xmlns:a16="http://schemas.microsoft.com/office/drawing/2014/main" id="{4766D635-A053-1F67-3B8C-9BA5775364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7658" y="1496960"/>
            <a:ext cx="4340942" cy="3255707"/>
          </a:xfrm>
          <a:prstGeom prst="rect">
            <a:avLst/>
          </a:prstGeom>
        </p:spPr>
      </p:pic>
    </p:spTree>
    <p:extLst>
      <p:ext uri="{BB962C8B-B14F-4D97-AF65-F5344CB8AC3E}">
        <p14:creationId xmlns:p14="http://schemas.microsoft.com/office/powerpoint/2010/main" val="6751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8753B-FC4D-CC6C-E73A-AC42BA9D9E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3066B7-01AD-51E6-E8A0-05A112D0E5A3}"/>
              </a:ext>
            </a:extLst>
          </p:cNvPr>
          <p:cNvSpPr txBox="1"/>
          <p:nvPr/>
        </p:nvSpPr>
        <p:spPr>
          <a:xfrm>
            <a:off x="947057" y="413656"/>
            <a:ext cx="4831772" cy="584775"/>
          </a:xfrm>
          <a:prstGeom prst="rect">
            <a:avLst/>
          </a:prstGeom>
          <a:noFill/>
        </p:spPr>
        <p:txBody>
          <a:bodyPr wrap="none" rtlCol="0">
            <a:spAutoFit/>
          </a:bodyPr>
          <a:lstStyle/>
          <a:p>
            <a:r>
              <a:rPr lang="en-US" sz="3200" dirty="0"/>
              <a:t>Access Controls Upgrade</a:t>
            </a:r>
          </a:p>
        </p:txBody>
      </p:sp>
      <p:sp>
        <p:nvSpPr>
          <p:cNvPr id="3" name="TextBox 2">
            <a:extLst>
              <a:ext uri="{FF2B5EF4-FFF2-40B4-BE49-F238E27FC236}">
                <a16:creationId xmlns:a16="http://schemas.microsoft.com/office/drawing/2014/main" id="{82E9C3A3-6758-D66D-5CD3-706459498156}"/>
              </a:ext>
            </a:extLst>
          </p:cNvPr>
          <p:cNvSpPr txBox="1"/>
          <p:nvPr/>
        </p:nvSpPr>
        <p:spPr>
          <a:xfrm>
            <a:off x="1534886" y="1883229"/>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91FE218B-035A-5784-98DF-61FE7C251CAB}"/>
              </a:ext>
            </a:extLst>
          </p:cNvPr>
          <p:cNvSpPr txBox="1"/>
          <p:nvPr/>
        </p:nvSpPr>
        <p:spPr>
          <a:xfrm>
            <a:off x="250138" y="1749659"/>
            <a:ext cx="6098458" cy="4524315"/>
          </a:xfrm>
          <a:prstGeom prst="rect">
            <a:avLst/>
          </a:prstGeom>
          <a:noFill/>
        </p:spPr>
        <p:txBody>
          <a:bodyPr wrap="square">
            <a:spAutoFit/>
          </a:bodyPr>
          <a:lstStyle/>
          <a:p>
            <a:pPr algn="l"/>
            <a:r>
              <a:rPr lang="en-US" sz="1800" b="0" i="0" u="none" strike="noStrike" dirty="0">
                <a:solidFill>
                  <a:srgbClr val="000000"/>
                </a:solidFill>
                <a:effectLst/>
                <a:latin typeface="Aptos" panose="020B0004020202020204" pitchFamily="34" charset="0"/>
              </a:rPr>
              <a:t>The </a:t>
            </a:r>
            <a:r>
              <a:rPr lang="en-US" sz="1800" b="0" i="0" u="none" strike="noStrike" dirty="0" err="1">
                <a:solidFill>
                  <a:srgbClr val="000000"/>
                </a:solidFill>
                <a:effectLst/>
                <a:latin typeface="Aptos" panose="020B0004020202020204" pitchFamily="34" charset="0"/>
              </a:rPr>
              <a:t>KeyTrak</a:t>
            </a:r>
            <a:r>
              <a:rPr lang="en-US" sz="1800" b="0" i="0" u="none" strike="noStrike" dirty="0">
                <a:solidFill>
                  <a:srgbClr val="000000"/>
                </a:solidFill>
                <a:effectLst/>
                <a:latin typeface="Aptos" panose="020B0004020202020204" pitchFamily="34" charset="0"/>
              </a:rPr>
              <a:t> key tree system currently in use is no longer supported by the manufacturer.  We need to plan for its replacement. </a:t>
            </a:r>
          </a:p>
          <a:p>
            <a:pPr algn="l"/>
            <a:endParaRPr lang="en-US" sz="1800" b="0" i="0" u="none" strike="noStrike" dirty="0">
              <a:solidFill>
                <a:srgbClr val="000000"/>
              </a:solidFill>
              <a:effectLst/>
              <a:latin typeface="Aptos" panose="020B0004020202020204" pitchFamily="34" charset="0"/>
            </a:endParaRPr>
          </a:p>
          <a:p>
            <a:pPr marL="0" marR="0" algn="l"/>
            <a:r>
              <a:rPr lang="en-US" sz="1800" b="0" i="0" u="none" strike="noStrike" dirty="0">
                <a:solidFill>
                  <a:srgbClr val="000000"/>
                </a:solidFill>
                <a:effectLst/>
                <a:latin typeface="Calibri" panose="020F0502020204030204" pitchFamily="34" charset="0"/>
              </a:rPr>
              <a:t>For the large project of completely replacing the NSRL Access Control System (ACS) which has equipment that is unsupported by Rockwell, we were expecting to upgrade the NSRL ACS as well as the </a:t>
            </a:r>
            <a:r>
              <a:rPr lang="en-US" sz="1800" b="0" i="0" u="none" strike="noStrike" dirty="0" err="1">
                <a:solidFill>
                  <a:srgbClr val="000000"/>
                </a:solidFill>
                <a:effectLst/>
                <a:latin typeface="Calibri" panose="020F0502020204030204" pitchFamily="34" charset="0"/>
              </a:rPr>
              <a:t>operatorless</a:t>
            </a:r>
            <a:r>
              <a:rPr lang="en-US" sz="1800" b="0" i="0" u="none" strike="noStrike" dirty="0">
                <a:solidFill>
                  <a:srgbClr val="000000"/>
                </a:solidFill>
                <a:effectLst/>
                <a:latin typeface="Calibri" panose="020F0502020204030204" pitchFamily="34" charset="0"/>
              </a:rPr>
              <a:t> access subsystem at the NSRL Beam Gate.</a:t>
            </a:r>
          </a:p>
          <a:p>
            <a:pPr marL="0" marR="0" algn="l"/>
            <a:r>
              <a:rPr lang="en-US" sz="1800" b="0" i="0" u="none" strike="noStrike" dirty="0">
                <a:solidFill>
                  <a:srgbClr val="000000"/>
                </a:solidFill>
                <a:effectLst/>
                <a:latin typeface="Calibri" panose="020F0502020204030204" pitchFamily="34" charset="0"/>
              </a:rPr>
              <a:t>The materials cost for this full replacement would be approximately $150k, the labor cost would be approximately $250k, total project cost would be about $400k +/- 10%.</a:t>
            </a:r>
          </a:p>
          <a:p>
            <a:pPr algn="l"/>
            <a:endParaRPr lang="en-US" sz="1800" b="0" i="0" u="none" strike="noStrike" dirty="0">
              <a:solidFill>
                <a:srgbClr val="000000"/>
              </a:solidFill>
              <a:effectLst/>
              <a:latin typeface="Aptos" panose="020B0004020202020204" pitchFamily="34" charset="0"/>
            </a:endParaRPr>
          </a:p>
          <a:p>
            <a:pPr algn="l"/>
            <a:r>
              <a:rPr lang="en-US" sz="1800" b="0" i="0" u="none" strike="noStrike" dirty="0">
                <a:solidFill>
                  <a:srgbClr val="000000"/>
                </a:solidFill>
                <a:effectLst/>
                <a:latin typeface="Aptos" panose="020B0004020202020204" pitchFamily="34" charset="0"/>
              </a:rPr>
              <a:t>This will begin with walkdowns, design of layout, design of components, and logic.  We will also evaluate updating the User Controlled Access system as part of the total upgrade.</a:t>
            </a:r>
          </a:p>
        </p:txBody>
      </p:sp>
      <p:sp>
        <p:nvSpPr>
          <p:cNvPr id="6" name="TextBox 5">
            <a:extLst>
              <a:ext uri="{FF2B5EF4-FFF2-40B4-BE49-F238E27FC236}">
                <a16:creationId xmlns:a16="http://schemas.microsoft.com/office/drawing/2014/main" id="{28165371-D2C6-5E6F-532E-6A24C44C2995}"/>
              </a:ext>
            </a:extLst>
          </p:cNvPr>
          <p:cNvSpPr txBox="1"/>
          <p:nvPr/>
        </p:nvSpPr>
        <p:spPr>
          <a:xfrm>
            <a:off x="781660" y="1115637"/>
            <a:ext cx="5314340" cy="369332"/>
          </a:xfrm>
          <a:prstGeom prst="rect">
            <a:avLst/>
          </a:prstGeom>
          <a:noFill/>
        </p:spPr>
        <p:txBody>
          <a:bodyPr wrap="none" rtlCol="0">
            <a:spAutoFit/>
          </a:bodyPr>
          <a:lstStyle/>
          <a:p>
            <a:r>
              <a:rPr lang="en-US" dirty="0"/>
              <a:t>Information from Jonathan Reich, Access Control </a:t>
            </a:r>
          </a:p>
        </p:txBody>
      </p:sp>
      <p:pic>
        <p:nvPicPr>
          <p:cNvPr id="8" name="Picture 7" descr="A picture containing text, indoor&#10;&#10;Description automatically generated">
            <a:extLst>
              <a:ext uri="{FF2B5EF4-FFF2-40B4-BE49-F238E27FC236}">
                <a16:creationId xmlns:a16="http://schemas.microsoft.com/office/drawing/2014/main" id="{CC53E7A6-BE45-934D-2C34-AF2E3D1F05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1191" y="1484969"/>
            <a:ext cx="5261428" cy="3946071"/>
          </a:xfrm>
          <a:prstGeom prst="rect">
            <a:avLst/>
          </a:prstGeom>
        </p:spPr>
      </p:pic>
    </p:spTree>
    <p:extLst>
      <p:ext uri="{BB962C8B-B14F-4D97-AF65-F5344CB8AC3E}">
        <p14:creationId xmlns:p14="http://schemas.microsoft.com/office/powerpoint/2010/main" val="1955772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B41DE-8EBE-2FCB-B30D-2A344027E5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45CA05-291C-1B0A-093B-9B953A0375A9}"/>
              </a:ext>
            </a:extLst>
          </p:cNvPr>
          <p:cNvSpPr txBox="1"/>
          <p:nvPr/>
        </p:nvSpPr>
        <p:spPr>
          <a:xfrm>
            <a:off x="861297" y="990677"/>
            <a:ext cx="9450023" cy="5016758"/>
          </a:xfrm>
          <a:prstGeom prst="rect">
            <a:avLst/>
          </a:prstGeom>
          <a:noFill/>
        </p:spPr>
        <p:txBody>
          <a:bodyPr wrap="none" rtlCol="0">
            <a:spAutoFit/>
          </a:bodyPr>
          <a:lstStyle/>
          <a:p>
            <a:r>
              <a:rPr lang="en-US" sz="3200" dirty="0"/>
              <a:t>GCR Sim Cut Off Chamber</a:t>
            </a:r>
          </a:p>
          <a:p>
            <a:r>
              <a:rPr lang="en-US" sz="3200" dirty="0"/>
              <a:t>		&amp;</a:t>
            </a:r>
          </a:p>
          <a:p>
            <a:r>
              <a:rPr lang="en-US" sz="3200" dirty="0"/>
              <a:t>1024 Pixel Chamber </a:t>
            </a:r>
          </a:p>
          <a:p>
            <a:r>
              <a:rPr lang="en-US" sz="3200" dirty="0"/>
              <a:t>Have been put on hold for now.</a:t>
            </a:r>
          </a:p>
          <a:p>
            <a:endParaRPr lang="en-US" sz="3200" dirty="0"/>
          </a:p>
          <a:p>
            <a:r>
              <a:rPr lang="en-US" sz="2400" dirty="0"/>
              <a:t>Mechanical construction is largely complete. </a:t>
            </a:r>
          </a:p>
          <a:p>
            <a:r>
              <a:rPr lang="en-US" sz="2400" dirty="0"/>
              <a:t>(Jon Hock retired)</a:t>
            </a:r>
          </a:p>
          <a:p>
            <a:r>
              <a:rPr lang="en-US" sz="2400" dirty="0"/>
              <a:t>Readout electronics not being developed.</a:t>
            </a:r>
          </a:p>
          <a:p>
            <a:r>
              <a:rPr lang="en-US" sz="2400" dirty="0"/>
              <a:t>(Steven Jao out on disability)</a:t>
            </a:r>
          </a:p>
          <a:p>
            <a:endParaRPr lang="en-US" sz="3200" dirty="0"/>
          </a:p>
          <a:p>
            <a:r>
              <a:rPr lang="en-US" sz="3200" dirty="0"/>
              <a:t>The need for these detectors is being re-evaluated.</a:t>
            </a:r>
          </a:p>
        </p:txBody>
      </p:sp>
      <p:sp>
        <p:nvSpPr>
          <p:cNvPr id="3" name="TextBox 2">
            <a:extLst>
              <a:ext uri="{FF2B5EF4-FFF2-40B4-BE49-F238E27FC236}">
                <a16:creationId xmlns:a16="http://schemas.microsoft.com/office/drawing/2014/main" id="{6FAC7688-7D62-24E4-D2CA-4FBD021025D4}"/>
              </a:ext>
            </a:extLst>
          </p:cNvPr>
          <p:cNvSpPr txBox="1"/>
          <p:nvPr/>
        </p:nvSpPr>
        <p:spPr>
          <a:xfrm>
            <a:off x="1534886" y="188322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6864725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Widescreen_Update_2018_Gray" id="{6D5D0459-A709-304C-9DB0-42D07B8396B5}" vid="{5BA428CC-F424-DA43-AB00-D1F12DEF8F49}"/>
    </a:ext>
  </a:extLst>
</a:theme>
</file>

<file path=docProps/app.xml><?xml version="1.0" encoding="utf-8"?>
<Properties xmlns="http://schemas.openxmlformats.org/officeDocument/2006/extended-properties" xmlns:vt="http://schemas.openxmlformats.org/officeDocument/2006/docPropsVTypes">
  <Template>Office Theme</Template>
  <TotalTime>8831</TotalTime>
  <Words>972</Words>
  <Application>Microsoft Macintosh PowerPoint</Application>
  <PresentationFormat>Widescreen</PresentationFormat>
  <Paragraphs>118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Courier New</vt:lpstr>
      <vt:lpstr>Office Theme</vt:lpstr>
      <vt:lpstr>NSRL Upgrades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Trailer at 958 </vt:lpstr>
      <vt:lpstr>Trailer Location</vt:lpstr>
      <vt:lpstr>Trailer Location</vt:lpstr>
      <vt:lpstr>Trailer Location</vt:lpstr>
      <vt:lpstr>Trailer Location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Sivertz, Michael</dc:creator>
  <cp:keywords/>
  <dc:description/>
  <cp:lastModifiedBy>Sivertz, Michael</cp:lastModifiedBy>
  <cp:revision>22</cp:revision>
  <dcterms:created xsi:type="dcterms:W3CDTF">2018-06-06T13:00:20Z</dcterms:created>
  <dcterms:modified xsi:type="dcterms:W3CDTF">2024-11-19T20:39:48Z</dcterms:modified>
  <cp:category/>
</cp:coreProperties>
</file>