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60" r:id="rId4"/>
    <p:sldId id="259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144"/>
    <p:restoredTop sz="94694"/>
  </p:normalViewPr>
  <p:slideViewPr>
    <p:cSldViewPr snapToGrid="0" snapToObjects="1">
      <p:cViewPr varScale="1">
        <p:scale>
          <a:sx n="118" d="100"/>
          <a:sy n="118" d="100"/>
        </p:scale>
        <p:origin x="23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3827" y="987611"/>
            <a:ext cx="11118573" cy="2387600"/>
          </a:xfrm>
        </p:spPr>
        <p:txBody>
          <a:bodyPr anchor="b">
            <a:normAutofit/>
          </a:bodyPr>
          <a:lstStyle>
            <a:lvl1pPr algn="l">
              <a:defRPr sz="4800"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3827" y="3467286"/>
            <a:ext cx="11118573" cy="1655762"/>
          </a:xfrm>
        </p:spPr>
        <p:txBody>
          <a:bodyPr/>
          <a:lstStyle>
            <a:lvl1pPr marL="0" indent="0" algn="l">
              <a:buNone/>
              <a:defRPr sz="2400" b="0" i="0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845504"/>
            <a:ext cx="10972800" cy="39206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857500" cy="52849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365125"/>
            <a:ext cx="7962900" cy="52849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573" y="1709740"/>
            <a:ext cx="111318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573" y="4589465"/>
            <a:ext cx="11131827" cy="123486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079" y="1825625"/>
            <a:ext cx="54864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825625"/>
            <a:ext cx="54864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079" y="365127"/>
            <a:ext cx="1087830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079" y="1681163"/>
            <a:ext cx="54864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079" y="2505075"/>
            <a:ext cx="54864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0" y="1681163"/>
            <a:ext cx="54864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6000" y="2505075"/>
            <a:ext cx="548640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827" y="457200"/>
            <a:ext cx="430819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7" y="987427"/>
            <a:ext cx="63992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827" y="2057400"/>
            <a:ext cx="430819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7" y="987427"/>
            <a:ext cx="6399212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9922-87B3-6043-9531-5184EA303DC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3827" y="457200"/>
            <a:ext cx="430819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827" y="2057400"/>
            <a:ext cx="430819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7080" y="365127"/>
            <a:ext cx="11105321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7080" y="1825625"/>
            <a:ext cx="11105321" cy="3929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33710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9922-87B3-6043-9531-5184EA303D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84" userDrawn="1">
          <p15:clr>
            <a:srgbClr val="F26B43"/>
          </p15:clr>
        </p15:guide>
        <p15:guide id="4" pos="7296" userDrawn="1">
          <p15:clr>
            <a:srgbClr val="F26B43"/>
          </p15:clr>
        </p15:guide>
        <p15:guide id="5" orient="horz" pos="4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NSRL Future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Mike </a:t>
            </a:r>
            <a:r>
              <a:rPr lang="en-US" dirty="0" err="1"/>
              <a:t>Sivertz</a:t>
            </a:r>
            <a:endParaRPr lang="en-US" dirty="0"/>
          </a:p>
          <a:p>
            <a:r>
              <a:rPr lang="en-US" dirty="0"/>
              <a:t>20 November 2024</a:t>
            </a: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0753BD4C-C1CE-ACBA-57FF-2D90DD2A8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7DA00E3-8397-47D9-917A-F095E5681C18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58FA24-45EB-FC90-CAFB-06034849621C}"/>
              </a:ext>
            </a:extLst>
          </p:cNvPr>
          <p:cNvSpPr txBox="1"/>
          <p:nvPr/>
        </p:nvSpPr>
        <p:spPr>
          <a:xfrm>
            <a:off x="498320" y="241744"/>
            <a:ext cx="1064865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/>
              <a:t>Beam operation priorities:  NSRL vs RHIC experiments</a:t>
            </a:r>
          </a:p>
          <a:p>
            <a:endParaRPr lang="en-US" sz="800" dirty="0"/>
          </a:p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Rule #1: RHIC experiments always take the top priority, NSRL waits quietly for its turn.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BBDA371-A31E-D201-1055-63B18A8B0D41}"/>
              </a:ext>
            </a:extLst>
          </p:cNvPr>
          <p:cNvSpPr txBox="1"/>
          <p:nvPr/>
        </p:nvSpPr>
        <p:spPr>
          <a:xfrm>
            <a:off x="412090" y="1773044"/>
            <a:ext cx="96463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RHIC Experiment Modes               NSRL Experiment Modes</a:t>
            </a:r>
          </a:p>
        </p:txBody>
      </p:sp>
      <p:sp>
        <p:nvSpPr>
          <p:cNvPr id="7" name="Arrow: Down 5">
            <a:extLst>
              <a:ext uri="{FF2B5EF4-FFF2-40B4-BE49-F238E27FC236}">
                <a16:creationId xmlns:a16="http://schemas.microsoft.com/office/drawing/2014/main" id="{887CD9E8-4376-D7CF-3C81-DFC0581FF911}"/>
              </a:ext>
            </a:extLst>
          </p:cNvPr>
          <p:cNvSpPr/>
          <p:nvPr/>
        </p:nvSpPr>
        <p:spPr>
          <a:xfrm>
            <a:off x="4342095" y="1914188"/>
            <a:ext cx="297833" cy="3838694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996B1C-CEC0-5F20-B810-063B8CBD3BF8}"/>
              </a:ext>
            </a:extLst>
          </p:cNvPr>
          <p:cNvSpPr txBox="1"/>
          <p:nvPr/>
        </p:nvSpPr>
        <p:spPr>
          <a:xfrm>
            <a:off x="731520" y="2523744"/>
            <a:ext cx="244169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Commissioning:</a:t>
            </a:r>
          </a:p>
          <a:p>
            <a:r>
              <a:rPr lang="en-US" dirty="0"/>
              <a:t>Beam development/</a:t>
            </a:r>
          </a:p>
          <a:p>
            <a:r>
              <a:rPr lang="en-US"/>
              <a:t>Detector development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5E8834D-682A-D708-EE67-32D67FF9E4A0}"/>
              </a:ext>
            </a:extLst>
          </p:cNvPr>
          <p:cNvSpPr txBox="1"/>
          <p:nvPr/>
        </p:nvSpPr>
        <p:spPr>
          <a:xfrm>
            <a:off x="731520" y="3840478"/>
            <a:ext cx="3401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Science Production</a:t>
            </a:r>
          </a:p>
          <a:p>
            <a:r>
              <a:rPr lang="en-US" dirty="0"/>
              <a:t>Stable beam in RHIC, AGS, Booster, Injector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56878D-5E4E-61CF-542F-354BA26D9FA8}"/>
              </a:ext>
            </a:extLst>
          </p:cNvPr>
          <p:cNvSpPr txBox="1"/>
          <p:nvPr/>
        </p:nvSpPr>
        <p:spPr>
          <a:xfrm>
            <a:off x="5711952" y="2573677"/>
            <a:ext cx="27222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Parasitic:</a:t>
            </a:r>
            <a:endParaRPr lang="en-US" dirty="0"/>
          </a:p>
          <a:p>
            <a:r>
              <a:rPr lang="en-US" dirty="0"/>
              <a:t>lucky if you get anything.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220972-2E4C-DAC2-CC23-BAA4BCF39179}"/>
              </a:ext>
            </a:extLst>
          </p:cNvPr>
          <p:cNvSpPr txBox="1"/>
          <p:nvPr/>
        </p:nvSpPr>
        <p:spPr>
          <a:xfrm>
            <a:off x="5711952" y="4044651"/>
            <a:ext cx="4108817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Commissioning:</a:t>
            </a:r>
          </a:p>
          <a:p>
            <a:r>
              <a:rPr lang="en-US" dirty="0"/>
              <a:t>Beam development/Experiment set-up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C26CEC5-FE75-A6FE-22AC-1CD097F6BEC4}"/>
              </a:ext>
            </a:extLst>
          </p:cNvPr>
          <p:cNvSpPr txBox="1"/>
          <p:nvPr/>
        </p:nvSpPr>
        <p:spPr>
          <a:xfrm>
            <a:off x="5718048" y="5103753"/>
            <a:ext cx="3883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Science Production</a:t>
            </a:r>
          </a:p>
          <a:p>
            <a:r>
              <a:rPr lang="en-US" dirty="0"/>
              <a:t>Stable beam in Booster, Injector</a:t>
            </a:r>
          </a:p>
          <a:p>
            <a:r>
              <a:rPr lang="en-US" dirty="0"/>
              <a:t>and at the NSRL beamline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90136D6-FB6B-4678-A1FD-F47625B49116}"/>
              </a:ext>
            </a:extLst>
          </p:cNvPr>
          <p:cNvCxnSpPr/>
          <p:nvPr/>
        </p:nvCxnSpPr>
        <p:spPr>
          <a:xfrm flipV="1">
            <a:off x="658038" y="3833535"/>
            <a:ext cx="8120010" cy="694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86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2E0C4-CC6F-1B5D-92F5-9377F7C72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 source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34E34-A092-B4C8-F765-69F4686EC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80" y="1205138"/>
            <a:ext cx="11105321" cy="4999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LINAC when it is running.  Peak intensity ~2E11 protons/spill</a:t>
            </a:r>
          </a:p>
          <a:p>
            <a:pPr marL="0" indent="0">
              <a:buNone/>
            </a:pPr>
            <a:r>
              <a:rPr lang="en-US" sz="2400" dirty="0"/>
              <a:t>Tandem when LINAC is not running.  Peak intensity ~1E10 p/spill</a:t>
            </a:r>
          </a:p>
          <a:p>
            <a:pPr marL="0" indent="0">
              <a:buNone/>
            </a:pPr>
            <a:r>
              <a:rPr lang="en-US" sz="2400" dirty="0"/>
              <a:t>Attempts made to deliver protons from EBIS.  Although EBIS was capable of producing a beam of protons, there was never any successful capture of the protons in the Booster.  This was due to the inability of the Booster to operate at a low enough and stable enough magnetic field to get the 2 MeV protons to circulate prior to acceleration. </a:t>
            </a:r>
          </a:p>
          <a:p>
            <a:pPr marL="0" indent="0">
              <a:buNone/>
            </a:pPr>
            <a:r>
              <a:rPr lang="en-US" sz="2400" dirty="0"/>
              <a:t>To get protons from EBIS into the Booster, they need to have at least the rigidity of Helium beams.  To get higher rigidity, increase the energy or increase the “mass”. </a:t>
            </a:r>
          </a:p>
          <a:p>
            <a:pPr marL="0" indent="0">
              <a:buNone/>
            </a:pPr>
            <a:r>
              <a:rPr lang="en-US" sz="2400" dirty="0"/>
              <a:t>Masahiro has some good ideas…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7760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3CE67-E3DF-4C3D-571D-DFA5C6AFE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proposals for protons from EBIS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91D3F408-1089-B699-0FB6-57AC8CB12EF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2623" y="925075"/>
            <a:ext cx="11561814" cy="5770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901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Diagram&#10;&#10;Description automatically generated">
            <a:extLst>
              <a:ext uri="{FF2B5EF4-FFF2-40B4-BE49-F238E27FC236}">
                <a16:creationId xmlns:a16="http://schemas.microsoft.com/office/drawing/2014/main" id="{49E2C7A2-0E53-35C6-D17F-5C3B79F60B0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562" y="-1"/>
            <a:ext cx="12154437" cy="6879261"/>
          </a:xfrm>
          <a:prstGeom prst="rect">
            <a:avLst/>
          </a:prstGeom>
        </p:spPr>
      </p:pic>
      <p:sp>
        <p:nvSpPr>
          <p:cNvPr id="51" name="TextBox 50">
            <a:extLst>
              <a:ext uri="{FF2B5EF4-FFF2-40B4-BE49-F238E27FC236}">
                <a16:creationId xmlns:a16="http://schemas.microsoft.com/office/drawing/2014/main" id="{C53D4107-5E37-3CE8-CB1D-B664E25794B3}"/>
              </a:ext>
            </a:extLst>
          </p:cNvPr>
          <p:cNvSpPr txBox="1"/>
          <p:nvPr/>
        </p:nvSpPr>
        <p:spPr>
          <a:xfrm>
            <a:off x="2373085" y="304799"/>
            <a:ext cx="7486345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3600" dirty="0"/>
              <a:t>Proton Injector using </a:t>
            </a:r>
            <a:r>
              <a:rPr lang="en-US" sz="3600" baseline="30000" dirty="0"/>
              <a:t>3</a:t>
            </a:r>
            <a:r>
              <a:rPr lang="en-US" sz="3600" dirty="0"/>
              <a:t>He</a:t>
            </a:r>
            <a:r>
              <a:rPr lang="en-US" sz="3600" baseline="30000" dirty="0"/>
              <a:t>+</a:t>
            </a:r>
            <a:r>
              <a:rPr lang="en-US" sz="3600" dirty="0"/>
              <a:t> beamline</a:t>
            </a:r>
          </a:p>
        </p:txBody>
      </p:sp>
    </p:spTree>
    <p:extLst>
      <p:ext uri="{BB962C8B-B14F-4D97-AF65-F5344CB8AC3E}">
        <p14:creationId xmlns:p14="http://schemas.microsoft.com/office/powerpoint/2010/main" val="2358637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D6960-0D08-06C9-1AF5-7AAAF52BD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iagram&#10;&#10;Description automatically generated">
            <a:extLst>
              <a:ext uri="{FF2B5EF4-FFF2-40B4-BE49-F238E27FC236}">
                <a16:creationId xmlns:a16="http://schemas.microsoft.com/office/drawing/2014/main" id="{B0F3EAA4-ACE1-8227-79C7-C071CE533BF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7755" y="1473688"/>
            <a:ext cx="7772400" cy="427995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E483934-0C3F-1364-273A-C7787480C37B}"/>
              </a:ext>
            </a:extLst>
          </p:cNvPr>
          <p:cNvSpPr txBox="1"/>
          <p:nvPr/>
        </p:nvSpPr>
        <p:spPr>
          <a:xfrm>
            <a:off x="552011" y="335701"/>
            <a:ext cx="93281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Molecular H</a:t>
            </a:r>
            <a:r>
              <a:rPr lang="en-US" sz="3200" baseline="-25000" dirty="0"/>
              <a:t>2</a:t>
            </a:r>
            <a:r>
              <a:rPr lang="en-US" sz="3200" baseline="30000" dirty="0"/>
              <a:t>+  </a:t>
            </a:r>
            <a:r>
              <a:rPr lang="en-US" sz="3200" dirty="0"/>
              <a:t>using EBIS beamline (but not EBIS)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76A662-6545-1F95-8B39-EB04433FF3C2}"/>
              </a:ext>
            </a:extLst>
          </p:cNvPr>
          <p:cNvSpPr txBox="1"/>
          <p:nvPr/>
        </p:nvSpPr>
        <p:spPr>
          <a:xfrm>
            <a:off x="8904515" y="3598498"/>
            <a:ext cx="1287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Booster</a:t>
            </a:r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62285E60-6289-3976-2643-A96AA8B9F872}"/>
              </a:ext>
            </a:extLst>
          </p:cNvPr>
          <p:cNvSpPr/>
          <p:nvPr/>
        </p:nvSpPr>
        <p:spPr>
          <a:xfrm>
            <a:off x="10269695" y="354084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7FB660-ECBA-5FA5-47C8-10F23D3967D5}"/>
              </a:ext>
            </a:extLst>
          </p:cNvPr>
          <p:cNvSpPr txBox="1"/>
          <p:nvPr/>
        </p:nvSpPr>
        <p:spPr>
          <a:xfrm>
            <a:off x="111880" y="3598498"/>
            <a:ext cx="101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EBIS</a:t>
            </a: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9924CB70-D7B1-7EFA-4F6A-F115830BB745}"/>
              </a:ext>
            </a:extLst>
          </p:cNvPr>
          <p:cNvSpPr/>
          <p:nvPr/>
        </p:nvSpPr>
        <p:spPr>
          <a:xfrm rot="10800000">
            <a:off x="62807" y="31290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33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NL_PPT_Template_Widescreen_Update_2018_Gray" id="{6D5D0459-A709-304C-9DB0-42D07B8396B5}" vid="{5BA428CC-F424-DA43-AB00-D1F12DEF8F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8901</TotalTime>
  <Words>250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NSRL Future</vt:lpstr>
      <vt:lpstr>PowerPoint Presentation</vt:lpstr>
      <vt:lpstr>Proton source alternatives</vt:lpstr>
      <vt:lpstr>Two proposals for protons from EBIS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Sivertz, Michael</dc:creator>
  <cp:keywords/>
  <dc:description/>
  <cp:lastModifiedBy>Sivertz, Michael</cp:lastModifiedBy>
  <cp:revision>12</cp:revision>
  <dcterms:created xsi:type="dcterms:W3CDTF">2018-06-06T13:00:20Z</dcterms:created>
  <dcterms:modified xsi:type="dcterms:W3CDTF">2024-11-19T20:32:45Z</dcterms:modified>
  <cp:category/>
</cp:coreProperties>
</file>