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62" r:id="rId4"/>
    <p:sldId id="264" r:id="rId5"/>
    <p:sldId id="268" r:id="rId6"/>
    <p:sldId id="282" r:id="rId7"/>
    <p:sldId id="269" r:id="rId8"/>
    <p:sldId id="284" r:id="rId9"/>
    <p:sldId id="267" r:id="rId10"/>
    <p:sldId id="283" r:id="rId11"/>
    <p:sldId id="285" r:id="rId12"/>
    <p:sldId id="270" r:id="rId13"/>
    <p:sldId id="277" r:id="rId14"/>
    <p:sldId id="278" r:id="rId15"/>
    <p:sldId id="280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A0FF"/>
    <a:srgbClr val="3B7CFF"/>
    <a:srgbClr val="002A7E"/>
    <a:srgbClr val="0036A2"/>
    <a:srgbClr val="0043C8"/>
    <a:srgbClr val="93B7FF"/>
    <a:srgbClr val="7E0000"/>
    <a:srgbClr val="9900CC"/>
    <a:srgbClr val="79A6FF"/>
    <a:srgbClr val="005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71" autoAdjust="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6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2" y="2271841"/>
            <a:ext cx="8142232" cy="10484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NASA Space Radiation Laboratory</a:t>
            </a:r>
            <a:br>
              <a:rPr lang="en-US" sz="4000" dirty="0"/>
            </a:br>
            <a:r>
              <a:rPr lang="en-US" sz="4000" dirty="0"/>
              <a:t>(NSRL)</a:t>
            </a:r>
            <a:br>
              <a:rPr lang="en-US" sz="3600" dirty="0"/>
            </a:b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6866" y="3618506"/>
            <a:ext cx="5330268" cy="74618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b="0" i="1" dirty="0"/>
              <a:t>Contract Closeout Review</a:t>
            </a:r>
            <a:br>
              <a:rPr lang="en-US" sz="2800" b="0" i="1" dirty="0"/>
            </a:br>
            <a:r>
              <a:rPr lang="en-US" sz="2800" b="0" i="1" dirty="0"/>
              <a:t>11/20/2024</a:t>
            </a:r>
            <a:endParaRPr lang="en-US" sz="2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825796"/>
            <a:ext cx="7750969" cy="9675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i="1" dirty="0"/>
              <a:t>Prepared by: Wendy Morrin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26BA-4810-84EA-623A-2C8ECB92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2790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Maintained stable rate structure</a:t>
            </a:r>
            <a:br>
              <a:rPr lang="en-US" dirty="0"/>
            </a:br>
            <a:r>
              <a:rPr lang="en-US" dirty="0"/>
              <a:t>1/1/23-9/30/23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A4D76D-4492-F2F8-5717-B6109DE7F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98E8D-3C03-67E3-4ED8-B807395783D7}"/>
              </a:ext>
            </a:extLst>
          </p:cNvPr>
          <p:cNvSpPr txBox="1"/>
          <p:nvPr/>
        </p:nvSpPr>
        <p:spPr>
          <a:xfrm>
            <a:off x="609919" y="1644214"/>
            <a:ext cx="79432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EBIS was down for an extended period, from January 2023 through May 2023. As a result, NSRL needed to rely on Tandem, instead. This resulted in an additional $2.25M in unexpected cost that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additional challenge was that MDA scheduled 1,000 hours of beamtime and only ran 692 (prompting a change in policy to charging for scheduled hours)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Despite this challenge, the user rates were kept steady, and the variance was held at ~5%.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was accomplished by delaying some purchases and some LION2 work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 original estimate was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NASA – 1,200 hours, Users – 1,800 hours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 actual hours were: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NASA – 800 hours, Users – 1,367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2E01-8CA1-B9DA-F9C4-EACA07A9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Maintained stable rate structure</a:t>
            </a:r>
            <a:br>
              <a:rPr lang="en-US" dirty="0"/>
            </a:br>
            <a:r>
              <a:rPr lang="en-US" dirty="0"/>
              <a:t>FY2024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9163B-B567-A81B-FC9A-D0055EB5C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A8FA0-617F-6928-295C-6B5C009596A9}"/>
              </a:ext>
            </a:extLst>
          </p:cNvPr>
          <p:cNvSpPr txBox="1"/>
          <p:nvPr/>
        </p:nvSpPr>
        <p:spPr>
          <a:xfrm>
            <a:off x="428625" y="2056642"/>
            <a:ext cx="81015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NSRL had the pleasant surprise of a glut of self-pay user 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allowed for the addition of several improvement purchases, including the purchase of the Modular Storage Pod and the </a:t>
            </a:r>
            <a:r>
              <a:rPr lang="en-US" dirty="0" err="1"/>
              <a:t>Kepco</a:t>
            </a:r>
            <a:r>
              <a:rPr lang="en-US" dirty="0"/>
              <a:t> Power Supplies and the pre-payment of a large portion of the D&amp;D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User Rates were maintained, with less than a 2% variance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The original estimate was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NASA – 1,200 hours, Users – 1,375 hours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The actual hours were: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NASA – 601 hours, Users – 2,099</a:t>
            </a:r>
          </a:p>
        </p:txBody>
      </p:sp>
    </p:spTree>
    <p:extLst>
      <p:ext uri="{BB962C8B-B14F-4D97-AF65-F5344CB8AC3E}">
        <p14:creationId xmlns:p14="http://schemas.microsoft.com/office/powerpoint/2010/main" val="161753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9E5B-53EA-9A07-D77F-7905B9C6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Self Pay Users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ACB6BD-19E8-5BCE-7B17-74D14D1DC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7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1A9E2-8CCD-FB27-CEEA-16F1FC099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09" y="4473469"/>
            <a:ext cx="1626695" cy="1192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0BC312-3E50-A21B-DCE0-108990A10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52" y="1760270"/>
            <a:ext cx="3438525" cy="3895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A72C5F-F93A-980C-95CC-8D2E4498C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025" y="1773445"/>
            <a:ext cx="1626695" cy="38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5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FE3EEC-25EE-1A2E-A0D8-EC316EAEC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97B4CF-BCFA-258A-7F41-5D446EC06B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New Contract</a:t>
            </a:r>
            <a:br>
              <a:rPr lang="en-US" dirty="0"/>
            </a:br>
            <a:r>
              <a:rPr lang="en-US" sz="4800" dirty="0"/>
              <a:t>80JSC024TA024</a:t>
            </a:r>
            <a:br>
              <a:rPr lang="en-US" sz="4800" dirty="0"/>
            </a:br>
            <a:r>
              <a:rPr lang="en-US" sz="2700" dirty="0"/>
              <a:t>FY2025-FY2028</a:t>
            </a:r>
          </a:p>
        </p:txBody>
      </p:sp>
    </p:spTree>
    <p:extLst>
      <p:ext uri="{BB962C8B-B14F-4D97-AF65-F5344CB8AC3E}">
        <p14:creationId xmlns:p14="http://schemas.microsoft.com/office/powerpoint/2010/main" val="269908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5DEBD-12E2-D85F-122F-E816EE3B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9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Contract Summary - 80JSC024TA024</a:t>
            </a:r>
            <a:br>
              <a:rPr lang="en-US" sz="6000" dirty="0"/>
            </a:br>
            <a:r>
              <a:rPr lang="en-US" sz="2400" dirty="0"/>
              <a:t>Period of Performance: FY2025-FY2028 Operations</a:t>
            </a:r>
            <a:br>
              <a:rPr lang="en-US" sz="6000" dirty="0"/>
            </a:br>
            <a:r>
              <a:rPr lang="en-US" sz="1800" dirty="0"/>
              <a:t>($ Thousands)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CC599-705C-C9B9-AB38-222551F54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2E0BE-0F7E-F60B-5B55-6C024515A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2043112"/>
            <a:ext cx="69532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3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8CD3-C470-303D-61D0-FCE16259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4443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FY25 User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6BC1D-7551-DC05-FFD1-3CD50B959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5DB85-DAB9-A3A5-62FD-5D974CD4A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6" y="858936"/>
            <a:ext cx="5562178" cy="5886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8A7927-933B-886B-8BB6-E2D038A8B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742" y="1708879"/>
            <a:ext cx="4810397" cy="12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3E4068-9641-598F-89AC-E0550EB9B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899" y="3680472"/>
            <a:ext cx="3411183" cy="2194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4EBEC-27C4-CA7E-7FD1-C21A25BA4947}"/>
              </a:ext>
            </a:extLst>
          </p:cNvPr>
          <p:cNvSpPr txBox="1"/>
          <p:nvPr/>
        </p:nvSpPr>
        <p:spPr>
          <a:xfrm>
            <a:off x="4881095" y="3136612"/>
            <a:ext cx="3089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Calculation for available hours </a:t>
            </a:r>
            <a:br>
              <a:rPr lang="en-US" sz="1600" dirty="0"/>
            </a:br>
            <a:r>
              <a:rPr lang="en-US" sz="1600" dirty="0"/>
              <a:t>for self-pay users</a:t>
            </a:r>
          </a:p>
        </p:txBody>
      </p:sp>
    </p:spTree>
    <p:extLst>
      <p:ext uri="{BB962C8B-B14F-4D97-AF65-F5344CB8AC3E}">
        <p14:creationId xmlns:p14="http://schemas.microsoft.com/office/powerpoint/2010/main" val="178299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7EF5-0601-C96E-0BA1-C59C6DCA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40371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FY2025 Estimates </a:t>
            </a:r>
            <a:br>
              <a:rPr lang="en-US" sz="3200" dirty="0"/>
            </a:br>
            <a:r>
              <a:rPr lang="en-US" sz="3200" dirty="0"/>
              <a:t>for Costs &amp; Revenue by Month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4B5A7-27A2-2F8B-E149-C47030135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7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CC777-87BF-15C6-6687-588B9B213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87" y="2078870"/>
            <a:ext cx="35623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2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Contract Summary—80JSC020T0003</a:t>
            </a:r>
            <a:br>
              <a:rPr lang="en-US" sz="4400" dirty="0"/>
            </a:br>
            <a:r>
              <a:rPr lang="en-US" sz="2200" dirty="0"/>
              <a:t>Period of Performance: CY2020-FY2024 Operations</a:t>
            </a:r>
            <a:br>
              <a:rPr lang="en-US" sz="4400" dirty="0"/>
            </a:br>
            <a:r>
              <a:rPr lang="en-US" sz="1600" dirty="0"/>
              <a:t>($ Thousands)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CCE40-1665-A11D-9798-28B214CE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331" y="1557435"/>
            <a:ext cx="5044839" cy="51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4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3903"/>
            <a:ext cx="82867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Funding Summary—80JSC020T0003</a:t>
            </a:r>
            <a:br>
              <a:rPr lang="en-US" sz="4400" dirty="0"/>
            </a:br>
            <a:r>
              <a:rPr lang="en-US" sz="2200" dirty="0"/>
              <a:t>Period of Performance: CY2020-FY2024 Operations</a:t>
            </a:r>
            <a:br>
              <a:rPr lang="en-US" sz="4400" dirty="0"/>
            </a:br>
            <a:r>
              <a:rPr lang="en-US" sz="1600" dirty="0"/>
              <a:t>($ Thousands)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3FD80-5945-D4F6-6A5D-285B8C85A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5" y="1418080"/>
            <a:ext cx="2233082" cy="5356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2AF7A-9D88-2784-2592-FA1DEE4C7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734" y="1885146"/>
            <a:ext cx="5687040" cy="32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Contract Status (80JSC020T0003) </a:t>
            </a:r>
            <a:br>
              <a:rPr lang="en-US" sz="3200" dirty="0"/>
            </a:br>
            <a:r>
              <a:rPr lang="en-US" sz="3200" dirty="0"/>
              <a:t>as of 10/31/2024</a:t>
            </a:r>
            <a:br>
              <a:rPr lang="en-US" sz="4400" dirty="0"/>
            </a:br>
            <a:r>
              <a:rPr lang="en-US" sz="1600" dirty="0"/>
              <a:t>($ Thousands)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899DA-4762-35A0-C0BB-E96DAC60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31" y="1699669"/>
            <a:ext cx="7193537" cy="504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8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E9F3-CC54-E2AC-E30D-1BD1E1BF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2702"/>
            <a:ext cx="8286750" cy="1063624"/>
          </a:xfrm>
        </p:spPr>
        <p:txBody>
          <a:bodyPr>
            <a:normAutofit fontScale="90000"/>
          </a:bodyPr>
          <a:lstStyle/>
          <a:p>
            <a:pPr algn="ctr"/>
            <a:br>
              <a:rPr kumimoji="0" lang="en-US" sz="3600" kern="0" dirty="0"/>
            </a:br>
            <a:r>
              <a:rPr kumimoji="0" lang="en-US" sz="3600" kern="0" dirty="0"/>
              <a:t>Budget vs. Costs to Date by Dept.</a:t>
            </a:r>
            <a:br>
              <a:rPr kumimoji="0" lang="en-US" sz="3600" kern="0" dirty="0"/>
            </a:br>
            <a:r>
              <a:rPr kumimoji="0" lang="en-US" sz="1800" kern="0" dirty="0"/>
              <a:t>(</a:t>
            </a:r>
            <a:r>
              <a:rPr lang="en-US" sz="1800" dirty="0"/>
              <a:t>80JSC020T0003) </a:t>
            </a:r>
            <a:r>
              <a:rPr kumimoji="0" lang="en-US" sz="1800" kern="0" dirty="0"/>
              <a:t>($ Thousands)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834314-0701-592D-14A5-8F3D6CF14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FF69A-AC37-C895-4C30-DA9170D09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75" y="1165202"/>
            <a:ext cx="3437376" cy="5516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8BED21-CE8A-119C-0A38-299D6F593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324" y="2338387"/>
            <a:ext cx="4798160" cy="19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9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195B-B4C8-B752-9388-F545E73B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365126"/>
            <a:ext cx="3196264" cy="957647"/>
          </a:xfrm>
        </p:spPr>
        <p:txBody>
          <a:bodyPr/>
          <a:lstStyle/>
          <a:p>
            <a:pPr algn="ctr"/>
            <a:r>
              <a:rPr lang="en-US" dirty="0"/>
              <a:t>Upgrades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CEDBC-1611-E129-9E58-12A4A9167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7FDA43-A7B6-4E18-592A-16AF551B7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30" y="2143518"/>
            <a:ext cx="2296174" cy="271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9700D5-2CE5-2C15-29BA-3F0AAF977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585" y="201195"/>
            <a:ext cx="3008072" cy="64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3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B1BA-C505-BAF8-8AEC-9DC4B787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"/>
            <a:ext cx="8524876" cy="60959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Original Contract Value vs Costs to Date</a:t>
            </a:r>
            <a:br>
              <a:rPr lang="en-US" sz="3200" dirty="0"/>
            </a:br>
            <a:r>
              <a:rPr kumimoji="0" lang="en-US" sz="1600" kern="0" dirty="0"/>
              <a:t>(</a:t>
            </a:r>
            <a:r>
              <a:rPr lang="en-US" sz="1600" dirty="0"/>
              <a:t>80JSC020T0003)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89525-8C84-A2C7-47F8-7195A053D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986FE-D70A-8E2F-273B-36DC4B53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886" y="5525480"/>
            <a:ext cx="3493489" cy="647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7514C5-FB26-C1F5-25DB-1806803DD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" y="1015338"/>
            <a:ext cx="47053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2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BF58-C1EB-543E-9378-FF783334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81187"/>
            <a:ext cx="82867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Unfilled orders plus costs</a:t>
            </a:r>
            <a:b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Procurement status, timing with contract close out/invoicing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FC6350-C1E0-EF48-D0D5-98661F4C1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74989-703E-044B-2545-FFFC1E5429F4}"/>
              </a:ext>
            </a:extLst>
          </p:cNvPr>
          <p:cNvSpPr txBox="1"/>
          <p:nvPr/>
        </p:nvSpPr>
        <p:spPr>
          <a:xfrm>
            <a:off x="428626" y="1552933"/>
            <a:ext cx="85508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Unfilled orders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Only about $6K in commitments remain in Operations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They will either be costed prior to 12/31/2024, or the commitments will be moved to the FY25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Procurement status – Improvements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Purchases for A/C, Modular Storage Pod (MSP) &amp; </a:t>
            </a:r>
            <a:r>
              <a:rPr lang="en-US" dirty="0" err="1"/>
              <a:t>Kepco</a:t>
            </a:r>
            <a:r>
              <a:rPr lang="en-US" dirty="0"/>
              <a:t> Power Supplies – COMPLETE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only costs remaining are the Trades charges for the installation &amp; set-up, and the estimate for the walkway/awning</a:t>
            </a:r>
            <a:r>
              <a:rPr lang="en-US" sz="1800" dirty="0">
                <a:solidFill>
                  <a:srgbClr val="3B7C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from Bldg. 958 to the MSP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LION2 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 is continuing, but has been delayed due to a fire in the EBIS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charges will be allowed on the account for this contract beyond 12/31/2024.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Possible timing issue with work done after 12/18, due to  timecard period lockout; also weekly employees whose last week of Dec won’t be charged until Jan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9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2C49-60D1-4F7D-9BCC-58CF17D7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6334"/>
            <a:ext cx="8286750" cy="628100"/>
          </a:xfrm>
        </p:spPr>
        <p:txBody>
          <a:bodyPr/>
          <a:lstStyle/>
          <a:p>
            <a:pPr algn="ctr"/>
            <a:r>
              <a:rPr lang="en-US" dirty="0"/>
              <a:t>Contract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1939D-58AA-4561-9F75-C5D2DE5C0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75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146AAD45-ACA5-4727-A225-A59C59F0B002}"/>
              </a:ext>
            </a:extLst>
          </p:cNvPr>
          <p:cNvSpPr txBox="1">
            <a:spLocks/>
          </p:cNvSpPr>
          <p:nvPr/>
        </p:nvSpPr>
        <p:spPr>
          <a:xfrm>
            <a:off x="239844" y="589845"/>
            <a:ext cx="8731770" cy="60918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Contract 80JSC020T0003 covers operations through 12/31/24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2A7E"/>
                </a:solidFill>
              </a:rPr>
              <a:t>Cash on hand</a:t>
            </a:r>
            <a:r>
              <a:rPr lang="en-US" dirty="0">
                <a:solidFill>
                  <a:srgbClr val="002A7E"/>
                </a:solidFill>
              </a:rPr>
              <a:t> is ~$1.3M as of 10/31/2024</a:t>
            </a:r>
            <a:endParaRPr lang="en-US" sz="1600" dirty="0">
              <a:solidFill>
                <a:srgbClr val="002A7E"/>
              </a:solidFill>
            </a:endParaRPr>
          </a:p>
          <a:p>
            <a:pPr lvl="2"/>
            <a:r>
              <a:rPr lang="en-US" sz="2000" dirty="0">
                <a:solidFill>
                  <a:srgbClr val="0043C8"/>
                </a:solidFill>
              </a:rPr>
              <a:t>$1,160.7K for C-AD </a:t>
            </a:r>
          </a:p>
          <a:p>
            <a:pPr lvl="3"/>
            <a:r>
              <a:rPr lang="en-US" dirty="0">
                <a:solidFill>
                  <a:srgbClr val="3B7CFF"/>
                </a:solidFill>
              </a:rPr>
              <a:t>~$3K in commitments remaining from Operations</a:t>
            </a:r>
          </a:p>
          <a:p>
            <a:pPr lvl="3"/>
            <a:r>
              <a:rPr lang="en-US" dirty="0">
                <a:solidFill>
                  <a:srgbClr val="3B7CFF"/>
                </a:solidFill>
              </a:rPr>
              <a:t>$465.2K was set aside for the LION2 installation </a:t>
            </a:r>
          </a:p>
          <a:p>
            <a:pPr lvl="4"/>
            <a:r>
              <a:rPr lang="en-US" sz="1600" dirty="0">
                <a:solidFill>
                  <a:srgbClr val="3B7CFF"/>
                </a:solidFill>
              </a:rPr>
              <a:t>$404K remains - to be completed by 12/31/2024 </a:t>
            </a:r>
          </a:p>
          <a:p>
            <a:pPr lvl="3"/>
            <a:r>
              <a:rPr lang="en-US" dirty="0">
                <a:solidFill>
                  <a:srgbClr val="3B7CFF"/>
                </a:solidFill>
              </a:rPr>
              <a:t>NSRL Improvements (A/C, Modular Storage Pod (MSP) &amp; </a:t>
            </a:r>
            <a:r>
              <a:rPr lang="en-US" dirty="0" err="1">
                <a:solidFill>
                  <a:srgbClr val="3B7CFF"/>
                </a:solidFill>
              </a:rPr>
              <a:t>Kepco</a:t>
            </a:r>
            <a:r>
              <a:rPr lang="en-US" dirty="0">
                <a:solidFill>
                  <a:srgbClr val="3B7CFF"/>
                </a:solidFill>
              </a:rPr>
              <a:t> Power Supplies) – purchases are COMPLETE. The following costs remain:</a:t>
            </a:r>
          </a:p>
          <a:p>
            <a:pPr lvl="4"/>
            <a:r>
              <a:rPr lang="en-US" sz="1600" dirty="0">
                <a:solidFill>
                  <a:srgbClr val="3B7CFF"/>
                </a:solidFill>
              </a:rPr>
              <a:t>Approximately $30K of assigned trades</a:t>
            </a:r>
          </a:p>
          <a:p>
            <a:pPr lvl="4"/>
            <a:r>
              <a:rPr lang="en-US" sz="1600" dirty="0">
                <a:solidFill>
                  <a:srgbClr val="3B7CFF"/>
                </a:solidFill>
              </a:rPr>
              <a:t>Cost for Trades to provide an estimate </a:t>
            </a:r>
            <a:r>
              <a:rPr lang="en-US" sz="1600" dirty="0">
                <a:solidFill>
                  <a:srgbClr val="3B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</a:t>
            </a:r>
            <a:r>
              <a:rPr lang="en-US" sz="1600" dirty="0">
                <a:solidFill>
                  <a:srgbClr val="3B7C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uild </a:t>
            </a:r>
            <a:r>
              <a:rPr lang="en-US" sz="1600" dirty="0">
                <a:solidFill>
                  <a:srgbClr val="3B7C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w</a:t>
            </a:r>
            <a:r>
              <a:rPr lang="en-US" sz="1600" dirty="0">
                <a:solidFill>
                  <a:srgbClr val="3B7C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alkway/awning from Bldg. 958 to the MSP</a:t>
            </a:r>
          </a:p>
          <a:p>
            <a:pPr lvl="5"/>
            <a:r>
              <a:rPr lang="en-US" sz="1550" dirty="0">
                <a:solidFill>
                  <a:srgbClr val="3B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to be completed by 12/31/2024</a:t>
            </a:r>
          </a:p>
          <a:p>
            <a:pPr lvl="3"/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above upgrade costs are included in the FY25 rate structure</a:t>
            </a:r>
          </a:p>
          <a:p>
            <a:pPr lvl="2"/>
            <a:r>
              <a:rPr lang="en-US" sz="2000" dirty="0">
                <a:solidFill>
                  <a:srgbClr val="0043C8"/>
                </a:solidFill>
              </a:rPr>
              <a:t>$136.4K for Bio </a:t>
            </a:r>
          </a:p>
          <a:p>
            <a:pPr lvl="3"/>
            <a:r>
              <a:rPr lang="en-US" dirty="0">
                <a:solidFill>
                  <a:srgbClr val="3B7CFF"/>
                </a:solidFill>
              </a:rPr>
              <a:t>There is about $3.4K in commitments remaining</a:t>
            </a:r>
          </a:p>
          <a:p>
            <a:pPr marL="685800" lvl="2" indent="0">
              <a:buNone/>
            </a:pPr>
            <a:endParaRPr lang="en-US" sz="800" i="1" dirty="0">
              <a:solidFill>
                <a:srgbClr val="3B7C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6B574E-F335-8DAC-B142-4499F593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39" y="4888153"/>
            <a:ext cx="4762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906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5123</TotalTime>
  <Words>662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Wingdings</vt:lpstr>
      <vt:lpstr>BNL</vt:lpstr>
      <vt:lpstr>NASA Space Radiation Laboratory (NSRL)  </vt:lpstr>
      <vt:lpstr>Contract Summary—80JSC020T0003 Period of Performance: CY2020-FY2024 Operations ($ Thousands)</vt:lpstr>
      <vt:lpstr>Funding Summary—80JSC020T0003 Period of Performance: CY2020-FY2024 Operations ($ Thousands)</vt:lpstr>
      <vt:lpstr>Contract Status (80JSC020T0003)  as of 10/31/2024 ($ Thousands)</vt:lpstr>
      <vt:lpstr> Budget vs. Costs to Date by Dept. (80JSC020T0003) ($ Thousands)</vt:lpstr>
      <vt:lpstr>Upgrades</vt:lpstr>
      <vt:lpstr> Original Contract Value vs Costs to Date (80JSC020T0003)</vt:lpstr>
      <vt:lpstr>Unfilled orders plus costs Procurement status, timing with contract close out/invoicing</vt:lpstr>
      <vt:lpstr>Contract Summary</vt:lpstr>
      <vt:lpstr>Maintained stable rate structure 1/1/23-9/30/23</vt:lpstr>
      <vt:lpstr>Maintained stable rate structure FY2024</vt:lpstr>
      <vt:lpstr>Self Pay Users</vt:lpstr>
      <vt:lpstr>New Contract 80JSC024TA024 FY2025-FY2028</vt:lpstr>
      <vt:lpstr>Contract Summary - 80JSC024TA024 Period of Performance: FY2025-FY2028 Operations ($ Thousands)</vt:lpstr>
      <vt:lpstr>FY25 User Rates</vt:lpstr>
      <vt:lpstr>FY2025 Estimates  for Costs &amp; Revenue by Month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Morrin, Wendy</dc:creator>
  <cp:keywords/>
  <dc:description/>
  <cp:lastModifiedBy>Morrin, Wendy</cp:lastModifiedBy>
  <cp:revision>303</cp:revision>
  <dcterms:created xsi:type="dcterms:W3CDTF">2021-06-09T18:09:30Z</dcterms:created>
  <dcterms:modified xsi:type="dcterms:W3CDTF">2024-11-25T14:07:35Z</dcterms:modified>
  <cp:category/>
</cp:coreProperties>
</file>