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56" r:id="rId2"/>
    <p:sldId id="259" r:id="rId3"/>
    <p:sldId id="262" r:id="rId4"/>
    <p:sldId id="257" r:id="rId5"/>
    <p:sldId id="258"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6" autoAdjust="0"/>
    <p:restoredTop sz="94660"/>
  </p:normalViewPr>
  <p:slideViewPr>
    <p:cSldViewPr snapToGrid="0">
      <p:cViewPr varScale="1">
        <p:scale>
          <a:sx n="97" d="100"/>
          <a:sy n="97" d="100"/>
        </p:scale>
        <p:origin x="108"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2A3E58-B7DA-4ED1-8B2D-D1AB95525162}" type="datetimeFigureOut">
              <a:rPr lang="en-US" smtClean="0"/>
              <a:t>10/30/2024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B43CF7-DB31-41BF-95A8-A0C7DB150A38}" type="slidenum">
              <a:rPr lang="en-US" smtClean="0"/>
              <a:t>‹#›</a:t>
            </a:fld>
            <a:endParaRPr lang="en-US"/>
          </a:p>
        </p:txBody>
      </p:sp>
    </p:spTree>
    <p:extLst>
      <p:ext uri="{BB962C8B-B14F-4D97-AF65-F5344CB8AC3E}">
        <p14:creationId xmlns:p14="http://schemas.microsoft.com/office/powerpoint/2010/main" val="2448196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EAF97-7B73-D255-DC3A-9927868B2B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2128F2-FC0B-EC79-002E-03F9B50FA9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894211E-3AC1-AF75-F461-EF3D110D304E}"/>
              </a:ext>
            </a:extLst>
          </p:cNvPr>
          <p:cNvSpPr>
            <a:spLocks noGrp="1"/>
          </p:cNvSpPr>
          <p:nvPr>
            <p:ph type="dt" sz="half" idx="10"/>
          </p:nvPr>
        </p:nvSpPr>
        <p:spPr/>
        <p:txBody>
          <a:bodyPr/>
          <a:lstStyle/>
          <a:p>
            <a:fld id="{33A191D0-8BF3-45B5-9B94-FFA3999BCA20}" type="datetime1">
              <a:rPr lang="en-US" smtClean="0"/>
              <a:t>10/30/2024</a:t>
            </a:fld>
            <a:endParaRPr lang="en-US"/>
          </a:p>
        </p:txBody>
      </p:sp>
      <p:sp>
        <p:nvSpPr>
          <p:cNvPr id="5" name="Footer Placeholder 4">
            <a:extLst>
              <a:ext uri="{FF2B5EF4-FFF2-40B4-BE49-F238E27FC236}">
                <a16:creationId xmlns:a16="http://schemas.microsoft.com/office/drawing/2014/main" id="{60F0DDC6-61EB-1852-F0D6-6284A78C46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055FC2-D345-65B0-1A6B-CB38D36AE65C}"/>
              </a:ext>
            </a:extLst>
          </p:cNvPr>
          <p:cNvSpPr>
            <a:spLocks noGrp="1"/>
          </p:cNvSpPr>
          <p:nvPr>
            <p:ph type="sldNum" sz="quarter" idx="12"/>
          </p:nvPr>
        </p:nvSpPr>
        <p:spPr/>
        <p:txBody>
          <a:bodyPr/>
          <a:lstStyle/>
          <a:p>
            <a:fld id="{57084508-697E-4AD7-85F2-65EDA88C5B73}" type="slidenum">
              <a:rPr lang="en-US" smtClean="0"/>
              <a:t>‹#›</a:t>
            </a:fld>
            <a:endParaRPr lang="en-US"/>
          </a:p>
        </p:txBody>
      </p:sp>
    </p:spTree>
    <p:extLst>
      <p:ext uri="{BB962C8B-B14F-4D97-AF65-F5344CB8AC3E}">
        <p14:creationId xmlns:p14="http://schemas.microsoft.com/office/powerpoint/2010/main" val="3801390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E1F7F-720B-E516-AFD1-C8E3D0CA6B2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7E6A22B-201D-07D0-B162-BBFD0D19B1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1842B8-A065-01F1-1CC1-FEFA36CEFC6E}"/>
              </a:ext>
            </a:extLst>
          </p:cNvPr>
          <p:cNvSpPr>
            <a:spLocks noGrp="1"/>
          </p:cNvSpPr>
          <p:nvPr>
            <p:ph type="dt" sz="half" idx="10"/>
          </p:nvPr>
        </p:nvSpPr>
        <p:spPr/>
        <p:txBody>
          <a:bodyPr/>
          <a:lstStyle/>
          <a:p>
            <a:fld id="{FEB205BE-10CB-4A05-9AE1-53458CF82FD7}" type="datetime1">
              <a:rPr lang="en-US" smtClean="0"/>
              <a:t>10/30/2024</a:t>
            </a:fld>
            <a:endParaRPr lang="en-US"/>
          </a:p>
        </p:txBody>
      </p:sp>
      <p:sp>
        <p:nvSpPr>
          <p:cNvPr id="5" name="Footer Placeholder 4">
            <a:extLst>
              <a:ext uri="{FF2B5EF4-FFF2-40B4-BE49-F238E27FC236}">
                <a16:creationId xmlns:a16="http://schemas.microsoft.com/office/drawing/2014/main" id="{474F3F89-97B4-27AA-4816-5F7358817F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9C0ED2-BB40-2D82-60F0-18F5669ECE12}"/>
              </a:ext>
            </a:extLst>
          </p:cNvPr>
          <p:cNvSpPr>
            <a:spLocks noGrp="1"/>
          </p:cNvSpPr>
          <p:nvPr>
            <p:ph type="sldNum" sz="quarter" idx="12"/>
          </p:nvPr>
        </p:nvSpPr>
        <p:spPr/>
        <p:txBody>
          <a:bodyPr/>
          <a:lstStyle/>
          <a:p>
            <a:fld id="{57084508-697E-4AD7-85F2-65EDA88C5B73}" type="slidenum">
              <a:rPr lang="en-US" smtClean="0"/>
              <a:t>‹#›</a:t>
            </a:fld>
            <a:endParaRPr lang="en-US"/>
          </a:p>
        </p:txBody>
      </p:sp>
    </p:spTree>
    <p:extLst>
      <p:ext uri="{BB962C8B-B14F-4D97-AF65-F5344CB8AC3E}">
        <p14:creationId xmlns:p14="http://schemas.microsoft.com/office/powerpoint/2010/main" val="3302708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1D1FFB-0EE5-E8D8-3DC5-DBD2F58F32F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99AF64-0762-C739-8B96-F5F5953B4D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5FE76C-9F1A-70ED-C361-FC890066484B}"/>
              </a:ext>
            </a:extLst>
          </p:cNvPr>
          <p:cNvSpPr>
            <a:spLocks noGrp="1"/>
          </p:cNvSpPr>
          <p:nvPr>
            <p:ph type="dt" sz="half" idx="10"/>
          </p:nvPr>
        </p:nvSpPr>
        <p:spPr/>
        <p:txBody>
          <a:bodyPr/>
          <a:lstStyle/>
          <a:p>
            <a:fld id="{1798D8B4-4597-4988-8762-128AF7DF4345}" type="datetime1">
              <a:rPr lang="en-US" smtClean="0"/>
              <a:t>10/30/2024</a:t>
            </a:fld>
            <a:endParaRPr lang="en-US"/>
          </a:p>
        </p:txBody>
      </p:sp>
      <p:sp>
        <p:nvSpPr>
          <p:cNvPr id="5" name="Footer Placeholder 4">
            <a:extLst>
              <a:ext uri="{FF2B5EF4-FFF2-40B4-BE49-F238E27FC236}">
                <a16:creationId xmlns:a16="http://schemas.microsoft.com/office/drawing/2014/main" id="{50258B28-D45D-A12B-5905-60E9A78FE6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565E83-FBFD-7EB2-7BDA-343B28059161}"/>
              </a:ext>
            </a:extLst>
          </p:cNvPr>
          <p:cNvSpPr>
            <a:spLocks noGrp="1"/>
          </p:cNvSpPr>
          <p:nvPr>
            <p:ph type="sldNum" sz="quarter" idx="12"/>
          </p:nvPr>
        </p:nvSpPr>
        <p:spPr/>
        <p:txBody>
          <a:bodyPr/>
          <a:lstStyle/>
          <a:p>
            <a:fld id="{57084508-697E-4AD7-85F2-65EDA88C5B73}" type="slidenum">
              <a:rPr lang="en-US" smtClean="0"/>
              <a:t>‹#›</a:t>
            </a:fld>
            <a:endParaRPr lang="en-US"/>
          </a:p>
        </p:txBody>
      </p:sp>
    </p:spTree>
    <p:extLst>
      <p:ext uri="{BB962C8B-B14F-4D97-AF65-F5344CB8AC3E}">
        <p14:creationId xmlns:p14="http://schemas.microsoft.com/office/powerpoint/2010/main" val="1002853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AF32C-E8BA-7E8C-36C0-097698C0E1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0BEE4B-7EB3-240E-8CDA-CD054F411C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38FBCD-F2C7-DC91-9F1A-A70126E0872E}"/>
              </a:ext>
            </a:extLst>
          </p:cNvPr>
          <p:cNvSpPr>
            <a:spLocks noGrp="1"/>
          </p:cNvSpPr>
          <p:nvPr>
            <p:ph type="dt" sz="half" idx="10"/>
          </p:nvPr>
        </p:nvSpPr>
        <p:spPr/>
        <p:txBody>
          <a:bodyPr/>
          <a:lstStyle/>
          <a:p>
            <a:fld id="{51D39E17-251F-466E-AC47-C4465EB39F26}" type="datetime1">
              <a:rPr lang="en-US" smtClean="0"/>
              <a:t>10/30/2024</a:t>
            </a:fld>
            <a:endParaRPr lang="en-US"/>
          </a:p>
        </p:txBody>
      </p:sp>
      <p:sp>
        <p:nvSpPr>
          <p:cNvPr id="5" name="Footer Placeholder 4">
            <a:extLst>
              <a:ext uri="{FF2B5EF4-FFF2-40B4-BE49-F238E27FC236}">
                <a16:creationId xmlns:a16="http://schemas.microsoft.com/office/drawing/2014/main" id="{03A8C227-C84C-22CE-92B3-6EFED393E9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855AFB-C74B-C328-E2C2-6DBF33242D16}"/>
              </a:ext>
            </a:extLst>
          </p:cNvPr>
          <p:cNvSpPr>
            <a:spLocks noGrp="1"/>
          </p:cNvSpPr>
          <p:nvPr>
            <p:ph type="sldNum" sz="quarter" idx="12"/>
          </p:nvPr>
        </p:nvSpPr>
        <p:spPr/>
        <p:txBody>
          <a:bodyPr/>
          <a:lstStyle/>
          <a:p>
            <a:fld id="{57084508-697E-4AD7-85F2-65EDA88C5B73}" type="slidenum">
              <a:rPr lang="en-US" smtClean="0"/>
              <a:t>‹#›</a:t>
            </a:fld>
            <a:endParaRPr lang="en-US"/>
          </a:p>
        </p:txBody>
      </p:sp>
    </p:spTree>
    <p:extLst>
      <p:ext uri="{BB962C8B-B14F-4D97-AF65-F5344CB8AC3E}">
        <p14:creationId xmlns:p14="http://schemas.microsoft.com/office/powerpoint/2010/main" val="3492935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735FA-1A0F-FD76-A722-6837EED42A3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739E96-A097-0DA6-AE02-BAD3FBAEC2C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398E41-3522-7F16-8B75-C9CBD66B85FF}"/>
              </a:ext>
            </a:extLst>
          </p:cNvPr>
          <p:cNvSpPr>
            <a:spLocks noGrp="1"/>
          </p:cNvSpPr>
          <p:nvPr>
            <p:ph type="dt" sz="half" idx="10"/>
          </p:nvPr>
        </p:nvSpPr>
        <p:spPr/>
        <p:txBody>
          <a:bodyPr/>
          <a:lstStyle/>
          <a:p>
            <a:fld id="{930D0CB6-8EFB-43CF-8655-7CF7EE9093C5}" type="datetime1">
              <a:rPr lang="en-US" smtClean="0"/>
              <a:t>10/30/2024</a:t>
            </a:fld>
            <a:endParaRPr lang="en-US"/>
          </a:p>
        </p:txBody>
      </p:sp>
      <p:sp>
        <p:nvSpPr>
          <p:cNvPr id="5" name="Footer Placeholder 4">
            <a:extLst>
              <a:ext uri="{FF2B5EF4-FFF2-40B4-BE49-F238E27FC236}">
                <a16:creationId xmlns:a16="http://schemas.microsoft.com/office/drawing/2014/main" id="{17FF736D-E7F2-55AD-C1B9-E8C3FC5DA0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57B204-ECB7-BC41-6CBD-CADFFA191A11}"/>
              </a:ext>
            </a:extLst>
          </p:cNvPr>
          <p:cNvSpPr>
            <a:spLocks noGrp="1"/>
          </p:cNvSpPr>
          <p:nvPr>
            <p:ph type="sldNum" sz="quarter" idx="12"/>
          </p:nvPr>
        </p:nvSpPr>
        <p:spPr/>
        <p:txBody>
          <a:bodyPr/>
          <a:lstStyle/>
          <a:p>
            <a:fld id="{57084508-697E-4AD7-85F2-65EDA88C5B73}" type="slidenum">
              <a:rPr lang="en-US" smtClean="0"/>
              <a:t>‹#›</a:t>
            </a:fld>
            <a:endParaRPr lang="en-US"/>
          </a:p>
        </p:txBody>
      </p:sp>
    </p:spTree>
    <p:extLst>
      <p:ext uri="{BB962C8B-B14F-4D97-AF65-F5344CB8AC3E}">
        <p14:creationId xmlns:p14="http://schemas.microsoft.com/office/powerpoint/2010/main" val="428356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543A1-37B8-57BF-DEB5-8C7B5E26CB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5822CE-D357-A5CB-6F0A-7011874AB7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2CF4894-B4BB-FAA8-638B-7138C06D7A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C8C8877-ABE1-2AD3-C0D9-00838D4AD8B1}"/>
              </a:ext>
            </a:extLst>
          </p:cNvPr>
          <p:cNvSpPr>
            <a:spLocks noGrp="1"/>
          </p:cNvSpPr>
          <p:nvPr>
            <p:ph type="dt" sz="half" idx="10"/>
          </p:nvPr>
        </p:nvSpPr>
        <p:spPr/>
        <p:txBody>
          <a:bodyPr/>
          <a:lstStyle/>
          <a:p>
            <a:fld id="{0D1EC064-1B65-4471-B87C-ED994483BB5E}" type="datetime1">
              <a:rPr lang="en-US" smtClean="0"/>
              <a:t>10/30/2024</a:t>
            </a:fld>
            <a:endParaRPr lang="en-US"/>
          </a:p>
        </p:txBody>
      </p:sp>
      <p:sp>
        <p:nvSpPr>
          <p:cNvPr id="6" name="Footer Placeholder 5">
            <a:extLst>
              <a:ext uri="{FF2B5EF4-FFF2-40B4-BE49-F238E27FC236}">
                <a16:creationId xmlns:a16="http://schemas.microsoft.com/office/drawing/2014/main" id="{1BF9DE2F-770D-9263-0F4B-41273DBAC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2F114B-7C7F-92D4-610B-303996CC4CF5}"/>
              </a:ext>
            </a:extLst>
          </p:cNvPr>
          <p:cNvSpPr>
            <a:spLocks noGrp="1"/>
          </p:cNvSpPr>
          <p:nvPr>
            <p:ph type="sldNum" sz="quarter" idx="12"/>
          </p:nvPr>
        </p:nvSpPr>
        <p:spPr/>
        <p:txBody>
          <a:bodyPr/>
          <a:lstStyle/>
          <a:p>
            <a:fld id="{57084508-697E-4AD7-85F2-65EDA88C5B73}" type="slidenum">
              <a:rPr lang="en-US" smtClean="0"/>
              <a:t>‹#›</a:t>
            </a:fld>
            <a:endParaRPr lang="en-US"/>
          </a:p>
        </p:txBody>
      </p:sp>
    </p:spTree>
    <p:extLst>
      <p:ext uri="{BB962C8B-B14F-4D97-AF65-F5344CB8AC3E}">
        <p14:creationId xmlns:p14="http://schemas.microsoft.com/office/powerpoint/2010/main" val="1742231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1430C-3E34-4BD1-56AD-771C5A7090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E63DBA9-7A58-528E-2356-B96965D256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96C90B4-5E41-5F3E-3324-D6D341691DA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09B336E-2A4B-6C0E-7350-F195F814A3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B64F03-7A8B-D0C8-055B-A41D45AC864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ED0E024-15D2-F9AA-CA0C-1FE418B9E9D3}"/>
              </a:ext>
            </a:extLst>
          </p:cNvPr>
          <p:cNvSpPr>
            <a:spLocks noGrp="1"/>
          </p:cNvSpPr>
          <p:nvPr>
            <p:ph type="dt" sz="half" idx="10"/>
          </p:nvPr>
        </p:nvSpPr>
        <p:spPr/>
        <p:txBody>
          <a:bodyPr/>
          <a:lstStyle/>
          <a:p>
            <a:fld id="{35AAAD0E-7561-4FFC-94B2-678A30522DEE}" type="datetime1">
              <a:rPr lang="en-US" smtClean="0"/>
              <a:t>10/30/2024</a:t>
            </a:fld>
            <a:endParaRPr lang="en-US"/>
          </a:p>
        </p:txBody>
      </p:sp>
      <p:sp>
        <p:nvSpPr>
          <p:cNvPr id="8" name="Footer Placeholder 7">
            <a:extLst>
              <a:ext uri="{FF2B5EF4-FFF2-40B4-BE49-F238E27FC236}">
                <a16:creationId xmlns:a16="http://schemas.microsoft.com/office/drawing/2014/main" id="{6D34A0C2-0EE1-4673-CD09-E333806FAB9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BC22917-472C-D7E5-4D1D-F3905249F942}"/>
              </a:ext>
            </a:extLst>
          </p:cNvPr>
          <p:cNvSpPr>
            <a:spLocks noGrp="1"/>
          </p:cNvSpPr>
          <p:nvPr>
            <p:ph type="sldNum" sz="quarter" idx="12"/>
          </p:nvPr>
        </p:nvSpPr>
        <p:spPr/>
        <p:txBody>
          <a:bodyPr/>
          <a:lstStyle/>
          <a:p>
            <a:fld id="{57084508-697E-4AD7-85F2-65EDA88C5B73}" type="slidenum">
              <a:rPr lang="en-US" smtClean="0"/>
              <a:t>‹#›</a:t>
            </a:fld>
            <a:endParaRPr lang="en-US"/>
          </a:p>
        </p:txBody>
      </p:sp>
    </p:spTree>
    <p:extLst>
      <p:ext uri="{BB962C8B-B14F-4D97-AF65-F5344CB8AC3E}">
        <p14:creationId xmlns:p14="http://schemas.microsoft.com/office/powerpoint/2010/main" val="1795764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98496-597A-9F06-A2F6-6499673DE7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4C6D25-8896-F0A1-F6EA-7F04B35EC9EC}"/>
              </a:ext>
            </a:extLst>
          </p:cNvPr>
          <p:cNvSpPr>
            <a:spLocks noGrp="1"/>
          </p:cNvSpPr>
          <p:nvPr>
            <p:ph type="dt" sz="half" idx="10"/>
          </p:nvPr>
        </p:nvSpPr>
        <p:spPr/>
        <p:txBody>
          <a:bodyPr/>
          <a:lstStyle/>
          <a:p>
            <a:fld id="{6878664A-699F-47C8-8BD0-8BEA76B971EF}" type="datetime1">
              <a:rPr lang="en-US" smtClean="0"/>
              <a:t>10/30/2024</a:t>
            </a:fld>
            <a:endParaRPr lang="en-US"/>
          </a:p>
        </p:txBody>
      </p:sp>
      <p:sp>
        <p:nvSpPr>
          <p:cNvPr id="4" name="Footer Placeholder 3">
            <a:extLst>
              <a:ext uri="{FF2B5EF4-FFF2-40B4-BE49-F238E27FC236}">
                <a16:creationId xmlns:a16="http://schemas.microsoft.com/office/drawing/2014/main" id="{37F65CB6-86B1-CEB4-0625-085CCC6008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4F5D9D0-54A9-5BA6-1480-EC22C0597603}"/>
              </a:ext>
            </a:extLst>
          </p:cNvPr>
          <p:cNvSpPr>
            <a:spLocks noGrp="1"/>
          </p:cNvSpPr>
          <p:nvPr>
            <p:ph type="sldNum" sz="quarter" idx="12"/>
          </p:nvPr>
        </p:nvSpPr>
        <p:spPr/>
        <p:txBody>
          <a:bodyPr/>
          <a:lstStyle/>
          <a:p>
            <a:fld id="{57084508-697E-4AD7-85F2-65EDA88C5B73}" type="slidenum">
              <a:rPr lang="en-US" smtClean="0"/>
              <a:t>‹#›</a:t>
            </a:fld>
            <a:endParaRPr lang="en-US"/>
          </a:p>
        </p:txBody>
      </p:sp>
    </p:spTree>
    <p:extLst>
      <p:ext uri="{BB962C8B-B14F-4D97-AF65-F5344CB8AC3E}">
        <p14:creationId xmlns:p14="http://schemas.microsoft.com/office/powerpoint/2010/main" val="2850897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FFDC40-6B9B-E952-D0F4-28329EBA6371}"/>
              </a:ext>
            </a:extLst>
          </p:cNvPr>
          <p:cNvSpPr>
            <a:spLocks noGrp="1"/>
          </p:cNvSpPr>
          <p:nvPr>
            <p:ph type="dt" sz="half" idx="10"/>
          </p:nvPr>
        </p:nvSpPr>
        <p:spPr/>
        <p:txBody>
          <a:bodyPr/>
          <a:lstStyle/>
          <a:p>
            <a:fld id="{4E94E3F0-B897-4FA0-B84D-CC38DB76FC4D}" type="datetime1">
              <a:rPr lang="en-US" smtClean="0"/>
              <a:t>10/30/2024</a:t>
            </a:fld>
            <a:endParaRPr lang="en-US"/>
          </a:p>
        </p:txBody>
      </p:sp>
      <p:sp>
        <p:nvSpPr>
          <p:cNvPr id="3" name="Footer Placeholder 2">
            <a:extLst>
              <a:ext uri="{FF2B5EF4-FFF2-40B4-BE49-F238E27FC236}">
                <a16:creationId xmlns:a16="http://schemas.microsoft.com/office/drawing/2014/main" id="{BF116A6F-F462-2EB2-3069-DEAA9BE6E58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7D6F17B-C86F-5347-53E9-0512E6CEDBD6}"/>
              </a:ext>
            </a:extLst>
          </p:cNvPr>
          <p:cNvSpPr>
            <a:spLocks noGrp="1"/>
          </p:cNvSpPr>
          <p:nvPr>
            <p:ph type="sldNum" sz="quarter" idx="12"/>
          </p:nvPr>
        </p:nvSpPr>
        <p:spPr/>
        <p:txBody>
          <a:bodyPr/>
          <a:lstStyle/>
          <a:p>
            <a:fld id="{57084508-697E-4AD7-85F2-65EDA88C5B73}" type="slidenum">
              <a:rPr lang="en-US" smtClean="0"/>
              <a:t>‹#›</a:t>
            </a:fld>
            <a:endParaRPr lang="en-US"/>
          </a:p>
        </p:txBody>
      </p:sp>
    </p:spTree>
    <p:extLst>
      <p:ext uri="{BB962C8B-B14F-4D97-AF65-F5344CB8AC3E}">
        <p14:creationId xmlns:p14="http://schemas.microsoft.com/office/powerpoint/2010/main" val="1720896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2C279-1CF9-14E8-9D5C-6F36F19710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5B369D-50D1-CC17-66A5-066F73FD89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4C4CEED-21F7-560D-58FF-0D4AD10A0E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D9CB12-D59F-43FF-16DC-C1BFEEF12933}"/>
              </a:ext>
            </a:extLst>
          </p:cNvPr>
          <p:cNvSpPr>
            <a:spLocks noGrp="1"/>
          </p:cNvSpPr>
          <p:nvPr>
            <p:ph type="dt" sz="half" idx="10"/>
          </p:nvPr>
        </p:nvSpPr>
        <p:spPr/>
        <p:txBody>
          <a:bodyPr/>
          <a:lstStyle/>
          <a:p>
            <a:fld id="{ABF98F4D-4A14-4D7A-8145-4E45099C799B}" type="datetime1">
              <a:rPr lang="en-US" smtClean="0"/>
              <a:t>10/30/2024</a:t>
            </a:fld>
            <a:endParaRPr lang="en-US"/>
          </a:p>
        </p:txBody>
      </p:sp>
      <p:sp>
        <p:nvSpPr>
          <p:cNvPr id="6" name="Footer Placeholder 5">
            <a:extLst>
              <a:ext uri="{FF2B5EF4-FFF2-40B4-BE49-F238E27FC236}">
                <a16:creationId xmlns:a16="http://schemas.microsoft.com/office/drawing/2014/main" id="{C8FEC232-9017-61DC-8B25-222392C1BE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33AA21-E82D-BA89-1379-06CB7E65F79D}"/>
              </a:ext>
            </a:extLst>
          </p:cNvPr>
          <p:cNvSpPr>
            <a:spLocks noGrp="1"/>
          </p:cNvSpPr>
          <p:nvPr>
            <p:ph type="sldNum" sz="quarter" idx="12"/>
          </p:nvPr>
        </p:nvSpPr>
        <p:spPr/>
        <p:txBody>
          <a:bodyPr/>
          <a:lstStyle/>
          <a:p>
            <a:fld id="{57084508-697E-4AD7-85F2-65EDA88C5B73}" type="slidenum">
              <a:rPr lang="en-US" smtClean="0"/>
              <a:t>‹#›</a:t>
            </a:fld>
            <a:endParaRPr lang="en-US"/>
          </a:p>
        </p:txBody>
      </p:sp>
    </p:spTree>
    <p:extLst>
      <p:ext uri="{BB962C8B-B14F-4D97-AF65-F5344CB8AC3E}">
        <p14:creationId xmlns:p14="http://schemas.microsoft.com/office/powerpoint/2010/main" val="2012590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C92A5-062A-5499-5448-DE9C2071C6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2088B4-4A4D-1A4B-8CF7-BA6914CC43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77F12CD-0F09-BED3-CFC5-07345C12D5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615254-CF38-7D0E-A024-7FC44F665F6A}"/>
              </a:ext>
            </a:extLst>
          </p:cNvPr>
          <p:cNvSpPr>
            <a:spLocks noGrp="1"/>
          </p:cNvSpPr>
          <p:nvPr>
            <p:ph type="dt" sz="half" idx="10"/>
          </p:nvPr>
        </p:nvSpPr>
        <p:spPr/>
        <p:txBody>
          <a:bodyPr/>
          <a:lstStyle/>
          <a:p>
            <a:fld id="{76F8E8D7-DFB5-48EC-81B2-9C8022497F88}" type="datetime1">
              <a:rPr lang="en-US" smtClean="0"/>
              <a:t>10/30/2024</a:t>
            </a:fld>
            <a:endParaRPr lang="en-US"/>
          </a:p>
        </p:txBody>
      </p:sp>
      <p:sp>
        <p:nvSpPr>
          <p:cNvPr id="6" name="Footer Placeholder 5">
            <a:extLst>
              <a:ext uri="{FF2B5EF4-FFF2-40B4-BE49-F238E27FC236}">
                <a16:creationId xmlns:a16="http://schemas.microsoft.com/office/drawing/2014/main" id="{D6D1EBC3-1942-1332-8F88-426E331C30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38771A-E016-0177-E246-4D2DF2F07E7F}"/>
              </a:ext>
            </a:extLst>
          </p:cNvPr>
          <p:cNvSpPr>
            <a:spLocks noGrp="1"/>
          </p:cNvSpPr>
          <p:nvPr>
            <p:ph type="sldNum" sz="quarter" idx="12"/>
          </p:nvPr>
        </p:nvSpPr>
        <p:spPr/>
        <p:txBody>
          <a:bodyPr/>
          <a:lstStyle/>
          <a:p>
            <a:fld id="{57084508-697E-4AD7-85F2-65EDA88C5B73}" type="slidenum">
              <a:rPr lang="en-US" smtClean="0"/>
              <a:t>‹#›</a:t>
            </a:fld>
            <a:endParaRPr lang="en-US"/>
          </a:p>
        </p:txBody>
      </p:sp>
    </p:spTree>
    <p:extLst>
      <p:ext uri="{BB962C8B-B14F-4D97-AF65-F5344CB8AC3E}">
        <p14:creationId xmlns:p14="http://schemas.microsoft.com/office/powerpoint/2010/main" val="2809232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8EE3A7-3A25-60A4-74E4-12114DFAB0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6DAD471-E8F7-593C-B3D5-9B6D4695D9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984525-D759-F1DD-C17A-47BB82DBE8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ADDC1A2-CC7B-4520-A8FF-53FEF81D63C9}" type="datetime1">
              <a:rPr lang="en-US" smtClean="0"/>
              <a:t>10/30/2024</a:t>
            </a:fld>
            <a:endParaRPr lang="en-US"/>
          </a:p>
        </p:txBody>
      </p:sp>
      <p:sp>
        <p:nvSpPr>
          <p:cNvPr id="5" name="Footer Placeholder 4">
            <a:extLst>
              <a:ext uri="{FF2B5EF4-FFF2-40B4-BE49-F238E27FC236}">
                <a16:creationId xmlns:a16="http://schemas.microsoft.com/office/drawing/2014/main" id="{B70064FC-0596-C897-565B-619FD353D6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43F0B33-D73B-7599-090C-A9C3E4115C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7084508-697E-4AD7-85F2-65EDA88C5B73}" type="slidenum">
              <a:rPr lang="en-US" smtClean="0"/>
              <a:t>‹#›</a:t>
            </a:fld>
            <a:endParaRPr lang="en-US"/>
          </a:p>
        </p:txBody>
      </p:sp>
    </p:spTree>
    <p:extLst>
      <p:ext uri="{BB962C8B-B14F-4D97-AF65-F5344CB8AC3E}">
        <p14:creationId xmlns:p14="http://schemas.microsoft.com/office/powerpoint/2010/main" val="2316875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epic-eic.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F25E9-310D-3E70-AA78-10FF35057564}"/>
              </a:ext>
            </a:extLst>
          </p:cNvPr>
          <p:cNvSpPr>
            <a:spLocks noGrp="1"/>
          </p:cNvSpPr>
          <p:nvPr>
            <p:ph type="ctrTitle"/>
          </p:nvPr>
        </p:nvSpPr>
        <p:spPr/>
        <p:txBody>
          <a:bodyPr/>
          <a:lstStyle/>
          <a:p>
            <a:r>
              <a:rPr lang="en-US" dirty="0" err="1">
                <a:solidFill>
                  <a:srgbClr val="0070C0"/>
                </a:solidFill>
              </a:rPr>
              <a:t>ePIC</a:t>
            </a:r>
            <a:r>
              <a:rPr lang="en-US" dirty="0">
                <a:solidFill>
                  <a:srgbClr val="0070C0"/>
                </a:solidFill>
              </a:rPr>
              <a:t> Phone Book Access and Policies</a:t>
            </a:r>
          </a:p>
        </p:txBody>
      </p:sp>
      <p:sp>
        <p:nvSpPr>
          <p:cNvPr id="3" name="Subtitle 2">
            <a:extLst>
              <a:ext uri="{FF2B5EF4-FFF2-40B4-BE49-F238E27FC236}">
                <a16:creationId xmlns:a16="http://schemas.microsoft.com/office/drawing/2014/main" id="{C087AD56-881B-DAF8-CEEF-FE759314E6FE}"/>
              </a:ext>
            </a:extLst>
          </p:cNvPr>
          <p:cNvSpPr>
            <a:spLocks noGrp="1"/>
          </p:cNvSpPr>
          <p:nvPr>
            <p:ph type="subTitle" idx="1"/>
          </p:nvPr>
        </p:nvSpPr>
        <p:spPr/>
        <p:txBody>
          <a:bodyPr/>
          <a:lstStyle/>
          <a:p>
            <a:r>
              <a:rPr lang="en-US" dirty="0"/>
              <a:t>10/30/2024</a:t>
            </a:r>
          </a:p>
          <a:p>
            <a:r>
              <a:rPr lang="en-US" dirty="0"/>
              <a:t>J. Lajoie</a:t>
            </a:r>
          </a:p>
        </p:txBody>
      </p:sp>
    </p:spTree>
    <p:extLst>
      <p:ext uri="{BB962C8B-B14F-4D97-AF65-F5344CB8AC3E}">
        <p14:creationId xmlns:p14="http://schemas.microsoft.com/office/powerpoint/2010/main" val="1096209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4727-43EC-71A5-64DD-CDB383DAC6E7}"/>
              </a:ext>
            </a:extLst>
          </p:cNvPr>
          <p:cNvSpPr>
            <a:spLocks noGrp="1"/>
          </p:cNvSpPr>
          <p:nvPr>
            <p:ph type="title"/>
          </p:nvPr>
        </p:nvSpPr>
        <p:spPr/>
        <p:txBody>
          <a:bodyPr/>
          <a:lstStyle/>
          <a:p>
            <a:r>
              <a:rPr lang="en-US" dirty="0">
                <a:solidFill>
                  <a:srgbClr val="0070C0"/>
                </a:solidFill>
              </a:rPr>
              <a:t>Action Items …</a:t>
            </a:r>
          </a:p>
        </p:txBody>
      </p:sp>
      <p:sp>
        <p:nvSpPr>
          <p:cNvPr id="3" name="Content Placeholder 2">
            <a:extLst>
              <a:ext uri="{FF2B5EF4-FFF2-40B4-BE49-F238E27FC236}">
                <a16:creationId xmlns:a16="http://schemas.microsoft.com/office/drawing/2014/main" id="{1E43C0BC-06A6-0746-52F7-CA93603460E6}"/>
              </a:ext>
            </a:extLst>
          </p:cNvPr>
          <p:cNvSpPr>
            <a:spLocks noGrp="1"/>
          </p:cNvSpPr>
          <p:nvPr>
            <p:ph idx="1"/>
          </p:nvPr>
        </p:nvSpPr>
        <p:spPr>
          <a:xfrm>
            <a:off x="838200" y="1577947"/>
            <a:ext cx="10515600" cy="4599016"/>
          </a:xfrm>
        </p:spPr>
        <p:txBody>
          <a:bodyPr/>
          <a:lstStyle/>
          <a:p>
            <a:r>
              <a:rPr lang="en-US" dirty="0"/>
              <a:t>Action items after 10/10 call with Alexei Klimentov, Peter, Silvia and JGL </a:t>
            </a:r>
          </a:p>
          <a:p>
            <a:pPr lvl="1"/>
            <a:r>
              <a:rPr lang="en-US" dirty="0"/>
              <a:t>JGL to find 10-20 people to test access to Phone Book through federated login (</a:t>
            </a:r>
            <a:r>
              <a:rPr lang="en-US" dirty="0" err="1"/>
              <a:t>InCommon</a:t>
            </a:r>
            <a:r>
              <a:rPr lang="en-US" dirty="0"/>
              <a:t> Comanage): </a:t>
            </a:r>
          </a:p>
          <a:p>
            <a:pPr lvl="2"/>
            <a:r>
              <a:rPr lang="en-US" dirty="0"/>
              <a:t>What problems do people run into?  How do we streamline instructions? </a:t>
            </a:r>
          </a:p>
          <a:p>
            <a:pPr lvl="1"/>
            <a:r>
              <a:rPr lang="en-US" dirty="0" err="1"/>
              <a:t>ePIC</a:t>
            </a:r>
            <a:r>
              <a:rPr lang="en-US" dirty="0"/>
              <a:t> to define desired access and granularity </a:t>
            </a:r>
          </a:p>
          <a:p>
            <a:pPr lvl="2"/>
            <a:r>
              <a:rPr lang="en-US" dirty="0"/>
              <a:t>Work with Ad-hoc Collab. Tools and CC Leadership</a:t>
            </a:r>
          </a:p>
          <a:p>
            <a:pPr lvl="2"/>
            <a:r>
              <a:rPr lang="en-US" dirty="0"/>
              <a:t>Write down requirements and pass along to SDCC via Alexei for implementation </a:t>
            </a:r>
          </a:p>
          <a:p>
            <a:pPr lvl="2"/>
            <a:r>
              <a:rPr lang="en-US" dirty="0"/>
              <a:t>Following slides deal with the question of phone book access</a:t>
            </a:r>
          </a:p>
          <a:p>
            <a:endParaRPr lang="en-US" dirty="0"/>
          </a:p>
        </p:txBody>
      </p:sp>
      <p:sp>
        <p:nvSpPr>
          <p:cNvPr id="4" name="Date Placeholder 3">
            <a:extLst>
              <a:ext uri="{FF2B5EF4-FFF2-40B4-BE49-F238E27FC236}">
                <a16:creationId xmlns:a16="http://schemas.microsoft.com/office/drawing/2014/main" id="{A98C9C3F-078D-036B-3F40-981D9D3EA058}"/>
              </a:ext>
            </a:extLst>
          </p:cNvPr>
          <p:cNvSpPr>
            <a:spLocks noGrp="1"/>
          </p:cNvSpPr>
          <p:nvPr>
            <p:ph type="dt" sz="half" idx="10"/>
          </p:nvPr>
        </p:nvSpPr>
        <p:spPr/>
        <p:txBody>
          <a:bodyPr/>
          <a:lstStyle/>
          <a:p>
            <a:fld id="{51D39E17-251F-466E-AC47-C4465EB39F26}" type="datetime1">
              <a:rPr lang="en-US" smtClean="0"/>
              <a:t>10/30/2024</a:t>
            </a:fld>
            <a:endParaRPr lang="en-US"/>
          </a:p>
        </p:txBody>
      </p:sp>
      <p:sp>
        <p:nvSpPr>
          <p:cNvPr id="5" name="Slide Number Placeholder 4">
            <a:extLst>
              <a:ext uri="{FF2B5EF4-FFF2-40B4-BE49-F238E27FC236}">
                <a16:creationId xmlns:a16="http://schemas.microsoft.com/office/drawing/2014/main" id="{0D511AF5-E304-941E-193F-C60C846E63CD}"/>
              </a:ext>
            </a:extLst>
          </p:cNvPr>
          <p:cNvSpPr>
            <a:spLocks noGrp="1"/>
          </p:cNvSpPr>
          <p:nvPr>
            <p:ph type="sldNum" sz="quarter" idx="12"/>
          </p:nvPr>
        </p:nvSpPr>
        <p:spPr/>
        <p:txBody>
          <a:bodyPr/>
          <a:lstStyle/>
          <a:p>
            <a:fld id="{57084508-697E-4AD7-85F2-65EDA88C5B73}" type="slidenum">
              <a:rPr lang="en-US" smtClean="0"/>
              <a:t>2</a:t>
            </a:fld>
            <a:endParaRPr lang="en-US"/>
          </a:p>
        </p:txBody>
      </p:sp>
    </p:spTree>
    <p:extLst>
      <p:ext uri="{BB962C8B-B14F-4D97-AF65-F5344CB8AC3E}">
        <p14:creationId xmlns:p14="http://schemas.microsoft.com/office/powerpoint/2010/main" val="3838815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9C1AB-FC1A-BC1C-C776-41EA25DFDDF3}"/>
              </a:ext>
            </a:extLst>
          </p:cNvPr>
          <p:cNvSpPr>
            <a:spLocks noGrp="1"/>
          </p:cNvSpPr>
          <p:nvPr>
            <p:ph type="title"/>
          </p:nvPr>
        </p:nvSpPr>
        <p:spPr/>
        <p:txBody>
          <a:bodyPr/>
          <a:lstStyle/>
          <a:p>
            <a:r>
              <a:rPr lang="en-US" dirty="0">
                <a:solidFill>
                  <a:srgbClr val="0070C0"/>
                </a:solidFill>
              </a:rPr>
              <a:t>Experience with </a:t>
            </a:r>
            <a:r>
              <a:rPr lang="en-US" dirty="0" err="1">
                <a:solidFill>
                  <a:srgbClr val="0070C0"/>
                </a:solidFill>
              </a:rPr>
              <a:t>InCommon</a:t>
            </a:r>
            <a:r>
              <a:rPr lang="en-US" dirty="0">
                <a:solidFill>
                  <a:srgbClr val="0070C0"/>
                </a:solidFill>
              </a:rPr>
              <a:t> Comanage</a:t>
            </a:r>
          </a:p>
        </p:txBody>
      </p:sp>
      <p:sp>
        <p:nvSpPr>
          <p:cNvPr id="3" name="Content Placeholder 2">
            <a:extLst>
              <a:ext uri="{FF2B5EF4-FFF2-40B4-BE49-F238E27FC236}">
                <a16:creationId xmlns:a16="http://schemas.microsoft.com/office/drawing/2014/main" id="{1022EB49-8F12-8A27-51B6-C976F3F3CD1F}"/>
              </a:ext>
            </a:extLst>
          </p:cNvPr>
          <p:cNvSpPr>
            <a:spLocks noGrp="1"/>
          </p:cNvSpPr>
          <p:nvPr>
            <p:ph idx="1"/>
          </p:nvPr>
        </p:nvSpPr>
        <p:spPr>
          <a:xfrm>
            <a:off x="838200" y="1514168"/>
            <a:ext cx="10515600" cy="4662795"/>
          </a:xfrm>
        </p:spPr>
        <p:txBody>
          <a:bodyPr>
            <a:normAutofit fontScale="92500" lnSpcReduction="20000"/>
          </a:bodyPr>
          <a:lstStyle/>
          <a:p>
            <a:r>
              <a:rPr lang="en-US" dirty="0"/>
              <a:t>Ultimately 3/10 with unresolved issues: </a:t>
            </a:r>
          </a:p>
          <a:p>
            <a:pPr lvl="1"/>
            <a:r>
              <a:rPr lang="en-US" b="1" dirty="0">
                <a:solidFill>
                  <a:srgbClr val="FF0000"/>
                </a:solidFill>
              </a:rPr>
              <a:t>Yongsun Kim (Sejong U): </a:t>
            </a:r>
            <a:r>
              <a:rPr lang="en-US" dirty="0"/>
              <a:t>Sejong not in list of institutions in Comanage</a:t>
            </a:r>
          </a:p>
          <a:p>
            <a:pPr lvl="1"/>
            <a:r>
              <a:rPr lang="en-US" b="1" dirty="0"/>
              <a:t>Charles Hyde (ODU): </a:t>
            </a:r>
            <a:r>
              <a:rPr lang="en-US" dirty="0"/>
              <a:t>3-4 step process but was able to connect</a:t>
            </a:r>
          </a:p>
          <a:p>
            <a:pPr lvl="1"/>
            <a:r>
              <a:rPr lang="en-US" b="1" dirty="0"/>
              <a:t>Sylvester Joosten (ANL): </a:t>
            </a:r>
            <a:r>
              <a:rPr lang="en-US" dirty="0"/>
              <a:t>Failed, had to enroll, added ORCID and wait to be approved. Able to access in private browser. </a:t>
            </a:r>
          </a:p>
          <a:p>
            <a:pPr lvl="1"/>
            <a:r>
              <a:rPr lang="en-US" b="1" dirty="0">
                <a:solidFill>
                  <a:srgbClr val="FF0000"/>
                </a:solidFill>
              </a:rPr>
              <a:t>Asmita (IITB): </a:t>
            </a:r>
            <a:r>
              <a:rPr lang="en-US" dirty="0"/>
              <a:t>Failed, asks for BNL login?</a:t>
            </a:r>
          </a:p>
          <a:p>
            <a:pPr lvl="1"/>
            <a:r>
              <a:rPr lang="en-US" b="1" dirty="0"/>
              <a:t>Francesco </a:t>
            </a:r>
            <a:r>
              <a:rPr lang="en-US" b="1" dirty="0" err="1"/>
              <a:t>Bossu</a:t>
            </a:r>
            <a:r>
              <a:rPr lang="en-US" b="1" dirty="0"/>
              <a:t>: </a:t>
            </a:r>
            <a:r>
              <a:rPr lang="en-US" dirty="0"/>
              <a:t>Failed, CEA error message. </a:t>
            </a:r>
          </a:p>
          <a:p>
            <a:pPr lvl="1"/>
            <a:r>
              <a:rPr lang="en-US" b="1" dirty="0"/>
              <a:t>Pietro (INFN):  </a:t>
            </a:r>
            <a:r>
              <a:rPr lang="en-US" dirty="0"/>
              <a:t>Previously registered INFN, all good. </a:t>
            </a:r>
          </a:p>
          <a:p>
            <a:pPr lvl="1"/>
            <a:r>
              <a:rPr lang="en-US" b="1" dirty="0">
                <a:solidFill>
                  <a:srgbClr val="FF0000"/>
                </a:solidFill>
              </a:rPr>
              <a:t>Hamlet (YERPHI): </a:t>
            </a:r>
            <a:r>
              <a:rPr lang="en-US" dirty="0"/>
              <a:t>A.I. </a:t>
            </a:r>
            <a:r>
              <a:rPr lang="en-US" dirty="0" err="1"/>
              <a:t>Alikhanyan</a:t>
            </a:r>
            <a:r>
              <a:rPr lang="en-US" dirty="0"/>
              <a:t> National Science Laboratory (AANL) not in institution list</a:t>
            </a:r>
          </a:p>
          <a:p>
            <a:pPr lvl="1"/>
            <a:r>
              <a:rPr lang="en-US" b="1" dirty="0"/>
              <a:t>Rachel Montgomery (Glasgow): </a:t>
            </a:r>
            <a:r>
              <a:rPr lang="en-US" dirty="0"/>
              <a:t>Had to register in Comanage, took a few days for approval but worked. </a:t>
            </a:r>
          </a:p>
          <a:p>
            <a:pPr lvl="1"/>
            <a:r>
              <a:rPr lang="en-US" b="1" dirty="0"/>
              <a:t>Paul Newman (Birmingham): </a:t>
            </a:r>
            <a:r>
              <a:rPr lang="en-US" dirty="0"/>
              <a:t>Same experience as reported by Rachel. </a:t>
            </a:r>
          </a:p>
          <a:p>
            <a:pPr lvl="1"/>
            <a:r>
              <a:rPr lang="en-US" b="1" dirty="0"/>
              <a:t>Carlos </a:t>
            </a:r>
            <a:r>
              <a:rPr lang="en-US" b="1" dirty="0" err="1"/>
              <a:t>Munhoz</a:t>
            </a:r>
            <a:r>
              <a:rPr lang="en-US" b="1" dirty="0"/>
              <a:t> Camacho (</a:t>
            </a:r>
            <a:r>
              <a:rPr lang="en-US" b="1" dirty="0" err="1"/>
              <a:t>IJCLab</a:t>
            </a:r>
            <a:r>
              <a:rPr lang="en-US" b="1" dirty="0"/>
              <a:t>): </a:t>
            </a:r>
            <a:r>
              <a:rPr lang="en-US" dirty="0"/>
              <a:t>Works except for "Representatives" tab (access denied)</a:t>
            </a:r>
          </a:p>
        </p:txBody>
      </p:sp>
      <p:sp>
        <p:nvSpPr>
          <p:cNvPr id="4" name="Date Placeholder 3">
            <a:extLst>
              <a:ext uri="{FF2B5EF4-FFF2-40B4-BE49-F238E27FC236}">
                <a16:creationId xmlns:a16="http://schemas.microsoft.com/office/drawing/2014/main" id="{5CBDBAA6-F2F0-CA25-C83F-80940FC82306}"/>
              </a:ext>
            </a:extLst>
          </p:cNvPr>
          <p:cNvSpPr>
            <a:spLocks noGrp="1"/>
          </p:cNvSpPr>
          <p:nvPr>
            <p:ph type="dt" sz="half" idx="10"/>
          </p:nvPr>
        </p:nvSpPr>
        <p:spPr/>
        <p:txBody>
          <a:bodyPr/>
          <a:lstStyle/>
          <a:p>
            <a:fld id="{51D39E17-251F-466E-AC47-C4465EB39F26}" type="datetime1">
              <a:rPr lang="en-US" smtClean="0"/>
              <a:t>10/30/2024</a:t>
            </a:fld>
            <a:endParaRPr lang="en-US"/>
          </a:p>
        </p:txBody>
      </p:sp>
      <p:sp>
        <p:nvSpPr>
          <p:cNvPr id="5" name="Slide Number Placeholder 4">
            <a:extLst>
              <a:ext uri="{FF2B5EF4-FFF2-40B4-BE49-F238E27FC236}">
                <a16:creationId xmlns:a16="http://schemas.microsoft.com/office/drawing/2014/main" id="{E10C8260-77F2-2A0D-8CB3-86B5A5B30FC6}"/>
              </a:ext>
            </a:extLst>
          </p:cNvPr>
          <p:cNvSpPr>
            <a:spLocks noGrp="1"/>
          </p:cNvSpPr>
          <p:nvPr>
            <p:ph type="sldNum" sz="quarter" idx="12"/>
          </p:nvPr>
        </p:nvSpPr>
        <p:spPr/>
        <p:txBody>
          <a:bodyPr/>
          <a:lstStyle/>
          <a:p>
            <a:fld id="{57084508-697E-4AD7-85F2-65EDA88C5B73}" type="slidenum">
              <a:rPr lang="en-US" smtClean="0"/>
              <a:t>3</a:t>
            </a:fld>
            <a:endParaRPr lang="en-US"/>
          </a:p>
        </p:txBody>
      </p:sp>
    </p:spTree>
    <p:extLst>
      <p:ext uri="{BB962C8B-B14F-4D97-AF65-F5344CB8AC3E}">
        <p14:creationId xmlns:p14="http://schemas.microsoft.com/office/powerpoint/2010/main" val="2377032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0EA38-52F3-A6D6-D77D-4E13B5FE6DC1}"/>
              </a:ext>
            </a:extLst>
          </p:cNvPr>
          <p:cNvSpPr>
            <a:spLocks noGrp="1"/>
          </p:cNvSpPr>
          <p:nvPr>
            <p:ph type="title"/>
          </p:nvPr>
        </p:nvSpPr>
        <p:spPr>
          <a:xfrm>
            <a:off x="838200" y="365125"/>
            <a:ext cx="10515600" cy="905325"/>
          </a:xfrm>
        </p:spPr>
        <p:txBody>
          <a:bodyPr/>
          <a:lstStyle/>
          <a:p>
            <a:r>
              <a:rPr lang="en-US" dirty="0" err="1">
                <a:solidFill>
                  <a:srgbClr val="0070C0"/>
                </a:solidFill>
              </a:rPr>
              <a:t>ePIC</a:t>
            </a:r>
            <a:r>
              <a:rPr lang="en-US" dirty="0">
                <a:solidFill>
                  <a:srgbClr val="0070C0"/>
                </a:solidFill>
              </a:rPr>
              <a:t> Phone Book is “live”</a:t>
            </a:r>
          </a:p>
        </p:txBody>
      </p:sp>
      <p:sp>
        <p:nvSpPr>
          <p:cNvPr id="3" name="Content Placeholder 2">
            <a:extLst>
              <a:ext uri="{FF2B5EF4-FFF2-40B4-BE49-F238E27FC236}">
                <a16:creationId xmlns:a16="http://schemas.microsoft.com/office/drawing/2014/main" id="{E7C76CB1-6DE4-99DD-9918-59CAA44D8542}"/>
              </a:ext>
            </a:extLst>
          </p:cNvPr>
          <p:cNvSpPr>
            <a:spLocks noGrp="1"/>
          </p:cNvSpPr>
          <p:nvPr>
            <p:ph idx="1"/>
          </p:nvPr>
        </p:nvSpPr>
        <p:spPr>
          <a:xfrm>
            <a:off x="838200" y="1270450"/>
            <a:ext cx="10515600" cy="4906513"/>
          </a:xfrm>
        </p:spPr>
        <p:txBody>
          <a:bodyPr/>
          <a:lstStyle/>
          <a:p>
            <a:r>
              <a:rPr lang="en-US" dirty="0"/>
              <a:t>Currently  available at </a:t>
            </a:r>
            <a:r>
              <a:rPr lang="en-US" dirty="0">
                <a:hlinkClick r:id="rId2"/>
              </a:rPr>
              <a:t>epic-eic.org </a:t>
            </a:r>
            <a:endParaRPr lang="en-US" dirty="0"/>
          </a:p>
          <a:p>
            <a:r>
              <a:rPr lang="en-US" dirty="0"/>
              <a:t>Federated (</a:t>
            </a:r>
            <a:r>
              <a:rPr lang="en-US" dirty="0" err="1"/>
              <a:t>InCommon</a:t>
            </a:r>
            <a:r>
              <a:rPr lang="en-US" dirty="0"/>
              <a:t> Comanage) required to verify identity</a:t>
            </a:r>
          </a:p>
          <a:p>
            <a:pPr lvl="1"/>
            <a:r>
              <a:rPr lang="en-US" dirty="0"/>
              <a:t>Question: Why </a:t>
            </a:r>
            <a:r>
              <a:rPr lang="en-US" dirty="0" err="1"/>
              <a:t>InCommon</a:t>
            </a:r>
            <a:r>
              <a:rPr lang="en-US" dirty="0"/>
              <a:t> Comanage instead of </a:t>
            </a:r>
            <a:r>
              <a:rPr lang="en-US" dirty="0" err="1"/>
              <a:t>InCommon</a:t>
            </a:r>
            <a:r>
              <a:rPr lang="en-US" dirty="0"/>
              <a:t> Federation? </a:t>
            </a:r>
          </a:p>
          <a:p>
            <a:pPr lvl="1"/>
            <a:r>
              <a:rPr lang="en-US" dirty="0"/>
              <a:t>Collaboration already familiar with </a:t>
            </a:r>
            <a:r>
              <a:rPr lang="en-US" dirty="0" err="1"/>
              <a:t>InCommon</a:t>
            </a:r>
            <a:r>
              <a:rPr lang="en-US" dirty="0"/>
              <a:t> Federation (Indico)</a:t>
            </a:r>
          </a:p>
          <a:p>
            <a:r>
              <a:rPr lang="en-US" dirty="0"/>
              <a:t>Full access available once identify verified by Comanage</a:t>
            </a:r>
          </a:p>
          <a:p>
            <a:pPr lvl="1"/>
            <a:r>
              <a:rPr lang="en-US" dirty="0"/>
              <a:t>Includes member information</a:t>
            </a:r>
            <a:br>
              <a:rPr lang="en-US" dirty="0"/>
            </a:br>
            <a:r>
              <a:rPr lang="en-US" dirty="0"/>
              <a:t>and members per institution</a:t>
            </a:r>
          </a:p>
          <a:p>
            <a:pPr lvl="1"/>
            <a:r>
              <a:rPr lang="en-US" dirty="0"/>
              <a:t>Member information currently</a:t>
            </a:r>
            <a:br>
              <a:rPr lang="en-US" dirty="0"/>
            </a:br>
            <a:r>
              <a:rPr lang="en-US" dirty="0"/>
              <a:t>just name, email and institution –</a:t>
            </a:r>
            <a:br>
              <a:rPr lang="en-US" dirty="0"/>
            </a:br>
            <a:r>
              <a:rPr lang="en-US" dirty="0"/>
              <a:t>BUT database has capability </a:t>
            </a:r>
            <a:br>
              <a:rPr lang="en-US" dirty="0"/>
            </a:br>
            <a:r>
              <a:rPr lang="en-US" dirty="0"/>
              <a:t>to store much more</a:t>
            </a:r>
          </a:p>
          <a:p>
            <a:endParaRPr lang="en-US" dirty="0"/>
          </a:p>
        </p:txBody>
      </p:sp>
      <p:pic>
        <p:nvPicPr>
          <p:cNvPr id="5" name="Picture 4" descr="A screenshot of a computer&#10;&#10;Description automatically generated">
            <a:extLst>
              <a:ext uri="{FF2B5EF4-FFF2-40B4-BE49-F238E27FC236}">
                <a16:creationId xmlns:a16="http://schemas.microsoft.com/office/drawing/2014/main" id="{EF331AAA-1DF6-FB4D-1693-EE4BC2744B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3723706"/>
            <a:ext cx="5868219" cy="2915057"/>
          </a:xfrm>
          <a:prstGeom prst="rect">
            <a:avLst/>
          </a:prstGeom>
        </p:spPr>
      </p:pic>
      <p:sp>
        <p:nvSpPr>
          <p:cNvPr id="6" name="Date Placeholder 5">
            <a:extLst>
              <a:ext uri="{FF2B5EF4-FFF2-40B4-BE49-F238E27FC236}">
                <a16:creationId xmlns:a16="http://schemas.microsoft.com/office/drawing/2014/main" id="{870C59C3-565D-81ED-CC9F-190C91EE41CC}"/>
              </a:ext>
            </a:extLst>
          </p:cNvPr>
          <p:cNvSpPr>
            <a:spLocks noGrp="1"/>
          </p:cNvSpPr>
          <p:nvPr>
            <p:ph type="dt" sz="half" idx="10"/>
          </p:nvPr>
        </p:nvSpPr>
        <p:spPr/>
        <p:txBody>
          <a:bodyPr/>
          <a:lstStyle/>
          <a:p>
            <a:fld id="{6CCAC750-FDC5-4EEF-8895-B3F5C520BFE1}" type="datetime1">
              <a:rPr lang="en-US" smtClean="0"/>
              <a:t>10/30/2024</a:t>
            </a:fld>
            <a:endParaRPr lang="en-US"/>
          </a:p>
        </p:txBody>
      </p:sp>
      <p:sp>
        <p:nvSpPr>
          <p:cNvPr id="7" name="Slide Number Placeholder 6">
            <a:extLst>
              <a:ext uri="{FF2B5EF4-FFF2-40B4-BE49-F238E27FC236}">
                <a16:creationId xmlns:a16="http://schemas.microsoft.com/office/drawing/2014/main" id="{00C612BC-2291-D536-B1FF-C399BCFC1BD0}"/>
              </a:ext>
            </a:extLst>
          </p:cNvPr>
          <p:cNvSpPr>
            <a:spLocks noGrp="1"/>
          </p:cNvSpPr>
          <p:nvPr>
            <p:ph type="sldNum" sz="quarter" idx="12"/>
          </p:nvPr>
        </p:nvSpPr>
        <p:spPr/>
        <p:txBody>
          <a:bodyPr/>
          <a:lstStyle/>
          <a:p>
            <a:fld id="{57084508-697E-4AD7-85F2-65EDA88C5B73}" type="slidenum">
              <a:rPr lang="en-US" smtClean="0"/>
              <a:t>4</a:t>
            </a:fld>
            <a:endParaRPr lang="en-US"/>
          </a:p>
        </p:txBody>
      </p:sp>
    </p:spTree>
    <p:extLst>
      <p:ext uri="{BB962C8B-B14F-4D97-AF65-F5344CB8AC3E}">
        <p14:creationId xmlns:p14="http://schemas.microsoft.com/office/powerpoint/2010/main" val="3481980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6FD59-0574-15E8-594D-AF3A5F0C1D2D}"/>
              </a:ext>
            </a:extLst>
          </p:cNvPr>
          <p:cNvSpPr>
            <a:spLocks noGrp="1"/>
          </p:cNvSpPr>
          <p:nvPr>
            <p:ph type="title"/>
          </p:nvPr>
        </p:nvSpPr>
        <p:spPr>
          <a:xfrm>
            <a:off x="838200" y="365126"/>
            <a:ext cx="10515600" cy="889140"/>
          </a:xfrm>
        </p:spPr>
        <p:txBody>
          <a:bodyPr/>
          <a:lstStyle/>
          <a:p>
            <a:r>
              <a:rPr lang="en-US" dirty="0">
                <a:solidFill>
                  <a:srgbClr val="0070C0"/>
                </a:solidFill>
              </a:rPr>
              <a:t>Levels of Access</a:t>
            </a:r>
          </a:p>
        </p:txBody>
      </p:sp>
      <p:sp>
        <p:nvSpPr>
          <p:cNvPr id="3" name="Content Placeholder 2">
            <a:extLst>
              <a:ext uri="{FF2B5EF4-FFF2-40B4-BE49-F238E27FC236}">
                <a16:creationId xmlns:a16="http://schemas.microsoft.com/office/drawing/2014/main" id="{9180D4E6-0927-3B60-6474-C12250EBF6A0}"/>
              </a:ext>
            </a:extLst>
          </p:cNvPr>
          <p:cNvSpPr>
            <a:spLocks noGrp="1"/>
          </p:cNvSpPr>
          <p:nvPr>
            <p:ph idx="1"/>
          </p:nvPr>
        </p:nvSpPr>
        <p:spPr>
          <a:xfrm>
            <a:off x="838200" y="1254266"/>
            <a:ext cx="10515600" cy="5238608"/>
          </a:xfrm>
        </p:spPr>
        <p:txBody>
          <a:bodyPr>
            <a:normAutofit fontScale="92500" lnSpcReduction="10000"/>
          </a:bodyPr>
          <a:lstStyle/>
          <a:p>
            <a:r>
              <a:rPr lang="en-US" dirty="0"/>
              <a:t>What levels of access do we want? </a:t>
            </a:r>
          </a:p>
          <a:p>
            <a:pPr lvl="1"/>
            <a:r>
              <a:rPr lang="en-US" dirty="0"/>
              <a:t>Is it OK that anyone (</a:t>
            </a:r>
            <a:r>
              <a:rPr lang="en-US" dirty="0" err="1"/>
              <a:t>ePIC</a:t>
            </a:r>
            <a:r>
              <a:rPr lang="en-US" dirty="0"/>
              <a:t> and non-</a:t>
            </a:r>
            <a:r>
              <a:rPr lang="en-US" dirty="0" err="1"/>
              <a:t>ePIC</a:t>
            </a:r>
            <a:r>
              <a:rPr lang="en-US" dirty="0"/>
              <a:t>) can access member and institution information? </a:t>
            </a:r>
          </a:p>
          <a:p>
            <a:pPr lvl="2"/>
            <a:r>
              <a:rPr lang="en-US" dirty="0"/>
              <a:t>This is how it is done for EICUG and </a:t>
            </a:r>
            <a:r>
              <a:rPr lang="en-US" dirty="0" err="1"/>
              <a:t>sPHENIX</a:t>
            </a:r>
            <a:r>
              <a:rPr lang="en-US" dirty="0"/>
              <a:t>, for example</a:t>
            </a:r>
          </a:p>
          <a:p>
            <a:pPr lvl="2"/>
            <a:r>
              <a:rPr lang="en-US" dirty="0"/>
              <a:t>Do we want a public and </a:t>
            </a:r>
            <a:r>
              <a:rPr lang="en-US" dirty="0" err="1"/>
              <a:t>ePIC</a:t>
            </a:r>
            <a:r>
              <a:rPr lang="en-US" dirty="0"/>
              <a:t>-member level of access?</a:t>
            </a:r>
          </a:p>
          <a:p>
            <a:pPr lvl="1"/>
            <a:r>
              <a:rPr lang="en-US" dirty="0"/>
              <a:t>What granularity do we want for </a:t>
            </a:r>
            <a:r>
              <a:rPr lang="en-US" dirty="0" err="1"/>
              <a:t>ePIC</a:t>
            </a:r>
            <a:r>
              <a:rPr lang="en-US" dirty="0"/>
              <a:t> members? </a:t>
            </a:r>
          </a:p>
          <a:p>
            <a:pPr lvl="2"/>
            <a:r>
              <a:rPr lang="en-US" dirty="0"/>
              <a:t>What information about users and institutions do they get to see? </a:t>
            </a:r>
          </a:p>
          <a:p>
            <a:r>
              <a:rPr lang="en-US" dirty="0"/>
              <a:t>Comments: </a:t>
            </a:r>
          </a:p>
          <a:p>
            <a:pPr lvl="1"/>
            <a:r>
              <a:rPr lang="en-US" dirty="0"/>
              <a:t>Right now we store very little information in the Phone Book. We need to be practical, let’s not get lost in protecting information we don’t currently plan to store, as we add information we can update the policy. </a:t>
            </a:r>
          </a:p>
          <a:p>
            <a:pPr lvl="1"/>
            <a:r>
              <a:rPr lang="en-US" dirty="0"/>
              <a:t>If we have to twist ourselves in knots to protect some information, then maybe we should question the wisdom of storing it? </a:t>
            </a:r>
          </a:p>
          <a:p>
            <a:pPr lvl="1"/>
            <a:r>
              <a:rPr lang="en-US" dirty="0"/>
              <a:t>Concern is primarily over demographic information for individuals</a:t>
            </a:r>
          </a:p>
          <a:p>
            <a:pPr lvl="2"/>
            <a:r>
              <a:rPr lang="en-US" dirty="0"/>
              <a:t>Gender identity frequently raised as a concern – useful to have for aggregated statistics, but needs to be protected for individuals. </a:t>
            </a:r>
          </a:p>
        </p:txBody>
      </p:sp>
      <p:sp>
        <p:nvSpPr>
          <p:cNvPr id="4" name="Date Placeholder 3">
            <a:extLst>
              <a:ext uri="{FF2B5EF4-FFF2-40B4-BE49-F238E27FC236}">
                <a16:creationId xmlns:a16="http://schemas.microsoft.com/office/drawing/2014/main" id="{02472370-DAE6-0047-049B-1C1436FF3428}"/>
              </a:ext>
            </a:extLst>
          </p:cNvPr>
          <p:cNvSpPr>
            <a:spLocks noGrp="1"/>
          </p:cNvSpPr>
          <p:nvPr>
            <p:ph type="dt" sz="half" idx="10"/>
          </p:nvPr>
        </p:nvSpPr>
        <p:spPr/>
        <p:txBody>
          <a:bodyPr/>
          <a:lstStyle/>
          <a:p>
            <a:fld id="{51D39E17-251F-466E-AC47-C4465EB39F26}" type="datetime1">
              <a:rPr lang="en-US" smtClean="0"/>
              <a:t>10/30/2024</a:t>
            </a:fld>
            <a:endParaRPr lang="en-US"/>
          </a:p>
        </p:txBody>
      </p:sp>
      <p:sp>
        <p:nvSpPr>
          <p:cNvPr id="5" name="Slide Number Placeholder 4">
            <a:extLst>
              <a:ext uri="{FF2B5EF4-FFF2-40B4-BE49-F238E27FC236}">
                <a16:creationId xmlns:a16="http://schemas.microsoft.com/office/drawing/2014/main" id="{93B524F4-E555-2F66-D9F0-CCF1B1E7ABC5}"/>
              </a:ext>
            </a:extLst>
          </p:cNvPr>
          <p:cNvSpPr>
            <a:spLocks noGrp="1"/>
          </p:cNvSpPr>
          <p:nvPr>
            <p:ph type="sldNum" sz="quarter" idx="12"/>
          </p:nvPr>
        </p:nvSpPr>
        <p:spPr/>
        <p:txBody>
          <a:bodyPr/>
          <a:lstStyle/>
          <a:p>
            <a:fld id="{57084508-697E-4AD7-85F2-65EDA88C5B73}" type="slidenum">
              <a:rPr lang="en-US" smtClean="0"/>
              <a:t>5</a:t>
            </a:fld>
            <a:endParaRPr lang="en-US"/>
          </a:p>
        </p:txBody>
      </p:sp>
    </p:spTree>
    <p:extLst>
      <p:ext uri="{BB962C8B-B14F-4D97-AF65-F5344CB8AC3E}">
        <p14:creationId xmlns:p14="http://schemas.microsoft.com/office/powerpoint/2010/main" val="83157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09132-BDF4-8C69-0555-7F84FBAA0726}"/>
              </a:ext>
            </a:extLst>
          </p:cNvPr>
          <p:cNvSpPr>
            <a:spLocks noGrp="1"/>
          </p:cNvSpPr>
          <p:nvPr>
            <p:ph type="title"/>
          </p:nvPr>
        </p:nvSpPr>
        <p:spPr>
          <a:xfrm>
            <a:off x="838200" y="365126"/>
            <a:ext cx="10515600" cy="824404"/>
          </a:xfrm>
        </p:spPr>
        <p:txBody>
          <a:bodyPr/>
          <a:lstStyle/>
          <a:p>
            <a:r>
              <a:rPr lang="en-US" dirty="0">
                <a:solidFill>
                  <a:srgbClr val="0070C0"/>
                </a:solidFill>
              </a:rPr>
              <a:t>Draft Idea for Levels of Access</a:t>
            </a:r>
          </a:p>
        </p:txBody>
      </p:sp>
      <p:sp>
        <p:nvSpPr>
          <p:cNvPr id="3" name="Content Placeholder 2">
            <a:extLst>
              <a:ext uri="{FF2B5EF4-FFF2-40B4-BE49-F238E27FC236}">
                <a16:creationId xmlns:a16="http://schemas.microsoft.com/office/drawing/2014/main" id="{694F0253-1C48-CACF-B7CE-E5841799A11D}"/>
              </a:ext>
            </a:extLst>
          </p:cNvPr>
          <p:cNvSpPr>
            <a:spLocks noGrp="1"/>
          </p:cNvSpPr>
          <p:nvPr>
            <p:ph idx="1"/>
          </p:nvPr>
        </p:nvSpPr>
        <p:spPr>
          <a:xfrm>
            <a:off x="838200" y="1294726"/>
            <a:ext cx="10515600" cy="4882237"/>
          </a:xfrm>
        </p:spPr>
        <p:txBody>
          <a:bodyPr>
            <a:normAutofit fontScale="85000" lnSpcReduction="20000"/>
          </a:bodyPr>
          <a:lstStyle/>
          <a:p>
            <a:r>
              <a:rPr lang="en-US" dirty="0"/>
              <a:t>Define access levels, and allowed access at each level. Anything not explicitly allowed is not available. </a:t>
            </a:r>
          </a:p>
          <a:p>
            <a:pPr lvl="1"/>
            <a:r>
              <a:rPr lang="en-US" dirty="0"/>
              <a:t>Protects new information as it is added. </a:t>
            </a:r>
          </a:p>
          <a:p>
            <a:r>
              <a:rPr lang="en-US" dirty="0"/>
              <a:t>Suggested access levels: </a:t>
            </a:r>
          </a:p>
          <a:p>
            <a:pPr lvl="1"/>
            <a:r>
              <a:rPr lang="en-US" dirty="0"/>
              <a:t>PUBLIC: </a:t>
            </a:r>
          </a:p>
          <a:p>
            <a:pPr lvl="2"/>
            <a:r>
              <a:rPr lang="en-US" dirty="0"/>
              <a:t>Ability to search for name and get email and institution, or search by email and get name and institution</a:t>
            </a:r>
          </a:p>
          <a:p>
            <a:pPr lvl="1"/>
            <a:r>
              <a:rPr lang="en-US" dirty="0" err="1"/>
              <a:t>ePIC</a:t>
            </a:r>
            <a:r>
              <a:rPr lang="en-US" dirty="0"/>
              <a:t> MEMBER: </a:t>
            </a:r>
          </a:p>
          <a:p>
            <a:pPr lvl="2"/>
            <a:r>
              <a:rPr lang="en-US" dirty="0"/>
              <a:t>An “</a:t>
            </a:r>
            <a:r>
              <a:rPr lang="en-US" dirty="0" err="1"/>
              <a:t>ePIC</a:t>
            </a:r>
            <a:r>
              <a:rPr lang="en-US" dirty="0"/>
              <a:t> member” is defined by being present and active in the </a:t>
            </a:r>
            <a:r>
              <a:rPr lang="en-US" dirty="0" err="1"/>
              <a:t>ePIC</a:t>
            </a:r>
            <a:r>
              <a:rPr lang="en-US" dirty="0"/>
              <a:t> Phone Book</a:t>
            </a:r>
          </a:p>
          <a:p>
            <a:pPr lvl="2"/>
            <a:r>
              <a:rPr lang="en-US" dirty="0"/>
              <a:t>Full ability to view name, email, institution, and WG/DSC affiliation of members</a:t>
            </a:r>
          </a:p>
          <a:p>
            <a:pPr lvl="2"/>
            <a:r>
              <a:rPr lang="en-US" dirty="0"/>
              <a:t>Can view membership by institution</a:t>
            </a:r>
          </a:p>
          <a:p>
            <a:pPr lvl="1"/>
            <a:r>
              <a:rPr lang="en-US" dirty="0" err="1"/>
              <a:t>ePIC</a:t>
            </a:r>
            <a:r>
              <a:rPr lang="en-US" dirty="0"/>
              <a:t> CC MEMBER: </a:t>
            </a:r>
          </a:p>
          <a:p>
            <a:pPr lvl="2"/>
            <a:r>
              <a:rPr lang="en-US" dirty="0"/>
              <a:t>As </a:t>
            </a:r>
            <a:r>
              <a:rPr lang="en-US" dirty="0" err="1"/>
              <a:t>ePIC</a:t>
            </a:r>
            <a:r>
              <a:rPr lang="en-US" dirty="0"/>
              <a:t> Member, but can view </a:t>
            </a:r>
            <a:r>
              <a:rPr lang="en-US" b="1" dirty="0"/>
              <a:t>all</a:t>
            </a:r>
            <a:r>
              <a:rPr lang="en-US" dirty="0"/>
              <a:t> information for their individual members of their institution</a:t>
            </a:r>
          </a:p>
          <a:p>
            <a:pPr lvl="1"/>
            <a:r>
              <a:rPr lang="en-US" dirty="0" err="1"/>
              <a:t>ePIC</a:t>
            </a:r>
            <a:r>
              <a:rPr lang="en-US" dirty="0"/>
              <a:t> MANAGEMENT: </a:t>
            </a:r>
          </a:p>
          <a:p>
            <a:pPr lvl="2"/>
            <a:r>
              <a:rPr lang="en-US" dirty="0"/>
              <a:t>Defined as SP and CC leadership (should this include more, coordinators, etc.?)</a:t>
            </a:r>
          </a:p>
          <a:p>
            <a:pPr lvl="2"/>
            <a:r>
              <a:rPr lang="en-US" dirty="0"/>
              <a:t>Full access to view all member information (including demographic information?)</a:t>
            </a:r>
          </a:p>
          <a:p>
            <a:pPr lvl="1"/>
            <a:r>
              <a:rPr lang="en-US" dirty="0"/>
              <a:t>ADMIN: </a:t>
            </a:r>
          </a:p>
          <a:p>
            <a:pPr lvl="2"/>
            <a:r>
              <a:rPr lang="en-US" dirty="0"/>
              <a:t>Full read/write access to all information, individual and institution </a:t>
            </a:r>
          </a:p>
        </p:txBody>
      </p:sp>
      <p:sp>
        <p:nvSpPr>
          <p:cNvPr id="4" name="Date Placeholder 3">
            <a:extLst>
              <a:ext uri="{FF2B5EF4-FFF2-40B4-BE49-F238E27FC236}">
                <a16:creationId xmlns:a16="http://schemas.microsoft.com/office/drawing/2014/main" id="{6E04A869-2FAC-7F56-2BE8-BADADCA7B44D}"/>
              </a:ext>
            </a:extLst>
          </p:cNvPr>
          <p:cNvSpPr>
            <a:spLocks noGrp="1"/>
          </p:cNvSpPr>
          <p:nvPr>
            <p:ph type="dt" sz="half" idx="10"/>
          </p:nvPr>
        </p:nvSpPr>
        <p:spPr/>
        <p:txBody>
          <a:bodyPr/>
          <a:lstStyle/>
          <a:p>
            <a:fld id="{51D39E17-251F-466E-AC47-C4465EB39F26}" type="datetime1">
              <a:rPr lang="en-US" smtClean="0"/>
              <a:t>10/30/2024</a:t>
            </a:fld>
            <a:endParaRPr lang="en-US"/>
          </a:p>
        </p:txBody>
      </p:sp>
      <p:sp>
        <p:nvSpPr>
          <p:cNvPr id="5" name="Slide Number Placeholder 4">
            <a:extLst>
              <a:ext uri="{FF2B5EF4-FFF2-40B4-BE49-F238E27FC236}">
                <a16:creationId xmlns:a16="http://schemas.microsoft.com/office/drawing/2014/main" id="{5E2FAFEC-9561-3F7C-8113-6A1B25AEB140}"/>
              </a:ext>
            </a:extLst>
          </p:cNvPr>
          <p:cNvSpPr>
            <a:spLocks noGrp="1"/>
          </p:cNvSpPr>
          <p:nvPr>
            <p:ph type="sldNum" sz="quarter" idx="12"/>
          </p:nvPr>
        </p:nvSpPr>
        <p:spPr/>
        <p:txBody>
          <a:bodyPr/>
          <a:lstStyle/>
          <a:p>
            <a:fld id="{57084508-697E-4AD7-85F2-65EDA88C5B73}" type="slidenum">
              <a:rPr lang="en-US" smtClean="0"/>
              <a:t>6</a:t>
            </a:fld>
            <a:endParaRPr lang="en-US"/>
          </a:p>
        </p:txBody>
      </p:sp>
    </p:spTree>
    <p:extLst>
      <p:ext uri="{BB962C8B-B14F-4D97-AF65-F5344CB8AC3E}">
        <p14:creationId xmlns:p14="http://schemas.microsoft.com/office/powerpoint/2010/main" val="3749097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27C4D-44EB-3568-52D7-B30647D6853B}"/>
              </a:ext>
            </a:extLst>
          </p:cNvPr>
          <p:cNvSpPr>
            <a:spLocks noGrp="1"/>
          </p:cNvSpPr>
          <p:nvPr>
            <p:ph type="title"/>
          </p:nvPr>
        </p:nvSpPr>
        <p:spPr/>
        <p:txBody>
          <a:bodyPr/>
          <a:lstStyle/>
          <a:p>
            <a:r>
              <a:rPr lang="en-US" dirty="0">
                <a:solidFill>
                  <a:srgbClr val="0070C0"/>
                </a:solidFill>
              </a:rPr>
              <a:t>Comments/Questions on Access</a:t>
            </a:r>
          </a:p>
        </p:txBody>
      </p:sp>
      <p:sp>
        <p:nvSpPr>
          <p:cNvPr id="3" name="Content Placeholder 2">
            <a:extLst>
              <a:ext uri="{FF2B5EF4-FFF2-40B4-BE49-F238E27FC236}">
                <a16:creationId xmlns:a16="http://schemas.microsoft.com/office/drawing/2014/main" id="{0202AE52-B6DA-E756-221B-07C911D58741}"/>
              </a:ext>
            </a:extLst>
          </p:cNvPr>
          <p:cNvSpPr>
            <a:spLocks noGrp="1"/>
          </p:cNvSpPr>
          <p:nvPr>
            <p:ph idx="1"/>
          </p:nvPr>
        </p:nvSpPr>
        <p:spPr>
          <a:xfrm>
            <a:off x="838200" y="1513211"/>
            <a:ext cx="10515600" cy="4663752"/>
          </a:xfrm>
        </p:spPr>
        <p:txBody>
          <a:bodyPr/>
          <a:lstStyle/>
          <a:p>
            <a:r>
              <a:rPr lang="en-US" dirty="0"/>
              <a:t>Am I making things too complicated by distinguishing between “PUBLIC” and “</a:t>
            </a:r>
            <a:r>
              <a:rPr lang="en-US" dirty="0" err="1"/>
              <a:t>ePIC</a:t>
            </a:r>
            <a:r>
              <a:rPr lang="en-US" dirty="0"/>
              <a:t> MEMBER” access. Other collaborations (EICUG and </a:t>
            </a:r>
            <a:r>
              <a:rPr lang="en-US" dirty="0" err="1"/>
              <a:t>sPHENIX</a:t>
            </a:r>
            <a:r>
              <a:rPr lang="en-US" dirty="0"/>
              <a:t>, for example) don’t do this?  </a:t>
            </a:r>
          </a:p>
          <a:p>
            <a:pPr lvl="1"/>
            <a:r>
              <a:rPr lang="en-US" dirty="0"/>
              <a:t>Simpler is always better, but an institution’s individual membership in </a:t>
            </a:r>
            <a:r>
              <a:rPr lang="en-US" dirty="0" err="1"/>
              <a:t>ePIC</a:t>
            </a:r>
            <a:r>
              <a:rPr lang="en-US" dirty="0"/>
              <a:t> might be sensitive? </a:t>
            </a:r>
          </a:p>
          <a:p>
            <a:pPr lvl="1"/>
            <a:endParaRPr lang="en-US" dirty="0"/>
          </a:p>
          <a:p>
            <a:r>
              <a:rPr lang="en-US" dirty="0"/>
              <a:t>Would like to present this as a proposal for discussion at 11/1 General Meeting. </a:t>
            </a:r>
            <a:br>
              <a:rPr lang="en-US" dirty="0"/>
            </a:br>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A1AA4F74-B0C3-6590-20F2-4898F64F4EF2}"/>
              </a:ext>
            </a:extLst>
          </p:cNvPr>
          <p:cNvSpPr>
            <a:spLocks noGrp="1"/>
          </p:cNvSpPr>
          <p:nvPr>
            <p:ph type="dt" sz="half" idx="10"/>
          </p:nvPr>
        </p:nvSpPr>
        <p:spPr/>
        <p:txBody>
          <a:bodyPr/>
          <a:lstStyle/>
          <a:p>
            <a:fld id="{51D39E17-251F-466E-AC47-C4465EB39F26}" type="datetime1">
              <a:rPr lang="en-US" smtClean="0"/>
              <a:t>10/30/2024</a:t>
            </a:fld>
            <a:endParaRPr lang="en-US"/>
          </a:p>
        </p:txBody>
      </p:sp>
      <p:sp>
        <p:nvSpPr>
          <p:cNvPr id="5" name="Slide Number Placeholder 4">
            <a:extLst>
              <a:ext uri="{FF2B5EF4-FFF2-40B4-BE49-F238E27FC236}">
                <a16:creationId xmlns:a16="http://schemas.microsoft.com/office/drawing/2014/main" id="{76D82B97-5E29-7AF9-9638-9EC1006C4A37}"/>
              </a:ext>
            </a:extLst>
          </p:cNvPr>
          <p:cNvSpPr>
            <a:spLocks noGrp="1"/>
          </p:cNvSpPr>
          <p:nvPr>
            <p:ph type="sldNum" sz="quarter" idx="12"/>
          </p:nvPr>
        </p:nvSpPr>
        <p:spPr/>
        <p:txBody>
          <a:bodyPr/>
          <a:lstStyle/>
          <a:p>
            <a:fld id="{57084508-697E-4AD7-85F2-65EDA88C5B73}" type="slidenum">
              <a:rPr lang="en-US" smtClean="0"/>
              <a:t>7</a:t>
            </a:fld>
            <a:endParaRPr lang="en-US"/>
          </a:p>
        </p:txBody>
      </p:sp>
    </p:spTree>
    <p:extLst>
      <p:ext uri="{BB962C8B-B14F-4D97-AF65-F5344CB8AC3E}">
        <p14:creationId xmlns:p14="http://schemas.microsoft.com/office/powerpoint/2010/main" val="3968907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40</TotalTime>
  <Words>756</Words>
  <Application>Microsoft Office PowerPoint</Application>
  <PresentationFormat>Widescreen</PresentationFormat>
  <Paragraphs>77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Aptos</vt:lpstr>
      <vt:lpstr>Aptos Display</vt:lpstr>
      <vt:lpstr>Arial</vt:lpstr>
      <vt:lpstr>Office Theme</vt:lpstr>
      <vt:lpstr>ePIC Phone Book Access and Policies</vt:lpstr>
      <vt:lpstr>Action Items …</vt:lpstr>
      <vt:lpstr>Experience with InCommon Comanage</vt:lpstr>
      <vt:lpstr>ePIC Phone Book is “live”</vt:lpstr>
      <vt:lpstr>Levels of Access</vt:lpstr>
      <vt:lpstr>Draft Idea for Levels of Access</vt:lpstr>
      <vt:lpstr>Comments/Questions on Access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Lajoie, John</dc:creator>
  <cp:lastModifiedBy>Lajoie, John</cp:lastModifiedBy>
  <cp:revision>31</cp:revision>
  <dcterms:created xsi:type="dcterms:W3CDTF">2024-10-10T13:38:04Z</dcterms:created>
  <dcterms:modified xsi:type="dcterms:W3CDTF">2024-10-30T18:30:58Z</dcterms:modified>
</cp:coreProperties>
</file>