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275" r:id="rId3"/>
    <p:sldId id="258" r:id="rId4"/>
    <p:sldId id="272" r:id="rId5"/>
    <p:sldId id="259" r:id="rId6"/>
    <p:sldId id="273" r:id="rId7"/>
    <p:sldId id="276" r:id="rId8"/>
    <p:sldId id="274" r:id="rId9"/>
    <p:sldId id="270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79" r:id="rId18"/>
    <p:sldId id="277" r:id="rId19"/>
    <p:sldId id="278" r:id="rId20"/>
    <p:sldId id="25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13"/>
  </p:normalViewPr>
  <p:slideViewPr>
    <p:cSldViewPr snapToGrid="0" snapToObjects="1">
      <p:cViewPr varScale="1">
        <p:scale>
          <a:sx n="108" d="100"/>
          <a:sy n="108" d="100"/>
        </p:scale>
        <p:origin x="7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2858-9DF2-C241-A5D3-3E32AA08CFCE}" type="datetime1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6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87DF-221E-4C40-8655-E78900578B3A}" type="datetime1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91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8BA2-EDB5-DD4B-8F15-1F8C2216405A}" type="datetime1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3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7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C4BB-5059-F64D-802E-FBD89FC8D401}" type="datetime1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49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DB522-D4B1-1449-8B63-DF241CC458B7}" type="datetime1">
              <a:rPr lang="en-US" smtClean="0"/>
              <a:t>11/7/16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58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4A04-645B-8849-9609-8FC9E0DC9A8A}" type="datetime1">
              <a:rPr lang="en-US" smtClean="0"/>
              <a:t>11/7/16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8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FB3E-2F6D-FA4D-8D8C-CCFEFC9C7AB1}" type="datetime1">
              <a:rPr lang="en-US" smtClean="0"/>
              <a:t>11/7/16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9649-670E-5C42-92FE-5CC76718853C}" type="datetime1">
              <a:rPr lang="en-US" smtClean="0"/>
              <a:t>11/7/16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01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FE37-25DD-704D-B955-FB522374BADD}" type="datetime1">
              <a:rPr lang="en-US" smtClean="0"/>
              <a:t>11/7/16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7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0798-96CC-5E40-B3D3-2992D9708317}" type="datetime1">
              <a:rPr lang="en-US" smtClean="0"/>
              <a:t>11/7/16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0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D5709-7E7D-0948-AA35-E8C4D3D8B1FE}" type="datetime1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F28B0-E87C-2C4E-8191-107DAFE0325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ame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5" t="13198" r="55354" b="13587"/>
          <a:stretch/>
        </p:blipFill>
        <p:spPr>
          <a:xfrm>
            <a:off x="8320550" y="155937"/>
            <a:ext cx="652824" cy="78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3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emf"/><Relationship Id="rId3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emf"/><Relationship Id="rId3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emf"/><Relationship Id="rId3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40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mRICH</a:t>
            </a:r>
            <a:r>
              <a:rPr lang="en-US" dirty="0" smtClean="0"/>
              <a:t> Performance Study</a:t>
            </a:r>
            <a:br>
              <a:rPr lang="en-US" dirty="0" smtClean="0"/>
            </a:br>
            <a:r>
              <a:rPr lang="en-US" dirty="0" smtClean="0"/>
              <a:t>Angular Resolution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Cheuk</a:t>
            </a:r>
            <a:r>
              <a:rPr lang="en-US" dirty="0" smtClean="0"/>
              <a:t>-Ping Wong</a:t>
            </a:r>
          </a:p>
          <a:p>
            <a:r>
              <a:rPr lang="en-US" dirty="0" smtClean="0"/>
              <a:t>Georgia State University</a:t>
            </a:r>
          </a:p>
          <a:p>
            <a:r>
              <a:rPr lang="en-US" dirty="0" smtClean="0"/>
              <a:t>11-04-2016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17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Simulation Result – Cherenkov Angle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f=3”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92350"/>
            <a:ext cx="4371067" cy="2960298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f=6”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388" y="2292350"/>
            <a:ext cx="4371066" cy="296029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10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70700" y="1094168"/>
            <a:ext cx="4401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chemeClr val="accent6">
                    <a:lumMod val="75000"/>
                  </a:schemeClr>
                </a:solidFill>
              </a:rPr>
              <a:t>Infinitesimal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pixel size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65018" y="5239497"/>
                <a:ext cx="4845133" cy="10482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𝜃</m:t>
                    </m:r>
                    <m:r>
                      <a:rPr lang="en-US" i="1" smtClean="0">
                        <a:latin typeface="Cambria Math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charset="0"/>
                              </a:rPr>
                              <m:t>𝑓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Ring radius is proportional to focal length. Thus,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𝜃</m:t>
                    </m:r>
                  </m:oMath>
                </a14:m>
                <a:r>
                  <a:rPr lang="en-US" dirty="0" smtClean="0"/>
                  <a:t> is independent on expansion volume/ focal length</a:t>
                </a:r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18" y="5239497"/>
                <a:ext cx="4845133" cy="1048236"/>
              </a:xfrm>
              <a:prstGeom prst="rect">
                <a:avLst/>
              </a:prstGeom>
              <a:blipFill rotWithShape="0">
                <a:blip r:embed="rId4"/>
                <a:stretch>
                  <a:fillRect l="-1006" r="-881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668058" y="5370123"/>
                <a:ext cx="2787173" cy="910699"/>
              </a:xfrm>
              <a:prstGeom prst="rect">
                <a:avLst/>
              </a:prstGeom>
              <a:ln w="28575">
                <a:solidFill>
                  <a:schemeClr val="accent5"/>
                </a:solidFill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𝑟</m:t>
                      </m:r>
                      <m:r>
                        <a:rPr lang="en-US" i="1">
                          <a:latin typeface="Cambria Math" charset="0"/>
                        </a:rPr>
                        <m:t>=</m:t>
                      </m:r>
                      <m:r>
                        <a:rPr lang="en-US" i="1">
                          <a:latin typeface="Cambria Math" charset="0"/>
                        </a:rPr>
                        <m:t>𝑓</m:t>
                      </m:r>
                      <m:r>
                        <a:rPr lang="en-US" i="1">
                          <a:latin typeface="Cambria Math" charset="0"/>
                        </a:rPr>
                        <m:t>⋅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−1)</m:t>
                                  </m:r>
                                  <m:r>
                                    <a:rPr lang="en-US" i="1"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charset="0"/>
                                    </a:rPr>
                                    <m:t>m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d>
                                <m:d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2−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sSup>
                                <m:sSup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charset="0"/>
                                    </a:rPr>
                                    <m:t>m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058" y="5370123"/>
                <a:ext cx="2787173" cy="9106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solidFill>
                  <a:schemeClr val="accent5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124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21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Simulation Result – </a:t>
            </a:r>
            <a:r>
              <a:rPr lang="el-GR" dirty="0" err="1" smtClean="0"/>
              <a:t>σ</a:t>
            </a:r>
            <a:r>
              <a:rPr lang="el-GR" baseline="-25000" dirty="0" err="1" smtClean="0"/>
              <a:t>θ</a:t>
            </a:r>
            <a:r>
              <a:rPr lang="en-US" baseline="-25000" dirty="0" smtClean="0"/>
              <a:t> </a:t>
            </a:r>
            <a:br>
              <a:rPr lang="en-US" baseline="-25000" dirty="0" smtClean="0"/>
            </a:br>
            <a:r>
              <a:rPr lang="en-US" dirty="0" smtClean="0"/>
              <a:t>Single photon measurement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f=3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19" y="2261969"/>
            <a:ext cx="4673401" cy="316505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f=6”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125" y="2257207"/>
            <a:ext cx="4680433" cy="3169816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4A04-645B-8849-9609-8FC9E0DC9A8A}" type="datetime1">
              <a:rPr lang="en-US" smtClean="0"/>
              <a:t>11/7/16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90019" y="5274474"/>
                <a:ext cx="8396781" cy="1119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charset="0"/>
                  <a:buChar char="•"/>
                </a:pPr>
                <a:r>
                  <a:rPr lang="en-US" sz="2200" b="1" dirty="0" smtClean="0"/>
                  <a:t>Infinitely small pixel size </a:t>
                </a:r>
                <a:r>
                  <a:rPr lang="en-US" sz="2200" b="1" dirty="0" smtClean="0">
                    <a:sym typeface="Wingdings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𝜃</m:t>
                        </m:r>
                      </m:sub>
                    </m:sSub>
                    <m:r>
                      <a:rPr lang="en-US" sz="2200" i="1">
                        <a:solidFill>
                          <a:schemeClr val="accent5"/>
                        </a:solidFill>
                        <a:latin typeface="Cambria Math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2200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𝐸𝑃</m:t>
                            </m:r>
                            <m:r>
                              <a:rPr lang="en-US" sz="2200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200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𝑚𝑖𝑛</m:t>
                            </m:r>
                          </m:sub>
                          <m:sup>
                            <m:r>
                              <a:rPr lang="en-US" sz="2200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200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200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𝑐h𝑟𝑜</m:t>
                            </m:r>
                          </m:sub>
                          <m:sup>
                            <m:r>
                              <a:rPr lang="en-US" sz="2200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n-US" sz="2200" dirty="0"/>
                  <a:t>,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𝑝𝑖𝑥</m:t>
                        </m:r>
                      </m:sub>
                      <m:sup/>
                    </m:sSubSup>
                    <m:r>
                      <a:rPr lang="en-US" sz="2200" i="1">
                        <a:latin typeface="Cambria Math" charset="0"/>
                      </a:rPr>
                      <m:t>=0</m:t>
                    </m:r>
                  </m:oMath>
                </a14:m>
                <a:endParaRPr lang="en-US" sz="2200" dirty="0" smtClean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200" dirty="0"/>
                  <a:t>Belle 2 with infinite pixel size yield </a:t>
                </a:r>
                <a:r>
                  <a:rPr lang="en-US" sz="2200" dirty="0" smtClean="0"/>
                  <a:t>~10 </a:t>
                </a:r>
                <a:r>
                  <a:rPr lang="en-US" sz="2200" dirty="0" err="1" smtClean="0"/>
                  <a:t>mrad</a:t>
                </a:r>
                <a:r>
                  <a:rPr lang="en-US" sz="2200" dirty="0" smtClean="0"/>
                  <a:t> </a:t>
                </a:r>
                <a:r>
                  <a:rPr lang="en-US" sz="2200" dirty="0"/>
                  <a:t>at 4 </a:t>
                </a:r>
                <a:r>
                  <a:rPr lang="en-US" sz="2200" dirty="0" err="1"/>
                  <a:t>GeV</a:t>
                </a:r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19" y="5274474"/>
                <a:ext cx="8396781" cy="1119858"/>
              </a:xfrm>
              <a:prstGeom prst="rect">
                <a:avLst/>
              </a:prstGeom>
              <a:blipFill rotWithShape="0">
                <a:blip r:embed="rId4"/>
                <a:stretch>
                  <a:fillRect l="-871" b="-10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421212" y="3117820"/>
            <a:ext cx="2526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Infinitesimal pixel size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6120" y="4310881"/>
            <a:ext cx="2526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Infinitesimal pixel size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98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21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Simulation Result – Number of Sigma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f=3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f=6”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4A04-645B-8849-9609-8FC9E0DC9A8A}" type="datetime1">
              <a:rPr lang="en-US" smtClean="0"/>
              <a:t>11/7/16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24311" y="5468305"/>
                <a:ext cx="3215880" cy="754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charset="0"/>
                            </a:rPr>
                            <m:t>σ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charset="0"/>
                            </a:rPr>
                            <m:t>Δ</m:t>
                          </m:r>
                          <m:r>
                            <a:rPr lang="en-US" i="1">
                              <a:latin typeface="Cambria Math" charset="0"/>
                            </a:rPr>
                            <m:t>𝜃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𝑒𝑣𝑒𝑛𝑡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</a:rPr>
                        <m:t>Δ</m:t>
                      </m:r>
                      <m:r>
                        <a:rPr lang="en-US" b="0" i="1" smtClean="0">
                          <a:latin typeface="Cambria Math" charset="0"/>
                        </a:rPr>
                        <m:t>𝜃</m:t>
                      </m:r>
                      <m:r>
                        <a:rPr lang="en-US" b="0" i="1" smtClean="0">
                          <a:latin typeface="Cambria Math" charset="0"/>
                        </a:rPr>
                        <m:t>⋅</m:t>
                      </m:r>
                      <m:f>
                        <m:f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𝑝h𝑜𝑡𝑜𝑛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𝜃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11" y="5468305"/>
                <a:ext cx="3215880" cy="75469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20" y="2372301"/>
            <a:ext cx="4374548" cy="2962656"/>
          </a:xfrm>
        </p:spPr>
      </p:pic>
      <p:pic>
        <p:nvPicPr>
          <p:cNvPr id="17" name="Content Placeholder 16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388" y="2355777"/>
            <a:ext cx="4398945" cy="2979179"/>
          </a:xfrm>
        </p:spPr>
      </p:pic>
      <p:sp>
        <p:nvSpPr>
          <p:cNvPr id="21" name="TextBox 20"/>
          <p:cNvSpPr txBox="1"/>
          <p:nvPr/>
        </p:nvSpPr>
        <p:spPr>
          <a:xfrm>
            <a:off x="1341964" y="3410493"/>
            <a:ext cx="27571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Infinitesimal pixel size</a:t>
            </a:r>
            <a:endParaRPr lang="en-US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6512" y="3410492"/>
            <a:ext cx="27571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Infinitesimal pixel size</a:t>
            </a:r>
            <a:endParaRPr lang="en-US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4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21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Simulation Result – Number of Sigma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f=3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f=6”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4A04-645B-8849-9609-8FC9E0DC9A8A}" type="datetime1">
              <a:rPr lang="en-US" smtClean="0"/>
              <a:t>11/7/16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13</a:t>
            </a:fld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20" y="2372301"/>
            <a:ext cx="4374548" cy="2962656"/>
          </a:xfrm>
        </p:spPr>
      </p:pic>
      <p:grpSp>
        <p:nvGrpSpPr>
          <p:cNvPr id="20" name="Group 19"/>
          <p:cNvGrpSpPr/>
          <p:nvPr/>
        </p:nvGrpSpPr>
        <p:grpSpPr>
          <a:xfrm>
            <a:off x="4478638" y="2349985"/>
            <a:ext cx="4374547" cy="2962656"/>
            <a:chOff x="4509586" y="2303978"/>
            <a:chExt cx="4374547" cy="296265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9586" y="2303978"/>
              <a:ext cx="4374547" cy="296265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450558" y="3361186"/>
              <a:ext cx="264758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>
                  <a:solidFill>
                    <a:schemeClr val="accent6">
                      <a:lumMod val="75000"/>
                    </a:schemeClr>
                  </a:solidFill>
                </a:rPr>
                <a:t>6x6mm</a:t>
              </a:r>
              <a:r>
                <a:rPr lang="en-US" sz="2600" b="1" baseline="30000" dirty="0" smtClean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  <a:r>
                <a:rPr lang="en-US" sz="2600" b="1" dirty="0" smtClean="0">
                  <a:solidFill>
                    <a:schemeClr val="accent6">
                      <a:lumMod val="75000"/>
                    </a:schemeClr>
                  </a:solidFill>
                </a:rPr>
                <a:t> pixel size</a:t>
              </a:r>
              <a:endParaRPr lang="en-US" sz="2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4281" y="5262248"/>
            <a:ext cx="8698904" cy="733534"/>
            <a:chOff x="160232" y="5311712"/>
            <a:chExt cx="8698904" cy="7335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3110830" y="5338009"/>
                  <a:ext cx="3124573" cy="65601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chemeClr val="accent5"/>
                                    </a:solidFill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chemeClr val="accent5"/>
                                    </a:solidFill>
                                    <a:latin typeface="Cambria Math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/>
                                    </a:solidFill>
                                    <a:latin typeface="Cambria Math" charset="0"/>
                                  </a:rPr>
                                  <m:t>𝐸𝑃</m:t>
                                </m:r>
                                <m:r>
                                  <a:rPr lang="en-US" i="1">
                                    <a:solidFill>
                                      <a:schemeClr val="accent5"/>
                                    </a:solidFill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chemeClr val="accent5"/>
                                    </a:solidFill>
                                    <a:latin typeface="Cambria Math" charset="0"/>
                                  </a:rPr>
                                  <m:t>𝑚𝑖𝑛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accent5"/>
                                    </a:solidFill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chemeClr val="accent5"/>
                                    </a:solidFill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chemeClr val="accent5"/>
                                    </a:solidFill>
                                    <a:latin typeface="Cambria Math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/>
                                    </a:solidFill>
                                    <a:latin typeface="Cambria Math" charset="0"/>
                                  </a:rPr>
                                  <m:t>𝑐h𝑟𝑜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accent5"/>
                                    </a:solidFill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𝑝𝑖𝑥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0830" y="5338009"/>
                  <a:ext cx="3124573" cy="65601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160232" y="5338009"/>
                  <a:ext cx="2661049" cy="7022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𝑝𝑖𝑥</m:t>
                            </m:r>
                          </m:sub>
                          <m:sup/>
                        </m:sSubSup>
                        <m:r>
                          <a:rPr lang="en-US" b="0" i="1" smtClean="0">
                            <a:latin typeface="Cambria Math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charset="0"/>
                              </a:rPr>
                              <m:t>𝑝𝑖𝑥𝑒𝑙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𝑠𝑖𝑧𝑒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charset="0"/>
                              </a:rPr>
                              <m:t>𝑓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12</m:t>
                                </m:r>
                              </m:e>
                            </m:rad>
                          </m:den>
                        </m:f>
                        <m:func>
                          <m:func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b="0" i="0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𝜃</m:t>
                            </m:r>
                          </m:e>
                        </m:fun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232" y="5338009"/>
                  <a:ext cx="2661049" cy="70224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685208" y="5311712"/>
                  <a:ext cx="2173928" cy="7335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charset="0"/>
                              </a:rPr>
                              <m:t>σ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𝑝h𝑜𝑡𝑜𝑛</m:t>
                                    </m:r>
                                  </m:sub>
                                </m:sSub>
                              </m:e>
                            </m:rad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𝜃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5208" y="5311712"/>
                  <a:ext cx="2173928" cy="73353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/>
            <p:cNvCxnSpPr/>
            <p:nvPr/>
          </p:nvCxnSpPr>
          <p:spPr>
            <a:xfrm>
              <a:off x="2769070" y="5701839"/>
              <a:ext cx="27432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284831" y="5698587"/>
              <a:ext cx="27432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3839635" y="5960715"/>
            <a:ext cx="170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From simulation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4" name="Left Brace 23"/>
          <p:cNvSpPr/>
          <p:nvPr/>
        </p:nvSpPr>
        <p:spPr>
          <a:xfrm rot="16200000">
            <a:off x="4590016" y="5199816"/>
            <a:ext cx="205271" cy="1453918"/>
          </a:xfrm>
          <a:prstGeom prst="leftBrac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341964" y="3410493"/>
            <a:ext cx="27571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Infinitesimal pixel size</a:t>
            </a:r>
            <a:endParaRPr lang="en-US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8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21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Simulation Result – Number of Sigma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f=3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f=6”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4A04-645B-8849-9609-8FC9E0DC9A8A}" type="datetime1">
              <a:rPr lang="en-US" smtClean="0"/>
              <a:t>11/7/16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14</a:t>
            </a:fld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20" y="2372301"/>
            <a:ext cx="4374548" cy="296265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388" y="2372301"/>
            <a:ext cx="4374547" cy="29626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19610" y="3407193"/>
            <a:ext cx="26475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</a:rPr>
              <a:t>x3mm</a:t>
            </a:r>
            <a:r>
              <a:rPr lang="en-US" sz="2600" b="1" baseline="30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</a:rPr>
              <a:t> pixel size</a:t>
            </a:r>
            <a:endParaRPr lang="en-US" sz="2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1964" y="3410493"/>
            <a:ext cx="27571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Infinitesimal pixel size</a:t>
            </a:r>
            <a:endParaRPr lang="en-US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8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20" y="2372301"/>
            <a:ext cx="4374548" cy="2962656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388" y="2372301"/>
            <a:ext cx="4374547" cy="29626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21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Simulation Result – Number of Sigma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f=3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f=6”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4A04-645B-8849-9609-8FC9E0DC9A8A}" type="datetime1">
              <a:rPr lang="en-US" smtClean="0"/>
              <a:t>11/7/16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15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19610" y="3407193"/>
            <a:ext cx="26475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</a:rPr>
              <a:t>x2mm</a:t>
            </a:r>
            <a:r>
              <a:rPr lang="en-US" sz="2600" b="1" baseline="30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</a:rPr>
              <a:t> pixel size</a:t>
            </a:r>
            <a:endParaRPr lang="en-US" sz="2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1964" y="3410493"/>
            <a:ext cx="27571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Infinitesimal pixel size</a:t>
            </a:r>
            <a:endParaRPr lang="en-US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9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20" y="2372301"/>
            <a:ext cx="4374548" cy="296265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21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Simulation Result – Number of Sigma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f=3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f=6”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4A04-645B-8849-9609-8FC9E0DC9A8A}" type="datetime1">
              <a:rPr lang="en-US" smtClean="0"/>
              <a:t>11/7/16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38" y="2372301"/>
            <a:ext cx="4374547" cy="29626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44437" y="3410493"/>
            <a:ext cx="26475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sz="2600" b="1" smtClean="0">
                <a:solidFill>
                  <a:schemeClr val="accent6">
                    <a:lumMod val="75000"/>
                  </a:schemeClr>
                </a:solidFill>
              </a:rPr>
              <a:t>x1mm</a:t>
            </a:r>
            <a:r>
              <a:rPr lang="en-US" sz="2600" b="1" baseline="3000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26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</a:rPr>
              <a:t>pixel size</a:t>
            </a:r>
            <a:endParaRPr lang="en-US" sz="2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1964" y="3410493"/>
            <a:ext cx="27571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Infinitesimal pixel size</a:t>
            </a:r>
            <a:endParaRPr lang="en-US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84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3917" y="1697055"/>
            <a:ext cx="72961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accent6">
                    <a:alpha val="40000"/>
                  </a:schemeClr>
                </a:solidFill>
              </a:rPr>
              <a:t>Calculation</a:t>
            </a:r>
            <a:endParaRPr lang="en-US" sz="12000" b="1" dirty="0">
              <a:solidFill>
                <a:schemeClr val="accent6">
                  <a:alpha val="40000"/>
                </a:scheme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Proximity Focusing Design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Content Placeholder 39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860155224"/>
                  </p:ext>
                </p:extLst>
              </p:nvPr>
            </p:nvGraphicFramePr>
            <p:xfrm>
              <a:off x="457201" y="1233565"/>
              <a:ext cx="8229599" cy="23797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3336"/>
                    <a:gridCol w="863336"/>
                    <a:gridCol w="863336"/>
                    <a:gridCol w="863336"/>
                    <a:gridCol w="863336"/>
                    <a:gridCol w="2101932"/>
                    <a:gridCol w="1810987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n</a:t>
                          </a:r>
                          <a:r>
                            <a:rPr lang="en-US" sz="1400" baseline="-25000" dirty="0" smtClean="0"/>
                            <a:t>1</a:t>
                          </a:r>
                          <a:endParaRPr lang="en-US" sz="1400" b="1" baseline="-25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n</a:t>
                          </a:r>
                          <a:r>
                            <a:rPr lang="en-US" sz="1400" baseline="-25000" dirty="0" smtClean="0"/>
                            <a:t>2</a:t>
                          </a:r>
                          <a:endParaRPr lang="en-US" sz="1400" b="1" baseline="-25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D</a:t>
                          </a:r>
                          <a:r>
                            <a:rPr lang="en-US" sz="1400" baseline="-25000" dirty="0" smtClean="0"/>
                            <a:t>1 </a:t>
                          </a:r>
                          <a:r>
                            <a:rPr lang="en-US" sz="1400" baseline="0" dirty="0" smtClean="0"/>
                            <a:t>(mm)</a:t>
                          </a:r>
                          <a:endParaRPr lang="en-US" sz="1400" b="1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D</a:t>
                          </a:r>
                          <a:r>
                            <a:rPr lang="en-US" sz="1400" baseline="-25000" dirty="0" smtClean="0"/>
                            <a:t>2 </a:t>
                          </a:r>
                          <a:r>
                            <a:rPr lang="en-US" sz="1400" baseline="0" dirty="0" smtClean="0"/>
                            <a:t>(mm)</a:t>
                          </a:r>
                          <a:endParaRPr lang="en-US" sz="1400" b="1" baseline="-25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r </a:t>
                          </a:r>
                          <a:r>
                            <a:rPr lang="en-US" sz="1400" baseline="0" dirty="0" smtClean="0"/>
                            <a:t>(mm)</a:t>
                          </a:r>
                          <a:endParaRPr lang="en-US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latin typeface="Cambria Math" charset="0"/>
                                    </a:rPr>
                                    <m:t>𝛔</m:t>
                                  </m:r>
                                </m:e>
                                <m:sub>
                                  <m:r>
                                    <a:rPr lang="en-US" sz="1400" smtClean="0">
                                      <a:latin typeface="Cambria Math" charset="0"/>
                                    </a:rPr>
                                    <m:t>𝛉</m:t>
                                  </m:r>
                                </m:sub>
                              </m:sSub>
                              <m:r>
                                <a:rPr lang="en-US" sz="1400" b="0" i="0" smtClean="0">
                                  <a:latin typeface="Cambria Math" charset="0"/>
                                </a:rPr>
                                <m:t>&gt;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400" i="1" smtClean="0"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en-US" sz="1400" i="1" smtClean="0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400">
                                          <a:latin typeface="Cambria Math" charset="0"/>
                                        </a:rPr>
                                        <m:t>𝛔</m:t>
                                      </m:r>
                                    </m:e>
                                    <m:sub>
                                      <m:r>
                                        <a:rPr lang="en-US" sz="1400">
                                          <a:latin typeface="Cambria Math" charset="0"/>
                                        </a:rPr>
                                        <m:t>𝐄𝐏</m:t>
                                      </m:r>
                                    </m:sub>
                                    <m:sup>
                                      <m:r>
                                        <a:rPr lang="en-US" sz="1400" smtClean="0">
                                          <a:latin typeface="Cambria Math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  <m:r>
                                    <a:rPr lang="en-US" sz="1400" smtClean="0">
                                      <a:latin typeface="Cambria Math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400" i="1" smtClean="0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400">
                                          <a:latin typeface="Cambria Math" charset="0"/>
                                        </a:rPr>
                                        <m:t>𝛔</m:t>
                                      </m:r>
                                    </m:e>
                                    <m:sub>
                                      <m:r>
                                        <a:rPr lang="en-US" sz="1400">
                                          <a:latin typeface="Cambria Math" charset="0"/>
                                        </a:rPr>
                                        <m:t>𝐩𝐢𝐱</m:t>
                                      </m:r>
                                    </m:sub>
                                    <m:sup>
                                      <m:r>
                                        <a:rPr lang="en-US" sz="1400" smtClean="0">
                                          <a:latin typeface="Cambria Math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e>
                              </m:rad>
                            </m:oMath>
                          </a14:m>
                          <a:r>
                            <a:rPr lang="en-US" sz="1400" dirty="0" smtClean="0"/>
                            <a:t> (</a:t>
                          </a:r>
                          <a:r>
                            <a:rPr lang="en-US" sz="1400" dirty="0" err="1" smtClean="0"/>
                            <a:t>mrad</a:t>
                          </a:r>
                          <a:r>
                            <a:rPr lang="en-US" sz="1400" dirty="0" smtClean="0"/>
                            <a:t>)</a:t>
                          </a:r>
                          <a:endParaRPr lang="en-US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smtClean="0">
                                      <a:latin typeface="Cambria Math" charset="0"/>
                                    </a:rPr>
                                    <m:t>𝐍</m:t>
                                  </m:r>
                                </m:e>
                                <m:sub>
                                  <m:r>
                                    <a:rPr lang="en-US" sz="1400" smtClean="0">
                                      <a:latin typeface="Cambria Math" charset="0"/>
                                    </a:rPr>
                                    <m:t>𝛔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 smtClean="0"/>
                            <a:t> (with</a:t>
                          </a:r>
                          <a:r>
                            <a:rPr lang="en-US" sz="1400" baseline="0" dirty="0" smtClean="0"/>
                            <a:t> 10 photons</a:t>
                          </a:r>
                          <a:r>
                            <a:rPr lang="en-US" sz="1400" dirty="0" smtClean="0"/>
                            <a:t>)</a:t>
                          </a:r>
                          <a:endParaRPr lang="en-US" sz="1400" b="1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1.048</a:t>
                          </a:r>
                          <a:endParaRPr lang="en-US" sz="1400" dirty="0"/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1.055</a:t>
                          </a:r>
                          <a:endParaRPr lang="en-US" sz="1400" dirty="0"/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270.0</a:t>
                          </a:r>
                          <a:endParaRPr lang="en-US" sz="1400" dirty="0"/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250.0</a:t>
                          </a:r>
                          <a:endParaRPr lang="en-US" sz="1400" dirty="0"/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89.2</a:t>
                          </a:r>
                          <a:endParaRPr lang="en-US" sz="1400" dirty="0"/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&gt;7.38</a:t>
                          </a:r>
                          <a:endParaRPr lang="en-US" sz="1400" dirty="0"/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~1.52</a:t>
                          </a:r>
                          <a:endParaRPr lang="en-US" sz="1400" dirty="0"/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1.039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1.045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253.5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233.5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74.3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&gt;7.23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&lt;1.70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1.030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1.035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231.9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211.9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58.6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&gt;7.11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&lt;1.95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1.021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1.025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204.0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184.0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42.4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&gt;7.03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&lt;2.32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1.012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1.015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165.4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145.4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25.6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&gt;7.05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&lt;3.00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Content Placeholder 39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860155224"/>
                  </p:ext>
                </p:extLst>
              </p:nvPr>
            </p:nvGraphicFramePr>
            <p:xfrm>
              <a:off x="457201" y="1233565"/>
              <a:ext cx="8229599" cy="23797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3336"/>
                    <a:gridCol w="863336"/>
                    <a:gridCol w="863336"/>
                    <a:gridCol w="863336"/>
                    <a:gridCol w="863336"/>
                    <a:gridCol w="2101932"/>
                    <a:gridCol w="1810987"/>
                  </a:tblGrid>
                  <a:tr h="5255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n</a:t>
                          </a:r>
                          <a:r>
                            <a:rPr lang="en-US" sz="1400" baseline="-25000" dirty="0" smtClean="0"/>
                            <a:t>1</a:t>
                          </a:r>
                          <a:endParaRPr lang="en-US" sz="1400" b="1" baseline="-25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n</a:t>
                          </a:r>
                          <a:r>
                            <a:rPr lang="en-US" sz="1400" baseline="-25000" dirty="0" smtClean="0"/>
                            <a:t>2</a:t>
                          </a:r>
                          <a:endParaRPr lang="en-US" sz="1400" b="1" baseline="-25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D</a:t>
                          </a:r>
                          <a:r>
                            <a:rPr lang="en-US" sz="1400" baseline="-25000" dirty="0" smtClean="0"/>
                            <a:t>1 </a:t>
                          </a:r>
                          <a:r>
                            <a:rPr lang="en-US" sz="1400" baseline="0" dirty="0" smtClean="0"/>
                            <a:t>(mm)</a:t>
                          </a:r>
                          <a:endParaRPr lang="en-US" sz="1400" b="1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D</a:t>
                          </a:r>
                          <a:r>
                            <a:rPr lang="en-US" sz="1400" baseline="-25000" dirty="0" smtClean="0"/>
                            <a:t>2 </a:t>
                          </a:r>
                          <a:r>
                            <a:rPr lang="en-US" sz="1400" baseline="0" dirty="0" smtClean="0"/>
                            <a:t>(mm)</a:t>
                          </a:r>
                          <a:endParaRPr lang="en-US" sz="1400" b="1" baseline="-25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r </a:t>
                          </a:r>
                          <a:r>
                            <a:rPr lang="en-US" sz="1400" baseline="0" dirty="0" smtClean="0"/>
                            <a:t>(mm)</a:t>
                          </a:r>
                          <a:endParaRPr lang="en-US" sz="1400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5797" t="-1163" r="-86957" b="-3604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55219" t="-1163" r="-1010" b="-36046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1.048</a:t>
                          </a:r>
                          <a:endParaRPr lang="en-US" sz="1400" dirty="0"/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1.055</a:t>
                          </a:r>
                          <a:endParaRPr lang="en-US" sz="1400" dirty="0"/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270.0</a:t>
                          </a:r>
                          <a:endParaRPr lang="en-US" sz="1400" dirty="0"/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250.0</a:t>
                          </a:r>
                          <a:endParaRPr lang="en-US" sz="1400" dirty="0"/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89.2</a:t>
                          </a:r>
                          <a:endParaRPr lang="en-US" sz="1400" dirty="0"/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&gt;7.38</a:t>
                          </a:r>
                          <a:endParaRPr lang="en-US" sz="1400" dirty="0"/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~1.52</a:t>
                          </a:r>
                          <a:endParaRPr lang="en-US" sz="1400" dirty="0"/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1.039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1.045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253.5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233.5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74.3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&gt;7.23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&lt;1.70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1.030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1.035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231.9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211.9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58.6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&gt;7.11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&lt;1.95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1.021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1.025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204.0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184.0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42.4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&gt;7.03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&lt;2.32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1.012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1.015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165.4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145.4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25.6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&gt;7.05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&lt;3.00</a:t>
                          </a:r>
                          <a:endParaRPr lang="en-US" sz="1400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4A04-645B-8849-9609-8FC9E0DC9A8A}" type="datetime1">
              <a:rPr lang="en-US" smtClean="0"/>
              <a:t>11/7/16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17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23989" y="3690807"/>
            <a:ext cx="3795906" cy="2832325"/>
            <a:chOff x="4929942" y="2397486"/>
            <a:chExt cx="3992502" cy="2979016"/>
          </a:xfrm>
        </p:grpSpPr>
        <p:grpSp>
          <p:nvGrpSpPr>
            <p:cNvPr id="13" name="Group 12"/>
            <p:cNvGrpSpPr/>
            <p:nvPr/>
          </p:nvGrpSpPr>
          <p:grpSpPr>
            <a:xfrm>
              <a:off x="4929942" y="2397486"/>
              <a:ext cx="3992502" cy="2979016"/>
              <a:chOff x="5333814" y="2011540"/>
              <a:chExt cx="3020465" cy="2253728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5333814" y="2011540"/>
                <a:ext cx="3013167" cy="2253728"/>
                <a:chOff x="5369439" y="2011540"/>
                <a:chExt cx="3013167" cy="2253728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5369439" y="2011540"/>
                  <a:ext cx="3013167" cy="2253728"/>
                  <a:chOff x="5314750" y="1985842"/>
                  <a:chExt cx="3576691" cy="2675222"/>
                </a:xfrm>
              </p:grpSpPr>
              <p:sp>
                <p:nvSpPr>
                  <p:cNvPr id="25" name="Rectangle 24"/>
                  <p:cNvSpPr/>
                  <p:nvPr/>
                </p:nvSpPr>
                <p:spPr>
                  <a:xfrm>
                    <a:off x="5439785" y="2814637"/>
                    <a:ext cx="332509" cy="1436914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5772294" y="2814637"/>
                    <a:ext cx="332509" cy="1436914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7" name="Straight Connector 26"/>
                  <p:cNvCxnSpPr/>
                  <p:nvPr/>
                </p:nvCxnSpPr>
                <p:spPr>
                  <a:xfrm flipH="1">
                    <a:off x="8229599" y="2375064"/>
                    <a:ext cx="0" cy="2286000"/>
                  </a:xfrm>
                  <a:prstGeom prst="line">
                    <a:avLst/>
                  </a:prstGeom>
                  <a:ln w="76200">
                    <a:solidFill>
                      <a:schemeClr val="accent5"/>
                    </a:solidFill>
                    <a:prstDash val="dash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>
                    <a:off x="5314750" y="3518064"/>
                    <a:ext cx="3187982" cy="973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8209203" y="2532050"/>
                    <a:ext cx="26481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mtClean="0"/>
                      <a:t>r</a:t>
                    </a:r>
                    <a:endParaRPr lang="en-US"/>
                  </a:p>
                </p:txBody>
              </p:sp>
              <p:cxnSp>
                <p:nvCxnSpPr>
                  <p:cNvPr id="30" name="Straight Arrow Connector 29"/>
                  <p:cNvCxnSpPr/>
                  <p:nvPr/>
                </p:nvCxnSpPr>
                <p:spPr>
                  <a:xfrm flipV="1">
                    <a:off x="5938096" y="3919016"/>
                    <a:ext cx="2255878" cy="213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triangle"/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rapezoid 45"/>
                  <p:cNvSpPr/>
                  <p:nvPr/>
                </p:nvSpPr>
                <p:spPr>
                  <a:xfrm rot="9751612">
                    <a:off x="5391839" y="3093096"/>
                    <a:ext cx="2865313" cy="105977"/>
                  </a:xfrm>
                  <a:custGeom>
                    <a:avLst/>
                    <a:gdLst>
                      <a:gd name="connsiteX0" fmla="*/ 0 w 1708150"/>
                      <a:gd name="connsiteY0" fmla="*/ 195366 h 195366"/>
                      <a:gd name="connsiteX1" fmla="*/ 85725 w 1708150"/>
                      <a:gd name="connsiteY1" fmla="*/ 0 h 195366"/>
                      <a:gd name="connsiteX2" fmla="*/ 1622425 w 1708150"/>
                      <a:gd name="connsiteY2" fmla="*/ 0 h 195366"/>
                      <a:gd name="connsiteX3" fmla="*/ 1708150 w 1708150"/>
                      <a:gd name="connsiteY3" fmla="*/ 195366 h 195366"/>
                      <a:gd name="connsiteX4" fmla="*/ 0 w 1708150"/>
                      <a:gd name="connsiteY4" fmla="*/ 195366 h 195366"/>
                      <a:gd name="connsiteX0" fmla="*/ 0 w 1708150"/>
                      <a:gd name="connsiteY0" fmla="*/ 201716 h 201716"/>
                      <a:gd name="connsiteX1" fmla="*/ 3175 w 1708150"/>
                      <a:gd name="connsiteY1" fmla="*/ 0 h 201716"/>
                      <a:gd name="connsiteX2" fmla="*/ 1622425 w 1708150"/>
                      <a:gd name="connsiteY2" fmla="*/ 6350 h 201716"/>
                      <a:gd name="connsiteX3" fmla="*/ 1708150 w 1708150"/>
                      <a:gd name="connsiteY3" fmla="*/ 201716 h 201716"/>
                      <a:gd name="connsiteX4" fmla="*/ 0 w 1708150"/>
                      <a:gd name="connsiteY4" fmla="*/ 201716 h 201716"/>
                      <a:gd name="connsiteX0" fmla="*/ 0 w 1736360"/>
                      <a:gd name="connsiteY0" fmla="*/ 192179 h 201716"/>
                      <a:gd name="connsiteX1" fmla="*/ 31385 w 1736360"/>
                      <a:gd name="connsiteY1" fmla="*/ 0 h 201716"/>
                      <a:gd name="connsiteX2" fmla="*/ 1650635 w 1736360"/>
                      <a:gd name="connsiteY2" fmla="*/ 6350 h 201716"/>
                      <a:gd name="connsiteX3" fmla="*/ 1736360 w 1736360"/>
                      <a:gd name="connsiteY3" fmla="*/ 201716 h 201716"/>
                      <a:gd name="connsiteX4" fmla="*/ 0 w 1736360"/>
                      <a:gd name="connsiteY4" fmla="*/ 192179 h 201716"/>
                      <a:gd name="connsiteX0" fmla="*/ 0 w 1899336"/>
                      <a:gd name="connsiteY0" fmla="*/ 192179 h 192179"/>
                      <a:gd name="connsiteX1" fmla="*/ 31385 w 1899336"/>
                      <a:gd name="connsiteY1" fmla="*/ 0 h 192179"/>
                      <a:gd name="connsiteX2" fmla="*/ 1650635 w 1899336"/>
                      <a:gd name="connsiteY2" fmla="*/ 6350 h 192179"/>
                      <a:gd name="connsiteX3" fmla="*/ 1899336 w 1899336"/>
                      <a:gd name="connsiteY3" fmla="*/ 129731 h 192179"/>
                      <a:gd name="connsiteX4" fmla="*/ 0 w 1899336"/>
                      <a:gd name="connsiteY4" fmla="*/ 192179 h 192179"/>
                      <a:gd name="connsiteX0" fmla="*/ 0 w 1899336"/>
                      <a:gd name="connsiteY0" fmla="*/ 229191 h 229191"/>
                      <a:gd name="connsiteX1" fmla="*/ 31385 w 1899336"/>
                      <a:gd name="connsiteY1" fmla="*/ 37012 h 229191"/>
                      <a:gd name="connsiteX2" fmla="*/ 1695327 w 1899336"/>
                      <a:gd name="connsiteY2" fmla="*/ 0 h 229191"/>
                      <a:gd name="connsiteX3" fmla="*/ 1899336 w 1899336"/>
                      <a:gd name="connsiteY3" fmla="*/ 166743 h 229191"/>
                      <a:gd name="connsiteX4" fmla="*/ 0 w 1899336"/>
                      <a:gd name="connsiteY4" fmla="*/ 229191 h 229191"/>
                      <a:gd name="connsiteX0" fmla="*/ 0 w 1877618"/>
                      <a:gd name="connsiteY0" fmla="*/ 212712 h 212711"/>
                      <a:gd name="connsiteX1" fmla="*/ 9667 w 1877618"/>
                      <a:gd name="connsiteY1" fmla="*/ 37012 h 212711"/>
                      <a:gd name="connsiteX2" fmla="*/ 1673609 w 1877618"/>
                      <a:gd name="connsiteY2" fmla="*/ 0 h 212711"/>
                      <a:gd name="connsiteX3" fmla="*/ 1877618 w 1877618"/>
                      <a:gd name="connsiteY3" fmla="*/ 166743 h 212711"/>
                      <a:gd name="connsiteX4" fmla="*/ 0 w 1877618"/>
                      <a:gd name="connsiteY4" fmla="*/ 212712 h 212711"/>
                      <a:gd name="connsiteX0" fmla="*/ 0 w 1875218"/>
                      <a:gd name="connsiteY0" fmla="*/ 174653 h 174653"/>
                      <a:gd name="connsiteX1" fmla="*/ 7267 w 1875218"/>
                      <a:gd name="connsiteY1" fmla="*/ 37012 h 174653"/>
                      <a:gd name="connsiteX2" fmla="*/ 1671209 w 1875218"/>
                      <a:gd name="connsiteY2" fmla="*/ 0 h 174653"/>
                      <a:gd name="connsiteX3" fmla="*/ 1875218 w 1875218"/>
                      <a:gd name="connsiteY3" fmla="*/ 166743 h 174653"/>
                      <a:gd name="connsiteX4" fmla="*/ 0 w 1875218"/>
                      <a:gd name="connsiteY4" fmla="*/ 174653 h 174653"/>
                      <a:gd name="connsiteX0" fmla="*/ 0 w 1877841"/>
                      <a:gd name="connsiteY0" fmla="*/ 178220 h 178220"/>
                      <a:gd name="connsiteX1" fmla="*/ 9890 w 1877841"/>
                      <a:gd name="connsiteY1" fmla="*/ 37012 h 178220"/>
                      <a:gd name="connsiteX2" fmla="*/ 1673832 w 1877841"/>
                      <a:gd name="connsiteY2" fmla="*/ 0 h 178220"/>
                      <a:gd name="connsiteX3" fmla="*/ 1877841 w 1877841"/>
                      <a:gd name="connsiteY3" fmla="*/ 166743 h 178220"/>
                      <a:gd name="connsiteX4" fmla="*/ 0 w 1877841"/>
                      <a:gd name="connsiteY4" fmla="*/ 178220 h 178220"/>
                      <a:gd name="connsiteX0" fmla="*/ 0 w 1887075"/>
                      <a:gd name="connsiteY0" fmla="*/ 182075 h 182075"/>
                      <a:gd name="connsiteX1" fmla="*/ 19124 w 1887075"/>
                      <a:gd name="connsiteY1" fmla="*/ 37012 h 182075"/>
                      <a:gd name="connsiteX2" fmla="*/ 1683066 w 1887075"/>
                      <a:gd name="connsiteY2" fmla="*/ 0 h 182075"/>
                      <a:gd name="connsiteX3" fmla="*/ 1887075 w 1887075"/>
                      <a:gd name="connsiteY3" fmla="*/ 166743 h 182075"/>
                      <a:gd name="connsiteX4" fmla="*/ 0 w 1887075"/>
                      <a:gd name="connsiteY4" fmla="*/ 182075 h 182075"/>
                      <a:gd name="connsiteX0" fmla="*/ 0 w 1887075"/>
                      <a:gd name="connsiteY0" fmla="*/ 182075 h 182075"/>
                      <a:gd name="connsiteX1" fmla="*/ 7157 w 1887075"/>
                      <a:gd name="connsiteY1" fmla="*/ 27184 h 182075"/>
                      <a:gd name="connsiteX2" fmla="*/ 1683066 w 1887075"/>
                      <a:gd name="connsiteY2" fmla="*/ 0 h 182075"/>
                      <a:gd name="connsiteX3" fmla="*/ 1887075 w 1887075"/>
                      <a:gd name="connsiteY3" fmla="*/ 166743 h 182075"/>
                      <a:gd name="connsiteX4" fmla="*/ 0 w 1887075"/>
                      <a:gd name="connsiteY4" fmla="*/ 182075 h 182075"/>
                      <a:gd name="connsiteX0" fmla="*/ 0 w 1887075"/>
                      <a:gd name="connsiteY0" fmla="*/ 182075 h 182075"/>
                      <a:gd name="connsiteX1" fmla="*/ 9151 w 1887075"/>
                      <a:gd name="connsiteY1" fmla="*/ 28820 h 182075"/>
                      <a:gd name="connsiteX2" fmla="*/ 1683066 w 1887075"/>
                      <a:gd name="connsiteY2" fmla="*/ 0 h 182075"/>
                      <a:gd name="connsiteX3" fmla="*/ 1887075 w 1887075"/>
                      <a:gd name="connsiteY3" fmla="*/ 166743 h 182075"/>
                      <a:gd name="connsiteX4" fmla="*/ 0 w 1887075"/>
                      <a:gd name="connsiteY4" fmla="*/ 182075 h 182075"/>
                      <a:gd name="connsiteX0" fmla="*/ 0 w 1887075"/>
                      <a:gd name="connsiteY0" fmla="*/ 182075 h 182075"/>
                      <a:gd name="connsiteX1" fmla="*/ 9151 w 1887075"/>
                      <a:gd name="connsiteY1" fmla="*/ 28820 h 182075"/>
                      <a:gd name="connsiteX2" fmla="*/ 1683066 w 1887075"/>
                      <a:gd name="connsiteY2" fmla="*/ 0 h 182075"/>
                      <a:gd name="connsiteX3" fmla="*/ 1887075 w 1887075"/>
                      <a:gd name="connsiteY3" fmla="*/ 166743 h 182075"/>
                      <a:gd name="connsiteX4" fmla="*/ 0 w 1887075"/>
                      <a:gd name="connsiteY4" fmla="*/ 182075 h 182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075" h="182075">
                        <a:moveTo>
                          <a:pt x="0" y="182075"/>
                        </a:moveTo>
                        <a:cubicBezTo>
                          <a:pt x="1058" y="114836"/>
                          <a:pt x="14260" y="26780"/>
                          <a:pt x="9151" y="28820"/>
                        </a:cubicBezTo>
                        <a:lnTo>
                          <a:pt x="1683066" y="0"/>
                        </a:lnTo>
                        <a:lnTo>
                          <a:pt x="1887075" y="166743"/>
                        </a:lnTo>
                        <a:lnTo>
                          <a:pt x="0" y="1820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Trapezoid 45"/>
                  <p:cNvSpPr/>
                  <p:nvPr/>
                </p:nvSpPr>
                <p:spPr>
                  <a:xfrm rot="9751612">
                    <a:off x="5722374" y="3042771"/>
                    <a:ext cx="2546750" cy="193208"/>
                  </a:xfrm>
                  <a:custGeom>
                    <a:avLst/>
                    <a:gdLst>
                      <a:gd name="connsiteX0" fmla="*/ 0 w 1708150"/>
                      <a:gd name="connsiteY0" fmla="*/ 195366 h 195366"/>
                      <a:gd name="connsiteX1" fmla="*/ 85725 w 1708150"/>
                      <a:gd name="connsiteY1" fmla="*/ 0 h 195366"/>
                      <a:gd name="connsiteX2" fmla="*/ 1622425 w 1708150"/>
                      <a:gd name="connsiteY2" fmla="*/ 0 h 195366"/>
                      <a:gd name="connsiteX3" fmla="*/ 1708150 w 1708150"/>
                      <a:gd name="connsiteY3" fmla="*/ 195366 h 195366"/>
                      <a:gd name="connsiteX4" fmla="*/ 0 w 1708150"/>
                      <a:gd name="connsiteY4" fmla="*/ 195366 h 195366"/>
                      <a:gd name="connsiteX0" fmla="*/ 0 w 1708150"/>
                      <a:gd name="connsiteY0" fmla="*/ 201716 h 201716"/>
                      <a:gd name="connsiteX1" fmla="*/ 3175 w 1708150"/>
                      <a:gd name="connsiteY1" fmla="*/ 0 h 201716"/>
                      <a:gd name="connsiteX2" fmla="*/ 1622425 w 1708150"/>
                      <a:gd name="connsiteY2" fmla="*/ 6350 h 201716"/>
                      <a:gd name="connsiteX3" fmla="*/ 1708150 w 1708150"/>
                      <a:gd name="connsiteY3" fmla="*/ 201716 h 201716"/>
                      <a:gd name="connsiteX4" fmla="*/ 0 w 1708150"/>
                      <a:gd name="connsiteY4" fmla="*/ 201716 h 201716"/>
                      <a:gd name="connsiteX0" fmla="*/ 0 w 1736360"/>
                      <a:gd name="connsiteY0" fmla="*/ 192179 h 201716"/>
                      <a:gd name="connsiteX1" fmla="*/ 31385 w 1736360"/>
                      <a:gd name="connsiteY1" fmla="*/ 0 h 201716"/>
                      <a:gd name="connsiteX2" fmla="*/ 1650635 w 1736360"/>
                      <a:gd name="connsiteY2" fmla="*/ 6350 h 201716"/>
                      <a:gd name="connsiteX3" fmla="*/ 1736360 w 1736360"/>
                      <a:gd name="connsiteY3" fmla="*/ 201716 h 201716"/>
                      <a:gd name="connsiteX4" fmla="*/ 0 w 1736360"/>
                      <a:gd name="connsiteY4" fmla="*/ 192179 h 201716"/>
                      <a:gd name="connsiteX0" fmla="*/ 0 w 1899336"/>
                      <a:gd name="connsiteY0" fmla="*/ 192179 h 192179"/>
                      <a:gd name="connsiteX1" fmla="*/ 31385 w 1899336"/>
                      <a:gd name="connsiteY1" fmla="*/ 0 h 192179"/>
                      <a:gd name="connsiteX2" fmla="*/ 1650635 w 1899336"/>
                      <a:gd name="connsiteY2" fmla="*/ 6350 h 192179"/>
                      <a:gd name="connsiteX3" fmla="*/ 1899336 w 1899336"/>
                      <a:gd name="connsiteY3" fmla="*/ 129731 h 192179"/>
                      <a:gd name="connsiteX4" fmla="*/ 0 w 1899336"/>
                      <a:gd name="connsiteY4" fmla="*/ 192179 h 192179"/>
                      <a:gd name="connsiteX0" fmla="*/ 0 w 1899336"/>
                      <a:gd name="connsiteY0" fmla="*/ 229191 h 229191"/>
                      <a:gd name="connsiteX1" fmla="*/ 31385 w 1899336"/>
                      <a:gd name="connsiteY1" fmla="*/ 37012 h 229191"/>
                      <a:gd name="connsiteX2" fmla="*/ 1695327 w 1899336"/>
                      <a:gd name="connsiteY2" fmla="*/ 0 h 229191"/>
                      <a:gd name="connsiteX3" fmla="*/ 1899336 w 1899336"/>
                      <a:gd name="connsiteY3" fmla="*/ 166743 h 229191"/>
                      <a:gd name="connsiteX4" fmla="*/ 0 w 1899336"/>
                      <a:gd name="connsiteY4" fmla="*/ 229191 h 229191"/>
                      <a:gd name="connsiteX0" fmla="*/ 0 w 1877618"/>
                      <a:gd name="connsiteY0" fmla="*/ 212712 h 212711"/>
                      <a:gd name="connsiteX1" fmla="*/ 9667 w 1877618"/>
                      <a:gd name="connsiteY1" fmla="*/ 37012 h 212711"/>
                      <a:gd name="connsiteX2" fmla="*/ 1673609 w 1877618"/>
                      <a:gd name="connsiteY2" fmla="*/ 0 h 212711"/>
                      <a:gd name="connsiteX3" fmla="*/ 1877618 w 1877618"/>
                      <a:gd name="connsiteY3" fmla="*/ 166743 h 212711"/>
                      <a:gd name="connsiteX4" fmla="*/ 0 w 1877618"/>
                      <a:gd name="connsiteY4" fmla="*/ 212712 h 212711"/>
                      <a:gd name="connsiteX0" fmla="*/ 0 w 1875218"/>
                      <a:gd name="connsiteY0" fmla="*/ 174653 h 174653"/>
                      <a:gd name="connsiteX1" fmla="*/ 7267 w 1875218"/>
                      <a:gd name="connsiteY1" fmla="*/ 37012 h 174653"/>
                      <a:gd name="connsiteX2" fmla="*/ 1671209 w 1875218"/>
                      <a:gd name="connsiteY2" fmla="*/ 0 h 174653"/>
                      <a:gd name="connsiteX3" fmla="*/ 1875218 w 1875218"/>
                      <a:gd name="connsiteY3" fmla="*/ 166743 h 174653"/>
                      <a:gd name="connsiteX4" fmla="*/ 0 w 1875218"/>
                      <a:gd name="connsiteY4" fmla="*/ 174653 h 174653"/>
                      <a:gd name="connsiteX0" fmla="*/ 0 w 1877841"/>
                      <a:gd name="connsiteY0" fmla="*/ 178220 h 178220"/>
                      <a:gd name="connsiteX1" fmla="*/ 9890 w 1877841"/>
                      <a:gd name="connsiteY1" fmla="*/ 37012 h 178220"/>
                      <a:gd name="connsiteX2" fmla="*/ 1673832 w 1877841"/>
                      <a:gd name="connsiteY2" fmla="*/ 0 h 178220"/>
                      <a:gd name="connsiteX3" fmla="*/ 1877841 w 1877841"/>
                      <a:gd name="connsiteY3" fmla="*/ 166743 h 178220"/>
                      <a:gd name="connsiteX4" fmla="*/ 0 w 1877841"/>
                      <a:gd name="connsiteY4" fmla="*/ 178220 h 178220"/>
                      <a:gd name="connsiteX0" fmla="*/ 0 w 1887075"/>
                      <a:gd name="connsiteY0" fmla="*/ 182075 h 182075"/>
                      <a:gd name="connsiteX1" fmla="*/ 19124 w 1887075"/>
                      <a:gd name="connsiteY1" fmla="*/ 37012 h 182075"/>
                      <a:gd name="connsiteX2" fmla="*/ 1683066 w 1887075"/>
                      <a:gd name="connsiteY2" fmla="*/ 0 h 182075"/>
                      <a:gd name="connsiteX3" fmla="*/ 1887075 w 1887075"/>
                      <a:gd name="connsiteY3" fmla="*/ 166743 h 182075"/>
                      <a:gd name="connsiteX4" fmla="*/ 0 w 1887075"/>
                      <a:gd name="connsiteY4" fmla="*/ 182075 h 182075"/>
                      <a:gd name="connsiteX0" fmla="*/ 0 w 1887075"/>
                      <a:gd name="connsiteY0" fmla="*/ 182075 h 182075"/>
                      <a:gd name="connsiteX1" fmla="*/ 7157 w 1887075"/>
                      <a:gd name="connsiteY1" fmla="*/ 27184 h 182075"/>
                      <a:gd name="connsiteX2" fmla="*/ 1683066 w 1887075"/>
                      <a:gd name="connsiteY2" fmla="*/ 0 h 182075"/>
                      <a:gd name="connsiteX3" fmla="*/ 1887075 w 1887075"/>
                      <a:gd name="connsiteY3" fmla="*/ 166743 h 182075"/>
                      <a:gd name="connsiteX4" fmla="*/ 0 w 1887075"/>
                      <a:gd name="connsiteY4" fmla="*/ 182075 h 182075"/>
                      <a:gd name="connsiteX0" fmla="*/ 0 w 1887075"/>
                      <a:gd name="connsiteY0" fmla="*/ 182075 h 182075"/>
                      <a:gd name="connsiteX1" fmla="*/ 9151 w 1887075"/>
                      <a:gd name="connsiteY1" fmla="*/ 28820 h 182075"/>
                      <a:gd name="connsiteX2" fmla="*/ 1683066 w 1887075"/>
                      <a:gd name="connsiteY2" fmla="*/ 0 h 182075"/>
                      <a:gd name="connsiteX3" fmla="*/ 1887075 w 1887075"/>
                      <a:gd name="connsiteY3" fmla="*/ 166743 h 182075"/>
                      <a:gd name="connsiteX4" fmla="*/ 0 w 1887075"/>
                      <a:gd name="connsiteY4" fmla="*/ 182075 h 182075"/>
                      <a:gd name="connsiteX0" fmla="*/ 0 w 1887075"/>
                      <a:gd name="connsiteY0" fmla="*/ 182075 h 182075"/>
                      <a:gd name="connsiteX1" fmla="*/ 9151 w 1887075"/>
                      <a:gd name="connsiteY1" fmla="*/ 28820 h 182075"/>
                      <a:gd name="connsiteX2" fmla="*/ 1683066 w 1887075"/>
                      <a:gd name="connsiteY2" fmla="*/ 0 h 182075"/>
                      <a:gd name="connsiteX3" fmla="*/ 1887075 w 1887075"/>
                      <a:gd name="connsiteY3" fmla="*/ 166743 h 182075"/>
                      <a:gd name="connsiteX4" fmla="*/ 0 w 1887075"/>
                      <a:gd name="connsiteY4" fmla="*/ 182075 h 182075"/>
                      <a:gd name="connsiteX0" fmla="*/ 0 w 1902587"/>
                      <a:gd name="connsiteY0" fmla="*/ 351821 h 351821"/>
                      <a:gd name="connsiteX1" fmla="*/ 24663 w 1902587"/>
                      <a:gd name="connsiteY1" fmla="*/ 28820 h 351821"/>
                      <a:gd name="connsiteX2" fmla="*/ 1698578 w 1902587"/>
                      <a:gd name="connsiteY2" fmla="*/ 0 h 351821"/>
                      <a:gd name="connsiteX3" fmla="*/ 1902587 w 1902587"/>
                      <a:gd name="connsiteY3" fmla="*/ 166743 h 351821"/>
                      <a:gd name="connsiteX4" fmla="*/ 0 w 1902587"/>
                      <a:gd name="connsiteY4" fmla="*/ 351821 h 351821"/>
                      <a:gd name="connsiteX0" fmla="*/ 0 w 1902587"/>
                      <a:gd name="connsiteY0" fmla="*/ 351821 h 351821"/>
                      <a:gd name="connsiteX1" fmla="*/ 12171 w 1902587"/>
                      <a:gd name="connsiteY1" fmla="*/ 194927 h 351821"/>
                      <a:gd name="connsiteX2" fmla="*/ 1698578 w 1902587"/>
                      <a:gd name="connsiteY2" fmla="*/ 0 h 351821"/>
                      <a:gd name="connsiteX3" fmla="*/ 1902587 w 1902587"/>
                      <a:gd name="connsiteY3" fmla="*/ 166743 h 351821"/>
                      <a:gd name="connsiteX4" fmla="*/ 0 w 1902587"/>
                      <a:gd name="connsiteY4" fmla="*/ 351821 h 351821"/>
                      <a:gd name="connsiteX0" fmla="*/ 621 w 1890416"/>
                      <a:gd name="connsiteY0" fmla="*/ 331943 h 331943"/>
                      <a:gd name="connsiteX1" fmla="*/ 0 w 1890416"/>
                      <a:gd name="connsiteY1" fmla="*/ 194927 h 331943"/>
                      <a:gd name="connsiteX2" fmla="*/ 1686407 w 1890416"/>
                      <a:gd name="connsiteY2" fmla="*/ 0 h 331943"/>
                      <a:gd name="connsiteX3" fmla="*/ 1890416 w 1890416"/>
                      <a:gd name="connsiteY3" fmla="*/ 166743 h 331943"/>
                      <a:gd name="connsiteX4" fmla="*/ 621 w 1890416"/>
                      <a:gd name="connsiteY4" fmla="*/ 331943 h 331943"/>
                      <a:gd name="connsiteX0" fmla="*/ 0 w 1889795"/>
                      <a:gd name="connsiteY0" fmla="*/ 331943 h 331943"/>
                      <a:gd name="connsiteX1" fmla="*/ 16890 w 1889795"/>
                      <a:gd name="connsiteY1" fmla="*/ 196008 h 331943"/>
                      <a:gd name="connsiteX2" fmla="*/ 1685786 w 1889795"/>
                      <a:gd name="connsiteY2" fmla="*/ 0 h 331943"/>
                      <a:gd name="connsiteX3" fmla="*/ 1889795 w 1889795"/>
                      <a:gd name="connsiteY3" fmla="*/ 166743 h 331943"/>
                      <a:gd name="connsiteX4" fmla="*/ 0 w 1889795"/>
                      <a:gd name="connsiteY4" fmla="*/ 331943 h 331943"/>
                      <a:gd name="connsiteX0" fmla="*/ 0 w 1889795"/>
                      <a:gd name="connsiteY0" fmla="*/ 331943 h 331943"/>
                      <a:gd name="connsiteX1" fmla="*/ 19058 w 1889795"/>
                      <a:gd name="connsiteY1" fmla="*/ 180067 h 331943"/>
                      <a:gd name="connsiteX2" fmla="*/ 1685786 w 1889795"/>
                      <a:gd name="connsiteY2" fmla="*/ 0 h 331943"/>
                      <a:gd name="connsiteX3" fmla="*/ 1889795 w 1889795"/>
                      <a:gd name="connsiteY3" fmla="*/ 166743 h 331943"/>
                      <a:gd name="connsiteX4" fmla="*/ 0 w 1889795"/>
                      <a:gd name="connsiteY4" fmla="*/ 331943 h 331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9795" h="331943">
                        <a:moveTo>
                          <a:pt x="0" y="331943"/>
                        </a:moveTo>
                        <a:cubicBezTo>
                          <a:pt x="1058" y="264704"/>
                          <a:pt x="24167" y="178027"/>
                          <a:pt x="19058" y="180067"/>
                        </a:cubicBezTo>
                        <a:lnTo>
                          <a:pt x="1685786" y="0"/>
                        </a:lnTo>
                        <a:lnTo>
                          <a:pt x="1889795" y="166743"/>
                        </a:lnTo>
                        <a:lnTo>
                          <a:pt x="0" y="331943"/>
                        </a:lnTo>
                        <a:close/>
                      </a:path>
                    </a:pathLst>
                  </a:custGeom>
                  <a:solidFill>
                    <a:srgbClr val="00B050">
                      <a:alpha val="40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4" name="Straight Arrow Connector 33"/>
                  <p:cNvCxnSpPr/>
                  <p:nvPr/>
                </p:nvCxnSpPr>
                <p:spPr>
                  <a:xfrm flipV="1">
                    <a:off x="5450406" y="2694869"/>
                    <a:ext cx="2769418" cy="832682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prstDash val="solid"/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" name="Trapezoid 45"/>
                  <p:cNvSpPr/>
                  <p:nvPr/>
                </p:nvSpPr>
                <p:spPr>
                  <a:xfrm rot="11848388" flipV="1">
                    <a:off x="5391840" y="3866028"/>
                    <a:ext cx="2865313" cy="105977"/>
                  </a:xfrm>
                  <a:custGeom>
                    <a:avLst/>
                    <a:gdLst>
                      <a:gd name="connsiteX0" fmla="*/ 0 w 1708150"/>
                      <a:gd name="connsiteY0" fmla="*/ 195366 h 195366"/>
                      <a:gd name="connsiteX1" fmla="*/ 85725 w 1708150"/>
                      <a:gd name="connsiteY1" fmla="*/ 0 h 195366"/>
                      <a:gd name="connsiteX2" fmla="*/ 1622425 w 1708150"/>
                      <a:gd name="connsiteY2" fmla="*/ 0 h 195366"/>
                      <a:gd name="connsiteX3" fmla="*/ 1708150 w 1708150"/>
                      <a:gd name="connsiteY3" fmla="*/ 195366 h 195366"/>
                      <a:gd name="connsiteX4" fmla="*/ 0 w 1708150"/>
                      <a:gd name="connsiteY4" fmla="*/ 195366 h 195366"/>
                      <a:gd name="connsiteX0" fmla="*/ 0 w 1708150"/>
                      <a:gd name="connsiteY0" fmla="*/ 201716 h 201716"/>
                      <a:gd name="connsiteX1" fmla="*/ 3175 w 1708150"/>
                      <a:gd name="connsiteY1" fmla="*/ 0 h 201716"/>
                      <a:gd name="connsiteX2" fmla="*/ 1622425 w 1708150"/>
                      <a:gd name="connsiteY2" fmla="*/ 6350 h 201716"/>
                      <a:gd name="connsiteX3" fmla="*/ 1708150 w 1708150"/>
                      <a:gd name="connsiteY3" fmla="*/ 201716 h 201716"/>
                      <a:gd name="connsiteX4" fmla="*/ 0 w 1708150"/>
                      <a:gd name="connsiteY4" fmla="*/ 201716 h 201716"/>
                      <a:gd name="connsiteX0" fmla="*/ 0 w 1736360"/>
                      <a:gd name="connsiteY0" fmla="*/ 192179 h 201716"/>
                      <a:gd name="connsiteX1" fmla="*/ 31385 w 1736360"/>
                      <a:gd name="connsiteY1" fmla="*/ 0 h 201716"/>
                      <a:gd name="connsiteX2" fmla="*/ 1650635 w 1736360"/>
                      <a:gd name="connsiteY2" fmla="*/ 6350 h 201716"/>
                      <a:gd name="connsiteX3" fmla="*/ 1736360 w 1736360"/>
                      <a:gd name="connsiteY3" fmla="*/ 201716 h 201716"/>
                      <a:gd name="connsiteX4" fmla="*/ 0 w 1736360"/>
                      <a:gd name="connsiteY4" fmla="*/ 192179 h 201716"/>
                      <a:gd name="connsiteX0" fmla="*/ 0 w 1899336"/>
                      <a:gd name="connsiteY0" fmla="*/ 192179 h 192179"/>
                      <a:gd name="connsiteX1" fmla="*/ 31385 w 1899336"/>
                      <a:gd name="connsiteY1" fmla="*/ 0 h 192179"/>
                      <a:gd name="connsiteX2" fmla="*/ 1650635 w 1899336"/>
                      <a:gd name="connsiteY2" fmla="*/ 6350 h 192179"/>
                      <a:gd name="connsiteX3" fmla="*/ 1899336 w 1899336"/>
                      <a:gd name="connsiteY3" fmla="*/ 129731 h 192179"/>
                      <a:gd name="connsiteX4" fmla="*/ 0 w 1899336"/>
                      <a:gd name="connsiteY4" fmla="*/ 192179 h 192179"/>
                      <a:gd name="connsiteX0" fmla="*/ 0 w 1899336"/>
                      <a:gd name="connsiteY0" fmla="*/ 229191 h 229191"/>
                      <a:gd name="connsiteX1" fmla="*/ 31385 w 1899336"/>
                      <a:gd name="connsiteY1" fmla="*/ 37012 h 229191"/>
                      <a:gd name="connsiteX2" fmla="*/ 1695327 w 1899336"/>
                      <a:gd name="connsiteY2" fmla="*/ 0 h 229191"/>
                      <a:gd name="connsiteX3" fmla="*/ 1899336 w 1899336"/>
                      <a:gd name="connsiteY3" fmla="*/ 166743 h 229191"/>
                      <a:gd name="connsiteX4" fmla="*/ 0 w 1899336"/>
                      <a:gd name="connsiteY4" fmla="*/ 229191 h 229191"/>
                      <a:gd name="connsiteX0" fmla="*/ 0 w 1877618"/>
                      <a:gd name="connsiteY0" fmla="*/ 212712 h 212711"/>
                      <a:gd name="connsiteX1" fmla="*/ 9667 w 1877618"/>
                      <a:gd name="connsiteY1" fmla="*/ 37012 h 212711"/>
                      <a:gd name="connsiteX2" fmla="*/ 1673609 w 1877618"/>
                      <a:gd name="connsiteY2" fmla="*/ 0 h 212711"/>
                      <a:gd name="connsiteX3" fmla="*/ 1877618 w 1877618"/>
                      <a:gd name="connsiteY3" fmla="*/ 166743 h 212711"/>
                      <a:gd name="connsiteX4" fmla="*/ 0 w 1877618"/>
                      <a:gd name="connsiteY4" fmla="*/ 212712 h 212711"/>
                      <a:gd name="connsiteX0" fmla="*/ 0 w 1875218"/>
                      <a:gd name="connsiteY0" fmla="*/ 174653 h 174653"/>
                      <a:gd name="connsiteX1" fmla="*/ 7267 w 1875218"/>
                      <a:gd name="connsiteY1" fmla="*/ 37012 h 174653"/>
                      <a:gd name="connsiteX2" fmla="*/ 1671209 w 1875218"/>
                      <a:gd name="connsiteY2" fmla="*/ 0 h 174653"/>
                      <a:gd name="connsiteX3" fmla="*/ 1875218 w 1875218"/>
                      <a:gd name="connsiteY3" fmla="*/ 166743 h 174653"/>
                      <a:gd name="connsiteX4" fmla="*/ 0 w 1875218"/>
                      <a:gd name="connsiteY4" fmla="*/ 174653 h 174653"/>
                      <a:gd name="connsiteX0" fmla="*/ 0 w 1877841"/>
                      <a:gd name="connsiteY0" fmla="*/ 178220 h 178220"/>
                      <a:gd name="connsiteX1" fmla="*/ 9890 w 1877841"/>
                      <a:gd name="connsiteY1" fmla="*/ 37012 h 178220"/>
                      <a:gd name="connsiteX2" fmla="*/ 1673832 w 1877841"/>
                      <a:gd name="connsiteY2" fmla="*/ 0 h 178220"/>
                      <a:gd name="connsiteX3" fmla="*/ 1877841 w 1877841"/>
                      <a:gd name="connsiteY3" fmla="*/ 166743 h 178220"/>
                      <a:gd name="connsiteX4" fmla="*/ 0 w 1877841"/>
                      <a:gd name="connsiteY4" fmla="*/ 178220 h 178220"/>
                      <a:gd name="connsiteX0" fmla="*/ 0 w 1887075"/>
                      <a:gd name="connsiteY0" fmla="*/ 182075 h 182075"/>
                      <a:gd name="connsiteX1" fmla="*/ 19124 w 1887075"/>
                      <a:gd name="connsiteY1" fmla="*/ 37012 h 182075"/>
                      <a:gd name="connsiteX2" fmla="*/ 1683066 w 1887075"/>
                      <a:gd name="connsiteY2" fmla="*/ 0 h 182075"/>
                      <a:gd name="connsiteX3" fmla="*/ 1887075 w 1887075"/>
                      <a:gd name="connsiteY3" fmla="*/ 166743 h 182075"/>
                      <a:gd name="connsiteX4" fmla="*/ 0 w 1887075"/>
                      <a:gd name="connsiteY4" fmla="*/ 182075 h 182075"/>
                      <a:gd name="connsiteX0" fmla="*/ 0 w 1887075"/>
                      <a:gd name="connsiteY0" fmla="*/ 182075 h 182075"/>
                      <a:gd name="connsiteX1" fmla="*/ 7157 w 1887075"/>
                      <a:gd name="connsiteY1" fmla="*/ 27184 h 182075"/>
                      <a:gd name="connsiteX2" fmla="*/ 1683066 w 1887075"/>
                      <a:gd name="connsiteY2" fmla="*/ 0 h 182075"/>
                      <a:gd name="connsiteX3" fmla="*/ 1887075 w 1887075"/>
                      <a:gd name="connsiteY3" fmla="*/ 166743 h 182075"/>
                      <a:gd name="connsiteX4" fmla="*/ 0 w 1887075"/>
                      <a:gd name="connsiteY4" fmla="*/ 182075 h 182075"/>
                      <a:gd name="connsiteX0" fmla="*/ 0 w 1887075"/>
                      <a:gd name="connsiteY0" fmla="*/ 182075 h 182075"/>
                      <a:gd name="connsiteX1" fmla="*/ 9151 w 1887075"/>
                      <a:gd name="connsiteY1" fmla="*/ 28820 h 182075"/>
                      <a:gd name="connsiteX2" fmla="*/ 1683066 w 1887075"/>
                      <a:gd name="connsiteY2" fmla="*/ 0 h 182075"/>
                      <a:gd name="connsiteX3" fmla="*/ 1887075 w 1887075"/>
                      <a:gd name="connsiteY3" fmla="*/ 166743 h 182075"/>
                      <a:gd name="connsiteX4" fmla="*/ 0 w 1887075"/>
                      <a:gd name="connsiteY4" fmla="*/ 182075 h 182075"/>
                      <a:gd name="connsiteX0" fmla="*/ 0 w 1887075"/>
                      <a:gd name="connsiteY0" fmla="*/ 182075 h 182075"/>
                      <a:gd name="connsiteX1" fmla="*/ 9151 w 1887075"/>
                      <a:gd name="connsiteY1" fmla="*/ 28820 h 182075"/>
                      <a:gd name="connsiteX2" fmla="*/ 1683066 w 1887075"/>
                      <a:gd name="connsiteY2" fmla="*/ 0 h 182075"/>
                      <a:gd name="connsiteX3" fmla="*/ 1887075 w 1887075"/>
                      <a:gd name="connsiteY3" fmla="*/ 166743 h 182075"/>
                      <a:gd name="connsiteX4" fmla="*/ 0 w 1887075"/>
                      <a:gd name="connsiteY4" fmla="*/ 182075 h 182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7075" h="182075">
                        <a:moveTo>
                          <a:pt x="0" y="182075"/>
                        </a:moveTo>
                        <a:cubicBezTo>
                          <a:pt x="1058" y="114836"/>
                          <a:pt x="14260" y="26780"/>
                          <a:pt x="9151" y="28820"/>
                        </a:cubicBezTo>
                        <a:lnTo>
                          <a:pt x="1683066" y="0"/>
                        </a:lnTo>
                        <a:lnTo>
                          <a:pt x="1887075" y="166743"/>
                        </a:lnTo>
                        <a:lnTo>
                          <a:pt x="0" y="1820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Trapezoid 45"/>
                  <p:cNvSpPr/>
                  <p:nvPr/>
                </p:nvSpPr>
                <p:spPr>
                  <a:xfrm rot="11848388" flipV="1">
                    <a:off x="5722375" y="3815703"/>
                    <a:ext cx="2546750" cy="193208"/>
                  </a:xfrm>
                  <a:custGeom>
                    <a:avLst/>
                    <a:gdLst>
                      <a:gd name="connsiteX0" fmla="*/ 0 w 1708150"/>
                      <a:gd name="connsiteY0" fmla="*/ 195366 h 195366"/>
                      <a:gd name="connsiteX1" fmla="*/ 85725 w 1708150"/>
                      <a:gd name="connsiteY1" fmla="*/ 0 h 195366"/>
                      <a:gd name="connsiteX2" fmla="*/ 1622425 w 1708150"/>
                      <a:gd name="connsiteY2" fmla="*/ 0 h 195366"/>
                      <a:gd name="connsiteX3" fmla="*/ 1708150 w 1708150"/>
                      <a:gd name="connsiteY3" fmla="*/ 195366 h 195366"/>
                      <a:gd name="connsiteX4" fmla="*/ 0 w 1708150"/>
                      <a:gd name="connsiteY4" fmla="*/ 195366 h 195366"/>
                      <a:gd name="connsiteX0" fmla="*/ 0 w 1708150"/>
                      <a:gd name="connsiteY0" fmla="*/ 201716 h 201716"/>
                      <a:gd name="connsiteX1" fmla="*/ 3175 w 1708150"/>
                      <a:gd name="connsiteY1" fmla="*/ 0 h 201716"/>
                      <a:gd name="connsiteX2" fmla="*/ 1622425 w 1708150"/>
                      <a:gd name="connsiteY2" fmla="*/ 6350 h 201716"/>
                      <a:gd name="connsiteX3" fmla="*/ 1708150 w 1708150"/>
                      <a:gd name="connsiteY3" fmla="*/ 201716 h 201716"/>
                      <a:gd name="connsiteX4" fmla="*/ 0 w 1708150"/>
                      <a:gd name="connsiteY4" fmla="*/ 201716 h 201716"/>
                      <a:gd name="connsiteX0" fmla="*/ 0 w 1736360"/>
                      <a:gd name="connsiteY0" fmla="*/ 192179 h 201716"/>
                      <a:gd name="connsiteX1" fmla="*/ 31385 w 1736360"/>
                      <a:gd name="connsiteY1" fmla="*/ 0 h 201716"/>
                      <a:gd name="connsiteX2" fmla="*/ 1650635 w 1736360"/>
                      <a:gd name="connsiteY2" fmla="*/ 6350 h 201716"/>
                      <a:gd name="connsiteX3" fmla="*/ 1736360 w 1736360"/>
                      <a:gd name="connsiteY3" fmla="*/ 201716 h 201716"/>
                      <a:gd name="connsiteX4" fmla="*/ 0 w 1736360"/>
                      <a:gd name="connsiteY4" fmla="*/ 192179 h 201716"/>
                      <a:gd name="connsiteX0" fmla="*/ 0 w 1899336"/>
                      <a:gd name="connsiteY0" fmla="*/ 192179 h 192179"/>
                      <a:gd name="connsiteX1" fmla="*/ 31385 w 1899336"/>
                      <a:gd name="connsiteY1" fmla="*/ 0 h 192179"/>
                      <a:gd name="connsiteX2" fmla="*/ 1650635 w 1899336"/>
                      <a:gd name="connsiteY2" fmla="*/ 6350 h 192179"/>
                      <a:gd name="connsiteX3" fmla="*/ 1899336 w 1899336"/>
                      <a:gd name="connsiteY3" fmla="*/ 129731 h 192179"/>
                      <a:gd name="connsiteX4" fmla="*/ 0 w 1899336"/>
                      <a:gd name="connsiteY4" fmla="*/ 192179 h 192179"/>
                      <a:gd name="connsiteX0" fmla="*/ 0 w 1899336"/>
                      <a:gd name="connsiteY0" fmla="*/ 229191 h 229191"/>
                      <a:gd name="connsiteX1" fmla="*/ 31385 w 1899336"/>
                      <a:gd name="connsiteY1" fmla="*/ 37012 h 229191"/>
                      <a:gd name="connsiteX2" fmla="*/ 1695327 w 1899336"/>
                      <a:gd name="connsiteY2" fmla="*/ 0 h 229191"/>
                      <a:gd name="connsiteX3" fmla="*/ 1899336 w 1899336"/>
                      <a:gd name="connsiteY3" fmla="*/ 166743 h 229191"/>
                      <a:gd name="connsiteX4" fmla="*/ 0 w 1899336"/>
                      <a:gd name="connsiteY4" fmla="*/ 229191 h 229191"/>
                      <a:gd name="connsiteX0" fmla="*/ 0 w 1877618"/>
                      <a:gd name="connsiteY0" fmla="*/ 212712 h 212711"/>
                      <a:gd name="connsiteX1" fmla="*/ 9667 w 1877618"/>
                      <a:gd name="connsiteY1" fmla="*/ 37012 h 212711"/>
                      <a:gd name="connsiteX2" fmla="*/ 1673609 w 1877618"/>
                      <a:gd name="connsiteY2" fmla="*/ 0 h 212711"/>
                      <a:gd name="connsiteX3" fmla="*/ 1877618 w 1877618"/>
                      <a:gd name="connsiteY3" fmla="*/ 166743 h 212711"/>
                      <a:gd name="connsiteX4" fmla="*/ 0 w 1877618"/>
                      <a:gd name="connsiteY4" fmla="*/ 212712 h 212711"/>
                      <a:gd name="connsiteX0" fmla="*/ 0 w 1875218"/>
                      <a:gd name="connsiteY0" fmla="*/ 174653 h 174653"/>
                      <a:gd name="connsiteX1" fmla="*/ 7267 w 1875218"/>
                      <a:gd name="connsiteY1" fmla="*/ 37012 h 174653"/>
                      <a:gd name="connsiteX2" fmla="*/ 1671209 w 1875218"/>
                      <a:gd name="connsiteY2" fmla="*/ 0 h 174653"/>
                      <a:gd name="connsiteX3" fmla="*/ 1875218 w 1875218"/>
                      <a:gd name="connsiteY3" fmla="*/ 166743 h 174653"/>
                      <a:gd name="connsiteX4" fmla="*/ 0 w 1875218"/>
                      <a:gd name="connsiteY4" fmla="*/ 174653 h 174653"/>
                      <a:gd name="connsiteX0" fmla="*/ 0 w 1877841"/>
                      <a:gd name="connsiteY0" fmla="*/ 178220 h 178220"/>
                      <a:gd name="connsiteX1" fmla="*/ 9890 w 1877841"/>
                      <a:gd name="connsiteY1" fmla="*/ 37012 h 178220"/>
                      <a:gd name="connsiteX2" fmla="*/ 1673832 w 1877841"/>
                      <a:gd name="connsiteY2" fmla="*/ 0 h 178220"/>
                      <a:gd name="connsiteX3" fmla="*/ 1877841 w 1877841"/>
                      <a:gd name="connsiteY3" fmla="*/ 166743 h 178220"/>
                      <a:gd name="connsiteX4" fmla="*/ 0 w 1877841"/>
                      <a:gd name="connsiteY4" fmla="*/ 178220 h 178220"/>
                      <a:gd name="connsiteX0" fmla="*/ 0 w 1887075"/>
                      <a:gd name="connsiteY0" fmla="*/ 182075 h 182075"/>
                      <a:gd name="connsiteX1" fmla="*/ 19124 w 1887075"/>
                      <a:gd name="connsiteY1" fmla="*/ 37012 h 182075"/>
                      <a:gd name="connsiteX2" fmla="*/ 1683066 w 1887075"/>
                      <a:gd name="connsiteY2" fmla="*/ 0 h 182075"/>
                      <a:gd name="connsiteX3" fmla="*/ 1887075 w 1887075"/>
                      <a:gd name="connsiteY3" fmla="*/ 166743 h 182075"/>
                      <a:gd name="connsiteX4" fmla="*/ 0 w 1887075"/>
                      <a:gd name="connsiteY4" fmla="*/ 182075 h 182075"/>
                      <a:gd name="connsiteX0" fmla="*/ 0 w 1887075"/>
                      <a:gd name="connsiteY0" fmla="*/ 182075 h 182075"/>
                      <a:gd name="connsiteX1" fmla="*/ 7157 w 1887075"/>
                      <a:gd name="connsiteY1" fmla="*/ 27184 h 182075"/>
                      <a:gd name="connsiteX2" fmla="*/ 1683066 w 1887075"/>
                      <a:gd name="connsiteY2" fmla="*/ 0 h 182075"/>
                      <a:gd name="connsiteX3" fmla="*/ 1887075 w 1887075"/>
                      <a:gd name="connsiteY3" fmla="*/ 166743 h 182075"/>
                      <a:gd name="connsiteX4" fmla="*/ 0 w 1887075"/>
                      <a:gd name="connsiteY4" fmla="*/ 182075 h 182075"/>
                      <a:gd name="connsiteX0" fmla="*/ 0 w 1887075"/>
                      <a:gd name="connsiteY0" fmla="*/ 182075 h 182075"/>
                      <a:gd name="connsiteX1" fmla="*/ 9151 w 1887075"/>
                      <a:gd name="connsiteY1" fmla="*/ 28820 h 182075"/>
                      <a:gd name="connsiteX2" fmla="*/ 1683066 w 1887075"/>
                      <a:gd name="connsiteY2" fmla="*/ 0 h 182075"/>
                      <a:gd name="connsiteX3" fmla="*/ 1887075 w 1887075"/>
                      <a:gd name="connsiteY3" fmla="*/ 166743 h 182075"/>
                      <a:gd name="connsiteX4" fmla="*/ 0 w 1887075"/>
                      <a:gd name="connsiteY4" fmla="*/ 182075 h 182075"/>
                      <a:gd name="connsiteX0" fmla="*/ 0 w 1887075"/>
                      <a:gd name="connsiteY0" fmla="*/ 182075 h 182075"/>
                      <a:gd name="connsiteX1" fmla="*/ 9151 w 1887075"/>
                      <a:gd name="connsiteY1" fmla="*/ 28820 h 182075"/>
                      <a:gd name="connsiteX2" fmla="*/ 1683066 w 1887075"/>
                      <a:gd name="connsiteY2" fmla="*/ 0 h 182075"/>
                      <a:gd name="connsiteX3" fmla="*/ 1887075 w 1887075"/>
                      <a:gd name="connsiteY3" fmla="*/ 166743 h 182075"/>
                      <a:gd name="connsiteX4" fmla="*/ 0 w 1887075"/>
                      <a:gd name="connsiteY4" fmla="*/ 182075 h 182075"/>
                      <a:gd name="connsiteX0" fmla="*/ 0 w 1902587"/>
                      <a:gd name="connsiteY0" fmla="*/ 351821 h 351821"/>
                      <a:gd name="connsiteX1" fmla="*/ 24663 w 1902587"/>
                      <a:gd name="connsiteY1" fmla="*/ 28820 h 351821"/>
                      <a:gd name="connsiteX2" fmla="*/ 1698578 w 1902587"/>
                      <a:gd name="connsiteY2" fmla="*/ 0 h 351821"/>
                      <a:gd name="connsiteX3" fmla="*/ 1902587 w 1902587"/>
                      <a:gd name="connsiteY3" fmla="*/ 166743 h 351821"/>
                      <a:gd name="connsiteX4" fmla="*/ 0 w 1902587"/>
                      <a:gd name="connsiteY4" fmla="*/ 351821 h 351821"/>
                      <a:gd name="connsiteX0" fmla="*/ 0 w 1902587"/>
                      <a:gd name="connsiteY0" fmla="*/ 351821 h 351821"/>
                      <a:gd name="connsiteX1" fmla="*/ 12171 w 1902587"/>
                      <a:gd name="connsiteY1" fmla="*/ 194927 h 351821"/>
                      <a:gd name="connsiteX2" fmla="*/ 1698578 w 1902587"/>
                      <a:gd name="connsiteY2" fmla="*/ 0 h 351821"/>
                      <a:gd name="connsiteX3" fmla="*/ 1902587 w 1902587"/>
                      <a:gd name="connsiteY3" fmla="*/ 166743 h 351821"/>
                      <a:gd name="connsiteX4" fmla="*/ 0 w 1902587"/>
                      <a:gd name="connsiteY4" fmla="*/ 351821 h 351821"/>
                      <a:gd name="connsiteX0" fmla="*/ 621 w 1890416"/>
                      <a:gd name="connsiteY0" fmla="*/ 331943 h 331943"/>
                      <a:gd name="connsiteX1" fmla="*/ 0 w 1890416"/>
                      <a:gd name="connsiteY1" fmla="*/ 194927 h 331943"/>
                      <a:gd name="connsiteX2" fmla="*/ 1686407 w 1890416"/>
                      <a:gd name="connsiteY2" fmla="*/ 0 h 331943"/>
                      <a:gd name="connsiteX3" fmla="*/ 1890416 w 1890416"/>
                      <a:gd name="connsiteY3" fmla="*/ 166743 h 331943"/>
                      <a:gd name="connsiteX4" fmla="*/ 621 w 1890416"/>
                      <a:gd name="connsiteY4" fmla="*/ 331943 h 331943"/>
                      <a:gd name="connsiteX0" fmla="*/ 0 w 1889795"/>
                      <a:gd name="connsiteY0" fmla="*/ 331943 h 331943"/>
                      <a:gd name="connsiteX1" fmla="*/ 16890 w 1889795"/>
                      <a:gd name="connsiteY1" fmla="*/ 196008 h 331943"/>
                      <a:gd name="connsiteX2" fmla="*/ 1685786 w 1889795"/>
                      <a:gd name="connsiteY2" fmla="*/ 0 h 331943"/>
                      <a:gd name="connsiteX3" fmla="*/ 1889795 w 1889795"/>
                      <a:gd name="connsiteY3" fmla="*/ 166743 h 331943"/>
                      <a:gd name="connsiteX4" fmla="*/ 0 w 1889795"/>
                      <a:gd name="connsiteY4" fmla="*/ 331943 h 331943"/>
                      <a:gd name="connsiteX0" fmla="*/ 0 w 1889795"/>
                      <a:gd name="connsiteY0" fmla="*/ 331943 h 331943"/>
                      <a:gd name="connsiteX1" fmla="*/ 19058 w 1889795"/>
                      <a:gd name="connsiteY1" fmla="*/ 180067 h 331943"/>
                      <a:gd name="connsiteX2" fmla="*/ 1685786 w 1889795"/>
                      <a:gd name="connsiteY2" fmla="*/ 0 h 331943"/>
                      <a:gd name="connsiteX3" fmla="*/ 1889795 w 1889795"/>
                      <a:gd name="connsiteY3" fmla="*/ 166743 h 331943"/>
                      <a:gd name="connsiteX4" fmla="*/ 0 w 1889795"/>
                      <a:gd name="connsiteY4" fmla="*/ 331943 h 331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9795" h="331943">
                        <a:moveTo>
                          <a:pt x="0" y="331943"/>
                        </a:moveTo>
                        <a:cubicBezTo>
                          <a:pt x="1058" y="264704"/>
                          <a:pt x="24167" y="178027"/>
                          <a:pt x="19058" y="180067"/>
                        </a:cubicBezTo>
                        <a:lnTo>
                          <a:pt x="1685786" y="0"/>
                        </a:lnTo>
                        <a:lnTo>
                          <a:pt x="1889795" y="166743"/>
                        </a:lnTo>
                        <a:lnTo>
                          <a:pt x="0" y="331943"/>
                        </a:lnTo>
                        <a:close/>
                      </a:path>
                    </a:pathLst>
                  </a:custGeom>
                  <a:solidFill>
                    <a:srgbClr val="00B050">
                      <a:alpha val="40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7496507" y="1985842"/>
                    <a:ext cx="139493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accent5"/>
                        </a:solidFill>
                      </a:rPr>
                      <a:t>Sensor plane</a:t>
                    </a:r>
                    <a:endParaRPr lang="en-US" dirty="0">
                      <a:solidFill>
                        <a:schemeClr val="accent5"/>
                      </a:solidFill>
                    </a:endParaRPr>
                  </a:p>
                </p:txBody>
              </p:sp>
            </p:grpSp>
            <p:sp>
              <p:nvSpPr>
                <p:cNvPr id="23" name="Arc 22"/>
                <p:cNvSpPr/>
                <p:nvPr/>
              </p:nvSpPr>
              <p:spPr>
                <a:xfrm rot="1948974">
                  <a:off x="6120802" y="2990717"/>
                  <a:ext cx="379413" cy="431415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6491366" y="2957975"/>
                  <a:ext cx="3080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mtClean="0"/>
                    <a:t>θ</a:t>
                  </a:r>
                  <a:endParaRPr lang="en-US" dirty="0"/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7104223" y="3280302"/>
                <a:ext cx="12500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Incident particle</a:t>
                </a:r>
                <a:endParaRPr lang="en-US" sz="1200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5088323" y="3349502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67602" y="3339600"/>
              <a:ext cx="588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5062565" y="3207790"/>
              <a:ext cx="37026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5438942" y="3209626"/>
              <a:ext cx="37026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003566" y="2921580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2cm</a:t>
              </a:r>
              <a:endParaRPr 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1234" y="2926531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2cm</a:t>
              </a:r>
              <a:endParaRPr lang="en-US" sz="1400" dirty="0"/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>
            <a:off x="779936" y="6245717"/>
            <a:ext cx="2725572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108390" y="5694907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2121942" y="6188585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/>
              <a:t>1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3618972" y="4008752"/>
            <a:ext cx="1706013" cy="1952201"/>
            <a:chOff x="368135" y="2280062"/>
            <a:chExt cx="2660073" cy="3043937"/>
          </a:xfrm>
        </p:grpSpPr>
        <p:sp>
          <p:nvSpPr>
            <p:cNvPr id="54" name="Oval 53"/>
            <p:cNvSpPr/>
            <p:nvPr/>
          </p:nvSpPr>
          <p:spPr>
            <a:xfrm>
              <a:off x="368135" y="2280062"/>
              <a:ext cx="2660073" cy="2660073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193469" y="3105396"/>
              <a:ext cx="1009403" cy="100940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H="1" flipV="1">
              <a:off x="757694" y="2669621"/>
              <a:ext cx="583599" cy="58359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lg" len="lg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954839" y="2566397"/>
              <a:ext cx="1332710" cy="479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Δr</a:t>
              </a:r>
              <a:r>
                <a:rPr lang="en-US" sz="1400" dirty="0"/>
                <a:t>=</a:t>
              </a:r>
              <a:r>
                <a:rPr lang="en-US" sz="1400" dirty="0" smtClean="0"/>
                <a:t>1 mm</a:t>
              </a:r>
              <a:endParaRPr lang="en-US" sz="14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92788" y="4055976"/>
              <a:ext cx="2010764" cy="479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Ring from </a:t>
              </a:r>
              <a:r>
                <a:rPr lang="en-US" sz="1400" dirty="0" err="1" smtClean="0">
                  <a:solidFill>
                    <a:srgbClr val="FF0000"/>
                  </a:solidFill>
                </a:rPr>
                <a:t>kaon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16632" y="4844103"/>
              <a:ext cx="1963074" cy="479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0070C0"/>
                  </a:solidFill>
                </a:rPr>
                <a:t>Ring from Pion</a:t>
              </a:r>
              <a:endParaRPr lang="en-US" sz="1400" dirty="0">
                <a:solidFill>
                  <a:srgbClr val="0070C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324981" y="3706587"/>
                <a:ext cx="3450884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 smtClean="0"/>
                  <a:t>Set value of n</a:t>
                </a:r>
                <a:r>
                  <a:rPr lang="en-US" sz="1600" baseline="-25000" dirty="0" smtClean="0"/>
                  <a:t>2</a:t>
                </a:r>
              </a:p>
              <a:p>
                <a:pPr marL="342900" indent="-342900" algn="just">
                  <a:buFont typeface="+mj-lt"/>
                  <a:buAutoNum type="arabicPeriod"/>
                </a:pPr>
                <a:r>
                  <a:rPr lang="en-US" sz="1600" dirty="0" smtClean="0"/>
                  <a:t>Find D</a:t>
                </a:r>
                <a:r>
                  <a:rPr lang="en-US" sz="1600" baseline="-25000" dirty="0" smtClean="0"/>
                  <a:t>2</a:t>
                </a:r>
                <a:r>
                  <a:rPr lang="en-US" sz="1600" dirty="0" smtClean="0"/>
                  <a:t> needed to achieve </a:t>
                </a:r>
                <a:r>
                  <a:rPr lang="en-US" sz="1600" dirty="0" err="1" smtClean="0"/>
                  <a:t>Δr</a:t>
                </a:r>
                <a:r>
                  <a:rPr lang="en-US" sz="1600" dirty="0" smtClean="0"/>
                  <a:t>=1 mm (peak to peak) at 10 </a:t>
                </a:r>
                <a:r>
                  <a:rPr lang="en-US" sz="1600" dirty="0" err="1" smtClean="0"/>
                  <a:t>GeV</a:t>
                </a:r>
                <a:r>
                  <a:rPr lang="en-US" sz="1600" dirty="0" smtClean="0"/>
                  <a:t>/c</a:t>
                </a:r>
                <a:endParaRPr lang="en-US" sz="1600" dirty="0"/>
              </a:p>
              <a:p>
                <a:pPr marL="342900" indent="-342900" algn="just">
                  <a:buFont typeface="+mj-lt"/>
                  <a:buAutoNum type="arabicPeriod"/>
                </a:pPr>
                <a:r>
                  <a:rPr lang="en-US" sz="1600" dirty="0" smtClean="0"/>
                  <a:t>D</a:t>
                </a:r>
                <a:r>
                  <a:rPr lang="en-US" sz="1600" baseline="-25000" dirty="0" smtClean="0"/>
                  <a:t>1</a:t>
                </a:r>
                <a:r>
                  <a:rPr lang="en-US" sz="1600" dirty="0" smtClean="0"/>
                  <a:t>=D</a:t>
                </a:r>
                <a:r>
                  <a:rPr lang="en-US" sz="1600" baseline="-25000" dirty="0" smtClean="0"/>
                  <a:t>2</a:t>
                </a:r>
                <a:r>
                  <a:rPr lang="en-US" sz="1600" dirty="0" smtClean="0"/>
                  <a:t>+20mm, then find n</a:t>
                </a:r>
                <a:r>
                  <a:rPr lang="en-US" sz="1600" baseline="-25000" dirty="0" smtClean="0"/>
                  <a:t>1</a:t>
                </a:r>
                <a:r>
                  <a:rPr lang="en-US" sz="1600" dirty="0" smtClean="0"/>
                  <a:t>, and r</a:t>
                </a:r>
              </a:p>
              <a:p>
                <a:pPr marL="342900" indent="-342900" algn="just">
                  <a:buFont typeface="+mj-lt"/>
                  <a:buAutoNum type="arabicPeriod"/>
                </a:pPr>
                <a:r>
                  <a:rPr lang="en-US" sz="1600" dirty="0" smtClean="0"/>
                  <a:t>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600">
                            <a:latin typeface="Cambria Math" charset="0"/>
                          </a:rPr>
                          <m:t>𝛔</m:t>
                        </m:r>
                      </m:e>
                      <m:sub>
                        <m:r>
                          <a:rPr lang="en-US" sz="1600">
                            <a:latin typeface="Cambria Math" charset="0"/>
                          </a:rPr>
                          <m:t>𝛉</m:t>
                        </m:r>
                      </m:sub>
                    </m:sSub>
                  </m:oMath>
                </a14:m>
                <a:r>
                  <a:rPr lang="en-US" sz="1600" dirty="0" smtClean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600">
                            <a:latin typeface="Cambria Math" charset="0"/>
                          </a:rPr>
                          <m:t>𝐍</m:t>
                        </m:r>
                      </m:e>
                      <m:sub>
                        <m:r>
                          <a:rPr lang="en-US" sz="1600">
                            <a:latin typeface="Cambria Math" charset="0"/>
                          </a:rPr>
                          <m:t>𝛔</m:t>
                        </m:r>
                      </m:sub>
                    </m:sSub>
                  </m:oMath>
                </a14:m>
                <a:r>
                  <a:rPr lang="en-US" sz="1600" dirty="0" smtClean="0"/>
                  <a:t>. Pixel size set to 1x1 mm</a:t>
                </a:r>
                <a:r>
                  <a:rPr lang="en-US" sz="1600" baseline="30000" dirty="0" smtClean="0"/>
                  <a:t>2</a:t>
                </a:r>
                <a:r>
                  <a:rPr lang="en-US" sz="1600" dirty="0" smtClean="0"/>
                  <a:t>. From Belle-2 ARICH, ~10 photons are detected per track with n</a:t>
                </a:r>
                <a:r>
                  <a:rPr lang="en-US" sz="1600" baseline="-25000" dirty="0" smtClean="0"/>
                  <a:t>1</a:t>
                </a:r>
                <a:r>
                  <a:rPr lang="en-US" sz="1600" dirty="0" smtClean="0"/>
                  <a:t> and n</a:t>
                </a:r>
                <a:r>
                  <a:rPr lang="en-US" sz="1600" baseline="-25000" dirty="0" smtClean="0"/>
                  <a:t>2</a:t>
                </a:r>
                <a:r>
                  <a:rPr lang="en-US" sz="1600" dirty="0" smtClean="0"/>
                  <a:t> equal 1.045 and 1.055 respectively. However, </a:t>
                </a:r>
                <a:r>
                  <a:rPr lang="en-US" sz="1600" dirty="0" smtClean="0">
                    <a:solidFill>
                      <a:schemeClr val="accent5"/>
                    </a:solidFill>
                  </a:rPr>
                  <a:t>Number of photons decreases with smaller refractive indices</a:t>
                </a:r>
                <a:r>
                  <a:rPr lang="en-US" sz="1600" dirty="0" smtClean="0"/>
                  <a:t>.</a:t>
                </a: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981" y="3706587"/>
                <a:ext cx="3450884" cy="2800767"/>
              </a:xfrm>
              <a:prstGeom prst="rect">
                <a:avLst/>
              </a:prstGeom>
              <a:blipFill rotWithShape="0">
                <a:blip r:embed="rId3"/>
                <a:stretch>
                  <a:fillRect l="-1060" t="-654" r="-883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755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Uncertainty raised from emission point is </a:t>
                </a:r>
                <a:r>
                  <a:rPr lang="en-US" dirty="0" smtClean="0">
                    <a:solidFill>
                      <a:schemeClr val="accent5"/>
                    </a:solidFill>
                  </a:rPr>
                  <a:t>minimized</a:t>
                </a:r>
                <a:r>
                  <a:rPr lang="en-US" dirty="0" smtClean="0"/>
                  <a:t> as a result of focusing lens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𝜃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𝐸𝑃</m:t>
                            </m:r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𝑚𝑖𝑛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𝑐h𝑟𝑜</m:t>
                            </m:r>
                          </m:sub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𝑝𝑖𝑥</m:t>
                            </m:r>
                          </m:sub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dirty="0" smtClean="0"/>
              </a:p>
              <a:p>
                <a:pPr algn="just"/>
                <a:r>
                  <a:rPr lang="en-US" dirty="0" smtClean="0"/>
                  <a:t>Expansion Volume can be adjusted</a:t>
                </a:r>
                <a:br>
                  <a:rPr lang="en-US" dirty="0" smtClean="0"/>
                </a:br>
                <a:r>
                  <a:rPr lang="en-US" dirty="0" smtClean="0">
                    <a:sym typeface="Wingdings"/>
                  </a:rPr>
                  <a:t> minimized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 smtClean="0"/>
                  <a:t>, while ring size is manageable</a:t>
                </a:r>
                <a:br>
                  <a:rPr lang="en-US" dirty="0" smtClean="0"/>
                </a:br>
                <a:r>
                  <a:rPr lang="en-US" sz="2400" b="1" dirty="0">
                    <a:solidFill>
                      <a:srgbClr val="00B050"/>
                    </a:solidFill>
                  </a:rPr>
                  <a:t>No</a:t>
                </a:r>
                <a:r>
                  <a:rPr lang="en-US" sz="2400" dirty="0">
                    <a:solidFill>
                      <a:srgbClr val="00B050"/>
                    </a:solidFill>
                  </a:rPr>
                  <a:t>, you 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cannot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400" dirty="0">
                    <a:solidFill>
                      <a:srgbClr val="00B050"/>
                    </a:solidFill>
                  </a:rPr>
                  <a:t>change expansion 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volume of a </a:t>
                </a:r>
                <a:r>
                  <a:rPr lang="en-US" sz="2400" dirty="0">
                    <a:solidFill>
                      <a:srgbClr val="00B050"/>
                    </a:solidFill>
                  </a:rPr>
                  <a:t>proximity focusing RICH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. Expansion volume of proximity focusing RICH is specified based on refractive indices of radiators. </a:t>
                </a:r>
              </a:p>
              <a:p>
                <a:pPr algn="just"/>
                <a:r>
                  <a:rPr lang="en-US" dirty="0" err="1" smtClean="0"/>
                  <a:t>mRICH</a:t>
                </a:r>
                <a:r>
                  <a:rPr lang="en-US" dirty="0" smtClean="0"/>
                  <a:t> with 6” focal length and 1x1mm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pixel size sensor could achieve 3σ separation at 10 </a:t>
                </a:r>
                <a:r>
                  <a:rPr lang="en-US" dirty="0" err="1" smtClean="0"/>
                  <a:t>GeV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2695" r="-1704" b="-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5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Back Up</a:t>
            </a:r>
            <a:endParaRPr lang="en-US" sz="6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1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number of sigma (separation power) of </a:t>
            </a:r>
            <a:r>
              <a:rPr lang="en-US" u="sng" dirty="0" err="1" smtClean="0"/>
              <a:t>mRICH</a:t>
            </a:r>
            <a:endParaRPr lang="en-US" u="sng" dirty="0" smtClean="0"/>
          </a:p>
          <a:p>
            <a:r>
              <a:rPr lang="en-US" dirty="0" smtClean="0"/>
              <a:t>Source of error of measuring Cherenkov Angle of a simple RICH detector</a:t>
            </a:r>
          </a:p>
          <a:p>
            <a:r>
              <a:rPr lang="en-US" dirty="0" smtClean="0"/>
              <a:t>Errors in </a:t>
            </a:r>
            <a:r>
              <a:rPr lang="en-US" dirty="0" err="1" smtClean="0"/>
              <a:t>mRICH</a:t>
            </a:r>
            <a:r>
              <a:rPr lang="en-US" dirty="0" smtClean="0"/>
              <a:t> lens based design</a:t>
            </a:r>
          </a:p>
          <a:p>
            <a:r>
              <a:rPr lang="en-US" dirty="0" smtClean="0"/>
              <a:t>Number of sigma from simulation result of </a:t>
            </a:r>
            <a:r>
              <a:rPr lang="en-US" dirty="0" err="1" smtClean="0"/>
              <a:t>mRICH</a:t>
            </a:r>
            <a:endParaRPr lang="en-US" dirty="0" smtClean="0"/>
          </a:p>
          <a:p>
            <a:r>
              <a:rPr lang="en-US" dirty="0" smtClean="0"/>
              <a:t>Feasibility of proximity focusing design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3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𝛽</m:t>
                    </m:r>
                    <m:r>
                      <a:rPr lang="en-US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Resolution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Beta resolution of RICH detector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𝛽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𝛽</m:t>
                        </m:r>
                      </m:den>
                    </m:f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𝜃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𝑁</m:t>
                            </m:r>
                          </m:e>
                        </m:rad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𝛽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den>
                    </m:f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𝑝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𝜃</m:t>
                    </m:r>
                  </m:oMath>
                </a14:m>
                <a:r>
                  <a:rPr lang="en-US" b="0" dirty="0" smtClean="0"/>
                  <a:t> Cherenkov emission angle / angle measured</a:t>
                </a:r>
              </a:p>
              <a:p>
                <a:pPr algn="just"/>
                <a:r>
                  <a:rPr lang="en-US" dirty="0" smtClean="0"/>
                  <a:t>N number of photons on ring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𝜃</m:t>
                    </m:r>
                  </m:oMath>
                </a14:m>
                <a:r>
                  <a:rPr lang="en-US" dirty="0" smtClean="0"/>
                  <a:t>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3</m:t>
                        </m:r>
                        <m:r>
                          <a:rPr lang="en-US" i="1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 smtClean="0"/>
                  <a:t>) per event</a:t>
                </a:r>
                <a:endParaRPr lang="en-US" b="0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1617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19709" y="2395509"/>
                <a:ext cx="1628202" cy="620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  <m:t>𝝈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  <m:t>𝜽</m:t>
                          </m:r>
                          <m:r>
                            <a:rPr lang="en-US" b="1" i="1" smtClean="0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  <m:t>𝒆𝒗𝒆𝒏𝒕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accent5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accent5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accent5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accent5"/>
                                  </a:solidFill>
                                  <a:latin typeface="Cambria Math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accent5"/>
                                  </a:solidFill>
                                  <a:latin typeface="Cambria Math" charset="0"/>
                                </a:rPr>
                                <m:t>𝜽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chemeClr val="accent5"/>
                                  </a:solidFill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chemeClr val="accent5"/>
                                  </a:solidFill>
                                  <a:latin typeface="Cambria Math" charset="0"/>
                                </a:rPr>
                                <m:t>𝑵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709" y="2395509"/>
                <a:ext cx="1628202" cy="62074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57674" y="3103434"/>
                <a:ext cx="3173882" cy="511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5"/>
                    </a:solidFill>
                  </a:rPr>
                  <a:t>Smaller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𝜷</m:t>
                            </m:r>
                          </m:sub>
                        </m:sSub>
                      </m:num>
                      <m:den>
                        <m:r>
                          <a:rPr lang="en-US" b="1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𝜷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accent5"/>
                    </a:solidFill>
                  </a:rPr>
                  <a:t> , higher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5"/>
                        </a:solidFill>
                        <a:latin typeface="Cambria Math" charset="0"/>
                      </a:rPr>
                      <m:t>𝜷</m:t>
                    </m:r>
                  </m:oMath>
                </a14:m>
                <a:r>
                  <a:rPr lang="en-US" b="1" dirty="0" smtClean="0">
                    <a:solidFill>
                      <a:schemeClr val="accent5"/>
                    </a:solidFill>
                  </a:rPr>
                  <a:t> resolution</a:t>
                </a:r>
                <a:endParaRPr lang="en-US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674" y="3103434"/>
                <a:ext cx="3173882" cy="511550"/>
              </a:xfrm>
              <a:prstGeom prst="rect">
                <a:avLst/>
              </a:prstGeom>
              <a:blipFill rotWithShape="0">
                <a:blip r:embed="rId5"/>
                <a:stretch>
                  <a:fillRect l="-1731" r="-1154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57200" y="577157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T. </a:t>
            </a:r>
            <a:r>
              <a:rPr lang="en-US" sz="1600" b="1" dirty="0" err="1" smtClean="0">
                <a:solidFill>
                  <a:schemeClr val="bg1">
                    <a:lumMod val="50000"/>
                  </a:schemeClr>
                </a:solidFill>
              </a:rPr>
              <a:t>Ypsilantis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and J. </a:t>
            </a:r>
            <a:r>
              <a:rPr lang="en-US" sz="1600" b="1" dirty="0" err="1" smtClean="0">
                <a:solidFill>
                  <a:schemeClr val="bg1">
                    <a:lumMod val="50000"/>
                  </a:schemeClr>
                </a:solidFill>
              </a:rPr>
              <a:t>Seguinot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b="1" i="1" dirty="0" smtClean="0">
                <a:solidFill>
                  <a:schemeClr val="bg1">
                    <a:lumMod val="50000"/>
                  </a:schemeClr>
                </a:solidFill>
              </a:rPr>
              <a:t>Theory of Ring Imaging Cherenkov Counters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b="1" dirty="0" err="1" smtClean="0">
                <a:solidFill>
                  <a:schemeClr val="bg1">
                    <a:lumMod val="50000"/>
                  </a:schemeClr>
                </a:solidFill>
              </a:rPr>
              <a:t>Nucl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600" b="1" dirty="0" err="1" smtClean="0">
                <a:solidFill>
                  <a:schemeClr val="bg1">
                    <a:lumMod val="50000"/>
                  </a:schemeClr>
                </a:solidFill>
              </a:rPr>
              <a:t>Instr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 and Meth. In Phys. Res. A 343 (1994), 30.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66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Uncertainty of </a:t>
                </a:r>
                <a:br>
                  <a:rPr lang="en-US" dirty="0" smtClean="0"/>
                </a:br>
                <a:r>
                  <a:rPr lang="en-US" dirty="0" smtClean="0"/>
                  <a:t>Measured Cherenkov 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𝜃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1702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Sources of error</a:t>
                </a:r>
              </a:p>
              <a:p>
                <a:pPr lvl="1"/>
                <a:r>
                  <a:rPr lang="en-US" dirty="0" smtClean="0"/>
                  <a:t>Emission 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𝐸𝑃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𝐷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12</m:t>
                            </m:r>
                          </m:e>
                        </m:rad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charset="0"/>
                          </a:rPr>
                          <m:t>𝜃</m:t>
                        </m:r>
                      </m:e>
                    </m:func>
                    <m:func>
                      <m:func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D = Expansion volume</a:t>
                </a:r>
              </a:p>
              <a:p>
                <a:pPr lvl="2"/>
                <a:r>
                  <a:rPr lang="en-US" dirty="0" smtClean="0"/>
                  <a:t>t = thickness of radiator</a:t>
                </a:r>
              </a:p>
              <a:p>
                <a:pPr lvl="1"/>
                <a:r>
                  <a:rPr lang="en-US" dirty="0" smtClean="0"/>
                  <a:t>Chromatic Dispersion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𝑐h𝑟𝑜</m:t>
                        </m:r>
                      </m:sub>
                    </m:sSub>
                  </m:oMath>
                </a14:m>
                <a:r>
                  <a:rPr lang="en-US" dirty="0" smtClean="0"/>
                  <a:t>. Refractive index n is a function of wavelength. Thus, there is fluctuation on Cherenkov angle.</a:t>
                </a:r>
              </a:p>
              <a:p>
                <a:pPr lvl="1"/>
                <a:r>
                  <a:rPr lang="en-US" dirty="0" smtClean="0"/>
                  <a:t>Sensor </a:t>
                </a:r>
                <a:r>
                  <a:rPr lang="en-US" dirty="0"/>
                  <a:t>p</a:t>
                </a:r>
                <a:r>
                  <a:rPr lang="en-US" dirty="0" smtClean="0"/>
                  <a:t>ixel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𝑝𝑖𝑥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</a:rPr>
                          <m:t>𝐷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charset="0"/>
                              </a:rPr>
                              <m:t>12</m:t>
                            </m:r>
                          </m:e>
                        </m:rad>
                      </m:den>
                    </m:f>
                    <m:func>
                      <m:funcPr>
                        <m:ctrlPr>
                          <a:rPr lang="en-US" i="1">
                            <a:latin typeface="Cambria Math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a = pixel dimension</a:t>
                </a:r>
              </a:p>
              <a:p>
                <a:r>
                  <a:rPr lang="en-US" dirty="0" smtClean="0"/>
                  <a:t>Resulting uncertainty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𝜃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𝐸𝑃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𝑐h𝑟𝑜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𝑝𝑖𝑥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59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577157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err="1" smtClean="0">
                <a:solidFill>
                  <a:schemeClr val="bg1">
                    <a:lumMod val="50000"/>
                  </a:schemeClr>
                </a:solidFill>
              </a:rPr>
              <a:t>Mitja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bg1">
                    <a:lumMod val="50000"/>
                  </a:schemeClr>
                </a:solidFill>
              </a:rPr>
              <a:t>Predikaka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b="1" i="1" dirty="0" smtClean="0">
                <a:solidFill>
                  <a:schemeClr val="bg1">
                    <a:lumMod val="50000"/>
                  </a:schemeClr>
                </a:solidFill>
              </a:rPr>
              <a:t>Hybrid Avalanche Photo detector for Belle II ARICH Detector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, December 27, 2014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Uncertainty of </a:t>
                </a:r>
                <a:br>
                  <a:rPr lang="en-US" dirty="0" smtClean="0"/>
                </a:br>
                <a:r>
                  <a:rPr lang="en-US" dirty="0" smtClean="0"/>
                  <a:t>Measured Cherenkov 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𝜃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1702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Sources of error</a:t>
                </a:r>
              </a:p>
              <a:p>
                <a:pPr lvl="1"/>
                <a:r>
                  <a:rPr lang="en-US" dirty="0" smtClean="0"/>
                  <a:t>Emission 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𝐸𝑃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𝐷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12</m:t>
                            </m:r>
                          </m:e>
                        </m:rad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charset="0"/>
                          </a:rPr>
                          <m:t>𝜃</m:t>
                        </m:r>
                      </m:e>
                    </m:func>
                    <m:func>
                      <m:func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D : Expansion volume</a:t>
                </a:r>
              </a:p>
              <a:p>
                <a:pPr lvl="2"/>
                <a:r>
                  <a:rPr lang="en-US" dirty="0" smtClean="0"/>
                  <a:t>t : thickness of radiator</a:t>
                </a:r>
              </a:p>
              <a:p>
                <a:pPr lvl="1"/>
                <a:r>
                  <a:rPr lang="en-US" dirty="0" smtClean="0"/>
                  <a:t>Chromatic Dispersion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𝑐h𝑟𝑜</m:t>
                        </m:r>
                      </m:sub>
                    </m:sSub>
                  </m:oMath>
                </a14:m>
                <a:r>
                  <a:rPr lang="en-US" dirty="0" smtClean="0"/>
                  <a:t>. Refractive index n is a function of wavelength. Thus, there is fluctuation on Cherenkov angle.</a:t>
                </a:r>
              </a:p>
              <a:p>
                <a:pPr lvl="1"/>
                <a:r>
                  <a:rPr lang="en-US" dirty="0" smtClean="0"/>
                  <a:t>Sensor </a:t>
                </a:r>
                <a:r>
                  <a:rPr lang="en-US" dirty="0"/>
                  <a:t>p</a:t>
                </a:r>
                <a:r>
                  <a:rPr lang="en-US" dirty="0" smtClean="0"/>
                  <a:t>ixel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𝑝𝑖𝑥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</a:rPr>
                          <m:t>𝐷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charset="0"/>
                              </a:rPr>
                              <m:t>12</m:t>
                            </m:r>
                          </m:e>
                        </m:rad>
                      </m:den>
                    </m:f>
                    <m:func>
                      <m:funcPr>
                        <m:ctrlPr>
                          <a:rPr lang="en-US" i="1">
                            <a:latin typeface="Cambria Math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a : pixel dimension</a:t>
                </a:r>
              </a:p>
              <a:p>
                <a:r>
                  <a:rPr lang="en-US" dirty="0" smtClean="0"/>
                  <a:t>Resulting uncertainty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𝜃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𝐸𝑃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𝑐h𝑟𝑜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𝑝𝑖𝑥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59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4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203866" y="2268187"/>
            <a:ext cx="4940134" cy="2664492"/>
            <a:chOff x="4203866" y="2268187"/>
            <a:chExt cx="4940134" cy="2664492"/>
          </a:xfrm>
        </p:grpSpPr>
        <p:sp>
          <p:nvSpPr>
            <p:cNvPr id="7" name="Oval 6"/>
            <p:cNvSpPr/>
            <p:nvPr/>
          </p:nvSpPr>
          <p:spPr>
            <a:xfrm>
              <a:off x="4286992" y="2268187"/>
              <a:ext cx="320634" cy="320634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203866" y="4332515"/>
              <a:ext cx="320634" cy="320634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4607626" y="2480437"/>
              <a:ext cx="1412174" cy="1450295"/>
            </a:xfrm>
            <a:prstGeom prst="straightConnector1">
              <a:avLst/>
            </a:prstGeom>
            <a:ln w="34925">
              <a:solidFill>
                <a:schemeClr val="accent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019800" y="3732350"/>
              <a:ext cx="3124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6"/>
                  </a:solidFill>
                </a:rPr>
                <a:t>Larger expansion volume D, smaller uncertainty on Cherenkov Angle. (See next slide)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4488873" y="4332515"/>
              <a:ext cx="1530927" cy="478522"/>
            </a:xfrm>
            <a:custGeom>
              <a:avLst/>
              <a:gdLst>
                <a:gd name="connsiteX0" fmla="*/ 0 w 1769423"/>
                <a:gd name="connsiteY0" fmla="*/ 225632 h 298414"/>
                <a:gd name="connsiteX1" fmla="*/ 486888 w 1769423"/>
                <a:gd name="connsiteY1" fmla="*/ 285008 h 298414"/>
                <a:gd name="connsiteX2" fmla="*/ 1769423 w 1769423"/>
                <a:gd name="connsiteY2" fmla="*/ 0 h 29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9423" h="298414">
                  <a:moveTo>
                    <a:pt x="0" y="225632"/>
                  </a:moveTo>
                  <a:cubicBezTo>
                    <a:pt x="95992" y="274122"/>
                    <a:pt x="191984" y="322613"/>
                    <a:pt x="486888" y="285008"/>
                  </a:cubicBezTo>
                  <a:cubicBezTo>
                    <a:pt x="781792" y="247403"/>
                    <a:pt x="1769423" y="0"/>
                    <a:pt x="1769423" y="0"/>
                  </a:cubicBezTo>
                </a:path>
              </a:pathLst>
            </a:custGeom>
            <a:noFill/>
            <a:ln w="34925">
              <a:solidFill>
                <a:schemeClr val="accent6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7200" y="577157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err="1" smtClean="0">
                <a:solidFill>
                  <a:schemeClr val="bg1">
                    <a:lumMod val="50000"/>
                  </a:schemeClr>
                </a:solidFill>
              </a:rPr>
              <a:t>Mitja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bg1">
                    <a:lumMod val="50000"/>
                  </a:schemeClr>
                </a:solidFill>
              </a:rPr>
              <a:t>Predikaka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b="1" i="1" dirty="0" smtClean="0">
                <a:solidFill>
                  <a:schemeClr val="bg1">
                    <a:lumMod val="50000"/>
                  </a:schemeClr>
                </a:solidFill>
              </a:rPr>
              <a:t>Hybrid Avalanche Photo detector for Belle II ARICH Detector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, December 27, 2014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2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Emission </a:t>
                </a:r>
                <a:r>
                  <a:rPr lang="en-US" dirty="0" smtClean="0"/>
                  <a:t>Position Uncertainty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b="0" i="1">
                            <a:latin typeface="Cambria Math" charset="0"/>
                          </a:rPr>
                          <m:t>𝐸𝑃</m:t>
                        </m:r>
                      </m:sub>
                    </m:sSub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of</a:t>
                </a:r>
                <a:r>
                  <a:rPr lang="en-US" dirty="0"/>
                  <a:t> a</a:t>
                </a:r>
                <a:r>
                  <a:rPr lang="en-US" dirty="0" smtClean="0"/>
                  <a:t> Simple RICH Detector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1702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5</a:t>
            </a:fld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799112" y="3331698"/>
            <a:ext cx="1613529" cy="1933034"/>
            <a:chOff x="2024743" y="3640455"/>
            <a:chExt cx="1613529" cy="1933034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2024743" y="3640455"/>
              <a:ext cx="1549730" cy="116905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2024743" y="4560570"/>
              <a:ext cx="1561605" cy="248935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Arc 33"/>
            <p:cNvSpPr/>
            <p:nvPr/>
          </p:nvSpPr>
          <p:spPr>
            <a:xfrm rot="1903782">
              <a:off x="2347624" y="4156824"/>
              <a:ext cx="674820" cy="623297"/>
            </a:xfrm>
            <a:prstGeom prst="arc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2036618" y="5183505"/>
              <a:ext cx="1561605" cy="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2654261" y="5111824"/>
              <a:ext cx="4828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D</a:t>
              </a:r>
              <a:r>
                <a:rPr lang="en-US" sz="2400" b="1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  <a:endParaRPr lang="en-US" sz="2400" b="1" baseline="-25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15986" y="3964079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σ</a:t>
              </a:r>
              <a:r>
                <a:rPr lang="el-GR" sz="2400" b="1" baseline="-25000" dirty="0" err="1" smtClean="0">
                  <a:solidFill>
                    <a:schemeClr val="accent6">
                      <a:lumMod val="75000"/>
                    </a:schemeClr>
                  </a:solidFill>
                </a:rPr>
                <a:t>θ</a:t>
              </a:r>
              <a:r>
                <a:rPr lang="en-US" sz="2400" b="1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,1</a:t>
              </a:r>
              <a:endParaRPr lang="en-US" sz="2400" b="1" baseline="-25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274161" y="5706282"/>
            <a:ext cx="670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Larger expansion volume D, smaller uncertainty on Cherenkov Angle.</a:t>
            </a:r>
            <a:endParaRPr lang="en-US" b="1" dirty="0"/>
          </a:p>
        </p:txBody>
      </p:sp>
      <p:grpSp>
        <p:nvGrpSpPr>
          <p:cNvPr id="57" name="Group 56"/>
          <p:cNvGrpSpPr/>
          <p:nvPr/>
        </p:nvGrpSpPr>
        <p:grpSpPr>
          <a:xfrm>
            <a:off x="546265" y="1454728"/>
            <a:ext cx="7875439" cy="4245429"/>
            <a:chOff x="771896" y="1763485"/>
            <a:chExt cx="7875439" cy="4245429"/>
          </a:xfrm>
        </p:grpSpPr>
        <p:sp>
          <p:nvSpPr>
            <p:cNvPr id="54" name="TextBox 53"/>
            <p:cNvSpPr txBox="1"/>
            <p:nvPr/>
          </p:nvSpPr>
          <p:spPr>
            <a:xfrm rot="20068967">
              <a:off x="3485477" y="2875795"/>
              <a:ext cx="1947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2">
                      <a:lumMod val="50000"/>
                    </a:schemeClr>
                  </a:solidFill>
                </a:rPr>
                <a:t>Cherenkov photon</a:t>
              </a:r>
              <a:endParaRPr lang="en-US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771896" y="1763485"/>
              <a:ext cx="7875439" cy="4245429"/>
              <a:chOff x="771896" y="1763485"/>
              <a:chExt cx="7875439" cy="4245429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771896" y="1763485"/>
                <a:ext cx="7813964" cy="4245429"/>
                <a:chOff x="771896" y="1763485"/>
                <a:chExt cx="7813964" cy="4245429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1021278" y="2790701"/>
                  <a:ext cx="2006930" cy="3218213"/>
                </a:xfrm>
                <a:prstGeom prst="rect">
                  <a:avLst/>
                </a:prstGeom>
                <a:solidFill>
                  <a:schemeClr val="bg1">
                    <a:lumMod val="50000"/>
                    <a:alpha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9" name="Straight Arrow Connector 8"/>
                <p:cNvCxnSpPr/>
                <p:nvPr/>
              </p:nvCxnSpPr>
              <p:spPr>
                <a:xfrm>
                  <a:off x="771896" y="4809505"/>
                  <a:ext cx="7813964" cy="593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3574473" y="2280062"/>
                  <a:ext cx="23750" cy="3503221"/>
                </a:xfrm>
                <a:prstGeom prst="line">
                  <a:avLst/>
                </a:prstGeom>
                <a:ln>
                  <a:solidFill>
                    <a:schemeClr val="accent5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6814457" y="1763485"/>
                  <a:ext cx="0" cy="4162302"/>
                </a:xfrm>
                <a:prstGeom prst="line">
                  <a:avLst/>
                </a:prstGeom>
                <a:ln>
                  <a:solidFill>
                    <a:schemeClr val="accent5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 flipV="1">
                  <a:off x="1021278" y="2149434"/>
                  <a:ext cx="5793179" cy="2660071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 flipV="1">
                  <a:off x="3028208" y="3112863"/>
                  <a:ext cx="3793175" cy="1696642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 flipV="1">
                  <a:off x="2024743" y="2618573"/>
                  <a:ext cx="4796640" cy="2190932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TextBox 52"/>
              <p:cNvSpPr txBox="1"/>
              <p:nvPr/>
            </p:nvSpPr>
            <p:spPr>
              <a:xfrm>
                <a:off x="6937059" y="4742492"/>
                <a:ext cx="17102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Incident particle</a:t>
                </a:r>
                <a:endParaRPr lang="en-US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499792" y="2873301"/>
                <a:ext cx="9068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Aerogel</a:t>
                </a:r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948908" y="2466761"/>
                <a:ext cx="1244571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charset="0"/>
                                </a:rPr>
                                <m:t>𝐷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908" y="2466761"/>
                <a:ext cx="1244571" cy="5648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6613546" y="2057708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r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4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Emission </a:t>
                </a:r>
                <a:r>
                  <a:rPr lang="en-US" dirty="0" smtClean="0"/>
                  <a:t>Position Uncertainty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b="0" i="1">
                            <a:latin typeface="Cambria Math" charset="0"/>
                          </a:rPr>
                          <m:t>𝐸𝑃</m:t>
                        </m:r>
                      </m:sub>
                    </m:sSub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of</a:t>
                </a:r>
                <a:r>
                  <a:rPr lang="en-US" dirty="0"/>
                  <a:t> a</a:t>
                </a:r>
                <a:r>
                  <a:rPr lang="en-US" dirty="0" smtClean="0"/>
                  <a:t> Simple RICH Detector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1702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6</a:t>
            </a:fld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799112" y="3331698"/>
            <a:ext cx="1613529" cy="1933034"/>
            <a:chOff x="2024743" y="3640455"/>
            <a:chExt cx="1613529" cy="1933034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2024743" y="3640455"/>
              <a:ext cx="1549730" cy="116905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2024743" y="4560570"/>
              <a:ext cx="1561605" cy="248935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Arc 33"/>
            <p:cNvSpPr/>
            <p:nvPr/>
          </p:nvSpPr>
          <p:spPr>
            <a:xfrm rot="1903782">
              <a:off x="2347624" y="4156824"/>
              <a:ext cx="674820" cy="623297"/>
            </a:xfrm>
            <a:prstGeom prst="arc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2036618" y="5183505"/>
              <a:ext cx="1561605" cy="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2654261" y="5111824"/>
              <a:ext cx="4828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D</a:t>
              </a:r>
              <a:r>
                <a:rPr lang="en-US" sz="2400" b="1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  <a:endParaRPr lang="en-US" sz="2400" b="1" baseline="-25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15986" y="3964079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σ</a:t>
              </a:r>
              <a:r>
                <a:rPr lang="el-GR" sz="2400" b="1" baseline="-25000" dirty="0" err="1" smtClean="0">
                  <a:solidFill>
                    <a:schemeClr val="accent6">
                      <a:lumMod val="75000"/>
                    </a:schemeClr>
                  </a:solidFill>
                </a:rPr>
                <a:t>θ</a:t>
              </a:r>
              <a:r>
                <a:rPr lang="en-US" sz="2400" b="1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,1</a:t>
              </a:r>
              <a:endParaRPr lang="en-US" sz="2400" b="1" baseline="-25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806157" y="1861579"/>
            <a:ext cx="4801512" cy="3303203"/>
            <a:chOff x="-481358" y="1948669"/>
            <a:chExt cx="4801512" cy="3303203"/>
          </a:xfrm>
        </p:grpSpPr>
        <p:cxnSp>
          <p:nvCxnSpPr>
            <p:cNvPr id="41" name="Straight Connector 40"/>
            <p:cNvCxnSpPr/>
            <p:nvPr/>
          </p:nvCxnSpPr>
          <p:spPr>
            <a:xfrm flipV="1">
              <a:off x="-481358" y="1948669"/>
              <a:ext cx="4775744" cy="2647163"/>
            </a:xfrm>
            <a:prstGeom prst="line">
              <a:avLst/>
            </a:prstGeom>
            <a:ln>
              <a:solidFill>
                <a:srgbClr val="00B05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-469603" y="2892613"/>
              <a:ext cx="4770913" cy="1680227"/>
            </a:xfrm>
            <a:prstGeom prst="line">
              <a:avLst/>
            </a:prstGeom>
            <a:ln>
              <a:solidFill>
                <a:srgbClr val="00B05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Arc 42"/>
            <p:cNvSpPr/>
            <p:nvPr/>
          </p:nvSpPr>
          <p:spPr>
            <a:xfrm rot="1903782">
              <a:off x="1039924" y="3432270"/>
              <a:ext cx="674820" cy="623297"/>
            </a:xfrm>
            <a:prstGeom prst="arc">
              <a:avLst>
                <a:gd name="adj1" fmla="val 16200000"/>
                <a:gd name="adj2" fmla="val 20252172"/>
              </a:avLst>
            </a:prstGeom>
            <a:ln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V="1">
              <a:off x="-481358" y="4841761"/>
              <a:ext cx="4801512" cy="3729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1816335" y="4790207"/>
              <a:ext cx="4828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D</a:t>
              </a:r>
              <a:r>
                <a:rPr lang="en-US" sz="2400" b="1" baseline="-25000" dirty="0" smtClean="0">
                  <a:solidFill>
                    <a:srgbClr val="00B050"/>
                  </a:solidFill>
                </a:rPr>
                <a:t>2</a:t>
              </a:r>
              <a:endParaRPr lang="en-US" sz="24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27017" y="3214775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 err="1" smtClean="0">
                  <a:solidFill>
                    <a:srgbClr val="00B050"/>
                  </a:solidFill>
                </a:rPr>
                <a:t>σ</a:t>
              </a:r>
              <a:r>
                <a:rPr lang="el-GR" sz="2400" b="1" baseline="-25000" dirty="0" err="1" smtClean="0">
                  <a:solidFill>
                    <a:srgbClr val="00B050"/>
                  </a:solidFill>
                </a:rPr>
                <a:t>θ</a:t>
              </a:r>
              <a:r>
                <a:rPr lang="en-US" sz="2400" b="1" baseline="-25000" dirty="0" smtClean="0">
                  <a:solidFill>
                    <a:srgbClr val="00B050"/>
                  </a:solidFill>
                </a:rPr>
                <a:t>,2</a:t>
              </a:r>
              <a:endParaRPr lang="en-US" sz="2400" b="1" baseline="-25000" dirty="0">
                <a:solidFill>
                  <a:srgbClr val="00B050"/>
                </a:solidFill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274161" y="5706282"/>
            <a:ext cx="670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Larger expansion volume D, smaller uncertainty on Cherenkov Angle.</a:t>
            </a:r>
            <a:endParaRPr lang="en-US" b="1" dirty="0"/>
          </a:p>
        </p:txBody>
      </p:sp>
      <p:grpSp>
        <p:nvGrpSpPr>
          <p:cNvPr id="57" name="Group 56"/>
          <p:cNvGrpSpPr/>
          <p:nvPr/>
        </p:nvGrpSpPr>
        <p:grpSpPr>
          <a:xfrm>
            <a:off x="546265" y="1454728"/>
            <a:ext cx="7875439" cy="4245429"/>
            <a:chOff x="771896" y="1763485"/>
            <a:chExt cx="7875439" cy="4245429"/>
          </a:xfrm>
        </p:grpSpPr>
        <p:sp>
          <p:nvSpPr>
            <p:cNvPr id="54" name="TextBox 53"/>
            <p:cNvSpPr txBox="1"/>
            <p:nvPr/>
          </p:nvSpPr>
          <p:spPr>
            <a:xfrm rot="20068967">
              <a:off x="3485477" y="2875795"/>
              <a:ext cx="1947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2">
                      <a:lumMod val="50000"/>
                    </a:schemeClr>
                  </a:solidFill>
                </a:rPr>
                <a:t>Cherenkov photon</a:t>
              </a:r>
              <a:endParaRPr lang="en-US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771896" y="1763485"/>
              <a:ext cx="7875439" cy="4245429"/>
              <a:chOff x="771896" y="1763485"/>
              <a:chExt cx="7875439" cy="4245429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771896" y="1763485"/>
                <a:ext cx="7813964" cy="4245429"/>
                <a:chOff x="771896" y="1763485"/>
                <a:chExt cx="7813964" cy="4245429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1021278" y="2790701"/>
                  <a:ext cx="2006930" cy="3218213"/>
                </a:xfrm>
                <a:prstGeom prst="rect">
                  <a:avLst/>
                </a:prstGeom>
                <a:solidFill>
                  <a:schemeClr val="bg1">
                    <a:lumMod val="50000"/>
                    <a:alpha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9" name="Straight Arrow Connector 8"/>
                <p:cNvCxnSpPr/>
                <p:nvPr/>
              </p:nvCxnSpPr>
              <p:spPr>
                <a:xfrm>
                  <a:off x="771896" y="4809505"/>
                  <a:ext cx="7813964" cy="593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3574473" y="2280062"/>
                  <a:ext cx="23750" cy="3503221"/>
                </a:xfrm>
                <a:prstGeom prst="line">
                  <a:avLst/>
                </a:prstGeom>
                <a:ln>
                  <a:solidFill>
                    <a:schemeClr val="accent5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6814457" y="1763485"/>
                  <a:ext cx="0" cy="4162302"/>
                </a:xfrm>
                <a:prstGeom prst="line">
                  <a:avLst/>
                </a:prstGeom>
                <a:ln>
                  <a:solidFill>
                    <a:schemeClr val="accent5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 flipV="1">
                  <a:off x="1021278" y="2149434"/>
                  <a:ext cx="5793179" cy="2660071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 flipV="1">
                  <a:off x="3028208" y="3112863"/>
                  <a:ext cx="3793175" cy="1696642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 flipV="1">
                  <a:off x="2024743" y="2618573"/>
                  <a:ext cx="4796640" cy="2190932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TextBox 52"/>
              <p:cNvSpPr txBox="1"/>
              <p:nvPr/>
            </p:nvSpPr>
            <p:spPr>
              <a:xfrm>
                <a:off x="6937059" y="4742492"/>
                <a:ext cx="17102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Incident particle</a:t>
                </a:r>
                <a:endParaRPr lang="en-US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499792" y="2873301"/>
                <a:ext cx="9068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Aerogel</a:t>
                </a:r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948908" y="2466761"/>
                <a:ext cx="1244571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charset="0"/>
                                </a:rPr>
                                <m:t>𝐷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908" y="2466761"/>
                <a:ext cx="1244571" cy="5648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6613546" y="2057708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r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6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Emission </a:t>
                </a:r>
                <a:r>
                  <a:rPr lang="en-US" dirty="0" smtClean="0"/>
                  <a:t>Position Uncertainty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b="0" i="1">
                            <a:latin typeface="Cambria Math" charset="0"/>
                          </a:rPr>
                          <m:t>𝐸𝑃</m:t>
                        </m:r>
                      </m:sub>
                    </m:sSub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of</a:t>
                </a:r>
                <a:r>
                  <a:rPr lang="en-US" dirty="0"/>
                  <a:t> a</a:t>
                </a:r>
                <a:r>
                  <a:rPr lang="en-US" dirty="0" smtClean="0"/>
                  <a:t> Simple RICH Detector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1702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7</a:t>
            </a:fld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775361" y="3331698"/>
            <a:ext cx="1613529" cy="1933034"/>
            <a:chOff x="2024743" y="3640455"/>
            <a:chExt cx="1613529" cy="1933034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2024743" y="3640455"/>
              <a:ext cx="1549730" cy="116905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2024743" y="4560570"/>
              <a:ext cx="1561605" cy="248935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Arc 33"/>
            <p:cNvSpPr/>
            <p:nvPr/>
          </p:nvSpPr>
          <p:spPr>
            <a:xfrm rot="1903782">
              <a:off x="2347624" y="4156824"/>
              <a:ext cx="674820" cy="623297"/>
            </a:xfrm>
            <a:prstGeom prst="arc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2036618" y="5183505"/>
              <a:ext cx="1561605" cy="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2654261" y="5111824"/>
              <a:ext cx="4828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D</a:t>
              </a:r>
              <a:r>
                <a:rPr lang="en-US" sz="2400" b="1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  <a:endParaRPr lang="en-US" sz="2400" b="1" baseline="-25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15986" y="3964079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σ</a:t>
              </a:r>
              <a:r>
                <a:rPr lang="el-GR" sz="2400" b="1" baseline="-25000" dirty="0" err="1" smtClean="0">
                  <a:solidFill>
                    <a:schemeClr val="accent6">
                      <a:lumMod val="75000"/>
                    </a:schemeClr>
                  </a:solidFill>
                </a:rPr>
                <a:t>θ</a:t>
              </a:r>
              <a:r>
                <a:rPr lang="en-US" sz="2400" b="1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,1</a:t>
              </a:r>
              <a:endParaRPr lang="en-US" sz="2400" b="1" baseline="-25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782406" y="1861579"/>
            <a:ext cx="4801512" cy="3303203"/>
            <a:chOff x="-481358" y="1948669"/>
            <a:chExt cx="4801512" cy="3303203"/>
          </a:xfrm>
        </p:grpSpPr>
        <p:cxnSp>
          <p:nvCxnSpPr>
            <p:cNvPr id="41" name="Straight Connector 40"/>
            <p:cNvCxnSpPr/>
            <p:nvPr/>
          </p:nvCxnSpPr>
          <p:spPr>
            <a:xfrm flipV="1">
              <a:off x="-481358" y="1948669"/>
              <a:ext cx="4775744" cy="2647163"/>
            </a:xfrm>
            <a:prstGeom prst="line">
              <a:avLst/>
            </a:prstGeom>
            <a:ln>
              <a:solidFill>
                <a:srgbClr val="00B05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-469603" y="2892613"/>
              <a:ext cx="4770913" cy="1680227"/>
            </a:xfrm>
            <a:prstGeom prst="line">
              <a:avLst/>
            </a:prstGeom>
            <a:ln>
              <a:solidFill>
                <a:srgbClr val="00B05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Arc 42"/>
            <p:cNvSpPr/>
            <p:nvPr/>
          </p:nvSpPr>
          <p:spPr>
            <a:xfrm rot="1903782">
              <a:off x="1039924" y="3432270"/>
              <a:ext cx="674820" cy="623297"/>
            </a:xfrm>
            <a:prstGeom prst="arc">
              <a:avLst>
                <a:gd name="adj1" fmla="val 16200000"/>
                <a:gd name="adj2" fmla="val 20252172"/>
              </a:avLst>
            </a:prstGeom>
            <a:ln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V="1">
              <a:off x="-481358" y="4841761"/>
              <a:ext cx="4801512" cy="3729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1816335" y="4790207"/>
              <a:ext cx="4828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D</a:t>
              </a:r>
              <a:r>
                <a:rPr lang="en-US" sz="2400" b="1" baseline="-25000" dirty="0" smtClean="0">
                  <a:solidFill>
                    <a:srgbClr val="00B050"/>
                  </a:solidFill>
                </a:rPr>
                <a:t>2</a:t>
              </a:r>
              <a:endParaRPr lang="en-US" sz="24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27017" y="3214775"/>
              <a:ext cx="622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 err="1" smtClean="0">
                  <a:solidFill>
                    <a:srgbClr val="00B050"/>
                  </a:solidFill>
                </a:rPr>
                <a:t>σ</a:t>
              </a:r>
              <a:r>
                <a:rPr lang="el-GR" sz="2400" b="1" baseline="-25000" dirty="0" err="1" smtClean="0">
                  <a:solidFill>
                    <a:srgbClr val="00B050"/>
                  </a:solidFill>
                </a:rPr>
                <a:t>θ</a:t>
              </a:r>
              <a:r>
                <a:rPr lang="en-US" sz="2400" b="1" baseline="-25000" dirty="0" smtClean="0">
                  <a:solidFill>
                    <a:srgbClr val="00B050"/>
                  </a:solidFill>
                </a:rPr>
                <a:t>,2</a:t>
              </a:r>
              <a:endParaRPr lang="en-US" sz="2400" b="1" baseline="-25000" dirty="0">
                <a:solidFill>
                  <a:srgbClr val="00B050"/>
                </a:solidFill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250410" y="5706282"/>
            <a:ext cx="670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Larger expansion volume D, smaller uncertainty on Cherenkov Angle.</a:t>
            </a:r>
            <a:endParaRPr lang="en-US" b="1" dirty="0"/>
          </a:p>
        </p:txBody>
      </p:sp>
      <p:grpSp>
        <p:nvGrpSpPr>
          <p:cNvPr id="57" name="Group 56"/>
          <p:cNvGrpSpPr/>
          <p:nvPr/>
        </p:nvGrpSpPr>
        <p:grpSpPr>
          <a:xfrm>
            <a:off x="522514" y="1454728"/>
            <a:ext cx="7875439" cy="4245429"/>
            <a:chOff x="771896" y="1763485"/>
            <a:chExt cx="7875439" cy="4245429"/>
          </a:xfrm>
        </p:grpSpPr>
        <p:sp>
          <p:nvSpPr>
            <p:cNvPr id="54" name="TextBox 53"/>
            <p:cNvSpPr txBox="1"/>
            <p:nvPr/>
          </p:nvSpPr>
          <p:spPr>
            <a:xfrm rot="20068967">
              <a:off x="3485477" y="2875795"/>
              <a:ext cx="1947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2">
                      <a:lumMod val="50000"/>
                    </a:schemeClr>
                  </a:solidFill>
                </a:rPr>
                <a:t>Cherenkov photon</a:t>
              </a:r>
              <a:endParaRPr lang="en-US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771896" y="1763485"/>
              <a:ext cx="7875439" cy="4245429"/>
              <a:chOff x="771896" y="1763485"/>
              <a:chExt cx="7875439" cy="4245429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771896" y="1763485"/>
                <a:ext cx="7813964" cy="4245429"/>
                <a:chOff x="771896" y="1763485"/>
                <a:chExt cx="7813964" cy="4245429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1021278" y="2790701"/>
                  <a:ext cx="2006930" cy="3218213"/>
                </a:xfrm>
                <a:prstGeom prst="rect">
                  <a:avLst/>
                </a:prstGeom>
                <a:solidFill>
                  <a:schemeClr val="bg1">
                    <a:lumMod val="50000"/>
                    <a:alpha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9" name="Straight Arrow Connector 8"/>
                <p:cNvCxnSpPr/>
                <p:nvPr/>
              </p:nvCxnSpPr>
              <p:spPr>
                <a:xfrm>
                  <a:off x="771896" y="4809505"/>
                  <a:ext cx="7813964" cy="593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3574473" y="2280062"/>
                  <a:ext cx="23750" cy="3503221"/>
                </a:xfrm>
                <a:prstGeom prst="line">
                  <a:avLst/>
                </a:prstGeom>
                <a:ln>
                  <a:solidFill>
                    <a:schemeClr val="accent5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6814457" y="1763485"/>
                  <a:ext cx="0" cy="4162302"/>
                </a:xfrm>
                <a:prstGeom prst="line">
                  <a:avLst/>
                </a:prstGeom>
                <a:ln>
                  <a:solidFill>
                    <a:schemeClr val="accent5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 flipV="1">
                  <a:off x="1021278" y="2149434"/>
                  <a:ext cx="5793179" cy="2660071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 flipV="1">
                  <a:off x="3028208" y="3112863"/>
                  <a:ext cx="3793175" cy="1696642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 flipV="1">
                  <a:off x="2024743" y="2618573"/>
                  <a:ext cx="4796640" cy="2190932"/>
                </a:xfrm>
                <a:prstGeom prst="straightConnector1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TextBox 52"/>
              <p:cNvSpPr txBox="1"/>
              <p:nvPr/>
            </p:nvSpPr>
            <p:spPr>
              <a:xfrm>
                <a:off x="6937059" y="4742492"/>
                <a:ext cx="17102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Incident particle</a:t>
                </a:r>
                <a:endParaRPr lang="en-US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499792" y="2873301"/>
                <a:ext cx="9068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Aerogel</a:t>
                </a:r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05124" y="2396064"/>
                <a:ext cx="2509854" cy="1520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mRICH w/o lens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𝑒𝑝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=29.6</m:t>
                    </m:r>
                  </m:oMath>
                </a14:m>
                <a:r>
                  <a:rPr lang="en-US" b="0" dirty="0" smtClean="0"/>
                  <a:t> </a:t>
                </a:r>
                <a:r>
                  <a:rPr lang="en-US" b="0" dirty="0" err="1" smtClean="0"/>
                  <a:t>mrad</a:t>
                </a:r>
                <a:r>
                  <a:rPr lang="en-US" b="0" dirty="0" smtClean="0"/>
                  <a:t> (D= 3”)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𝑒𝑝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14</m:t>
                    </m:r>
                    <m:r>
                      <a:rPr lang="en-US" i="1">
                        <a:latin typeface="Cambria Math" charset="0"/>
                      </a:rPr>
                      <m:t>.</m:t>
                    </m:r>
                    <m:r>
                      <a:rPr lang="en-US" b="0" i="1" smtClean="0">
                        <a:latin typeface="Cambria Math" charset="0"/>
                      </a:rPr>
                      <m:t>8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mrad</a:t>
                </a:r>
                <a:r>
                  <a:rPr lang="en-US" dirty="0"/>
                  <a:t> (D= </a:t>
                </a:r>
                <a:r>
                  <a:rPr lang="en-US" dirty="0" smtClean="0"/>
                  <a:t>6”)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124" y="2396064"/>
                <a:ext cx="2509854" cy="1520160"/>
              </a:xfrm>
              <a:prstGeom prst="rect">
                <a:avLst/>
              </a:prstGeom>
              <a:blipFill rotWithShape="0">
                <a:blip r:embed="rId3"/>
                <a:stretch>
                  <a:fillRect l="-2190" t="-2008" r="-1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10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mRICH</a:t>
            </a:r>
            <a:r>
              <a:rPr lang="en-US" dirty="0" smtClean="0"/>
              <a:t> Lens Based 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8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57200" y="1268486"/>
            <a:ext cx="5791317" cy="4701065"/>
            <a:chOff x="406273" y="1454972"/>
            <a:chExt cx="5582379" cy="4434343"/>
          </a:xfrm>
        </p:grpSpPr>
        <p:sp>
          <p:nvSpPr>
            <p:cNvPr id="8" name="Rectangle 7"/>
            <p:cNvSpPr/>
            <p:nvPr/>
          </p:nvSpPr>
          <p:spPr>
            <a:xfrm>
              <a:off x="651641" y="1954924"/>
              <a:ext cx="1518745" cy="33948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457200" y="3657600"/>
              <a:ext cx="448618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930736" y="1861575"/>
              <a:ext cx="0" cy="3592050"/>
            </a:xfrm>
            <a:prstGeom prst="straightConnector1">
              <a:avLst/>
            </a:prstGeom>
            <a:ln w="57150">
              <a:solidFill>
                <a:schemeClr val="accent5"/>
              </a:solidFill>
              <a:headEnd type="stealth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354873" y="1831725"/>
              <a:ext cx="0" cy="359205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418180" y="3673801"/>
              <a:ext cx="1570472" cy="261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Incident particle</a:t>
              </a:r>
              <a:endParaRPr lang="en-US" sz="12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651641" y="3070225"/>
              <a:ext cx="1516545" cy="587376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1427062" y="3363912"/>
              <a:ext cx="748999" cy="293688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651641" y="3657600"/>
              <a:ext cx="1516545" cy="587376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420287" y="3657600"/>
              <a:ext cx="748999" cy="293688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20359560">
              <a:off x="406273" y="2959264"/>
              <a:ext cx="2489851" cy="319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2">
                      <a:lumMod val="50000"/>
                    </a:schemeClr>
                  </a:solidFill>
                </a:rPr>
                <a:t>Cherenkov photons</a:t>
              </a:r>
              <a:endParaRPr lang="en-US" sz="16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2170244" y="2572265"/>
              <a:ext cx="760492" cy="503217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2174120" y="2855836"/>
              <a:ext cx="769254" cy="505450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164802" y="3941097"/>
              <a:ext cx="760492" cy="503217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168678" y="4224668"/>
              <a:ext cx="769254" cy="505450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2192113" y="2718619"/>
              <a:ext cx="2162136" cy="140878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2943701" y="2723141"/>
              <a:ext cx="1410548" cy="143414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2925426" y="2587667"/>
              <a:ext cx="1428823" cy="138655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925083" y="4443802"/>
              <a:ext cx="1436985" cy="146373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2939889" y="4592067"/>
              <a:ext cx="1428823" cy="138655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555441" y="5405698"/>
              <a:ext cx="739281" cy="483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5"/>
                  </a:solidFill>
                </a:rPr>
                <a:t>lens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75776" y="1454972"/>
              <a:ext cx="1570491" cy="348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solidFill>
                    <a:schemeClr val="accent2">
                      <a:lumMod val="75000"/>
                    </a:schemeClr>
                  </a:solidFill>
                </a:rPr>
                <a:t>Sensor 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plane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44562" y="3363912"/>
              <a:ext cx="365806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θ</a:t>
              </a:r>
              <a:r>
                <a:rPr lang="en-US" dirty="0" smtClean="0"/>
                <a:t>’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02000" y="3284358"/>
              <a:ext cx="403436" cy="483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θ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55232" y="2518614"/>
              <a:ext cx="425135" cy="48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</a:rPr>
                <a:t>r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29956" y="4970749"/>
              <a:ext cx="258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f</a:t>
              </a:r>
              <a:endParaRPr lang="en-US" b="1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2925083" y="4993442"/>
              <a:ext cx="143698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28317" y="1919462"/>
              <a:ext cx="1459252" cy="348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Aerogel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280887" y="1917687"/>
              <a:ext cx="434501" cy="3483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Air</a:t>
              </a:r>
              <a:endParaRPr lang="en-US" dirty="0"/>
            </a:p>
          </p:txBody>
        </p:sp>
        <p:sp>
          <p:nvSpPr>
            <p:cNvPr id="36" name="Arc 35"/>
            <p:cNvSpPr/>
            <p:nvPr/>
          </p:nvSpPr>
          <p:spPr>
            <a:xfrm rot="1384953">
              <a:off x="3037208" y="3474276"/>
              <a:ext cx="202995" cy="252926"/>
            </a:xfrm>
            <a:prstGeom prst="arc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 flipV="1">
              <a:off x="1594652" y="3355851"/>
              <a:ext cx="1418645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Arc 37"/>
            <p:cNvSpPr/>
            <p:nvPr/>
          </p:nvSpPr>
          <p:spPr>
            <a:xfrm rot="1384953">
              <a:off x="2267669" y="3200529"/>
              <a:ext cx="202995" cy="252926"/>
            </a:xfrm>
            <a:prstGeom prst="arc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/>
            <p:cNvSpPr/>
            <p:nvPr/>
          </p:nvSpPr>
          <p:spPr>
            <a:xfrm rot="13139354">
              <a:off x="1757695" y="3292637"/>
              <a:ext cx="202995" cy="252926"/>
            </a:xfrm>
            <a:prstGeom prst="arc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487021" y="3050106"/>
              <a:ext cx="450911" cy="348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θ</a:t>
              </a:r>
              <a:r>
                <a:rPr lang="en-US" dirty="0" smtClean="0"/>
                <a:t>’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433891" y="1973202"/>
                <a:ext cx="2314672" cy="114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𝜃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charset="0"/>
                                </a:rPr>
                                <m:t>𝑓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US" b="0" i="0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 charset="0"/>
                        </a:rPr>
                        <m:t>⋅</m:t>
                      </m:r>
                      <m:f>
                        <m:f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891" y="1973202"/>
                <a:ext cx="2314672" cy="114031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774484" y="4070639"/>
                <a:ext cx="3912316" cy="1515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 smtClean="0"/>
                  <a:t>In </a:t>
                </a:r>
                <a:r>
                  <a:rPr lang="en-US" dirty="0" smtClean="0">
                    <a:solidFill>
                      <a:schemeClr val="accent5"/>
                    </a:solidFill>
                  </a:rPr>
                  <a:t>ideal case </a:t>
                </a:r>
                <a:r>
                  <a:rPr lang="en-US" dirty="0" smtClean="0"/>
                  <a:t>(infinitely small pixel size and no chromatic dispersion), errors from emission point is eliminated, and error due to emission point,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𝑒𝑝</m:t>
                        </m:r>
                      </m:sub>
                    </m:sSub>
                  </m:oMath>
                </a14:m>
                <a:r>
                  <a:rPr lang="en-US" dirty="0" smtClean="0"/>
                  <a:t>, is eliminated by using focusing lens.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484" y="4070639"/>
                <a:ext cx="3912316" cy="1515920"/>
              </a:xfrm>
              <a:prstGeom prst="rect">
                <a:avLst/>
              </a:prstGeom>
              <a:blipFill rotWithShape="0">
                <a:blip r:embed="rId3"/>
                <a:stretch>
                  <a:fillRect l="-1246" t="-2419" r="-1402"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746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 of Lens Based Design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Uncertainty raised from emission point is </a:t>
                </a:r>
                <a:r>
                  <a:rPr lang="en-US" dirty="0" smtClean="0">
                    <a:solidFill>
                      <a:schemeClr val="accent5"/>
                    </a:solidFill>
                  </a:rPr>
                  <a:t>minimized</a:t>
                </a:r>
                <a:r>
                  <a:rPr lang="en-US" dirty="0" smtClean="0"/>
                  <a:t> as a result of having focusing lens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𝜃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𝐸𝑃</m:t>
                            </m:r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𝑚𝑖𝑛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𝑐h𝑟𝑜</m:t>
                            </m:r>
                          </m:sub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𝑝𝑖𝑥</m:t>
                            </m:r>
                          </m:sub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dirty="0" smtClean="0"/>
              </a:p>
              <a:p>
                <a:r>
                  <a:rPr lang="en-US" dirty="0" smtClean="0"/>
                  <a:t>Expansion Volume can be adjusted</a:t>
                </a:r>
                <a:br>
                  <a:rPr lang="en-US" dirty="0" smtClean="0"/>
                </a:br>
                <a:r>
                  <a:rPr lang="en-US" dirty="0" smtClean="0">
                    <a:sym typeface="Wingdings"/>
                  </a:rPr>
                  <a:t> minimized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 smtClean="0"/>
                  <a:t>, while keeping ring size</a:t>
                </a:r>
                <a:br>
                  <a:rPr lang="en-US" dirty="0" smtClean="0"/>
                </a:br>
                <a:r>
                  <a:rPr lang="en-US" dirty="0" smtClean="0"/>
                  <a:t>     manageable</a:t>
                </a:r>
                <a:br>
                  <a:rPr lang="en-US" dirty="0" smtClean="0"/>
                </a:br>
                <a:r>
                  <a:rPr lang="en-US" sz="2400" b="1" dirty="0">
                    <a:solidFill>
                      <a:srgbClr val="00B050"/>
                    </a:solidFill>
                  </a:rPr>
                  <a:t>No</a:t>
                </a:r>
                <a:r>
                  <a:rPr lang="en-US" sz="2400" dirty="0">
                    <a:solidFill>
                      <a:srgbClr val="00B050"/>
                    </a:solidFill>
                  </a:rPr>
                  <a:t>, you 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cannot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400" dirty="0">
                    <a:solidFill>
                      <a:srgbClr val="00B050"/>
                    </a:solidFill>
                  </a:rPr>
                  <a:t>change expansion 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volume of a </a:t>
                </a:r>
                <a:r>
                  <a:rPr lang="en-US" sz="2400" dirty="0">
                    <a:solidFill>
                      <a:srgbClr val="00B050"/>
                    </a:solidFill>
                  </a:rPr>
                  <a:t>proximity focusing RICH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. Expansion volume of proximity focusing RICH is specified based on refractive indices of radiators.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2830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1372-FC88-2249-8213-D342ABE37AD4}" type="datetime1">
              <a:rPr lang="en-US" smtClean="0"/>
              <a:t>11/7/16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Cheuk-Ping Wong (GSU)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0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505</TotalTime>
  <Words>678</Words>
  <Application>Microsoft Macintosh PowerPoint</Application>
  <PresentationFormat>On-screen Show (4:3)</PresentationFormat>
  <Paragraphs>256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Cambria Math</vt:lpstr>
      <vt:lpstr>Wingdings</vt:lpstr>
      <vt:lpstr>Arial</vt:lpstr>
      <vt:lpstr>Default Theme</vt:lpstr>
      <vt:lpstr>mRICH Performance Study Angular Resolution</vt:lpstr>
      <vt:lpstr>Outline</vt:lpstr>
      <vt:lpstr>Uncertainty of  Measured Cherenkov Angle σ_θ</vt:lpstr>
      <vt:lpstr>Uncertainty of  Measured Cherenkov Angle σ_θ</vt:lpstr>
      <vt:lpstr>Emission Position Uncertainty σ_EP of a Simple RICH Detector</vt:lpstr>
      <vt:lpstr>Emission Position Uncertainty σ_EP of a Simple RICH Detector</vt:lpstr>
      <vt:lpstr>Emission Position Uncertainty σ_EP of a Simple RICH Detector</vt:lpstr>
      <vt:lpstr>mRICH Lens Based Design</vt:lpstr>
      <vt:lpstr>Advantage of Lens Based Design</vt:lpstr>
      <vt:lpstr>Simulation Result – Cherenkov Angle</vt:lpstr>
      <vt:lpstr>Simulation Result – σθ  Single photon measurement</vt:lpstr>
      <vt:lpstr>Simulation Result – Number of Sigma</vt:lpstr>
      <vt:lpstr>Simulation Result – Number of Sigma</vt:lpstr>
      <vt:lpstr>Simulation Result – Number of Sigma</vt:lpstr>
      <vt:lpstr>Simulation Result – Number of Sigma</vt:lpstr>
      <vt:lpstr>Simulation Result – Number of Sigma</vt:lpstr>
      <vt:lpstr>Proximity Focusing Design</vt:lpstr>
      <vt:lpstr>Summary</vt:lpstr>
      <vt:lpstr>PowerPoint Presentation</vt:lpstr>
      <vt:lpstr>β Resolution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mRICH Performance Study Angular Resolution</dc:title>
  <dc:creator>Cheuk-Ping Wong</dc:creator>
  <cp:lastModifiedBy>Cheuk-Ping Wong</cp:lastModifiedBy>
  <cp:revision>96</cp:revision>
  <dcterms:created xsi:type="dcterms:W3CDTF">2016-11-03T18:55:12Z</dcterms:created>
  <dcterms:modified xsi:type="dcterms:W3CDTF">2016-11-07T14:14:46Z</dcterms:modified>
</cp:coreProperties>
</file>