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jpg" ContentType="image/jpeg"/>
  <Default Extension="emf" ContentType="image/x-emf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sldIdLst>
    <p:sldId id="256" r:id="rId2"/>
    <p:sldId id="261" r:id="rId3"/>
    <p:sldId id="257" r:id="rId4"/>
    <p:sldId id="262" r:id="rId5"/>
    <p:sldId id="258" r:id="rId6"/>
    <p:sldId id="259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713"/>
  </p:normalViewPr>
  <p:slideViewPr>
    <p:cSldViewPr snapToGrid="0" snapToObjects="1">
      <p:cViewPr varScale="1">
        <p:scale>
          <a:sx n="108" d="100"/>
          <a:sy n="108" d="100"/>
        </p:scale>
        <p:origin x="1760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B92858-9DF2-C241-A5D3-3E32AA08CFCE}" type="datetime1">
              <a:rPr lang="en-US" smtClean="0"/>
              <a:t>11/7/16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Cheuk-Ping Wong (GSU)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4F28B0-E87C-2C4E-8191-107DAFE032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54604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6487DF-221E-4C40-8655-E78900578B3A}" type="datetime1">
              <a:rPr lang="en-US" smtClean="0"/>
              <a:t>11/7/16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Cheuk-Ping Wong (GSU)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4F28B0-E87C-2C4E-8191-107DAFE032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79918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898BA2-EDB5-DD4B-8F15-1F8C2216405A}" type="datetime1">
              <a:rPr lang="en-US" smtClean="0"/>
              <a:t>11/7/16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Cheuk-Ping Wong (GSU)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4F28B0-E87C-2C4E-8191-107DAFE032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43380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7A1372-FC88-2249-8213-D342ABE37AD4}" type="datetime1">
              <a:rPr lang="en-US" smtClean="0"/>
              <a:t>11/7/16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Cheuk-Ping Wong (GSU)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4F28B0-E87C-2C4E-8191-107DAFE032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79725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81C4BB-5059-F64D-802E-FBD89FC8D401}" type="datetime1">
              <a:rPr lang="en-US" smtClean="0"/>
              <a:t>11/7/16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Cheuk-Ping Wong (GSU)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4F28B0-E87C-2C4E-8191-107DAFE032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90493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FDB522-D4B1-1449-8B63-DF241CC458B7}" type="datetime1">
              <a:rPr lang="en-US" smtClean="0"/>
              <a:t>11/7/16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Cheuk-Ping Wong (GSU)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4F28B0-E87C-2C4E-8191-107DAFE032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64582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2F4A04-645B-8849-9609-8FC9E0DC9A8A}" type="datetime1">
              <a:rPr lang="en-US" smtClean="0"/>
              <a:t>11/7/16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Cheuk-Ping Wong (GSU)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4F28B0-E87C-2C4E-8191-107DAFE032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93898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65FB3E-2F6D-FA4D-8D8C-CCFEFC9C7AB1}" type="datetime1">
              <a:rPr lang="en-US" smtClean="0"/>
              <a:t>11/7/16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Cheuk-Ping Wong (GSU)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4F28B0-E87C-2C4E-8191-107DAFE032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04115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39649-670E-5C42-92FE-5CC76718853C}" type="datetime1">
              <a:rPr lang="en-US" smtClean="0"/>
              <a:t>11/7/16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Cheuk-Ping Wong (GSU)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4F28B0-E87C-2C4E-8191-107DAFE032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02014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EFE37-25DD-704D-B955-FB522374BADD}" type="datetime1">
              <a:rPr lang="en-US" smtClean="0"/>
              <a:t>11/7/16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Cheuk-Ping Wong (GSU)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4F28B0-E87C-2C4E-8191-107DAFE032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43724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00798-96CC-5E40-B3D3-2992D9708317}" type="datetime1">
              <a:rPr lang="en-US" smtClean="0"/>
              <a:t>11/7/16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Cheuk-Ping Wong (GSU)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4F28B0-E87C-2C4E-8191-107DAFE032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58031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DD5709-7E7D-0948-AA35-E8C4D3D8B1FE}" type="datetime1">
              <a:rPr lang="en-US" smtClean="0"/>
              <a:t>11/7/16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Cheuk-Ping Wong (GSU)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4F28B0-E87C-2C4E-8191-107DAFE0325D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 descr="flame.jpg"/>
          <p:cNvPicPr>
            <a:picLocks noChangeAspect="1"/>
          </p:cNvPicPr>
          <p:nvPr userDrawn="1"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885" t="13198" r="55354" b="13587"/>
          <a:stretch/>
        </p:blipFill>
        <p:spPr>
          <a:xfrm>
            <a:off x="8320550" y="155937"/>
            <a:ext cx="652824" cy="7801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82310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2.em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Relationship Id="rId3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mRICH</a:t>
            </a:r>
            <a:r>
              <a:rPr lang="en-US" dirty="0" smtClean="0"/>
              <a:t> Simulation Analysis for Beam Test run 120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 smtClean="0"/>
              <a:t>Cheuk</a:t>
            </a:r>
            <a:r>
              <a:rPr lang="en-US" dirty="0" smtClean="0"/>
              <a:t>-Ping Wong</a:t>
            </a:r>
          </a:p>
          <a:p>
            <a:r>
              <a:rPr lang="en-US" dirty="0" smtClean="0"/>
              <a:t>Georgia State University</a:t>
            </a:r>
          </a:p>
          <a:p>
            <a:r>
              <a:rPr lang="en-US" dirty="0" smtClean="0"/>
              <a:t>11-07-2016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69055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Beam Test run 120 Setup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Detector</a:t>
            </a:r>
          </a:p>
          <a:p>
            <a:pPr lvl="1"/>
            <a:r>
              <a:rPr lang="en-US" dirty="0" smtClean="0"/>
              <a:t>Aerogel gel: thickness 3.3mm, n=1.03</a:t>
            </a:r>
          </a:p>
          <a:p>
            <a:pPr lvl="1"/>
            <a:r>
              <a:rPr lang="en-US" dirty="0" smtClean="0"/>
              <a:t>Fresnel lens: f=3” or 76.2mm</a:t>
            </a:r>
          </a:p>
          <a:p>
            <a:r>
              <a:rPr lang="en-US" dirty="0" smtClean="0"/>
              <a:t>Beam</a:t>
            </a:r>
          </a:p>
          <a:p>
            <a:pPr lvl="1"/>
            <a:r>
              <a:rPr lang="en-US" dirty="0" smtClean="0"/>
              <a:t>8 </a:t>
            </a:r>
            <a:r>
              <a:rPr lang="en-US" dirty="0" err="1" smtClean="0"/>
              <a:t>GeV</a:t>
            </a:r>
            <a:r>
              <a:rPr lang="en-US" dirty="0" smtClean="0"/>
              <a:t> pion</a:t>
            </a:r>
          </a:p>
          <a:p>
            <a:pPr lvl="1"/>
            <a:r>
              <a:rPr lang="en-US" dirty="0" smtClean="0"/>
              <a:t>Beam position (</a:t>
            </a:r>
            <a:r>
              <a:rPr lang="en-US" dirty="0" err="1" smtClean="0"/>
              <a:t>x,y</a:t>
            </a:r>
            <a:r>
              <a:rPr lang="en-US" dirty="0" smtClean="0"/>
              <a:t>)~(-24,-24)mm</a:t>
            </a:r>
            <a:br>
              <a:rPr lang="en-US" dirty="0" smtClean="0"/>
            </a:br>
            <a:r>
              <a:rPr lang="en-US" b="1" dirty="0" smtClean="0">
                <a:solidFill>
                  <a:schemeClr val="accent6"/>
                </a:solidFill>
              </a:rPr>
              <a:t>Rings are not centered, and ring size has not been studied</a:t>
            </a:r>
            <a:endParaRPr lang="en-US" b="1" dirty="0">
              <a:solidFill>
                <a:schemeClr val="accent6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7A1372-FC88-2249-8213-D342ABE37AD4}" type="datetime1">
              <a:rPr lang="en-US" smtClean="0"/>
              <a:t>11/7/16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Cheuk-Ping Wong (GSU)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4F28B0-E87C-2C4E-8191-107DAFE0325D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1251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4572000" y="978088"/>
            <a:ext cx="4038600" cy="4174113"/>
            <a:chOff x="4648200" y="1647825"/>
            <a:chExt cx="4038600" cy="4174113"/>
          </a:xfrm>
        </p:grpSpPr>
        <p:pic>
          <p:nvPicPr>
            <p:cNvPr id="15" name="Content Placeholder 10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648200" y="1904425"/>
              <a:ext cx="4038600" cy="3917513"/>
            </a:xfrm>
            <a:prstGeom prst="rect">
              <a:avLst/>
            </a:prstGeom>
          </p:spPr>
        </p:pic>
        <p:sp>
          <p:nvSpPr>
            <p:cNvPr id="16" name="Rectangle 15"/>
            <p:cNvSpPr/>
            <p:nvPr/>
          </p:nvSpPr>
          <p:spPr>
            <a:xfrm>
              <a:off x="6019800" y="1647825"/>
              <a:ext cx="1225952" cy="52821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000" dirty="0" smtClean="0"/>
              <a:t>Finding Expected </a:t>
            </a:r>
            <a:br>
              <a:rPr lang="en-US" sz="3000" dirty="0" smtClean="0"/>
            </a:br>
            <a:r>
              <a:rPr lang="en-US" sz="3000" dirty="0" smtClean="0"/>
              <a:t>Ring radius and Ring Center Using Simulation</a:t>
            </a:r>
            <a:endParaRPr lang="en-US" sz="3000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fontScale="62500" lnSpcReduction="20000"/>
          </a:bodyPr>
          <a:lstStyle/>
          <a:p>
            <a:pPr algn="just"/>
            <a:r>
              <a:rPr lang="en-US" dirty="0" smtClean="0"/>
              <a:t>Launch 8 </a:t>
            </a:r>
            <a:r>
              <a:rPr lang="en-US" dirty="0" err="1" smtClean="0"/>
              <a:t>GeV</a:t>
            </a:r>
            <a:r>
              <a:rPr lang="en-US" dirty="0" smtClean="0"/>
              <a:t> pion at (</a:t>
            </a:r>
            <a:r>
              <a:rPr lang="en-US" dirty="0" err="1" smtClean="0"/>
              <a:t>x,y</a:t>
            </a:r>
            <a:r>
              <a:rPr lang="en-US" dirty="0" smtClean="0"/>
              <a:t>)=(-24,-24) mm with infinitesimal beam size</a:t>
            </a:r>
          </a:p>
          <a:p>
            <a:pPr algn="just"/>
            <a:r>
              <a:rPr lang="en-US" dirty="0" smtClean="0"/>
              <a:t>Quantum efficiency applied in analysis</a:t>
            </a:r>
          </a:p>
          <a:p>
            <a:pPr algn="just"/>
            <a:r>
              <a:rPr lang="en-US" dirty="0" smtClean="0"/>
              <a:t>Using Hough transform algorithm  with infinitesimal pixel size</a:t>
            </a:r>
          </a:p>
          <a:p>
            <a:r>
              <a:rPr lang="en-US" dirty="0" smtClean="0"/>
              <a:t>Ignore the hits that are sit at the corner (due to internal reflection inside glass window, see next slide). </a:t>
            </a:r>
            <a:br>
              <a:rPr lang="en-US" dirty="0" smtClean="0"/>
            </a:br>
            <a:r>
              <a:rPr lang="en-US" dirty="0" smtClean="0"/>
              <a:t>If x&lt;-20 and </a:t>
            </a:r>
            <a:r>
              <a:rPr lang="en-US" dirty="0"/>
              <a:t>y</a:t>
            </a:r>
            <a:r>
              <a:rPr lang="en-US" dirty="0" smtClean="0"/>
              <a:t>&lt;-20, ignore.</a:t>
            </a:r>
          </a:p>
          <a:p>
            <a:pPr algn="just"/>
            <a:r>
              <a:rPr lang="en-US" dirty="0" smtClean="0"/>
              <a:t>Uncertainty </a:t>
            </a:r>
            <a:r>
              <a:rPr lang="en-US" dirty="0" err="1"/>
              <a:t>σ</a:t>
            </a:r>
            <a:r>
              <a:rPr lang="en-US" baseline="-25000" dirty="0" err="1"/>
              <a:t>r</a:t>
            </a:r>
            <a:r>
              <a:rPr lang="en-US" dirty="0" smtClean="0"/>
              <a:t> (0.44 mm) is from simulation with centered ring</a:t>
            </a:r>
            <a:r>
              <a:rPr lang="en-US" dirty="0"/>
              <a:t> </a:t>
            </a:r>
            <a:r>
              <a:rPr lang="en-US" dirty="0" smtClean="0"/>
              <a:t>(beam launched toward the center of sensor plane)</a:t>
            </a:r>
          </a:p>
          <a:p>
            <a:pPr algn="just"/>
            <a:r>
              <a:rPr lang="en-US" dirty="0" smtClean="0"/>
              <a:t>If a hit falls between r±3σ</a:t>
            </a:r>
            <a:r>
              <a:rPr lang="en-US" baseline="-25000" dirty="0" smtClean="0"/>
              <a:t>r </a:t>
            </a:r>
            <a:r>
              <a:rPr lang="en-US" dirty="0" smtClean="0"/>
              <a:t>of a possible ring, the hit is on the ring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7A1372-FC88-2249-8213-D342ABE37AD4}" type="datetime1">
              <a:rPr lang="en-US" smtClean="0"/>
              <a:t>11/7/16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Cheuk-Ping Wong (GSU)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4F28B0-E87C-2C4E-8191-107DAFE0325D}" type="slidenum">
              <a:rPr lang="en-US" smtClean="0"/>
              <a:t>3</a:t>
            </a:fld>
            <a:endParaRPr lang="en-US"/>
          </a:p>
        </p:txBody>
      </p:sp>
      <p:sp>
        <p:nvSpPr>
          <p:cNvPr id="18" name="TextBox 17"/>
          <p:cNvSpPr txBox="1"/>
          <p:nvPr/>
        </p:nvSpPr>
        <p:spPr>
          <a:xfrm>
            <a:off x="4572000" y="5015612"/>
            <a:ext cx="418135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Example of a single event from simulation</a:t>
            </a:r>
          </a:p>
          <a:p>
            <a:pPr marL="285750" indent="-285750">
              <a:buFont typeface="Arial" charset="0"/>
              <a:buChar char="•"/>
            </a:pPr>
            <a:r>
              <a:rPr lang="en-US" sz="1600" dirty="0" smtClean="0"/>
              <a:t>x : signal </a:t>
            </a:r>
            <a:br>
              <a:rPr lang="en-US" sz="1600" dirty="0" smtClean="0"/>
            </a:br>
            <a:r>
              <a:rPr lang="en-US" sz="1600" dirty="0" smtClean="0"/>
              <a:t>(photons emitted by pion inside the aerogel)</a:t>
            </a:r>
          </a:p>
          <a:p>
            <a:pPr marL="285750" indent="-285750">
              <a:buFont typeface="Arial" charset="0"/>
              <a:buChar char="•"/>
            </a:pPr>
            <a:r>
              <a:rPr lang="en-US" sz="1600" dirty="0" smtClean="0"/>
              <a:t>o : noise</a:t>
            </a:r>
            <a:endParaRPr lang="en-US" sz="1600" dirty="0"/>
          </a:p>
        </p:txBody>
      </p:sp>
      <p:sp>
        <p:nvSpPr>
          <p:cNvPr id="7" name="Rectangle 6"/>
          <p:cNvSpPr/>
          <p:nvPr/>
        </p:nvSpPr>
        <p:spPr>
          <a:xfrm>
            <a:off x="4971890" y="3844042"/>
            <a:ext cx="943136" cy="914400"/>
          </a:xfrm>
          <a:prstGeom prst="rect">
            <a:avLst/>
          </a:prstGeom>
          <a:solidFill>
            <a:schemeClr val="bg1">
              <a:lumMod val="50000"/>
              <a:alpha val="29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" name="Straight Arrow Connector 8"/>
          <p:cNvCxnSpPr/>
          <p:nvPr/>
        </p:nvCxnSpPr>
        <p:spPr>
          <a:xfrm>
            <a:off x="4203865" y="3645725"/>
            <a:ext cx="736270" cy="344384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224707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000" dirty="0" smtClean="0"/>
              <a:t>Finding Expected </a:t>
            </a:r>
            <a:br>
              <a:rPr lang="en-US" sz="3000" dirty="0" smtClean="0"/>
            </a:br>
            <a:r>
              <a:rPr lang="en-US" sz="3000" dirty="0" smtClean="0"/>
              <a:t>Ring radius and Ring Center Using Simulation</a:t>
            </a:r>
            <a:endParaRPr lang="en-US" sz="3000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dirty="0" smtClean="0"/>
              <a:t>All found rings in each event are filled in a three-dimensional (</a:t>
            </a:r>
            <a:r>
              <a:rPr lang="en-US" dirty="0" err="1" smtClean="0"/>
              <a:t>a,b,r</a:t>
            </a:r>
            <a:r>
              <a:rPr lang="en-US" dirty="0" smtClean="0"/>
              <a:t>) histogram </a:t>
            </a:r>
          </a:p>
          <a:p>
            <a:pPr algn="just"/>
            <a:r>
              <a:rPr lang="en-US" dirty="0" smtClean="0"/>
              <a:t>The expected values (</a:t>
            </a:r>
            <a:r>
              <a:rPr lang="en-US" dirty="0" err="1" smtClean="0"/>
              <a:t>a,b,r</a:t>
            </a:r>
            <a:r>
              <a:rPr lang="en-US" dirty="0" smtClean="0"/>
              <a:t>) are extracted from the most densest bin of the three-dimensional histogram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7A1372-FC88-2249-8213-D342ABE37AD4}" type="datetime1">
              <a:rPr lang="en-US" smtClean="0"/>
              <a:t>11/7/16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Cheuk-Ping Wong (GSU)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4F28B0-E87C-2C4E-8191-107DAFE0325D}" type="slidenum">
              <a:rPr lang="en-US" smtClean="0"/>
              <a:t>4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952" r="4823"/>
          <a:stretch/>
        </p:blipFill>
        <p:spPr>
          <a:xfrm>
            <a:off x="4495800" y="1600200"/>
            <a:ext cx="4422569" cy="3798517"/>
          </a:xfrm>
          <a:prstGeom prst="rect">
            <a:avLst/>
          </a:prstGeom>
        </p:spPr>
      </p:pic>
      <p:sp>
        <p:nvSpPr>
          <p:cNvPr id="19" name="TextBox 18"/>
          <p:cNvSpPr txBox="1"/>
          <p:nvPr/>
        </p:nvSpPr>
        <p:spPr>
          <a:xfrm>
            <a:off x="5537364" y="5229440"/>
            <a:ext cx="233943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/>
              <a:t>All rings found in one run</a:t>
            </a:r>
          </a:p>
        </p:txBody>
      </p:sp>
    </p:spTree>
    <p:extLst>
      <p:ext uri="{BB962C8B-B14F-4D97-AF65-F5344CB8AC3E}">
        <p14:creationId xmlns:p14="http://schemas.microsoft.com/office/powerpoint/2010/main" val="18075384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Result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7A1372-FC88-2249-8213-D342ABE37AD4}" type="datetime1">
              <a:rPr lang="en-US" smtClean="0"/>
              <a:t>11/7/16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Cheuk-Ping Wong (GSU)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4F28B0-E87C-2C4E-8191-107DAFE0325D}" type="slidenum">
              <a:rPr lang="en-US" smtClean="0"/>
              <a:t>5</a:t>
            </a:fld>
            <a:endParaRPr lang="en-US"/>
          </a:p>
        </p:txBody>
      </p:sp>
      <p:pic>
        <p:nvPicPr>
          <p:cNvPr id="9" name="Content Placeholder 7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972" t="7247" r="7658" b="5379"/>
          <a:stretch/>
        </p:blipFill>
        <p:spPr>
          <a:xfrm>
            <a:off x="4540332" y="1330237"/>
            <a:ext cx="4025735" cy="3954483"/>
          </a:xfrm>
          <a:prstGeom prst="rect">
            <a:avLst/>
          </a:prstGeom>
        </p:spPr>
      </p:pic>
      <p:pic>
        <p:nvPicPr>
          <p:cNvPr id="11" name="Content Placeholder 6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11" t="9085" r="8383" b="2755"/>
          <a:stretch/>
        </p:blipFill>
        <p:spPr>
          <a:xfrm>
            <a:off x="268923" y="1407825"/>
            <a:ext cx="3954483" cy="3990109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653473" y="5283051"/>
            <a:ext cx="17410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Pixelated display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4757195" y="5283051"/>
            <a:ext cx="22812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Infinitesimal pixel size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740780" y="5671595"/>
            <a:ext cx="821410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Center position (</a:t>
            </a:r>
            <a:r>
              <a:rPr lang="en-US" dirty="0" err="1" smtClean="0"/>
              <a:t>a,b</a:t>
            </a:r>
            <a:r>
              <a:rPr lang="en-US" dirty="0" smtClean="0"/>
              <a:t>)=(2.5, 2.5) mm</a:t>
            </a:r>
          </a:p>
          <a:p>
            <a:r>
              <a:rPr lang="en-US" dirty="0" smtClean="0"/>
              <a:t>Radius r=17.3 mm (6x6mm</a:t>
            </a:r>
            <a:r>
              <a:rPr lang="en-US" baseline="30000" dirty="0" smtClean="0"/>
              <a:t>2</a:t>
            </a:r>
            <a:r>
              <a:rPr lang="en-US" dirty="0" smtClean="0"/>
              <a:t> pixel size) / 17.3+3.54=20.84 mm (Infinitesimal </a:t>
            </a:r>
            <a:r>
              <a:rPr lang="en-US" dirty="0"/>
              <a:t>pixel </a:t>
            </a:r>
            <a:r>
              <a:rPr lang="en-US" dirty="0" smtClean="0"/>
              <a:t>size)</a:t>
            </a:r>
            <a:endParaRPr lang="en-US" dirty="0"/>
          </a:p>
          <a:p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1404332" y="1144887"/>
            <a:ext cx="21888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/>
              <a:t>Accumulated hit map</a:t>
            </a:r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4999511" y="1436850"/>
            <a:ext cx="32737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Draw from </a:t>
            </a:r>
            <a:r>
              <a:rPr lang="en-US" dirty="0" err="1" smtClean="0"/>
              <a:t>TTree</a:t>
            </a:r>
            <a:r>
              <a:rPr lang="en-US" dirty="0"/>
              <a:t>.</a:t>
            </a:r>
            <a:r>
              <a:rPr lang="en-US" dirty="0" smtClean="0"/>
              <a:t> no Q.E. applied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03688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 Do List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Continue run 120 analysis</a:t>
            </a:r>
          </a:p>
          <a:p>
            <a:r>
              <a:rPr lang="en-US" dirty="0" smtClean="0"/>
              <a:t>Reanalyze run 140 (try to reduce noise)</a:t>
            </a:r>
          </a:p>
          <a:p>
            <a:r>
              <a:rPr lang="en-US" dirty="0" smtClean="0"/>
              <a:t>Paper for </a:t>
            </a:r>
            <a:r>
              <a:rPr lang="en-US" smtClean="0"/>
              <a:t>beam </a:t>
            </a:r>
            <a:r>
              <a:rPr lang="en-US" smtClean="0"/>
              <a:t>test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7A1372-FC88-2249-8213-D342ABE37AD4}" type="datetime1">
              <a:rPr lang="en-US" smtClean="0"/>
              <a:t>11/7/16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Cheuk-Ping Wong (GSU)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4F28B0-E87C-2C4E-8191-107DAFE0325D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807907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</Template>
  <TotalTime>94</TotalTime>
  <Words>248</Words>
  <Application>Microsoft Macintosh PowerPoint</Application>
  <PresentationFormat>On-screen Show (4:3)</PresentationFormat>
  <Paragraphs>51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Calibri</vt:lpstr>
      <vt:lpstr>Arial</vt:lpstr>
      <vt:lpstr>Default Theme</vt:lpstr>
      <vt:lpstr>mRICH Simulation Analysis for Beam Test run 120</vt:lpstr>
      <vt:lpstr>Beam Test run 120 Setup</vt:lpstr>
      <vt:lpstr>Finding Expected  Ring radius and Ring Center Using Simulation</vt:lpstr>
      <vt:lpstr>Finding Expected  Ring radius and Ring Center Using Simulation</vt:lpstr>
      <vt:lpstr>Result</vt:lpstr>
      <vt:lpstr>To Do List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Cheuk-Ping Wong</dc:creator>
  <cp:lastModifiedBy>Cheuk-Ping Wong</cp:lastModifiedBy>
  <cp:revision>25</cp:revision>
  <dcterms:created xsi:type="dcterms:W3CDTF">2016-11-07T01:47:43Z</dcterms:created>
  <dcterms:modified xsi:type="dcterms:W3CDTF">2016-11-07T14:07:49Z</dcterms:modified>
</cp:coreProperties>
</file>