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97a767402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97a767402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0fbeaac78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0fbeaac78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97a76730d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97a76730d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35500" y="1804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A23479"/>
                </a:solidFill>
                <a:latin typeface="Cambria"/>
                <a:ea typeface="Cambria"/>
                <a:cs typeface="Cambria"/>
                <a:sym typeface="Cambria"/>
              </a:rPr>
              <a:t>Setup</a:t>
            </a:r>
            <a:endParaRPr sz="2800">
              <a:solidFill>
                <a:srgbClr val="A23479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1475175" y="1052550"/>
            <a:ext cx="6393300" cy="1011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1475175" y="2260050"/>
            <a:ext cx="6393300" cy="6234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475175" y="3079950"/>
            <a:ext cx="6393300" cy="1011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8" name="Google Shape;58;p13"/>
          <p:cNvCxnSpPr/>
          <p:nvPr/>
        </p:nvCxnSpPr>
        <p:spPr>
          <a:xfrm>
            <a:off x="3302725" y="16325"/>
            <a:ext cx="2493300" cy="509340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59" name="Google Shape;59;p13"/>
          <p:cNvSpPr txBox="1"/>
          <p:nvPr/>
        </p:nvSpPr>
        <p:spPr>
          <a:xfrm>
            <a:off x="1475175" y="1327200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Plastic Scintillator 1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475175" y="3354600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Plastic Scintillator 2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475175" y="2340900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lt1"/>
                </a:solidFill>
              </a:rPr>
              <a:t>Tungsten-SciFi Cal Bar</a:t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621775" y="4355950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Cosmic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4" title="Run28-1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625" y="712925"/>
            <a:ext cx="7937549" cy="429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83100" y="140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A23479"/>
                </a:solidFill>
                <a:latin typeface="Cambria"/>
                <a:ea typeface="Cambria"/>
                <a:cs typeface="Cambria"/>
                <a:sym typeface="Cambria"/>
              </a:rPr>
              <a:t>Energies in Each Detector</a:t>
            </a:r>
            <a:endParaRPr sz="2800">
              <a:solidFill>
                <a:srgbClr val="A23479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1688700" y="1823300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Plastic Scintillator 1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1688700" y="3868575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Plastic Scintillator 2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5668900" y="1823300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Tungsten-SciFi Cal Bar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5" title="Channel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125" y="3119050"/>
            <a:ext cx="3239999" cy="196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 title="Channel0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0125" y="712925"/>
            <a:ext cx="3239999" cy="195696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 txBox="1"/>
          <p:nvPr/>
        </p:nvSpPr>
        <p:spPr>
          <a:xfrm>
            <a:off x="83100" y="140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A23479"/>
                </a:solidFill>
                <a:latin typeface="Cambria"/>
                <a:ea typeface="Cambria"/>
                <a:cs typeface="Cambria"/>
                <a:sym typeface="Cambria"/>
              </a:rPr>
              <a:t>Energies in Each Detector for Coincidences</a:t>
            </a:r>
            <a:endParaRPr sz="2800">
              <a:solidFill>
                <a:srgbClr val="A23479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595950" y="2457625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Plastic Scintillator 1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595950" y="2775825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Plastic Scintillator 2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4952950" y="3546725"/>
            <a:ext cx="361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Tungsten-SciFi Cal Bar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82" name="Google Shape;82;p15" title="Channel2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24275" y="774125"/>
            <a:ext cx="4680000" cy="282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/>
        </p:nvSpPr>
        <p:spPr>
          <a:xfrm>
            <a:off x="235500" y="140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A23479"/>
                </a:solidFill>
                <a:latin typeface="Cambria"/>
                <a:ea typeface="Cambria"/>
                <a:cs typeface="Cambria"/>
                <a:sym typeface="Cambria"/>
              </a:rPr>
              <a:t>Time Difference Between Hits</a:t>
            </a:r>
            <a:endParaRPr sz="2800">
              <a:solidFill>
                <a:srgbClr val="A23479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88" name="Google Shape;88;p16" title="TDif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2000" y="712925"/>
            <a:ext cx="7200000" cy="43515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