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Lst>
  <p:sldSz cx="10071100" cy="75565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457200" rtl="0" fontAlgn="auto" latinLnBrk="0" hangingPunct="0">
      <a:lnSpc>
        <a:spcPct val="93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Times New Roman"/>
      </a:defRPr>
    </a:lvl1pPr>
    <a:lvl2pPr marL="0" marR="0" indent="457200" algn="l" defTabSz="457200" rtl="0" fontAlgn="auto" latinLnBrk="0" hangingPunct="0">
      <a:lnSpc>
        <a:spcPct val="93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Times New Roman"/>
      </a:defRPr>
    </a:lvl2pPr>
    <a:lvl3pPr marL="0" marR="0" indent="914400" algn="l" defTabSz="457200" rtl="0" fontAlgn="auto" latinLnBrk="0" hangingPunct="0">
      <a:lnSpc>
        <a:spcPct val="93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Times New Roman"/>
      </a:defRPr>
    </a:lvl3pPr>
    <a:lvl4pPr marL="0" marR="0" indent="1371600" algn="l" defTabSz="457200" rtl="0" fontAlgn="auto" latinLnBrk="0" hangingPunct="0">
      <a:lnSpc>
        <a:spcPct val="93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Times New Roman"/>
      </a:defRPr>
    </a:lvl4pPr>
    <a:lvl5pPr marL="0" marR="0" indent="1828800" algn="l" defTabSz="457200" rtl="0" fontAlgn="auto" latinLnBrk="0" hangingPunct="0">
      <a:lnSpc>
        <a:spcPct val="93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Times New Roman"/>
      </a:defRPr>
    </a:lvl5pPr>
    <a:lvl6pPr marL="0" marR="0" indent="0" algn="l" defTabSz="457200" rtl="0" fontAlgn="auto" latinLnBrk="0" hangingPunct="0">
      <a:lnSpc>
        <a:spcPct val="93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Times New Roman"/>
      </a:defRPr>
    </a:lvl6pPr>
    <a:lvl7pPr marL="0" marR="0" indent="0" algn="l" defTabSz="457200" rtl="0" fontAlgn="auto" latinLnBrk="0" hangingPunct="0">
      <a:lnSpc>
        <a:spcPct val="93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Times New Roman"/>
      </a:defRPr>
    </a:lvl7pPr>
    <a:lvl8pPr marL="0" marR="0" indent="0" algn="l" defTabSz="457200" rtl="0" fontAlgn="auto" latinLnBrk="0" hangingPunct="0">
      <a:lnSpc>
        <a:spcPct val="93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Times New Roman"/>
      </a:defRPr>
    </a:lvl8pPr>
    <a:lvl9pPr marL="0" marR="0" indent="0" algn="l" defTabSz="457200" rtl="0" fontAlgn="auto" latinLnBrk="0" hangingPunct="0">
      <a:lnSpc>
        <a:spcPct val="93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Times New Roman"/>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ECDD"/>
          </a:solidFill>
        </a:fill>
      </a:tcStyle>
    </a:wholeTbl>
    <a:band2H>
      <a:tcTxStyle b="def" i="def"/>
      <a:tcStyle>
        <a:tcBdr/>
        <a:fill>
          <a:solidFill>
            <a:srgbClr val="E6F6EF"/>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b="def" i="def"/>
      <a:tcStyle>
        <a:tcBdr/>
        <a:fill>
          <a:solidFill>
            <a:srgbClr val="EFF3E9"/>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b="def" i="def"/>
      <a:tcStyle>
        <a:tcBdr/>
        <a:fill>
          <a:solidFill>
            <a:srgbClr val="FDEEE8"/>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b="def" i="def"/>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b="def" i="def"/>
      <a:tcStyle>
        <a:tcBdr/>
        <a:fill>
          <a:solidFill>
            <a:srgbClr val="FFFFFF"/>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70" name="Shape 70"/>
          <p:cNvSpPr/>
          <p:nvPr>
            <p:ph type="sldImg"/>
          </p:nvPr>
        </p:nvSpPr>
        <p:spPr>
          <a:xfrm>
            <a:off x="1143000" y="685800"/>
            <a:ext cx="4572000" cy="3429000"/>
          </a:xfrm>
          <a:prstGeom prst="rect">
            <a:avLst/>
          </a:prstGeom>
        </p:spPr>
        <p:txBody>
          <a:bodyPr/>
          <a:lstStyle/>
          <a:p>
            <a:pPr/>
          </a:p>
        </p:txBody>
      </p:sp>
      <p:sp>
        <p:nvSpPr>
          <p:cNvPr id="71" name="Shape 71"/>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spcBef>
        <a:spcPts val="400"/>
      </a:spcBef>
      <a:defRPr sz="1200">
        <a:latin typeface="+mn-lt"/>
        <a:ea typeface="+mn-ea"/>
        <a:cs typeface="+mn-cs"/>
        <a:sym typeface="Times New Roman"/>
      </a:defRPr>
    </a:lvl1pPr>
    <a:lvl2pPr indent="228600" defTabSz="457200" latinLnBrk="0">
      <a:spcBef>
        <a:spcPts val="400"/>
      </a:spcBef>
      <a:defRPr sz="1200">
        <a:latin typeface="+mn-lt"/>
        <a:ea typeface="+mn-ea"/>
        <a:cs typeface="+mn-cs"/>
        <a:sym typeface="Times New Roman"/>
      </a:defRPr>
    </a:lvl2pPr>
    <a:lvl3pPr indent="457200" defTabSz="457200" latinLnBrk="0">
      <a:spcBef>
        <a:spcPts val="400"/>
      </a:spcBef>
      <a:defRPr sz="1200">
        <a:latin typeface="+mn-lt"/>
        <a:ea typeface="+mn-ea"/>
        <a:cs typeface="+mn-cs"/>
        <a:sym typeface="Times New Roman"/>
      </a:defRPr>
    </a:lvl3pPr>
    <a:lvl4pPr indent="685800" defTabSz="457200" latinLnBrk="0">
      <a:spcBef>
        <a:spcPts val="400"/>
      </a:spcBef>
      <a:defRPr sz="1200">
        <a:latin typeface="+mn-lt"/>
        <a:ea typeface="+mn-ea"/>
        <a:cs typeface="+mn-cs"/>
        <a:sym typeface="Times New Roman"/>
      </a:defRPr>
    </a:lvl4pPr>
    <a:lvl5pPr indent="914400" defTabSz="457200" latinLnBrk="0">
      <a:spcBef>
        <a:spcPts val="400"/>
      </a:spcBef>
      <a:defRPr sz="1200">
        <a:latin typeface="+mn-lt"/>
        <a:ea typeface="+mn-ea"/>
        <a:cs typeface="+mn-cs"/>
        <a:sym typeface="Times New Roman"/>
      </a:defRPr>
    </a:lvl5pPr>
    <a:lvl6pPr indent="1143000" defTabSz="457200" latinLnBrk="0">
      <a:spcBef>
        <a:spcPts val="400"/>
      </a:spcBef>
      <a:defRPr sz="1200">
        <a:latin typeface="+mn-lt"/>
        <a:ea typeface="+mn-ea"/>
        <a:cs typeface="+mn-cs"/>
        <a:sym typeface="Times New Roman"/>
      </a:defRPr>
    </a:lvl6pPr>
    <a:lvl7pPr indent="1371600" defTabSz="457200" latinLnBrk="0">
      <a:spcBef>
        <a:spcPts val="400"/>
      </a:spcBef>
      <a:defRPr sz="1200">
        <a:latin typeface="+mn-lt"/>
        <a:ea typeface="+mn-ea"/>
        <a:cs typeface="+mn-cs"/>
        <a:sym typeface="Times New Roman"/>
      </a:defRPr>
    </a:lvl7pPr>
    <a:lvl8pPr indent="1600200" defTabSz="457200" latinLnBrk="0">
      <a:spcBef>
        <a:spcPts val="400"/>
      </a:spcBef>
      <a:defRPr sz="1200">
        <a:latin typeface="+mn-lt"/>
        <a:ea typeface="+mn-ea"/>
        <a:cs typeface="+mn-cs"/>
        <a:sym typeface="Times New Roman"/>
      </a:defRPr>
    </a:lvl8pPr>
    <a:lvl9pPr indent="1828800" defTabSz="457200" latinLnBrk="0">
      <a:spcBef>
        <a:spcPts val="400"/>
      </a:spcBef>
      <a:defRPr sz="1200">
        <a:latin typeface="+mn-lt"/>
        <a:ea typeface="+mn-ea"/>
        <a:cs typeface="+mn-cs"/>
        <a:sym typeface="Times New Roman"/>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Default">
    <p:spTree>
      <p:nvGrpSpPr>
        <p:cNvPr id="1" name=""/>
        <p:cNvGrpSpPr/>
        <p:nvPr/>
      </p:nvGrpSpPr>
      <p:grpSpPr>
        <a:xfrm>
          <a:off x="0" y="0"/>
          <a:ext cx="0" cy="0"/>
          <a:chOff x="0" y="0"/>
          <a:chExt cx="0" cy="0"/>
        </a:xfrm>
      </p:grpSpPr>
      <p:sp>
        <p:nvSpPr>
          <p:cNvPr id="1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Default">
    <p:spTree>
      <p:nvGrpSpPr>
        <p:cNvPr id="1" name=""/>
        <p:cNvGrpSpPr/>
        <p:nvPr/>
      </p:nvGrpSpPr>
      <p:grpSpPr>
        <a:xfrm>
          <a:off x="0" y="0"/>
          <a:ext cx="0" cy="0"/>
          <a:chOff x="0" y="0"/>
          <a:chExt cx="0" cy="0"/>
        </a:xfrm>
      </p:grpSpPr>
      <p:sp>
        <p:nvSpPr>
          <p:cNvPr id="18" name="Title Text"/>
          <p:cNvSpPr txBox="1"/>
          <p:nvPr>
            <p:ph type="title"/>
          </p:nvPr>
        </p:nvSpPr>
        <p:spPr>
          <a:xfrm>
            <a:off x="503237" y="301625"/>
            <a:ext cx="8985251" cy="1176338"/>
          </a:xfrm>
          <a:prstGeom prst="rect">
            <a:avLst/>
          </a:prstGeom>
        </p:spPr>
        <p:txBody>
          <a:bodyPr>
            <a:normAutofit fontScale="100000" lnSpcReduction="0"/>
          </a:bodyPr>
          <a:lstStyle/>
          <a:p>
            <a:pPr/>
            <a:r>
              <a:t>Title Text</a:t>
            </a:r>
          </a:p>
        </p:txBody>
      </p:sp>
      <p:sp>
        <p:nvSpPr>
          <p:cNvPr id="19" name="Body Level One…"/>
          <p:cNvSpPr txBox="1"/>
          <p:nvPr>
            <p:ph type="body" idx="1"/>
          </p:nvPr>
        </p:nvSpPr>
        <p:spPr>
          <a:xfrm>
            <a:off x="503237" y="1768475"/>
            <a:ext cx="8985251" cy="4903788"/>
          </a:xfrm>
          <a:prstGeom prst="rect">
            <a:avLst/>
          </a:prstGeom>
        </p:spPr>
        <p:txBody>
          <a:bodyPr>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sp>
        <p:nvSpPr>
          <p:cNvPr id="20"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Default">
    <p:spTree>
      <p:nvGrpSpPr>
        <p:cNvPr id="1" name=""/>
        <p:cNvGrpSpPr/>
        <p:nvPr/>
      </p:nvGrpSpPr>
      <p:grpSpPr>
        <a:xfrm>
          <a:off x="0" y="0"/>
          <a:ext cx="0" cy="0"/>
          <a:chOff x="0" y="0"/>
          <a:chExt cx="0" cy="0"/>
        </a:xfrm>
      </p:grpSpPr>
      <p:sp>
        <p:nvSpPr>
          <p:cNvPr id="27" name="Title Text"/>
          <p:cNvSpPr txBox="1"/>
          <p:nvPr>
            <p:ph type="title"/>
          </p:nvPr>
        </p:nvSpPr>
        <p:spPr>
          <a:xfrm>
            <a:off x="503237" y="301625"/>
            <a:ext cx="8985251" cy="1176338"/>
          </a:xfrm>
          <a:prstGeom prst="rect">
            <a:avLst/>
          </a:prstGeom>
        </p:spPr>
        <p:txBody>
          <a:bodyPr>
            <a:normAutofit fontScale="100000" lnSpcReduction="0"/>
          </a:bodyPr>
          <a:lstStyle/>
          <a:p>
            <a:pPr/>
            <a:r>
              <a:t>Title Text</a:t>
            </a:r>
          </a:p>
        </p:txBody>
      </p:sp>
      <p:sp>
        <p:nvSpPr>
          <p:cNvPr id="28" name="Body Level One…"/>
          <p:cNvSpPr txBox="1"/>
          <p:nvPr>
            <p:ph type="body" sz="half" idx="1"/>
          </p:nvPr>
        </p:nvSpPr>
        <p:spPr>
          <a:xfrm>
            <a:off x="503237" y="1768475"/>
            <a:ext cx="4409429" cy="4903788"/>
          </a:xfrm>
          <a:prstGeom prst="rect">
            <a:avLst/>
          </a:prstGeom>
        </p:spPr>
        <p:txBody>
          <a:bodyPr>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sp>
        <p:nvSpPr>
          <p:cNvPr id="29" name="Rectangle"/>
          <p:cNvSpPr/>
          <p:nvPr>
            <p:ph type="body" sz="half" idx="21"/>
          </p:nvPr>
        </p:nvSpPr>
        <p:spPr>
          <a:xfrm>
            <a:off x="5079058" y="1768475"/>
            <a:ext cx="4409430" cy="4903788"/>
          </a:xfrm>
          <a:prstGeom prst="rect">
            <a:avLst/>
          </a:prstGeom>
        </p:spPr>
        <p:txBody>
          <a:bodyPr>
            <a:normAutofit fontScale="100000" lnSpcReduction="0"/>
          </a:bodyPr>
          <a:lstStyle/>
          <a:p>
            <a:pPr/>
          </a:p>
        </p:txBody>
      </p:sp>
      <p:sp>
        <p:nvSpPr>
          <p:cNvPr id="30"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Default">
    <p:bg>
      <p:bgPr>
        <a:blipFill rotWithShape="1">
          <a:blip r:embed="rId2"/>
          <a:srcRect l="0" t="0" r="0" b="0"/>
          <a:tile tx="0" ty="0" sx="100000" sy="100000" flip="none" algn="tl"/>
        </a:blipFill>
      </p:bgPr>
    </p:bg>
    <p:spTree>
      <p:nvGrpSpPr>
        <p:cNvPr id="1" name=""/>
        <p:cNvGrpSpPr/>
        <p:nvPr/>
      </p:nvGrpSpPr>
      <p:grpSpPr>
        <a:xfrm>
          <a:off x="0" y="0"/>
          <a:ext cx="0" cy="0"/>
          <a:chOff x="0" y="0"/>
          <a:chExt cx="0" cy="0"/>
        </a:xfrm>
      </p:grpSpPr>
      <p:sp>
        <p:nvSpPr>
          <p:cNvPr id="37" name="Title Text"/>
          <p:cNvSpPr txBox="1"/>
          <p:nvPr>
            <p:ph type="title"/>
          </p:nvPr>
        </p:nvSpPr>
        <p:spPr>
          <a:xfrm>
            <a:off x="503237" y="301625"/>
            <a:ext cx="8985251" cy="1176338"/>
          </a:xfrm>
          <a:prstGeom prst="rect">
            <a:avLst/>
          </a:prstGeom>
        </p:spPr>
        <p:txBody>
          <a:bodyPr>
            <a:normAutofit fontScale="100000" lnSpcReduction="0"/>
          </a:bodyPr>
          <a:lstStyle>
            <a:lvl1pPr>
              <a:defRPr sz="4100">
                <a:solidFill>
                  <a:srgbClr val="280099"/>
                </a:solidFill>
              </a:defRPr>
            </a:lvl1pPr>
          </a:lstStyle>
          <a:p>
            <a:pPr/>
            <a:r>
              <a:t>Title Text</a:t>
            </a:r>
          </a:p>
        </p:txBody>
      </p:sp>
      <p:sp>
        <p:nvSpPr>
          <p:cNvPr id="38" name="Body Level One…"/>
          <p:cNvSpPr txBox="1"/>
          <p:nvPr>
            <p:ph type="body" idx="1"/>
          </p:nvPr>
        </p:nvSpPr>
        <p:spPr>
          <a:xfrm>
            <a:off x="720725" y="1979612"/>
            <a:ext cx="8769350" cy="4054476"/>
          </a:xfrm>
          <a:prstGeom prst="rect">
            <a:avLst/>
          </a:prstGeom>
        </p:spPr>
        <p:txBody>
          <a:bodyPr>
            <a:normAutofit fontScale="100000" lnSpcReduction="0"/>
          </a:bodyPr>
          <a:lstStyle>
            <a:lvl1pPr>
              <a:defRPr>
                <a:solidFill>
                  <a:srgbClr val="000080"/>
                </a:solidFill>
              </a:defRPr>
            </a:lvl1pPr>
            <a:lvl2pPr>
              <a:defRPr>
                <a:solidFill>
                  <a:srgbClr val="000080"/>
                </a:solidFill>
              </a:defRPr>
            </a:lvl2pPr>
            <a:lvl3pPr>
              <a:defRPr>
                <a:solidFill>
                  <a:srgbClr val="000080"/>
                </a:solidFill>
              </a:defRPr>
            </a:lvl3pPr>
            <a:lvl4pPr>
              <a:defRPr>
                <a:solidFill>
                  <a:srgbClr val="000080"/>
                </a:solidFill>
              </a:defRPr>
            </a:lvl4pPr>
            <a:lvl5pPr>
              <a:defRPr>
                <a:solidFill>
                  <a:srgbClr val="000080"/>
                </a:solidFill>
              </a:defRPr>
            </a:lvl5pPr>
          </a:lstStyle>
          <a:p>
            <a:pPr/>
            <a:r>
              <a:t>Body Level One</a:t>
            </a:r>
          </a:p>
          <a:p>
            <a:pPr lvl="1"/>
            <a:r>
              <a:t>Body Level Two</a:t>
            </a:r>
          </a:p>
          <a:p>
            <a:pPr lvl="2"/>
            <a:r>
              <a:t>Body Level Three</a:t>
            </a:r>
          </a:p>
          <a:p>
            <a:pPr lvl="3"/>
            <a:r>
              <a:t>Body Level Four</a:t>
            </a:r>
          </a:p>
          <a:p>
            <a:pPr lvl="4"/>
            <a:r>
              <a:t>Body Level Five</a:t>
            </a:r>
          </a:p>
        </p:txBody>
      </p:sp>
      <p:sp>
        <p:nvSpPr>
          <p:cNvPr id="39" name="Slide Number"/>
          <p:cNvSpPr txBox="1"/>
          <p:nvPr>
            <p:ph type="sldNum" sz="quarter" idx="2"/>
          </p:nvPr>
        </p:nvSpPr>
        <p:spPr>
          <a:xfrm>
            <a:off x="9407524" y="6562725"/>
            <a:ext cx="190501" cy="195647"/>
          </a:xfrm>
          <a:prstGeom prst="rect">
            <a:avLst/>
          </a:prstGeom>
        </p:spPr>
        <p:txBody>
          <a:bodyPr/>
          <a:lstStyle>
            <a:lvl1pPr algn="r">
              <a:tabLst>
                <a:tab pos="723900" algn="l"/>
                <a:tab pos="1447800" algn="l"/>
                <a:tab pos="2171700" algn="l"/>
              </a:tabLst>
              <a:defRPr sz="1400">
                <a:latin typeface="+mn-lt"/>
                <a:ea typeface="+mn-ea"/>
                <a:cs typeface="+mn-cs"/>
                <a:sym typeface="Times New Roman"/>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Default">
    <p:bg>
      <p:bgPr>
        <a:blipFill rotWithShape="1">
          <a:blip r:embed="rId2"/>
          <a:srcRect l="0" t="0" r="0" b="0"/>
          <a:tile tx="0" ty="0" sx="100000" sy="100000" flip="none" algn="tl"/>
        </a:blipFill>
      </p:bgPr>
    </p:bg>
    <p:spTree>
      <p:nvGrpSpPr>
        <p:cNvPr id="1" name=""/>
        <p:cNvGrpSpPr/>
        <p:nvPr/>
      </p:nvGrpSpPr>
      <p:grpSpPr>
        <a:xfrm>
          <a:off x="0" y="0"/>
          <a:ext cx="0" cy="0"/>
          <a:chOff x="0" y="0"/>
          <a:chExt cx="0" cy="0"/>
        </a:xfrm>
      </p:grpSpPr>
      <p:sp>
        <p:nvSpPr>
          <p:cNvPr id="46" name="Title Text"/>
          <p:cNvSpPr txBox="1"/>
          <p:nvPr>
            <p:ph type="title"/>
          </p:nvPr>
        </p:nvSpPr>
        <p:spPr>
          <a:xfrm>
            <a:off x="693737" y="5851525"/>
            <a:ext cx="8991601" cy="1182688"/>
          </a:xfrm>
          <a:prstGeom prst="rect">
            <a:avLst/>
          </a:prstGeom>
        </p:spPr>
        <p:txBody>
          <a:bodyPr>
            <a:normAutofit fontScale="100000" lnSpcReduction="0"/>
          </a:bodyPr>
          <a:lstStyle>
            <a:lvl1pPr>
              <a:defRPr sz="4100">
                <a:solidFill>
                  <a:srgbClr val="280099"/>
                </a:solidFill>
              </a:defRPr>
            </a:lvl1pPr>
          </a:lstStyle>
          <a:p>
            <a:pPr/>
            <a:r>
              <a:t>Title Text</a:t>
            </a:r>
          </a:p>
        </p:txBody>
      </p:sp>
      <p:sp>
        <p:nvSpPr>
          <p:cNvPr id="47" name="Body Level One…"/>
          <p:cNvSpPr txBox="1"/>
          <p:nvPr>
            <p:ph type="body" idx="1"/>
          </p:nvPr>
        </p:nvSpPr>
        <p:spPr>
          <a:xfrm>
            <a:off x="720725" y="1979612"/>
            <a:ext cx="8775700" cy="4060826"/>
          </a:xfrm>
          <a:prstGeom prst="rect">
            <a:avLst/>
          </a:prstGeom>
        </p:spPr>
        <p:txBody>
          <a:bodyPr>
            <a:normAutofit fontScale="100000" lnSpcReduction="0"/>
          </a:bodyPr>
          <a:lstStyle>
            <a:lvl1pPr>
              <a:defRPr>
                <a:solidFill>
                  <a:srgbClr val="000080"/>
                </a:solidFill>
              </a:defRPr>
            </a:lvl1pPr>
            <a:lvl2pPr>
              <a:defRPr>
                <a:solidFill>
                  <a:srgbClr val="000080"/>
                </a:solidFill>
              </a:defRPr>
            </a:lvl2pPr>
            <a:lvl3pPr>
              <a:defRPr>
                <a:solidFill>
                  <a:srgbClr val="000080"/>
                </a:solidFill>
              </a:defRPr>
            </a:lvl3pPr>
            <a:lvl4pPr>
              <a:defRPr>
                <a:solidFill>
                  <a:srgbClr val="000080"/>
                </a:solidFill>
              </a:defRPr>
            </a:lvl4pPr>
            <a:lvl5pPr>
              <a:defRPr>
                <a:solidFill>
                  <a:srgbClr val="000080"/>
                </a:solidFill>
              </a:defRPr>
            </a:lvl5pPr>
          </a:lstStyle>
          <a:p>
            <a:pPr/>
            <a:r>
              <a:t>Body Level One</a:t>
            </a:r>
          </a:p>
          <a:p>
            <a:pPr lvl="1"/>
            <a:r>
              <a:t>Body Level Two</a:t>
            </a:r>
          </a:p>
          <a:p>
            <a:pPr lvl="2"/>
            <a:r>
              <a:t>Body Level Three</a:t>
            </a:r>
          </a:p>
          <a:p>
            <a:pPr lvl="3"/>
            <a:r>
              <a:t>Body Level Four</a:t>
            </a:r>
          </a:p>
          <a:p>
            <a:pPr lvl="4"/>
            <a:r>
              <a:t>Body Level Five</a:t>
            </a:r>
          </a:p>
        </p:txBody>
      </p:sp>
      <p:sp>
        <p:nvSpPr>
          <p:cNvPr id="48" name="Slide Number"/>
          <p:cNvSpPr txBox="1"/>
          <p:nvPr>
            <p:ph type="sldNum" sz="quarter" idx="2"/>
          </p:nvPr>
        </p:nvSpPr>
        <p:spPr>
          <a:xfrm>
            <a:off x="9413874" y="6562725"/>
            <a:ext cx="190501" cy="195647"/>
          </a:xfrm>
          <a:prstGeom prst="rect">
            <a:avLst/>
          </a:prstGeom>
        </p:spPr>
        <p:txBody>
          <a:bodyPr/>
          <a:lstStyle>
            <a:lvl1pPr algn="r">
              <a:tabLst>
                <a:tab pos="723900" algn="l"/>
                <a:tab pos="1447800" algn="l"/>
                <a:tab pos="2171700" algn="l"/>
              </a:tabLst>
              <a:defRPr sz="1400">
                <a:latin typeface="+mn-lt"/>
                <a:ea typeface="+mn-ea"/>
                <a:cs typeface="+mn-cs"/>
                <a:sym typeface="Times New Roman"/>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Default">
    <p:bg>
      <p:bgPr>
        <a:blipFill rotWithShape="1">
          <a:blip r:embed="rId2"/>
          <a:srcRect l="0" t="0" r="0" b="0"/>
          <a:tile tx="0" ty="0" sx="100000" sy="100000" flip="none" algn="tl"/>
        </a:blipFill>
      </p:bgPr>
    </p:bg>
    <p:spTree>
      <p:nvGrpSpPr>
        <p:cNvPr id="1" name=""/>
        <p:cNvGrpSpPr/>
        <p:nvPr/>
      </p:nvGrpSpPr>
      <p:grpSpPr>
        <a:xfrm>
          <a:off x="0" y="0"/>
          <a:ext cx="0" cy="0"/>
          <a:chOff x="0" y="0"/>
          <a:chExt cx="0" cy="0"/>
        </a:xfrm>
      </p:grpSpPr>
      <p:sp>
        <p:nvSpPr>
          <p:cNvPr id="55" name="Slide Number"/>
          <p:cNvSpPr txBox="1"/>
          <p:nvPr>
            <p:ph type="sldNum" sz="quarter" idx="2"/>
          </p:nvPr>
        </p:nvSpPr>
        <p:spPr>
          <a:xfrm>
            <a:off x="9413874" y="6562725"/>
            <a:ext cx="190501" cy="195647"/>
          </a:xfrm>
          <a:prstGeom prst="rect">
            <a:avLst/>
          </a:prstGeom>
        </p:spPr>
        <p:txBody>
          <a:bodyPr/>
          <a:lstStyle>
            <a:lvl1pPr algn="r">
              <a:tabLst>
                <a:tab pos="723900" algn="l"/>
                <a:tab pos="1447800" algn="l"/>
                <a:tab pos="2171700" algn="l"/>
              </a:tabLst>
              <a:defRPr sz="1400">
                <a:latin typeface="+mn-lt"/>
                <a:ea typeface="+mn-ea"/>
                <a:cs typeface="+mn-cs"/>
                <a:sym typeface="Times New Roman"/>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Default">
    <p:spTree>
      <p:nvGrpSpPr>
        <p:cNvPr id="1" name=""/>
        <p:cNvGrpSpPr/>
        <p:nvPr/>
      </p:nvGrpSpPr>
      <p:grpSpPr>
        <a:xfrm>
          <a:off x="0" y="0"/>
          <a:ext cx="0" cy="0"/>
          <a:chOff x="0" y="0"/>
          <a:chExt cx="0" cy="0"/>
        </a:xfrm>
      </p:grpSpPr>
      <p:sp>
        <p:nvSpPr>
          <p:cNvPr id="62" name="Title Text"/>
          <p:cNvSpPr txBox="1"/>
          <p:nvPr>
            <p:ph type="title"/>
          </p:nvPr>
        </p:nvSpPr>
        <p:spPr>
          <a:xfrm>
            <a:off x="503237" y="301625"/>
            <a:ext cx="9067801" cy="1258888"/>
          </a:xfrm>
          <a:prstGeom prst="rect">
            <a:avLst/>
          </a:prstGeom>
        </p:spPr>
        <p:txBody>
          <a:bodyPr>
            <a:normAutofit fontScale="100000" lnSpcReduction="0"/>
          </a:bodyPr>
          <a:lstStyle/>
          <a:p>
            <a:pPr/>
            <a:r>
              <a:t>Title Text</a:t>
            </a:r>
          </a:p>
        </p:txBody>
      </p:sp>
      <p:sp>
        <p:nvSpPr>
          <p:cNvPr id="63" name="Body Level One…"/>
          <p:cNvSpPr txBox="1"/>
          <p:nvPr>
            <p:ph type="body" idx="1"/>
          </p:nvPr>
        </p:nvSpPr>
        <p:spPr>
          <a:xfrm>
            <a:off x="503237" y="1768475"/>
            <a:ext cx="9067801" cy="4986338"/>
          </a:xfrm>
          <a:prstGeom prst="rect">
            <a:avLst/>
          </a:prstGeom>
        </p:spPr>
        <p:txBody>
          <a:bodyPr>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sp>
        <p:nvSpPr>
          <p:cNvPr id="64"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sp>
        <p:nvSpPr>
          <p:cNvPr id="2" name="Title Text"/>
          <p:cNvSpPr txBox="1"/>
          <p:nvPr>
            <p:ph type="title"/>
          </p:nvPr>
        </p:nvSpPr>
        <p:spPr>
          <a:xfrm>
            <a:off x="503555" y="101453"/>
            <a:ext cx="9063991" cy="1661731"/>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lstStyle/>
          <a:p>
            <a:pPr/>
            <a:r>
              <a:t>Title Text</a:t>
            </a:r>
          </a:p>
        </p:txBody>
      </p:sp>
      <p:sp>
        <p:nvSpPr>
          <p:cNvPr id="3" name="Body Level One…"/>
          <p:cNvSpPr txBox="1"/>
          <p:nvPr>
            <p:ph type="body" idx="1"/>
          </p:nvPr>
        </p:nvSpPr>
        <p:spPr>
          <a:xfrm>
            <a:off x="503555" y="1763183"/>
            <a:ext cx="9063991" cy="5793317"/>
          </a:xfrm>
          <a:prstGeom prst="rect">
            <a:avLst/>
          </a:prstGeom>
          <a:ln w="12700">
            <a:miter lim="400000"/>
          </a:ln>
          <a:extLst>
            <a:ext uri="{C572A759-6A51-4108-AA02-DFA0A04FC94B}">
              <ma14:wrappingTextBoxFlag xmlns:ma14="http://schemas.microsoft.com/office/mac/drawingml/2011/main" val="1"/>
            </a:ext>
          </a:extLst>
        </p:spPr>
        <p:txBody>
          <a:bodyPr lIns="0" tIns="0" rIns="0" bIns="0"/>
          <a:lstStyle/>
          <a:p>
            <a:pPr/>
            <a:r>
              <a:t>Body Level One</a:t>
            </a:r>
          </a:p>
          <a:p>
            <a:pPr lvl="1"/>
            <a:r>
              <a:t>Body Level Two</a:t>
            </a:r>
          </a:p>
          <a:p>
            <a:pPr lvl="2"/>
            <a:r>
              <a:t>Body Level Three</a:t>
            </a:r>
          </a:p>
          <a:p>
            <a:pPr lvl="3"/>
            <a:r>
              <a:t>Body Level Four</a:t>
            </a:r>
          </a:p>
          <a:p>
            <a:pPr lvl="4"/>
            <a:r>
              <a:t>Body Level Five</a:t>
            </a:r>
          </a:p>
        </p:txBody>
      </p:sp>
      <p:sp>
        <p:nvSpPr>
          <p:cNvPr id="4" name="Slide Number"/>
          <p:cNvSpPr txBox="1"/>
          <p:nvPr>
            <p:ph type="sldNum" sz="quarter" idx="2"/>
          </p:nvPr>
        </p:nvSpPr>
        <p:spPr>
          <a:xfrm>
            <a:off x="7227887" y="6886575"/>
            <a:ext cx="266974" cy="259222"/>
          </a:xfrm>
          <a:prstGeom prst="rect">
            <a:avLst/>
          </a:prstGeom>
          <a:ln w="12700">
            <a:miter lim="400000"/>
          </a:ln>
        </p:spPr>
        <p:txBody>
          <a:bodyPr wrap="none" lIns="0" tIns="0" rIns="0" bIns="0">
            <a:spAutoFit/>
          </a:bodyPr>
          <a:lstStyle>
            <a:lvl1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latin typeface="Arial"/>
                <a:ea typeface="Arial"/>
                <a:cs typeface="Arial"/>
                <a:sym typeface="Arial"/>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Lst>
  <p:transition xmlns:p14="http://schemas.microsoft.com/office/powerpoint/2010/main" spd="med" advClick="1"/>
  <p:txStyles>
    <p:titleStyle>
      <a:lvl1pPr marL="0" marR="0" indent="0" algn="ctr" defTabSz="457200" rtl="0" latinLnBrk="0">
        <a:lnSpc>
          <a:spcPct val="93000"/>
        </a:lnSpc>
        <a:spcBef>
          <a:spcPts val="0"/>
        </a:spcBef>
        <a:spcAft>
          <a:spcPts val="0"/>
        </a:spcAft>
        <a:buClrTx/>
        <a:buSzTx/>
        <a:buFontTx/>
        <a:buNone/>
        <a:tabLst/>
        <a:defRPr b="0" baseline="0" cap="none" i="0" spc="0" strike="noStrike" sz="4400" u="none">
          <a:solidFill>
            <a:srgbClr val="000000"/>
          </a:solidFill>
          <a:uFillTx/>
          <a:latin typeface="Arial"/>
          <a:ea typeface="Arial"/>
          <a:cs typeface="Arial"/>
          <a:sym typeface="Arial"/>
        </a:defRPr>
      </a:lvl1pPr>
      <a:lvl2pPr marL="0" marR="0" indent="0" algn="ctr" defTabSz="457200" rtl="0" latinLnBrk="0">
        <a:lnSpc>
          <a:spcPct val="93000"/>
        </a:lnSpc>
        <a:spcBef>
          <a:spcPts val="0"/>
        </a:spcBef>
        <a:spcAft>
          <a:spcPts val="0"/>
        </a:spcAft>
        <a:buClrTx/>
        <a:buSzTx/>
        <a:buFontTx/>
        <a:buNone/>
        <a:tabLst/>
        <a:defRPr b="0" baseline="0" cap="none" i="0" spc="0" strike="noStrike" sz="4400" u="none">
          <a:solidFill>
            <a:srgbClr val="000000"/>
          </a:solidFill>
          <a:uFillTx/>
          <a:latin typeface="Arial"/>
          <a:ea typeface="Arial"/>
          <a:cs typeface="Arial"/>
          <a:sym typeface="Arial"/>
        </a:defRPr>
      </a:lvl2pPr>
      <a:lvl3pPr marL="0" marR="0" indent="0" algn="ctr" defTabSz="457200" rtl="0" latinLnBrk="0">
        <a:lnSpc>
          <a:spcPct val="93000"/>
        </a:lnSpc>
        <a:spcBef>
          <a:spcPts val="0"/>
        </a:spcBef>
        <a:spcAft>
          <a:spcPts val="0"/>
        </a:spcAft>
        <a:buClrTx/>
        <a:buSzTx/>
        <a:buFontTx/>
        <a:buNone/>
        <a:tabLst/>
        <a:defRPr b="0" baseline="0" cap="none" i="0" spc="0" strike="noStrike" sz="4400" u="none">
          <a:solidFill>
            <a:srgbClr val="000000"/>
          </a:solidFill>
          <a:uFillTx/>
          <a:latin typeface="Arial"/>
          <a:ea typeface="Arial"/>
          <a:cs typeface="Arial"/>
          <a:sym typeface="Arial"/>
        </a:defRPr>
      </a:lvl3pPr>
      <a:lvl4pPr marL="0" marR="0" indent="0" algn="ctr" defTabSz="457200" rtl="0" latinLnBrk="0">
        <a:lnSpc>
          <a:spcPct val="93000"/>
        </a:lnSpc>
        <a:spcBef>
          <a:spcPts val="0"/>
        </a:spcBef>
        <a:spcAft>
          <a:spcPts val="0"/>
        </a:spcAft>
        <a:buClrTx/>
        <a:buSzTx/>
        <a:buFontTx/>
        <a:buNone/>
        <a:tabLst/>
        <a:defRPr b="0" baseline="0" cap="none" i="0" spc="0" strike="noStrike" sz="4400" u="none">
          <a:solidFill>
            <a:srgbClr val="000000"/>
          </a:solidFill>
          <a:uFillTx/>
          <a:latin typeface="Arial"/>
          <a:ea typeface="Arial"/>
          <a:cs typeface="Arial"/>
          <a:sym typeface="Arial"/>
        </a:defRPr>
      </a:lvl4pPr>
      <a:lvl5pPr marL="0" marR="0" indent="0" algn="ctr" defTabSz="457200" rtl="0" latinLnBrk="0">
        <a:lnSpc>
          <a:spcPct val="93000"/>
        </a:lnSpc>
        <a:spcBef>
          <a:spcPts val="0"/>
        </a:spcBef>
        <a:spcAft>
          <a:spcPts val="0"/>
        </a:spcAft>
        <a:buClrTx/>
        <a:buSzTx/>
        <a:buFontTx/>
        <a:buNone/>
        <a:tabLst/>
        <a:defRPr b="0" baseline="0" cap="none" i="0" spc="0" strike="noStrike" sz="4400" u="none">
          <a:solidFill>
            <a:srgbClr val="000000"/>
          </a:solidFill>
          <a:uFillTx/>
          <a:latin typeface="Arial"/>
          <a:ea typeface="Arial"/>
          <a:cs typeface="Arial"/>
          <a:sym typeface="Arial"/>
        </a:defRPr>
      </a:lvl5pPr>
      <a:lvl6pPr marL="0" marR="0" indent="457200" algn="ctr" defTabSz="457200" rtl="0" latinLnBrk="0">
        <a:lnSpc>
          <a:spcPct val="93000"/>
        </a:lnSpc>
        <a:spcBef>
          <a:spcPts val="0"/>
        </a:spcBef>
        <a:spcAft>
          <a:spcPts val="0"/>
        </a:spcAft>
        <a:buClrTx/>
        <a:buSzTx/>
        <a:buFontTx/>
        <a:buNone/>
        <a:tabLst/>
        <a:defRPr b="0" baseline="0" cap="none" i="0" spc="0" strike="noStrike" sz="4400" u="none">
          <a:solidFill>
            <a:srgbClr val="000000"/>
          </a:solidFill>
          <a:uFillTx/>
          <a:latin typeface="Arial"/>
          <a:ea typeface="Arial"/>
          <a:cs typeface="Arial"/>
          <a:sym typeface="Arial"/>
        </a:defRPr>
      </a:lvl6pPr>
      <a:lvl7pPr marL="0" marR="0" indent="914400" algn="ctr" defTabSz="457200" rtl="0" latinLnBrk="0">
        <a:lnSpc>
          <a:spcPct val="93000"/>
        </a:lnSpc>
        <a:spcBef>
          <a:spcPts val="0"/>
        </a:spcBef>
        <a:spcAft>
          <a:spcPts val="0"/>
        </a:spcAft>
        <a:buClrTx/>
        <a:buSzTx/>
        <a:buFontTx/>
        <a:buNone/>
        <a:tabLst/>
        <a:defRPr b="0" baseline="0" cap="none" i="0" spc="0" strike="noStrike" sz="4400" u="none">
          <a:solidFill>
            <a:srgbClr val="000000"/>
          </a:solidFill>
          <a:uFillTx/>
          <a:latin typeface="Arial"/>
          <a:ea typeface="Arial"/>
          <a:cs typeface="Arial"/>
          <a:sym typeface="Arial"/>
        </a:defRPr>
      </a:lvl7pPr>
      <a:lvl8pPr marL="0" marR="0" indent="1371600" algn="ctr" defTabSz="457200" rtl="0" latinLnBrk="0">
        <a:lnSpc>
          <a:spcPct val="93000"/>
        </a:lnSpc>
        <a:spcBef>
          <a:spcPts val="0"/>
        </a:spcBef>
        <a:spcAft>
          <a:spcPts val="0"/>
        </a:spcAft>
        <a:buClrTx/>
        <a:buSzTx/>
        <a:buFontTx/>
        <a:buNone/>
        <a:tabLst/>
        <a:defRPr b="0" baseline="0" cap="none" i="0" spc="0" strike="noStrike" sz="4400" u="none">
          <a:solidFill>
            <a:srgbClr val="000000"/>
          </a:solidFill>
          <a:uFillTx/>
          <a:latin typeface="Arial"/>
          <a:ea typeface="Arial"/>
          <a:cs typeface="Arial"/>
          <a:sym typeface="Arial"/>
        </a:defRPr>
      </a:lvl8pPr>
      <a:lvl9pPr marL="0" marR="0" indent="1828800" algn="ctr" defTabSz="457200" rtl="0" latinLnBrk="0">
        <a:lnSpc>
          <a:spcPct val="93000"/>
        </a:lnSpc>
        <a:spcBef>
          <a:spcPts val="0"/>
        </a:spcBef>
        <a:spcAft>
          <a:spcPts val="0"/>
        </a:spcAft>
        <a:buClrTx/>
        <a:buSzTx/>
        <a:buFontTx/>
        <a:buNone/>
        <a:tabLst/>
        <a:defRPr b="0" baseline="0" cap="none" i="0" spc="0" strike="noStrike" sz="4400" u="none">
          <a:solidFill>
            <a:srgbClr val="000000"/>
          </a:solidFill>
          <a:uFillTx/>
          <a:latin typeface="Arial"/>
          <a:ea typeface="Arial"/>
          <a:cs typeface="Arial"/>
          <a:sym typeface="Arial"/>
        </a:defRPr>
      </a:lvl9pPr>
    </p:titleStyle>
    <p:bodyStyle>
      <a:lvl1pPr marL="342900" marR="0" indent="-342900" algn="l" defTabSz="457200" rtl="0" latinLnBrk="0">
        <a:lnSpc>
          <a:spcPct val="93000"/>
        </a:lnSpc>
        <a:spcBef>
          <a:spcPts val="1400"/>
        </a:spcBef>
        <a:spcAft>
          <a:spcPts val="0"/>
        </a:spcAft>
        <a:buClrTx/>
        <a:buSzTx/>
        <a:buFontTx/>
        <a:buNone/>
        <a:tabLst/>
        <a:defRPr b="0" baseline="0" cap="none" i="0" spc="0" strike="noStrike" sz="3200" u="none">
          <a:solidFill>
            <a:srgbClr val="000000"/>
          </a:solidFill>
          <a:uFillTx/>
          <a:latin typeface="Arial"/>
          <a:ea typeface="Arial"/>
          <a:cs typeface="Arial"/>
          <a:sym typeface="Arial"/>
        </a:defRPr>
      </a:lvl1pPr>
      <a:lvl2pPr marL="342900" marR="0" indent="114300" algn="l" defTabSz="457200" rtl="0" latinLnBrk="0">
        <a:lnSpc>
          <a:spcPct val="93000"/>
        </a:lnSpc>
        <a:spcBef>
          <a:spcPts val="1400"/>
        </a:spcBef>
        <a:spcAft>
          <a:spcPts val="0"/>
        </a:spcAft>
        <a:buClrTx/>
        <a:buSzTx/>
        <a:buFontTx/>
        <a:buNone/>
        <a:tabLst/>
        <a:defRPr b="0" baseline="0" cap="none" i="0" spc="0" strike="noStrike" sz="3200" u="none">
          <a:solidFill>
            <a:srgbClr val="000000"/>
          </a:solidFill>
          <a:uFillTx/>
          <a:latin typeface="Arial"/>
          <a:ea typeface="Arial"/>
          <a:cs typeface="Arial"/>
          <a:sym typeface="Arial"/>
        </a:defRPr>
      </a:lvl2pPr>
      <a:lvl3pPr marL="342900" marR="0" indent="571500" algn="l" defTabSz="457200" rtl="0" latinLnBrk="0">
        <a:lnSpc>
          <a:spcPct val="93000"/>
        </a:lnSpc>
        <a:spcBef>
          <a:spcPts val="1400"/>
        </a:spcBef>
        <a:spcAft>
          <a:spcPts val="0"/>
        </a:spcAft>
        <a:buClrTx/>
        <a:buSzTx/>
        <a:buFontTx/>
        <a:buNone/>
        <a:tabLst/>
        <a:defRPr b="0" baseline="0" cap="none" i="0" spc="0" strike="noStrike" sz="3200" u="none">
          <a:solidFill>
            <a:srgbClr val="000000"/>
          </a:solidFill>
          <a:uFillTx/>
          <a:latin typeface="Arial"/>
          <a:ea typeface="Arial"/>
          <a:cs typeface="Arial"/>
          <a:sym typeface="Arial"/>
        </a:defRPr>
      </a:lvl3pPr>
      <a:lvl4pPr marL="342900" marR="0" indent="1028700" algn="l" defTabSz="457200" rtl="0" latinLnBrk="0">
        <a:lnSpc>
          <a:spcPct val="93000"/>
        </a:lnSpc>
        <a:spcBef>
          <a:spcPts val="1400"/>
        </a:spcBef>
        <a:spcAft>
          <a:spcPts val="0"/>
        </a:spcAft>
        <a:buClrTx/>
        <a:buSzTx/>
        <a:buFontTx/>
        <a:buNone/>
        <a:tabLst/>
        <a:defRPr b="0" baseline="0" cap="none" i="0" spc="0" strike="noStrike" sz="3200" u="none">
          <a:solidFill>
            <a:srgbClr val="000000"/>
          </a:solidFill>
          <a:uFillTx/>
          <a:latin typeface="Arial"/>
          <a:ea typeface="Arial"/>
          <a:cs typeface="Arial"/>
          <a:sym typeface="Arial"/>
        </a:defRPr>
      </a:lvl4pPr>
      <a:lvl5pPr marL="342900" marR="0" indent="1485900" algn="l" defTabSz="457200" rtl="0" latinLnBrk="0">
        <a:lnSpc>
          <a:spcPct val="93000"/>
        </a:lnSpc>
        <a:spcBef>
          <a:spcPts val="1400"/>
        </a:spcBef>
        <a:spcAft>
          <a:spcPts val="0"/>
        </a:spcAft>
        <a:buClrTx/>
        <a:buSzTx/>
        <a:buFontTx/>
        <a:buNone/>
        <a:tabLst/>
        <a:defRPr b="0" baseline="0" cap="none" i="0" spc="0" strike="noStrike" sz="3200" u="none">
          <a:solidFill>
            <a:srgbClr val="000000"/>
          </a:solidFill>
          <a:uFillTx/>
          <a:latin typeface="Arial"/>
          <a:ea typeface="Arial"/>
          <a:cs typeface="Arial"/>
          <a:sym typeface="Arial"/>
        </a:defRPr>
      </a:lvl5pPr>
      <a:lvl6pPr marL="342900" marR="0" indent="1943100" algn="l" defTabSz="457200" rtl="0" latinLnBrk="0">
        <a:lnSpc>
          <a:spcPct val="93000"/>
        </a:lnSpc>
        <a:spcBef>
          <a:spcPts val="1400"/>
        </a:spcBef>
        <a:spcAft>
          <a:spcPts val="0"/>
        </a:spcAft>
        <a:buClrTx/>
        <a:buSzTx/>
        <a:buFontTx/>
        <a:buNone/>
        <a:tabLst/>
        <a:defRPr b="0" baseline="0" cap="none" i="0" spc="0" strike="noStrike" sz="3200" u="none">
          <a:solidFill>
            <a:srgbClr val="000000"/>
          </a:solidFill>
          <a:uFillTx/>
          <a:latin typeface="Arial"/>
          <a:ea typeface="Arial"/>
          <a:cs typeface="Arial"/>
          <a:sym typeface="Arial"/>
        </a:defRPr>
      </a:lvl6pPr>
      <a:lvl7pPr marL="342900" marR="0" indent="2400300" algn="l" defTabSz="457200" rtl="0" latinLnBrk="0">
        <a:lnSpc>
          <a:spcPct val="93000"/>
        </a:lnSpc>
        <a:spcBef>
          <a:spcPts val="1400"/>
        </a:spcBef>
        <a:spcAft>
          <a:spcPts val="0"/>
        </a:spcAft>
        <a:buClrTx/>
        <a:buSzTx/>
        <a:buFontTx/>
        <a:buNone/>
        <a:tabLst/>
        <a:defRPr b="0" baseline="0" cap="none" i="0" spc="0" strike="noStrike" sz="3200" u="none">
          <a:solidFill>
            <a:srgbClr val="000000"/>
          </a:solidFill>
          <a:uFillTx/>
          <a:latin typeface="Arial"/>
          <a:ea typeface="Arial"/>
          <a:cs typeface="Arial"/>
          <a:sym typeface="Arial"/>
        </a:defRPr>
      </a:lvl7pPr>
      <a:lvl8pPr marL="342900" marR="0" indent="2857500" algn="l" defTabSz="457200" rtl="0" latinLnBrk="0">
        <a:lnSpc>
          <a:spcPct val="93000"/>
        </a:lnSpc>
        <a:spcBef>
          <a:spcPts val="1400"/>
        </a:spcBef>
        <a:spcAft>
          <a:spcPts val="0"/>
        </a:spcAft>
        <a:buClrTx/>
        <a:buSzTx/>
        <a:buFontTx/>
        <a:buNone/>
        <a:tabLst/>
        <a:defRPr b="0" baseline="0" cap="none" i="0" spc="0" strike="noStrike" sz="3200" u="none">
          <a:solidFill>
            <a:srgbClr val="000000"/>
          </a:solidFill>
          <a:uFillTx/>
          <a:latin typeface="Arial"/>
          <a:ea typeface="Arial"/>
          <a:cs typeface="Arial"/>
          <a:sym typeface="Arial"/>
        </a:defRPr>
      </a:lvl8pPr>
      <a:lvl9pPr marL="342900" marR="0" indent="3314700" algn="l" defTabSz="457200" rtl="0" latinLnBrk="0">
        <a:lnSpc>
          <a:spcPct val="93000"/>
        </a:lnSpc>
        <a:spcBef>
          <a:spcPts val="1400"/>
        </a:spcBef>
        <a:spcAft>
          <a:spcPts val="0"/>
        </a:spcAft>
        <a:buClrTx/>
        <a:buSzTx/>
        <a:buFontTx/>
        <a:buNone/>
        <a:tabLst/>
        <a:defRPr b="0" baseline="0" cap="none" i="0" spc="0" strike="noStrike" sz="3200" u="none">
          <a:solidFill>
            <a:srgbClr val="000000"/>
          </a:solidFill>
          <a:uFillTx/>
          <a:latin typeface="Arial"/>
          <a:ea typeface="Arial"/>
          <a:cs typeface="Arial"/>
          <a:sym typeface="Arial"/>
        </a:defRPr>
      </a:lvl9pPr>
    </p:bodyStyle>
    <p:otherStyle>
      <a:lvl1pPr marL="0" marR="0" indent="0" algn="l" defTabSz="457200" rtl="0" latinLnBrk="0">
        <a:lnSpc>
          <a:spcPct val="93000"/>
        </a:lnSpc>
        <a:spcBef>
          <a:spcPts val="0"/>
        </a:spcBef>
        <a:spcAft>
          <a:spcPts val="0"/>
        </a:spcAft>
        <a:buClrTx/>
        <a:buSz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b="0" baseline="0" cap="none" i="0" spc="0" strike="noStrike" sz="1800" u="none">
          <a:solidFill>
            <a:schemeClr val="tx1"/>
          </a:solidFill>
          <a:uFillTx/>
          <a:latin typeface="+mn-lt"/>
          <a:ea typeface="+mn-ea"/>
          <a:cs typeface="+mn-cs"/>
          <a:sym typeface="Arial"/>
        </a:defRPr>
      </a:lvl1pPr>
      <a:lvl2pPr marL="0" marR="0" indent="457200" algn="l" defTabSz="457200" rtl="0" latinLnBrk="0">
        <a:lnSpc>
          <a:spcPct val="93000"/>
        </a:lnSpc>
        <a:spcBef>
          <a:spcPts val="0"/>
        </a:spcBef>
        <a:spcAft>
          <a:spcPts val="0"/>
        </a:spcAft>
        <a:buClrTx/>
        <a:buSz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b="0" baseline="0" cap="none" i="0" spc="0" strike="noStrike" sz="1800" u="none">
          <a:solidFill>
            <a:schemeClr val="tx1"/>
          </a:solidFill>
          <a:uFillTx/>
          <a:latin typeface="+mn-lt"/>
          <a:ea typeface="+mn-ea"/>
          <a:cs typeface="+mn-cs"/>
          <a:sym typeface="Arial"/>
        </a:defRPr>
      </a:lvl2pPr>
      <a:lvl3pPr marL="0" marR="0" indent="914400" algn="l" defTabSz="457200" rtl="0" latinLnBrk="0">
        <a:lnSpc>
          <a:spcPct val="93000"/>
        </a:lnSpc>
        <a:spcBef>
          <a:spcPts val="0"/>
        </a:spcBef>
        <a:spcAft>
          <a:spcPts val="0"/>
        </a:spcAft>
        <a:buClrTx/>
        <a:buSz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b="0" baseline="0" cap="none" i="0" spc="0" strike="noStrike" sz="1800" u="none">
          <a:solidFill>
            <a:schemeClr val="tx1"/>
          </a:solidFill>
          <a:uFillTx/>
          <a:latin typeface="+mn-lt"/>
          <a:ea typeface="+mn-ea"/>
          <a:cs typeface="+mn-cs"/>
          <a:sym typeface="Arial"/>
        </a:defRPr>
      </a:lvl3pPr>
      <a:lvl4pPr marL="0" marR="0" indent="1371600" algn="l" defTabSz="457200" rtl="0" latinLnBrk="0">
        <a:lnSpc>
          <a:spcPct val="93000"/>
        </a:lnSpc>
        <a:spcBef>
          <a:spcPts val="0"/>
        </a:spcBef>
        <a:spcAft>
          <a:spcPts val="0"/>
        </a:spcAft>
        <a:buClrTx/>
        <a:buSz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b="0" baseline="0" cap="none" i="0" spc="0" strike="noStrike" sz="1800" u="none">
          <a:solidFill>
            <a:schemeClr val="tx1"/>
          </a:solidFill>
          <a:uFillTx/>
          <a:latin typeface="+mn-lt"/>
          <a:ea typeface="+mn-ea"/>
          <a:cs typeface="+mn-cs"/>
          <a:sym typeface="Arial"/>
        </a:defRPr>
      </a:lvl4pPr>
      <a:lvl5pPr marL="0" marR="0" indent="1828800" algn="l" defTabSz="457200" rtl="0" latinLnBrk="0">
        <a:lnSpc>
          <a:spcPct val="93000"/>
        </a:lnSpc>
        <a:spcBef>
          <a:spcPts val="0"/>
        </a:spcBef>
        <a:spcAft>
          <a:spcPts val="0"/>
        </a:spcAft>
        <a:buClrTx/>
        <a:buSz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b="0" baseline="0" cap="none" i="0" spc="0" strike="noStrike" sz="1800" u="none">
          <a:solidFill>
            <a:schemeClr val="tx1"/>
          </a:solidFill>
          <a:uFillTx/>
          <a:latin typeface="+mn-lt"/>
          <a:ea typeface="+mn-ea"/>
          <a:cs typeface="+mn-cs"/>
          <a:sym typeface="Arial"/>
        </a:defRPr>
      </a:lvl5pPr>
      <a:lvl6pPr marL="0" marR="0" indent="0" algn="l" defTabSz="457200" rtl="0" latinLnBrk="0">
        <a:lnSpc>
          <a:spcPct val="93000"/>
        </a:lnSpc>
        <a:spcBef>
          <a:spcPts val="0"/>
        </a:spcBef>
        <a:spcAft>
          <a:spcPts val="0"/>
        </a:spcAft>
        <a:buClrTx/>
        <a:buSz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b="0" baseline="0" cap="none" i="0" spc="0" strike="noStrike" sz="1800" u="none">
          <a:solidFill>
            <a:schemeClr val="tx1"/>
          </a:solidFill>
          <a:uFillTx/>
          <a:latin typeface="+mn-lt"/>
          <a:ea typeface="+mn-ea"/>
          <a:cs typeface="+mn-cs"/>
          <a:sym typeface="Arial"/>
        </a:defRPr>
      </a:lvl6pPr>
      <a:lvl7pPr marL="0" marR="0" indent="0" algn="l" defTabSz="457200" rtl="0" latinLnBrk="0">
        <a:lnSpc>
          <a:spcPct val="93000"/>
        </a:lnSpc>
        <a:spcBef>
          <a:spcPts val="0"/>
        </a:spcBef>
        <a:spcAft>
          <a:spcPts val="0"/>
        </a:spcAft>
        <a:buClrTx/>
        <a:buSz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b="0" baseline="0" cap="none" i="0" spc="0" strike="noStrike" sz="1800" u="none">
          <a:solidFill>
            <a:schemeClr val="tx1"/>
          </a:solidFill>
          <a:uFillTx/>
          <a:latin typeface="+mn-lt"/>
          <a:ea typeface="+mn-ea"/>
          <a:cs typeface="+mn-cs"/>
          <a:sym typeface="Arial"/>
        </a:defRPr>
      </a:lvl7pPr>
      <a:lvl8pPr marL="0" marR="0" indent="0" algn="l" defTabSz="457200" rtl="0" latinLnBrk="0">
        <a:lnSpc>
          <a:spcPct val="93000"/>
        </a:lnSpc>
        <a:spcBef>
          <a:spcPts val="0"/>
        </a:spcBef>
        <a:spcAft>
          <a:spcPts val="0"/>
        </a:spcAft>
        <a:buClrTx/>
        <a:buSz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b="0" baseline="0" cap="none" i="0" spc="0" strike="noStrike" sz="1800" u="none">
          <a:solidFill>
            <a:schemeClr val="tx1"/>
          </a:solidFill>
          <a:uFillTx/>
          <a:latin typeface="+mn-lt"/>
          <a:ea typeface="+mn-ea"/>
          <a:cs typeface="+mn-cs"/>
          <a:sym typeface="Arial"/>
        </a:defRPr>
      </a:lvl8pPr>
      <a:lvl9pPr marL="0" marR="0" indent="0" algn="l" defTabSz="457200" rtl="0" latinLnBrk="0">
        <a:lnSpc>
          <a:spcPct val="93000"/>
        </a:lnSpc>
        <a:spcBef>
          <a:spcPts val="0"/>
        </a:spcBef>
        <a:spcAft>
          <a:spcPts val="0"/>
        </a:spcAft>
        <a:buClrTx/>
        <a:buSz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b="0" baseline="0" cap="none" i="0" spc="0" strike="noStrike" sz="1800" u="none">
          <a:solidFill>
            <a:schemeClr val="tx1"/>
          </a:solidFill>
          <a:uFillTx/>
          <a:latin typeface="+mn-lt"/>
          <a:ea typeface="+mn-ea"/>
          <a:cs typeface="+mn-cs"/>
          <a:sym typeface="Arial"/>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10.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hyperlink" Target="http://projecteuclid.org/euclid.cmp/1103858973" TargetMode="External"/><Relationship Id="rId3" Type="http://schemas.openxmlformats.org/officeDocument/2006/relationships/hyperlink" Target="https://en.wikipedia.org/wiki/ArXiv_(identifier)" TargetMode="External"/><Relationship Id="rId4" Type="http://schemas.openxmlformats.org/officeDocument/2006/relationships/hyperlink" Target="https://arxiv.org/abs/hep-th/9306083" TargetMode="External"/><Relationship Id="rId5" Type="http://schemas.openxmlformats.org/officeDocument/2006/relationships/hyperlink" Target="https://en.wikipedia.org/wiki/Bibcode_(identifier)" TargetMode="External"/><Relationship Id="rId6" Type="http://schemas.openxmlformats.org/officeDocument/2006/relationships/hyperlink" Target="https://ui.adsabs.harvard.edu/abs/1993PhRvL..71.3743P" TargetMode="External"/><Relationship Id="rId7" Type="http://schemas.openxmlformats.org/officeDocument/2006/relationships/hyperlink" Target="https://en.wikipedia.org/wiki/Doi_(identifier)" TargetMode="External"/><Relationship Id="rId8" Type="http://schemas.openxmlformats.org/officeDocument/2006/relationships/hyperlink" Target="https://doi.org/10.1103%2FPhysRevLett.71.3743" TargetMode="External"/></Relationships>

</file>

<file path=ppt/slides/_rels/slide17.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hyperlink" Target="https://journals.aps.org/prl/abstract/10.1103/PhysRevLett.127.011103" TargetMode="External"/><Relationship Id="rId3" Type="http://schemas.openxmlformats.org/officeDocument/2006/relationships/hyperlink" Target="https://en.wikipedia.org/wiki/ArXiv_(identifier)" TargetMode="External"/><Relationship Id="rId4" Type="http://schemas.openxmlformats.org/officeDocument/2006/relationships/hyperlink" Target="https://arxiv.org/abs/2006.06872" TargetMode="External"/></Relationships>

</file>

<file path=ppt/slides/_rels/slide18.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hyperlink" Target="https://en.wikipedia.org/wiki/Surface_gravity" TargetMode="External"/></Relationships>

</file>

<file path=ppt/slides/_rels/slide6.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hyperlink" Target="https://en.wikipedia.org/wiki/Internal_energy" TargetMode="External"/><Relationship Id="rId3" Type="http://schemas.openxmlformats.org/officeDocument/2006/relationships/hyperlink" Target="https://en.wikipedia.org/wiki/Thermodynamic_system" TargetMode="External"/><Relationship Id="rId4" Type="http://schemas.openxmlformats.org/officeDocument/2006/relationships/hyperlink" Target="https://en.wikipedia.org/wiki/Energy" TargetMode="External"/><Relationship Id="rId5" Type="http://schemas.openxmlformats.org/officeDocument/2006/relationships/hyperlink" Target="https://en.wikipedia.org/wiki/Surface_gravity" TargetMode="External"/><Relationship Id="rId6" Type="http://schemas.openxmlformats.org/officeDocument/2006/relationships/hyperlink" Target="https://en.wikipedia.org/wiki/Angular_velocity" TargetMode="External"/><Relationship Id="rId7" Type="http://schemas.openxmlformats.org/officeDocument/2006/relationships/hyperlink" Target="https://en.wikipedia.org/wiki/Angular_momentum" TargetMode="External"/><Relationship Id="rId8" Type="http://schemas.openxmlformats.org/officeDocument/2006/relationships/hyperlink" Target="https://en.wikipedia.org/wiki/Electric_potential_energy" TargetMode="External"/><Relationship Id="rId9" Type="http://schemas.openxmlformats.org/officeDocument/2006/relationships/hyperlink" Target="https://en.wikipedia.org/wiki/Electric_charge" TargetMode="External"/><Relationship Id="rId10" Type="http://schemas.openxmlformats.org/officeDocument/2006/relationships/image" Target="../media/image2.png"/></Relationships>

</file>

<file path=ppt/slides/_rels/slide7.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hyperlink" Target="https://en.wikipedia.org/wiki/Entropy" TargetMode="External"/><Relationship Id="rId3" Type="http://schemas.openxmlformats.org/officeDocument/2006/relationships/hyperlink" Target="https://en.wikipedia.org/wiki/Energy_conditions#Mathematical_statement" TargetMode="External"/></Relationships>

</file>

<file path=ppt/slides/_rels/slide8.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hyperlink" Target="https://en.wikipedia.org/wiki/Absolute_zero" TargetMode="External"/></Relationships>

</file>

<file path=ppt/slides/_rels/slide9.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hyperlink" Target="https://en.wikipedia.org/wiki/Perpetual_motion_machine_of_the_first_kind" TargetMode="External"/><Relationship Id="rId3" Type="http://schemas.openxmlformats.org/officeDocument/2006/relationships/hyperlink" Target="https://en.wikipedia.org/wiki/Perpetual_motion_machine_of_the_second_kind" TargetMode="External"/></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blipFill rotWithShape="1">
          <a:blip r:embed="rId2"/>
          <a:srcRect l="0" t="0" r="0" b="0"/>
          <a:tile tx="0" ty="0" sx="100000" sy="100000" flip="none" algn="tl"/>
        </a:blipFill>
      </p:bgPr>
    </p:bg>
    <p:spTree>
      <p:nvGrpSpPr>
        <p:cNvPr id="1" name=""/>
        <p:cNvGrpSpPr/>
        <p:nvPr/>
      </p:nvGrpSpPr>
      <p:grpSpPr>
        <a:xfrm>
          <a:off x="0" y="0"/>
          <a:ext cx="0" cy="0"/>
          <a:chOff x="0" y="0"/>
          <a:chExt cx="0" cy="0"/>
        </a:xfrm>
      </p:grpSpPr>
      <p:sp>
        <p:nvSpPr>
          <p:cNvPr id="73" name="Text"/>
          <p:cNvSpPr txBox="1"/>
          <p:nvPr/>
        </p:nvSpPr>
        <p:spPr>
          <a:xfrm>
            <a:off x="3448050" y="6886575"/>
            <a:ext cx="3109913" cy="259222"/>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latin typeface="Arial"/>
                <a:ea typeface="Arial"/>
                <a:cs typeface="Arial"/>
                <a:sym typeface="Arial"/>
              </a:defRPr>
            </a:lvl1pPr>
          </a:lstStyle>
          <a:p>
            <a:pPr/>
            <a:r>
              <a:t>   </a:t>
            </a:r>
          </a:p>
        </p:txBody>
      </p:sp>
      <p:sp>
        <p:nvSpPr>
          <p:cNvPr id="74" name="Black Hole Mechanics, aka Thermodynamics…"/>
          <p:cNvSpPr txBox="1"/>
          <p:nvPr/>
        </p:nvSpPr>
        <p:spPr>
          <a:xfrm>
            <a:off x="201368" y="1073505"/>
            <a:ext cx="9603276" cy="4971552"/>
          </a:xfrm>
          <a:prstGeom prst="rect">
            <a:avLst/>
          </a:prstGeom>
          <a:ln w="12700">
            <a:miter lim="400000"/>
          </a:ln>
          <a:extLst>
            <a:ext uri="{C572A759-6A51-4108-AA02-DFA0A04FC94B}">
              <ma14:wrappingTextBoxFlag xmlns:ma14="http://schemas.microsoft.com/office/mac/drawingml/2011/main" val="1"/>
            </a:ext>
          </a:extLst>
        </p:spPr>
        <p:txBody>
          <a:bodyPr lIns="44999" tIns="44999" rIns="44999" bIns="44999">
            <a:spAutoFit/>
          </a:bodyPr>
          <a:lstStyle/>
          <a:p>
            <a:pPr algn="ct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410700" algn="l"/>
              </a:tabLst>
              <a:defRPr b="1" sz="3200">
                <a:solidFill>
                  <a:srgbClr val="1A1718"/>
                </a:solidFill>
                <a:latin typeface="Arial"/>
                <a:ea typeface="Arial"/>
                <a:cs typeface="Arial"/>
                <a:sym typeface="Arial"/>
              </a:defRPr>
            </a:pPr>
            <a:r>
              <a:t> </a:t>
            </a:r>
          </a:p>
          <a:p>
            <a:pPr algn="ct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410700" algn="l"/>
              </a:tabLst>
              <a:defRPr b="1" sz="3600">
                <a:solidFill>
                  <a:schemeClr val="accent2"/>
                </a:solidFill>
                <a:latin typeface="Arial"/>
                <a:ea typeface="Arial"/>
                <a:cs typeface="Arial"/>
                <a:sym typeface="Arial"/>
              </a:defRPr>
            </a:pPr>
            <a:r>
              <a:rPr sz="3200"/>
              <a:t>Black Hole Mechanics, aka Thermodynamics</a:t>
            </a:r>
            <a:endParaRPr i="1" sz="3200"/>
          </a:p>
          <a:p>
            <a:pPr algn="ct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410700" algn="l"/>
              </a:tabLst>
              <a:defRPr b="1" sz="3600">
                <a:solidFill>
                  <a:schemeClr val="accent2"/>
                </a:solidFill>
                <a:latin typeface="Arial"/>
                <a:ea typeface="Arial"/>
                <a:cs typeface="Arial"/>
                <a:sym typeface="Arial"/>
              </a:defRPr>
            </a:pPr>
            <a:endParaRPr sz="3200"/>
          </a:p>
          <a:p>
            <a:pPr algn="ct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410700" algn="l"/>
              </a:tabLst>
              <a:defRPr b="1" i="1" sz="3600">
                <a:solidFill>
                  <a:schemeClr val="accent2"/>
                </a:solidFill>
                <a:latin typeface="Arial"/>
                <a:ea typeface="Arial"/>
                <a:cs typeface="Arial"/>
                <a:sym typeface="Arial"/>
              </a:defRPr>
            </a:pPr>
          </a:p>
          <a:p>
            <a:pPr algn="ct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410700" algn="l"/>
              </a:tabLst>
              <a:defRPr b="1" i="1" sz="3600">
                <a:solidFill>
                  <a:schemeClr val="accent2"/>
                </a:solidFill>
                <a:latin typeface="Arial"/>
                <a:ea typeface="Arial"/>
                <a:cs typeface="Arial"/>
                <a:sym typeface="Arial"/>
              </a:defRPr>
            </a:pPr>
          </a:p>
          <a:p>
            <a:pPr algn="ct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410700" algn="l"/>
              </a:tabLst>
              <a:defRPr b="1" i="1" sz="3600">
                <a:solidFill>
                  <a:schemeClr val="accent2"/>
                </a:solidFill>
                <a:latin typeface="Arial"/>
                <a:ea typeface="Arial"/>
                <a:cs typeface="Arial"/>
                <a:sym typeface="Arial"/>
              </a:defRPr>
            </a:pPr>
            <a:r>
              <a:rPr i="0" sz="2400"/>
              <a:t>Presentation to the Astrophysics Journal Club</a:t>
            </a:r>
            <a:r>
              <a:rPr i="0" sz="3200"/>
              <a:t> </a:t>
            </a:r>
            <a:endParaRPr sz="3200"/>
          </a:p>
          <a:p>
            <a: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410700" algn="l"/>
              </a:tabLst>
              <a:defRPr sz="3200">
                <a:solidFill>
                  <a:schemeClr val="accent2"/>
                </a:solidFill>
                <a:latin typeface="Arial"/>
                <a:ea typeface="Arial"/>
                <a:cs typeface="Arial"/>
                <a:sym typeface="Arial"/>
              </a:defRPr>
            </a:pPr>
          </a:p>
          <a:p>
            <a:pPr algn="ctr">
              <a:lnSpc>
                <a:spcPct val="100000"/>
              </a:lnSpc>
              <a:spcBef>
                <a:spcPts val="300"/>
              </a:spcBef>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410700" algn="l"/>
              </a:tabLst>
              <a:defRPr sz="2400">
                <a:solidFill>
                  <a:schemeClr val="accent2"/>
                </a:solidFill>
                <a:latin typeface="Arial"/>
                <a:ea typeface="Arial"/>
                <a:cs typeface="Arial"/>
                <a:sym typeface="Arial"/>
              </a:defRPr>
            </a:pPr>
            <a:r>
              <a:t>Les Fishbone</a:t>
            </a:r>
          </a:p>
          <a:p>
            <a:pPr algn="ctr">
              <a:lnSpc>
                <a:spcPct val="100000"/>
              </a:lnSpc>
              <a:spcBef>
                <a:spcPts val="300"/>
              </a:spcBef>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410700" algn="l"/>
              </a:tabLst>
              <a:defRPr sz="2400">
                <a:solidFill>
                  <a:schemeClr val="accent2"/>
                </a:solidFill>
                <a:latin typeface="Arial"/>
                <a:ea typeface="Arial"/>
                <a:cs typeface="Arial"/>
                <a:sym typeface="Arial"/>
              </a:defRPr>
            </a:pPr>
            <a:r>
              <a:t>October 17, 2024</a:t>
            </a:r>
          </a:p>
          <a:p>
            <a:pPr algn="ctr">
              <a:lnSpc>
                <a:spcPct val="100000"/>
              </a:lnSpc>
              <a:spcBef>
                <a:spcPts val="300"/>
              </a:spcBef>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410700" algn="l"/>
              </a:tabLst>
              <a:defRPr sz="2800">
                <a:latin typeface="Arial"/>
                <a:ea typeface="Arial"/>
                <a:cs typeface="Arial"/>
                <a:sym typeface="Arial"/>
              </a:defRPr>
            </a:pPr>
          </a:p>
          <a:p>
            <a:pPr algn="ctr">
              <a:lnSpc>
                <a:spcPct val="100000"/>
              </a:lnSpc>
              <a:spcBef>
                <a:spcPts val="300"/>
              </a:spcBef>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410700" algn="l"/>
              </a:tabLst>
              <a:defRPr b="1" sz="2000">
                <a:latin typeface="Arial"/>
                <a:ea typeface="Arial"/>
                <a:cs typeface="Arial"/>
                <a:sym typeface="Arial"/>
              </a:defRPr>
            </a:pPr>
            <a:endParaRPr sz="1000"/>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1" name="Consequences"/>
          <p:cNvSpPr txBox="1"/>
          <p:nvPr>
            <p:ph type="title"/>
          </p:nvPr>
        </p:nvSpPr>
        <p:spPr>
          <a:prstGeom prst="rect">
            <a:avLst/>
          </a:prstGeom>
        </p:spPr>
        <p:txBody>
          <a:bodyPr/>
          <a:lstStyle/>
          <a:p>
            <a:pPr/>
            <a:r>
              <a:t>Consequences</a:t>
            </a:r>
          </a:p>
        </p:txBody>
      </p:sp>
      <p:sp>
        <p:nvSpPr>
          <p:cNvPr id="102" name="Hawking:…"/>
          <p:cNvSpPr txBox="1"/>
          <p:nvPr>
            <p:ph type="body" idx="1"/>
          </p:nvPr>
        </p:nvSpPr>
        <p:spPr>
          <a:xfrm>
            <a:off x="650875" y="1979612"/>
            <a:ext cx="8769350" cy="4632572"/>
          </a:xfrm>
          <a:prstGeom prst="rect">
            <a:avLst/>
          </a:prstGeom>
        </p:spPr>
        <p:txBody>
          <a:bodyPr/>
          <a:lstStyle/>
          <a:p>
            <a:pPr marL="0" indent="0">
              <a:lnSpc>
                <a:spcPct val="100000"/>
              </a:lnSpc>
              <a:spcBef>
                <a:spcPts val="1200"/>
              </a:spcBef>
              <a:defRPr sz="2400">
                <a:solidFill>
                  <a:schemeClr val="accent2"/>
                </a:solidFill>
                <a:latin typeface="+mj-lt"/>
                <a:ea typeface="+mj-ea"/>
                <a:cs typeface="+mj-cs"/>
                <a:sym typeface="Helvetica"/>
              </a:defRPr>
            </a:pPr>
            <a:r>
              <a:t>Hawking: </a:t>
            </a:r>
          </a:p>
          <a:p>
            <a:pPr>
              <a:lnSpc>
                <a:spcPct val="100000"/>
              </a:lnSpc>
              <a:spcBef>
                <a:spcPts val="1200"/>
              </a:spcBef>
              <a:defRPr sz="2400">
                <a:solidFill>
                  <a:schemeClr val="accent2"/>
                </a:solidFill>
                <a:latin typeface="+mj-lt"/>
                <a:ea typeface="+mj-ea"/>
                <a:cs typeface="+mj-cs"/>
                <a:sym typeface="Helvetica"/>
              </a:defRPr>
            </a:pPr>
            <a:r>
              <a:t>Given black hole radiation, κ/2π truly is the physical temperature of a black hole, not merely a quantity playing a role mathematically analogous to temperature in the laws of black hole mechanics.</a:t>
            </a:r>
          </a:p>
          <a:p>
            <a:pPr>
              <a:defRPr sz="2400">
                <a:solidFill>
                  <a:schemeClr val="accent2"/>
                </a:solidFill>
                <a:latin typeface="+mj-lt"/>
                <a:ea typeface="+mj-ea"/>
                <a:cs typeface="+mj-cs"/>
                <a:sym typeface="Helvetica"/>
              </a:defRPr>
            </a:pPr>
            <a:r>
              <a:t>Bekenstein: </a:t>
            </a:r>
          </a:p>
          <a:p>
            <a:pPr>
              <a:defRPr sz="2400">
                <a:solidFill>
                  <a:schemeClr val="accent2"/>
                </a:solidFill>
                <a:latin typeface="+mj-lt"/>
                <a:ea typeface="+mj-ea"/>
                <a:cs typeface="+mj-cs"/>
                <a:sym typeface="Helvetica"/>
              </a:defRPr>
            </a:pPr>
            <a:r>
              <a:t>When common entropy goes down a BH, the common entropy in the BH exterior plus the BH entropy never decreases. Thus, a generalized second law that links the ordinary entropy with black hole mechanics is plausible.</a:t>
            </a:r>
          </a:p>
        </p:txBody>
      </p:sp>
    </p:spTree>
  </p:cSld>
  <p:clrMapOvr>
    <a:masterClrMapping/>
  </p:clrMapOvr>
  <p:transition xmlns:p14="http://schemas.microsoft.com/office/powerpoint/2010/main" spd="med" advClick="1"/>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4" name="Entropy Bounds"/>
          <p:cNvSpPr txBox="1"/>
          <p:nvPr>
            <p:ph type="title"/>
          </p:nvPr>
        </p:nvSpPr>
        <p:spPr>
          <a:prstGeom prst="rect">
            <a:avLst/>
          </a:prstGeom>
        </p:spPr>
        <p:txBody>
          <a:bodyPr/>
          <a:lstStyle>
            <a:lvl1pPr>
              <a:defRPr>
                <a:solidFill>
                  <a:schemeClr val="accent2"/>
                </a:solidFill>
              </a:defRPr>
            </a:lvl1pPr>
          </a:lstStyle>
          <a:p>
            <a:pPr/>
            <a:r>
              <a:t>Entropy Bounds</a:t>
            </a:r>
          </a:p>
        </p:txBody>
      </p:sp>
      <p:sp>
        <p:nvSpPr>
          <p:cNvPr id="105" name="1. Bekenstein proposed a universal bound on the entropy-to-energy ratio of bounded matter, given by…"/>
          <p:cNvSpPr txBox="1"/>
          <p:nvPr>
            <p:ph type="body" idx="1"/>
          </p:nvPr>
        </p:nvSpPr>
        <p:spPr>
          <a:xfrm>
            <a:off x="720725" y="1979612"/>
            <a:ext cx="8769350" cy="4890285"/>
          </a:xfrm>
          <a:prstGeom prst="rect">
            <a:avLst/>
          </a:prstGeom>
        </p:spPr>
        <p:txBody>
          <a:bodyPr/>
          <a:lstStyle/>
          <a:p>
            <a:pPr marL="0" indent="0" defTabSz="416052">
              <a:lnSpc>
                <a:spcPct val="100000"/>
              </a:lnSpc>
              <a:spcBef>
                <a:spcPts val="1000"/>
              </a:spcBef>
              <a:defRPr sz="1820">
                <a:solidFill>
                  <a:schemeClr val="accent2"/>
                </a:solidFill>
              </a:defRPr>
            </a:pPr>
            <a:r>
              <a:t>1. Bekenstein proposed a universal bound on the entropy-to-energy ratio of bounded matter, given by</a:t>
            </a:r>
          </a:p>
          <a:p>
            <a:pPr marL="0" indent="0" defTabSz="416052">
              <a:lnSpc>
                <a:spcPct val="100000"/>
              </a:lnSpc>
              <a:spcBef>
                <a:spcPts val="1000"/>
              </a:spcBef>
              <a:defRPr sz="1820">
                <a:solidFill>
                  <a:schemeClr val="accent2"/>
                </a:solidFill>
              </a:defRPr>
            </a:pPr>
            <a:r>
              <a:t>S/E ≤ 2πR </a:t>
            </a:r>
          </a:p>
          <a:p>
            <a:pPr marL="0" indent="0" defTabSz="416052">
              <a:lnSpc>
                <a:spcPct val="100000"/>
              </a:lnSpc>
              <a:spcBef>
                <a:spcPts val="1000"/>
              </a:spcBef>
              <a:defRPr sz="1820">
                <a:solidFill>
                  <a:schemeClr val="accent2"/>
                </a:solidFill>
              </a:defRPr>
            </a:pPr>
            <a:r>
              <a:t>where R denotes the “circumscribing radius” of the body. Two key questions one can ask about this bound are: (1) Does it hold in nature? (2) Is it needed for the validity of the GSL?</a:t>
            </a:r>
          </a:p>
          <a:p>
            <a:pPr marL="0" indent="0" defTabSz="416052">
              <a:lnSpc>
                <a:spcPct val="100000"/>
              </a:lnSpc>
              <a:spcBef>
                <a:spcPts val="1000"/>
              </a:spcBef>
              <a:defRPr sz="1820">
                <a:solidFill>
                  <a:schemeClr val="accent2"/>
                </a:solidFill>
              </a:defRPr>
            </a:pPr>
          </a:p>
          <a:p>
            <a:pPr marL="0" indent="0" defTabSz="416052">
              <a:lnSpc>
                <a:spcPct val="100000"/>
              </a:lnSpc>
              <a:spcBef>
                <a:spcPts val="1000"/>
              </a:spcBef>
              <a:defRPr sz="1820">
                <a:solidFill>
                  <a:schemeClr val="accent2"/>
                </a:solidFill>
              </a:defRPr>
            </a:pPr>
            <a:r>
              <a:t>2. An alternative entropy bound has been proposed: It has been suggested that the entropy contained within a region whose boundary has area A must satisfy [69], [70], [71]</a:t>
            </a:r>
          </a:p>
          <a:p>
            <a:pPr marL="0" indent="0" defTabSz="416052">
              <a:lnSpc>
                <a:spcPct val="100000"/>
              </a:lnSpc>
              <a:spcBef>
                <a:spcPts val="1000"/>
              </a:spcBef>
              <a:defRPr sz="1820">
                <a:solidFill>
                  <a:schemeClr val="accent2"/>
                </a:solidFill>
              </a:defRPr>
            </a:pPr>
            <a:r>
              <a:t>S ≤ A/4.</a:t>
            </a:r>
          </a:p>
          <a:p>
            <a:pPr marL="0" indent="0" defTabSz="416052">
              <a:lnSpc>
                <a:spcPct val="100000"/>
              </a:lnSpc>
              <a:spcBef>
                <a:spcPts val="1000"/>
              </a:spcBef>
              <a:defRPr sz="1820">
                <a:solidFill>
                  <a:schemeClr val="accent2"/>
                </a:solidFill>
              </a:defRPr>
            </a:pPr>
            <a:r>
              <a:t>This proposal is closely related to the “holographic principle”, which, roughly speaking, states that the physics in any spatial region can be fully described in terms of the degrees of freedom associated with the boundary of that region.</a:t>
            </a:r>
            <a:endParaRPr sz="1092"/>
          </a:p>
        </p:txBody>
      </p:sp>
    </p:spTree>
  </p:cSld>
  <p:clrMapOvr>
    <a:masterClrMapping/>
  </p:clrMapOvr>
  <p:transition xmlns:p14="http://schemas.microsoft.com/office/powerpoint/2010/main" spd="med" advClick="1"/>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7" name="BH Entropy Calculations-I"/>
          <p:cNvSpPr txBox="1"/>
          <p:nvPr>
            <p:ph type="title"/>
          </p:nvPr>
        </p:nvSpPr>
        <p:spPr>
          <a:prstGeom prst="rect">
            <a:avLst/>
          </a:prstGeom>
        </p:spPr>
        <p:txBody>
          <a:bodyPr/>
          <a:lstStyle>
            <a:lvl1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4400">
                <a:solidFill>
                  <a:schemeClr val="accent2"/>
                </a:solidFill>
              </a:defRPr>
            </a:lvl1pPr>
          </a:lstStyle>
          <a:p>
            <a:pPr/>
            <a:r>
              <a:t>BH Entropy Calculations-I</a:t>
            </a:r>
          </a:p>
        </p:txBody>
      </p:sp>
      <p:sp>
        <p:nvSpPr>
          <p:cNvPr id="108" name="By analogy with thermodynamics, BH entropy in Schwarzschild case:…"/>
          <p:cNvSpPr txBox="1"/>
          <p:nvPr>
            <p:ph type="body" idx="1"/>
          </p:nvPr>
        </p:nvSpPr>
        <p:spPr>
          <a:xfrm>
            <a:off x="720725" y="1979612"/>
            <a:ext cx="8985250" cy="4054476"/>
          </a:xfrm>
          <a:prstGeom prst="rect">
            <a:avLst/>
          </a:prstGeom>
        </p:spPr>
        <p:txBody>
          <a:bodyPr/>
          <a:lstStyle/>
          <a:p>
            <a:pPr marL="0" indent="0" defTabSz="397763">
              <a:spcBef>
                <a:spcPts val="1200"/>
              </a:spcBef>
              <a:tabLst>
                <a:tab pos="76200" algn="l"/>
                <a:tab pos="482600" algn="l"/>
                <a:tab pos="876300" algn="l"/>
                <a:tab pos="1270000" algn="l"/>
                <a:tab pos="1676400" algn="l"/>
                <a:tab pos="2070100" algn="l"/>
                <a:tab pos="2463800" algn="l"/>
                <a:tab pos="2870200" algn="l"/>
                <a:tab pos="3263900" algn="l"/>
                <a:tab pos="3657600" algn="l"/>
                <a:tab pos="4064000" algn="l"/>
                <a:tab pos="4457700" algn="l"/>
                <a:tab pos="4851400" algn="l"/>
                <a:tab pos="5257800" algn="l"/>
                <a:tab pos="5651500" algn="l"/>
                <a:tab pos="6045200" algn="l"/>
                <a:tab pos="6451600" algn="l"/>
                <a:tab pos="6845300" algn="l"/>
                <a:tab pos="7239000" algn="l"/>
                <a:tab pos="7645400" algn="l"/>
              </a:tabLst>
              <a:defRPr sz="2610">
                <a:solidFill>
                  <a:schemeClr val="accent2"/>
                </a:solidFill>
              </a:defRPr>
            </a:pPr>
            <a:r>
              <a:t>By analogy with thermodynamics, BH entropy in Schwarzschild case:</a:t>
            </a:r>
          </a:p>
          <a:p>
            <a:pPr marL="0" indent="0" defTabSz="397763">
              <a:spcBef>
                <a:spcPts val="1200"/>
              </a:spcBef>
              <a:tabLst>
                <a:tab pos="76200" algn="l"/>
                <a:tab pos="482600" algn="l"/>
                <a:tab pos="876300" algn="l"/>
                <a:tab pos="1270000" algn="l"/>
                <a:tab pos="1676400" algn="l"/>
                <a:tab pos="2070100" algn="l"/>
                <a:tab pos="2463800" algn="l"/>
                <a:tab pos="2870200" algn="l"/>
                <a:tab pos="3263900" algn="l"/>
                <a:tab pos="3657600" algn="l"/>
                <a:tab pos="4064000" algn="l"/>
                <a:tab pos="4457700" algn="l"/>
                <a:tab pos="4851400" algn="l"/>
                <a:tab pos="5257800" algn="l"/>
                <a:tab pos="5651500" algn="l"/>
                <a:tab pos="6045200" algn="l"/>
                <a:tab pos="6451600" algn="l"/>
                <a:tab pos="6845300" algn="l"/>
                <a:tab pos="7239000" algn="l"/>
                <a:tab pos="7645400" algn="l"/>
              </a:tabLst>
              <a:defRPr sz="2610">
                <a:solidFill>
                  <a:schemeClr val="accent2"/>
                </a:solidFill>
              </a:defRPr>
            </a:pPr>
            <a:r>
              <a:t>BH event horizon area A = 4π(2GM/c</a:t>
            </a:r>
            <a:r>
              <a:rPr baseline="33226"/>
              <a:t>2</a:t>
            </a:r>
            <a:r>
              <a:t>)</a:t>
            </a:r>
            <a:r>
              <a:rPr baseline="33226"/>
              <a:t>2 </a:t>
            </a:r>
            <a:r>
              <a:t>, so </a:t>
            </a:r>
          </a:p>
          <a:p>
            <a:pPr marL="0" indent="0" defTabSz="397763">
              <a:spcBef>
                <a:spcPts val="1200"/>
              </a:spcBef>
              <a:tabLst>
                <a:tab pos="76200" algn="l"/>
                <a:tab pos="482600" algn="l"/>
                <a:tab pos="876300" algn="l"/>
                <a:tab pos="1270000" algn="l"/>
                <a:tab pos="1676400" algn="l"/>
                <a:tab pos="2070100" algn="l"/>
                <a:tab pos="2463800" algn="l"/>
                <a:tab pos="2870200" algn="l"/>
                <a:tab pos="3263900" algn="l"/>
                <a:tab pos="3657600" algn="l"/>
                <a:tab pos="4064000" algn="l"/>
                <a:tab pos="4457700" algn="l"/>
                <a:tab pos="4851400" algn="l"/>
                <a:tab pos="5257800" algn="l"/>
                <a:tab pos="5651500" algn="l"/>
                <a:tab pos="6045200" algn="l"/>
                <a:tab pos="6451600" algn="l"/>
                <a:tab pos="6845300" algn="l"/>
                <a:tab pos="7239000" algn="l"/>
                <a:tab pos="7645400" algn="l"/>
              </a:tabLst>
              <a:defRPr sz="2610">
                <a:solidFill>
                  <a:schemeClr val="accent2"/>
                </a:solidFill>
              </a:defRPr>
            </a:pPr>
            <a:r>
              <a:t>     d(Mc</a:t>
            </a:r>
            <a:r>
              <a:rPr baseline="33226"/>
              <a:t>2</a:t>
            </a:r>
            <a:r>
              <a:t>) = c</a:t>
            </a:r>
            <a:r>
              <a:rPr baseline="33226"/>
              <a:t>6 </a:t>
            </a:r>
            <a:r>
              <a:t>/ (32πMG</a:t>
            </a:r>
            <a:r>
              <a:rPr baseline="33226"/>
              <a:t>2</a:t>
            </a:r>
            <a:r>
              <a:t>) x dA ≡ T dS.</a:t>
            </a:r>
          </a:p>
          <a:p>
            <a:pPr marL="0" indent="0" defTabSz="397763">
              <a:spcBef>
                <a:spcPts val="1200"/>
              </a:spcBef>
              <a:tabLst>
                <a:tab pos="76200" algn="l"/>
                <a:tab pos="482600" algn="l"/>
                <a:tab pos="876300" algn="l"/>
                <a:tab pos="1270000" algn="l"/>
                <a:tab pos="1676400" algn="l"/>
                <a:tab pos="2070100" algn="l"/>
                <a:tab pos="2463800" algn="l"/>
                <a:tab pos="2870200" algn="l"/>
                <a:tab pos="3263900" algn="l"/>
                <a:tab pos="3657600" algn="l"/>
                <a:tab pos="4064000" algn="l"/>
                <a:tab pos="4457700" algn="l"/>
                <a:tab pos="4851400" algn="l"/>
                <a:tab pos="5257800" algn="l"/>
                <a:tab pos="5651500" algn="l"/>
                <a:tab pos="6045200" algn="l"/>
                <a:tab pos="6451600" algn="l"/>
                <a:tab pos="6845300" algn="l"/>
                <a:tab pos="7239000" algn="l"/>
                <a:tab pos="7645400" algn="l"/>
              </a:tabLst>
              <a:defRPr sz="2610">
                <a:solidFill>
                  <a:schemeClr val="accent2"/>
                </a:solidFill>
              </a:defRPr>
            </a:pPr>
          </a:p>
          <a:p>
            <a:pPr marL="0" indent="0" defTabSz="397763">
              <a:spcBef>
                <a:spcPts val="1200"/>
              </a:spcBef>
              <a:tabLst>
                <a:tab pos="76200" algn="l"/>
                <a:tab pos="482600" algn="l"/>
                <a:tab pos="876300" algn="l"/>
                <a:tab pos="1270000" algn="l"/>
                <a:tab pos="1676400" algn="l"/>
                <a:tab pos="2070100" algn="l"/>
                <a:tab pos="2463800" algn="l"/>
                <a:tab pos="2870200" algn="l"/>
                <a:tab pos="3263900" algn="l"/>
                <a:tab pos="3657600" algn="l"/>
                <a:tab pos="4064000" algn="l"/>
                <a:tab pos="4457700" algn="l"/>
                <a:tab pos="4851400" algn="l"/>
                <a:tab pos="5257800" algn="l"/>
                <a:tab pos="5651500" algn="l"/>
                <a:tab pos="6045200" algn="l"/>
                <a:tab pos="6451600" algn="l"/>
                <a:tab pos="6845300" algn="l"/>
                <a:tab pos="7239000" algn="l"/>
                <a:tab pos="7645400" algn="l"/>
              </a:tabLst>
              <a:defRPr sz="2610">
                <a:solidFill>
                  <a:schemeClr val="accent2"/>
                </a:solidFill>
              </a:defRPr>
            </a:pPr>
            <a:r>
              <a:t>Then S = (c</a:t>
            </a:r>
            <a:r>
              <a:rPr baseline="33226"/>
              <a:t>3 </a:t>
            </a:r>
            <a:r>
              <a:t>k</a:t>
            </a:r>
            <a:r>
              <a:rPr baseline="33226"/>
              <a:t> </a:t>
            </a:r>
            <a:r>
              <a:rPr baseline="-39103"/>
              <a:t>B</a:t>
            </a:r>
            <a:r>
              <a:t>/ 4 G ħ) A with T = ħ c</a:t>
            </a:r>
            <a:r>
              <a:rPr baseline="33226"/>
              <a:t>3</a:t>
            </a:r>
            <a:r>
              <a:t> / 8π GM k</a:t>
            </a:r>
            <a:r>
              <a:rPr baseline="-39103"/>
              <a:t>B</a:t>
            </a:r>
            <a:endParaRPr baseline="-39103"/>
          </a:p>
          <a:p>
            <a:pPr marL="0" indent="0" defTabSz="397763">
              <a:spcBef>
                <a:spcPts val="1200"/>
              </a:spcBef>
              <a:tabLst>
                <a:tab pos="76200" algn="l"/>
                <a:tab pos="482600" algn="l"/>
                <a:tab pos="876300" algn="l"/>
                <a:tab pos="1270000" algn="l"/>
                <a:tab pos="1676400" algn="l"/>
                <a:tab pos="2070100" algn="l"/>
                <a:tab pos="2463800" algn="l"/>
                <a:tab pos="2870200" algn="l"/>
                <a:tab pos="3263900" algn="l"/>
                <a:tab pos="3657600" algn="l"/>
                <a:tab pos="4064000" algn="l"/>
                <a:tab pos="4457700" algn="l"/>
                <a:tab pos="4851400" algn="l"/>
                <a:tab pos="5257800" algn="l"/>
                <a:tab pos="5651500" algn="l"/>
                <a:tab pos="6045200" algn="l"/>
                <a:tab pos="6451600" algn="l"/>
                <a:tab pos="6845300" algn="l"/>
                <a:tab pos="7239000" algn="l"/>
                <a:tab pos="7645400" algn="l"/>
              </a:tabLst>
              <a:defRPr sz="2610">
                <a:solidFill>
                  <a:schemeClr val="accent2"/>
                </a:solidFill>
              </a:defRPr>
            </a:pPr>
            <a:r>
              <a:rPr baseline="-33103"/>
              <a:t>Note well: many authors use geometrized units with c = G = ħ = k</a:t>
            </a:r>
            <a:r>
              <a:rPr baseline="-39103"/>
              <a:t>B</a:t>
            </a:r>
            <a:r>
              <a:rPr baseline="-33103"/>
              <a:t> = 1</a:t>
            </a:r>
          </a:p>
        </p:txBody>
      </p:sp>
    </p:spTree>
  </p:cSld>
  <p:clrMapOvr>
    <a:masterClrMapping/>
  </p:clrMapOvr>
  <p:transition xmlns:p14="http://schemas.microsoft.com/office/powerpoint/2010/main" spd="med" advClick="1"/>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0" name="BH Entropy Calculations-II"/>
          <p:cNvSpPr txBox="1"/>
          <p:nvPr>
            <p:ph type="title"/>
          </p:nvPr>
        </p:nvSpPr>
        <p:spPr>
          <a:prstGeom prst="rect">
            <a:avLst/>
          </a:prstGeom>
        </p:spPr>
        <p:txBody>
          <a:bodyPr/>
          <a:lstStyle>
            <a:lvl1pPr>
              <a:defRPr>
                <a:solidFill>
                  <a:schemeClr val="accent2"/>
                </a:solidFill>
              </a:defRPr>
            </a:lvl1pPr>
          </a:lstStyle>
          <a:p>
            <a:pPr/>
            <a:r>
              <a:t>BH Entropy Calculations-II</a:t>
            </a:r>
          </a:p>
        </p:txBody>
      </p:sp>
      <p:sp>
        <p:nvSpPr>
          <p:cNvPr id="111" name="If S = (c3 k B/ 4 G ħ) A truly represents the entropy of a BH, then an accounting of the quantum degrees of freedom of the BH will be necessary.…"/>
          <p:cNvSpPr txBox="1"/>
          <p:nvPr>
            <p:ph type="body" idx="1"/>
          </p:nvPr>
        </p:nvSpPr>
        <p:spPr>
          <a:xfrm>
            <a:off x="720725" y="1979612"/>
            <a:ext cx="8769350" cy="4976092"/>
          </a:xfrm>
          <a:prstGeom prst="rect">
            <a:avLst/>
          </a:prstGeom>
        </p:spPr>
        <p:txBody>
          <a:bodyPr/>
          <a:lstStyle/>
          <a:p>
            <a:pPr marL="277749" indent="-277749" defTabSz="370331">
              <a:spcBef>
                <a:spcPts val="1100"/>
              </a:spcBef>
              <a:defRPr sz="2592">
                <a:solidFill>
                  <a:schemeClr val="accent2"/>
                </a:solidFill>
              </a:defRPr>
            </a:pPr>
            <a:r>
              <a:t>If S = (c</a:t>
            </a:r>
            <a:r>
              <a:rPr baseline="33234"/>
              <a:t>3 </a:t>
            </a:r>
            <a:r>
              <a:t>k</a:t>
            </a:r>
            <a:r>
              <a:rPr baseline="33234"/>
              <a:t> </a:t>
            </a:r>
            <a:r>
              <a:rPr baseline="-39333"/>
              <a:t>B</a:t>
            </a:r>
            <a:r>
              <a:t>/ 4 G ħ) A truly represents the entropy of a BH, then an accounting of the quantum degrees of freedom of the BH will be necessary.</a:t>
            </a:r>
          </a:p>
          <a:p>
            <a:pPr marL="277749" indent="-277749" defTabSz="370331">
              <a:spcBef>
                <a:spcPts val="1100"/>
              </a:spcBef>
              <a:defRPr sz="2592">
                <a:solidFill>
                  <a:schemeClr val="accent2"/>
                </a:solidFill>
              </a:defRPr>
            </a:pPr>
            <a:r>
              <a:t>Various approaches depend involve: </a:t>
            </a:r>
          </a:p>
          <a:p>
            <a:pPr marL="277749" indent="0" defTabSz="370331">
              <a:spcBef>
                <a:spcPts val="1100"/>
              </a:spcBef>
              <a:defRPr sz="2592">
                <a:solidFill>
                  <a:schemeClr val="accent2"/>
                </a:solidFill>
              </a:defRPr>
            </a:pPr>
            <a:r>
              <a:t>Euclidean quantum gravity, </a:t>
            </a:r>
          </a:p>
          <a:p>
            <a:pPr marL="277749" indent="0" defTabSz="370331">
              <a:spcBef>
                <a:spcPts val="1100"/>
              </a:spcBef>
              <a:defRPr sz="2592">
                <a:solidFill>
                  <a:schemeClr val="accent2"/>
                </a:solidFill>
              </a:defRPr>
            </a:pPr>
            <a:r>
              <a:t>entanglement entropy across the BH horizon, </a:t>
            </a:r>
          </a:p>
          <a:p>
            <a:pPr marL="277749" indent="0" defTabSz="370331">
              <a:spcBef>
                <a:spcPts val="1100"/>
              </a:spcBef>
              <a:defRPr sz="2592">
                <a:solidFill>
                  <a:schemeClr val="accent2"/>
                </a:solidFill>
              </a:defRPr>
            </a:pPr>
            <a:r>
              <a:t>the ordinary entropy of the BH thermal atmosphere, </a:t>
            </a:r>
          </a:p>
          <a:p>
            <a:pPr marL="277749" indent="0" defTabSz="370331">
              <a:spcBef>
                <a:spcPts val="1100"/>
              </a:spcBef>
              <a:defRPr sz="2592">
                <a:solidFill>
                  <a:schemeClr val="accent2"/>
                </a:solidFill>
              </a:defRPr>
            </a:pPr>
            <a:r>
              <a:t>Sakharov’s theory of induced gravity, </a:t>
            </a:r>
          </a:p>
          <a:p>
            <a:pPr marL="277749" indent="0" defTabSz="370331">
              <a:spcBef>
                <a:spcPts val="1100"/>
              </a:spcBef>
              <a:defRPr sz="2592">
                <a:solidFill>
                  <a:schemeClr val="accent2"/>
                </a:solidFill>
              </a:defRPr>
            </a:pPr>
            <a:r>
              <a:t>the framework of quantum geometry, and</a:t>
            </a:r>
          </a:p>
          <a:p>
            <a:pPr marL="277749" indent="0" defTabSz="370331">
              <a:spcBef>
                <a:spcPts val="1100"/>
              </a:spcBef>
              <a:defRPr sz="2592">
                <a:solidFill>
                  <a:schemeClr val="accent2"/>
                </a:solidFill>
              </a:defRPr>
            </a:pPr>
            <a:r>
              <a:rPr u="sng"/>
              <a:t>most successfully</a:t>
            </a:r>
            <a:r>
              <a:t>, string theory</a:t>
            </a:r>
            <a:endParaRPr sz="972"/>
          </a:p>
          <a:p>
            <a:pPr marL="277749" indent="-277749" defTabSz="370331">
              <a:spcBef>
                <a:spcPts val="1100"/>
              </a:spcBef>
              <a:defRPr sz="2592"/>
            </a:pPr>
            <a:r>
              <a:rPr sz="972"/>
              <a:t>,</a:t>
            </a:r>
          </a:p>
        </p:txBody>
      </p:sp>
    </p:spTree>
  </p:cSld>
  <p:clrMapOvr>
    <a:masterClrMapping/>
  </p:clrMapOvr>
  <p:transition xmlns:p14="http://schemas.microsoft.com/office/powerpoint/2010/main" spd="med" advClick="1"/>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3" name="BH Entropy Calculations-III"/>
          <p:cNvSpPr txBox="1"/>
          <p:nvPr>
            <p:ph type="title"/>
          </p:nvPr>
        </p:nvSpPr>
        <p:spPr>
          <a:xfrm>
            <a:off x="542925" y="301625"/>
            <a:ext cx="8985251" cy="1176338"/>
          </a:xfrm>
          <a:prstGeom prst="rect">
            <a:avLst/>
          </a:prstGeom>
        </p:spPr>
        <p:txBody>
          <a:bodyPr/>
          <a:lstStyle>
            <a:lvl1pPr>
              <a:defRPr>
                <a:solidFill>
                  <a:schemeClr val="accent2"/>
                </a:solidFill>
              </a:defRPr>
            </a:lvl1pPr>
          </a:lstStyle>
          <a:p>
            <a:pPr/>
            <a:r>
              <a:t>BH Entropy Calculations-III</a:t>
            </a:r>
          </a:p>
        </p:txBody>
      </p:sp>
      <p:sp>
        <p:nvSpPr>
          <p:cNvPr id="114" name="The approach involving the ordinary entropy of the BH thermal atmosphere fails because the entropy density would scale as T3 and would diverge as the horizon is approached, regulating in a new type of ultraviolet catastrophe. “Curing” this divergence wou"/>
          <p:cNvSpPr txBox="1"/>
          <p:nvPr>
            <p:ph type="body" idx="1"/>
          </p:nvPr>
        </p:nvSpPr>
        <p:spPr>
          <a:xfrm>
            <a:off x="720725" y="1979612"/>
            <a:ext cx="8769350" cy="4839719"/>
          </a:xfrm>
          <a:prstGeom prst="rect">
            <a:avLst/>
          </a:prstGeom>
        </p:spPr>
        <p:txBody>
          <a:bodyPr/>
          <a:lstStyle/>
          <a:p>
            <a:pPr>
              <a:defRPr sz="2000">
                <a:solidFill>
                  <a:schemeClr val="accent2"/>
                </a:solidFill>
              </a:defRPr>
            </a:pPr>
            <a:r>
              <a:t>The approach involving the ordinary entropy of the BH thermal atmosphere fails because the entropy density would scale as T</a:t>
            </a:r>
            <a:r>
              <a:rPr baseline="31999"/>
              <a:t>3</a:t>
            </a:r>
            <a:r>
              <a:t> and would diverge as the horizon is approached, regulating in a new type of ultraviolet catastrophe. “Curing” this divergence would require a cutoff frequency, which, if related to the Planck length, results in an entropy proportional to the horizon area A. The entanglement approach entails a similar consideration.</a:t>
            </a:r>
          </a:p>
          <a:p>
            <a:pPr>
              <a:defRPr sz="2000">
                <a:solidFill>
                  <a:schemeClr val="accent2"/>
                </a:solidFill>
              </a:defRPr>
            </a:pPr>
          </a:p>
          <a:p>
            <a:pPr>
              <a:lnSpc>
                <a:spcPct val="100000"/>
              </a:lnSpc>
              <a:spcBef>
                <a:spcPts val="1200"/>
              </a:spcBef>
              <a:defRPr sz="2000">
                <a:solidFill>
                  <a:schemeClr val="accent2"/>
                </a:solidFill>
              </a:defRPr>
            </a:pPr>
            <a:r>
              <a:t>Remarkably, for certain classes of extremal and nearly extremal black holes, the ordinary entropy of the weak coupling states agrees exactly with the expression for A/4 for the corresponding classical BH states.  An effort but Carlip holds out the possibility of providing a direct, general explanation of the remarkable agreement between the string theory state counting results and the classical formula for the entropy of a BH.</a:t>
            </a:r>
          </a:p>
        </p:txBody>
      </p:sp>
    </p:spTree>
  </p:cSld>
  <p:clrMapOvr>
    <a:masterClrMapping/>
  </p:clrMapOvr>
  <p:transition xmlns:p14="http://schemas.microsoft.com/office/powerpoint/2010/main" spd="med" advClick="1"/>
</p:sld>
</file>

<file path=ppt/slides/slide1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6" name="Issues"/>
          <p:cNvSpPr txBox="1"/>
          <p:nvPr>
            <p:ph type="title"/>
          </p:nvPr>
        </p:nvSpPr>
        <p:spPr>
          <a:prstGeom prst="rect">
            <a:avLst/>
          </a:prstGeom>
        </p:spPr>
        <p:txBody>
          <a:bodyPr/>
          <a:lstStyle>
            <a:lvl1pPr>
              <a:defRPr>
                <a:solidFill>
                  <a:schemeClr val="accent2"/>
                </a:solidFill>
              </a:defRPr>
            </a:lvl1pPr>
          </a:lstStyle>
          <a:p>
            <a:pPr/>
            <a:r>
              <a:t>Issues</a:t>
            </a:r>
          </a:p>
        </p:txBody>
      </p:sp>
      <p:sp>
        <p:nvSpPr>
          <p:cNvPr id="117" name="BH information “paradox”—An initial pure state of  correlated matter within and outside of a BH, will upon Hawking evaporation, lead to a final mixed state if the correlation is not restored. It is now generally believed that information is preserved in "/>
          <p:cNvSpPr txBox="1"/>
          <p:nvPr>
            <p:ph type="body" idx="1"/>
          </p:nvPr>
        </p:nvSpPr>
        <p:spPr>
          <a:xfrm>
            <a:off x="650875" y="1979612"/>
            <a:ext cx="8769350" cy="4054476"/>
          </a:xfrm>
          <a:prstGeom prst="rect">
            <a:avLst/>
          </a:prstGeom>
        </p:spPr>
        <p:txBody>
          <a:bodyPr/>
          <a:lstStyle/>
          <a:p>
            <a:pPr marL="336042" indent="-336042" defTabSz="448055">
              <a:spcBef>
                <a:spcPts val="1300"/>
              </a:spcBef>
              <a:defRPr sz="3136">
                <a:solidFill>
                  <a:schemeClr val="accent2"/>
                </a:solidFill>
              </a:defRPr>
            </a:pPr>
            <a:r>
              <a:t>BH information “paradox”—An initial pure state of  correlated matter within and outside of a BH, will upon Hawking evaporation, lead to a final mixed state if the correlation is not restored. It is now generally believed that information is preserved in black-hole evaporation, based in part on reasoning by Page.</a:t>
            </a:r>
            <a:r>
              <a:rPr baseline="31999" sz="1254"/>
              <a:t>[</a:t>
            </a:r>
          </a:p>
          <a:p>
            <a:pPr marL="336042" indent="-336042" defTabSz="448055">
              <a:spcBef>
                <a:spcPts val="1300"/>
              </a:spcBef>
              <a:defRPr sz="3136">
                <a:solidFill>
                  <a:schemeClr val="accent2"/>
                </a:solidFill>
              </a:defRPr>
            </a:pPr>
            <a:r>
              <a:t>Degrees of freedom for BH entropy—Inside, on, or outside the horizon?</a:t>
            </a:r>
          </a:p>
        </p:txBody>
      </p:sp>
    </p:spTree>
  </p:cSld>
  <p:clrMapOvr>
    <a:masterClrMapping/>
  </p:clrMapOvr>
  <p:transition xmlns:p14="http://schemas.microsoft.com/office/powerpoint/2010/main" spd="med" advClick="1"/>
</p:sld>
</file>

<file path=ppt/slides/slide1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9" name="Selected References - I"/>
          <p:cNvSpPr txBox="1"/>
          <p:nvPr>
            <p:ph type="title"/>
          </p:nvPr>
        </p:nvSpPr>
        <p:spPr>
          <a:xfrm>
            <a:off x="542925" y="301625"/>
            <a:ext cx="8985250" cy="1176338"/>
          </a:xfrm>
          <a:prstGeom prst="rect">
            <a:avLst/>
          </a:prstGeom>
        </p:spPr>
        <p:txBody>
          <a:bodyPr/>
          <a:lstStyle>
            <a:lvl1pPr>
              <a:defRPr>
                <a:solidFill>
                  <a:schemeClr val="accent2"/>
                </a:solidFill>
              </a:defRPr>
            </a:lvl1pPr>
          </a:lstStyle>
          <a:p>
            <a:pPr/>
            <a:r>
              <a:t>Selected References - I</a:t>
            </a:r>
          </a:p>
        </p:txBody>
      </p:sp>
      <p:sp>
        <p:nvSpPr>
          <p:cNvPr id="120" name="Bekenstein, Jacob D. (1974-06-15). &quot;Generalized second law of thermodynamics in black hole physics&quot;. Physical Review D. 9 (12): 3292–3300…"/>
          <p:cNvSpPr txBox="1"/>
          <p:nvPr>
            <p:ph type="body" idx="1"/>
          </p:nvPr>
        </p:nvSpPr>
        <p:spPr>
          <a:xfrm>
            <a:off x="189180" y="1342554"/>
            <a:ext cx="9692740" cy="5974582"/>
          </a:xfrm>
          <a:prstGeom prst="rect">
            <a:avLst/>
          </a:prstGeom>
        </p:spPr>
        <p:txBody>
          <a:bodyPr/>
          <a:lstStyle/>
          <a:p>
            <a:pPr marL="0" indent="0" defTabSz="438911">
              <a:lnSpc>
                <a:spcPct val="100000"/>
              </a:lnSpc>
              <a:spcBef>
                <a:spcPts val="100"/>
              </a:spcBef>
              <a:defRPr sz="1727">
                <a:solidFill>
                  <a:schemeClr val="accent2"/>
                </a:solidFill>
              </a:defRPr>
            </a:pPr>
            <a:r>
              <a:t>Bekenstein, Jacob D. (1974-06-15). "Generalized second law of thermodynamics in black hole physics". </a:t>
            </a:r>
            <a:r>
              <a:rPr i="1"/>
              <a:t>Physical Review D</a:t>
            </a:r>
            <a:r>
              <a:t>. </a:t>
            </a:r>
            <a:r>
              <a:rPr b="1"/>
              <a:t>9</a:t>
            </a:r>
            <a:r>
              <a:t> (12): 3292–3300</a:t>
            </a:r>
          </a:p>
          <a:p>
            <a:pPr marL="0" indent="0" defTabSz="438911">
              <a:lnSpc>
                <a:spcPct val="100000"/>
              </a:lnSpc>
              <a:spcBef>
                <a:spcPts val="100"/>
              </a:spcBef>
              <a:defRPr sz="1727">
                <a:solidFill>
                  <a:schemeClr val="accent2"/>
                </a:solidFill>
              </a:defRPr>
            </a:pPr>
          </a:p>
          <a:p>
            <a:pPr marL="0" indent="0" defTabSz="438911">
              <a:lnSpc>
                <a:spcPct val="100000"/>
              </a:lnSpc>
              <a:spcBef>
                <a:spcPts val="100"/>
              </a:spcBef>
              <a:defRPr sz="1727">
                <a:solidFill>
                  <a:schemeClr val="accent2"/>
                </a:solidFill>
              </a:defRPr>
            </a:pPr>
            <a:r>
              <a:t>Bekenstein, A. (1972). "Black holes and the second law". </a:t>
            </a:r>
            <a:r>
              <a:rPr i="1"/>
              <a:t>Lettere al Nuovo Cimento</a:t>
            </a:r>
            <a:r>
              <a:t>. </a:t>
            </a:r>
            <a:r>
              <a:rPr b="1"/>
              <a:t>4</a:t>
            </a:r>
            <a:r>
              <a:t> (15): 99–104</a:t>
            </a:r>
          </a:p>
          <a:p>
            <a:pPr marL="0" indent="0" defTabSz="438911">
              <a:lnSpc>
                <a:spcPct val="100000"/>
              </a:lnSpc>
              <a:spcBef>
                <a:spcPts val="100"/>
              </a:spcBef>
              <a:defRPr sz="1727">
                <a:solidFill>
                  <a:schemeClr val="accent2"/>
                </a:solidFill>
              </a:defRPr>
            </a:pPr>
          </a:p>
          <a:p>
            <a:pPr marL="0" indent="0" defTabSz="438911">
              <a:lnSpc>
                <a:spcPct val="100000"/>
              </a:lnSpc>
              <a:spcBef>
                <a:spcPts val="100"/>
              </a:spcBef>
              <a:defRPr sz="1727">
                <a:solidFill>
                  <a:schemeClr val="accent2"/>
                </a:solidFill>
              </a:defRPr>
            </a:pPr>
            <a:r>
              <a:t>Bekenstein, Jacob D. (April 1973). "Black holes and entropy". </a:t>
            </a:r>
            <a:r>
              <a:rPr i="1"/>
              <a:t>Physical Review D</a:t>
            </a:r>
            <a:r>
              <a:t>. </a:t>
            </a:r>
            <a:r>
              <a:rPr b="1"/>
              <a:t>7</a:t>
            </a:r>
            <a:r>
              <a:t> (8): 2333–2346.</a:t>
            </a:r>
          </a:p>
          <a:p>
            <a:pPr marL="0" indent="0" defTabSz="438911">
              <a:lnSpc>
                <a:spcPct val="100000"/>
              </a:lnSpc>
              <a:spcBef>
                <a:spcPts val="100"/>
              </a:spcBef>
              <a:defRPr sz="1727">
                <a:solidFill>
                  <a:schemeClr val="accent2"/>
                </a:solidFill>
              </a:defRPr>
            </a:pPr>
          </a:p>
          <a:p>
            <a:pPr marL="0" indent="0" defTabSz="438911">
              <a:lnSpc>
                <a:spcPct val="100000"/>
              </a:lnSpc>
              <a:spcBef>
                <a:spcPts val="100"/>
              </a:spcBef>
              <a:defRPr sz="1727">
                <a:solidFill>
                  <a:schemeClr val="accent2"/>
                </a:solidFill>
              </a:defRPr>
            </a:pPr>
            <a:r>
              <a:t>Bardeen, J. M.; Carter, B.; Hawking, S. W. (1973). </a:t>
            </a:r>
            <a:r>
              <a:rPr>
                <a:hlinkClick r:id="rId2" invalidUrl="" action="" tgtFrame="" tooltip="" history="1" highlightClick="0" endSnd="0"/>
              </a:rPr>
              <a:t>"The four laws of black hole mechanics"</a:t>
            </a:r>
            <a:r>
              <a:t>. </a:t>
            </a:r>
            <a:r>
              <a:rPr i="1"/>
              <a:t>Communications in Mathematical Physics</a:t>
            </a:r>
            <a:r>
              <a:t>. </a:t>
            </a:r>
            <a:r>
              <a:rPr b="1"/>
              <a:t>31</a:t>
            </a:r>
            <a:r>
              <a:t> (2): 161–170. </a:t>
            </a:r>
            <a:r>
              <a:rPr i="1"/>
              <a:t>This paper is very mathematical except for its last section, which codifies the four laws.—LF</a:t>
            </a:r>
          </a:p>
          <a:p>
            <a:pPr marL="0" indent="0" defTabSz="438911">
              <a:lnSpc>
                <a:spcPct val="100000"/>
              </a:lnSpc>
              <a:spcBef>
                <a:spcPts val="100"/>
              </a:spcBef>
              <a:defRPr sz="1727">
                <a:solidFill>
                  <a:schemeClr val="accent2"/>
                </a:solidFill>
              </a:defRPr>
            </a:pPr>
          </a:p>
          <a:p>
            <a:pPr marL="0" indent="0" defTabSz="438911">
              <a:lnSpc>
                <a:spcPct val="100000"/>
              </a:lnSpc>
              <a:spcBef>
                <a:spcPts val="100"/>
              </a:spcBef>
              <a:defRPr sz="1727">
                <a:solidFill>
                  <a:schemeClr val="accent2"/>
                </a:solidFill>
              </a:defRPr>
            </a:pPr>
            <a:r>
              <a:t>Hawking, S., Particle Creation by Black Holes, Commun. math. Phys. 43, 199—220 (1975).</a:t>
            </a:r>
          </a:p>
          <a:p>
            <a:pPr marL="0" indent="0" defTabSz="438911">
              <a:lnSpc>
                <a:spcPct val="100000"/>
              </a:lnSpc>
              <a:spcBef>
                <a:spcPts val="100"/>
              </a:spcBef>
              <a:defRPr sz="1727">
                <a:solidFill>
                  <a:schemeClr val="accent2"/>
                </a:solidFill>
              </a:defRPr>
            </a:pPr>
          </a:p>
          <a:p>
            <a:pPr marL="0" indent="0" defTabSz="438911">
              <a:lnSpc>
                <a:spcPct val="100000"/>
              </a:lnSpc>
              <a:spcBef>
                <a:spcPts val="100"/>
              </a:spcBef>
              <a:defRPr sz="1727">
                <a:solidFill>
                  <a:schemeClr val="accent2"/>
                </a:solidFill>
              </a:defRPr>
            </a:pPr>
            <a:r>
              <a:t>Page, Don N. (6 December 1993). "Information in Black Hole Radiation". </a:t>
            </a:r>
            <a:r>
              <a:rPr i="1"/>
              <a:t>Physical Review Letters</a:t>
            </a:r>
            <a:r>
              <a:t>. </a:t>
            </a:r>
            <a:r>
              <a:rPr b="1"/>
              <a:t>71</a:t>
            </a:r>
            <a:r>
              <a:t> (23): 3743–3746. </a:t>
            </a:r>
            <a:r>
              <a:rPr>
                <a:hlinkClick r:id="rId3" invalidUrl="" action="" tgtFrame="" tooltip="" history="1" highlightClick="0" endSnd="0"/>
              </a:rPr>
              <a:t>arXiv</a:t>
            </a:r>
            <a:r>
              <a:t>:</a:t>
            </a:r>
            <a:r>
              <a:rPr>
                <a:hlinkClick r:id="rId4" invalidUrl="" action="" tgtFrame="" tooltip="" history="1" highlightClick="0" endSnd="0"/>
              </a:rPr>
              <a:t>hep-th/9306083</a:t>
            </a:r>
            <a:r>
              <a:t>. </a:t>
            </a:r>
            <a:r>
              <a:rPr>
                <a:hlinkClick r:id="rId5" invalidUrl="" action="" tgtFrame="" tooltip="" history="1" highlightClick="0" endSnd="0"/>
              </a:rPr>
              <a:t>Bibcode</a:t>
            </a:r>
            <a:r>
              <a:t>:</a:t>
            </a:r>
            <a:r>
              <a:rPr>
                <a:hlinkClick r:id="rId6" invalidUrl="" action="" tgtFrame="" tooltip="" history="1" highlightClick="0" endSnd="0"/>
              </a:rPr>
              <a:t>1993PhRvL..71.3743P</a:t>
            </a:r>
            <a:r>
              <a:t>. </a:t>
            </a:r>
            <a:r>
              <a:rPr>
                <a:hlinkClick r:id="rId7" invalidUrl="" action="" tgtFrame="" tooltip="" history="1" highlightClick="0" endSnd="0"/>
              </a:rPr>
              <a:t>doi</a:t>
            </a:r>
            <a:r>
              <a:t>:</a:t>
            </a:r>
            <a:r>
              <a:rPr>
                <a:hlinkClick r:id="rId8" invalidUrl="" action="" tgtFrame="" tooltip="" history="1" highlightClick="0" endSnd="0"/>
              </a:rPr>
              <a:t>10.1103/PhysRevLett.71.3743</a:t>
            </a:r>
          </a:p>
          <a:p>
            <a:pPr marL="0" indent="0" defTabSz="438911">
              <a:lnSpc>
                <a:spcPct val="100000"/>
              </a:lnSpc>
              <a:spcBef>
                <a:spcPts val="100"/>
              </a:spcBef>
              <a:defRPr sz="1727">
                <a:solidFill>
                  <a:schemeClr val="accent2"/>
                </a:solidFill>
              </a:defRPr>
            </a:pPr>
          </a:p>
          <a:p>
            <a:pPr marL="0" indent="0" defTabSz="438911">
              <a:lnSpc>
                <a:spcPct val="100000"/>
              </a:lnSpc>
              <a:spcBef>
                <a:spcPts val="1100"/>
              </a:spcBef>
              <a:defRPr sz="1727">
                <a:solidFill>
                  <a:schemeClr val="accent2"/>
                </a:solidFill>
              </a:defRPr>
            </a:pPr>
            <a:r>
              <a:t>R. Wald, “The Thermodynamics of Black Holes”, arXiv:gr-qc/9912119v2, Sept. 2000. </a:t>
            </a:r>
            <a:r>
              <a:rPr i="1"/>
              <a:t>This paper has very mathematical sections, but is an excellent review of the overall issue with voluminous references. </a:t>
            </a:r>
            <a:r>
              <a:rPr i="1" u="sng"/>
              <a:t>My presentation is largely based upon this paper</a:t>
            </a:r>
            <a:r>
              <a:rPr i="1"/>
              <a:t>. </a:t>
            </a:r>
            <a:endParaRPr i="1"/>
          </a:p>
        </p:txBody>
      </p:sp>
    </p:spTree>
  </p:cSld>
  <p:clrMapOvr>
    <a:masterClrMapping/>
  </p:clrMapOvr>
  <p:transition xmlns:p14="http://schemas.microsoft.com/office/powerpoint/2010/main" spd="med" advClick="1"/>
</p:sld>
</file>

<file path=ppt/slides/slide1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2" name="Selected References - II"/>
          <p:cNvSpPr txBox="1"/>
          <p:nvPr>
            <p:ph type="title"/>
          </p:nvPr>
        </p:nvSpPr>
        <p:spPr>
          <a:prstGeom prst="rect">
            <a:avLst/>
          </a:prstGeom>
        </p:spPr>
        <p:txBody>
          <a:bodyPr/>
          <a:lstStyle>
            <a:lvl1pPr>
              <a:defRPr>
                <a:solidFill>
                  <a:schemeClr val="accent2"/>
                </a:solidFill>
              </a:defRPr>
            </a:lvl1pPr>
          </a:lstStyle>
          <a:p>
            <a:pPr/>
            <a:r>
              <a:t>Selected References - II</a:t>
            </a:r>
          </a:p>
        </p:txBody>
      </p:sp>
      <p:sp>
        <p:nvSpPr>
          <p:cNvPr id="123" name="Testing the black-hole area law with GW150914, Physical Review Letters (2021). journals.aps.org/prl/abstract/ … ysRevLett.127.011103…"/>
          <p:cNvSpPr txBox="1"/>
          <p:nvPr>
            <p:ph type="body" idx="1"/>
          </p:nvPr>
        </p:nvSpPr>
        <p:spPr>
          <a:xfrm>
            <a:off x="808191" y="1929631"/>
            <a:ext cx="8769351" cy="4054476"/>
          </a:xfrm>
          <a:prstGeom prst="rect">
            <a:avLst/>
          </a:prstGeom>
        </p:spPr>
        <p:txBody>
          <a:bodyPr/>
          <a:lstStyle/>
          <a:p>
            <a:pPr marL="0" indent="0">
              <a:lnSpc>
                <a:spcPct val="100000"/>
              </a:lnSpc>
              <a:spcBef>
                <a:spcPts val="1200"/>
              </a:spcBef>
              <a:defRPr sz="1800">
                <a:solidFill>
                  <a:schemeClr val="accent2"/>
                </a:solidFill>
              </a:defRPr>
            </a:pPr>
            <a:r>
              <a:t>Testing the black-hole area law with GW150914, </a:t>
            </a:r>
            <a:r>
              <a:rPr i="1"/>
              <a:t>Physical Review Letters</a:t>
            </a:r>
            <a:r>
              <a:t> (2021). </a:t>
            </a:r>
            <a:r>
              <a:rPr>
                <a:hlinkClick r:id="rId2" invalidUrl="" action="" tgtFrame="" tooltip="" history="1" highlightClick="0" endSnd="0"/>
              </a:rPr>
              <a:t>journals.aps.org/prl/abstract/ … ysRevLett.127.011103</a:t>
            </a:r>
          </a:p>
          <a:p>
            <a:pPr marL="0" indent="0">
              <a:lnSpc>
                <a:spcPct val="100000"/>
              </a:lnSpc>
              <a:spcBef>
                <a:spcPts val="1200"/>
              </a:spcBef>
              <a:defRPr sz="1800">
                <a:solidFill>
                  <a:schemeClr val="accent2"/>
                </a:solidFill>
              </a:defRPr>
            </a:pPr>
            <a:r>
              <a:rPr u="sng"/>
              <a:t>Wikipedia</a:t>
            </a:r>
            <a:r>
              <a:t>: “Thermodynamics”, “Black Hole Thermodynamics”, and “Black hole information paradox”</a:t>
            </a:r>
          </a:p>
          <a:p>
            <a:pPr marL="0" indent="0">
              <a:lnSpc>
                <a:spcPct val="100000"/>
              </a:lnSpc>
              <a:spcBef>
                <a:spcPts val="100"/>
              </a:spcBef>
              <a:defRPr sz="1800">
                <a:solidFill>
                  <a:schemeClr val="accent2"/>
                </a:solidFill>
                <a:latin typeface="+mj-lt"/>
                <a:ea typeface="+mj-ea"/>
                <a:cs typeface="+mj-cs"/>
                <a:sym typeface="Helvetica"/>
              </a:defRPr>
            </a:pPr>
            <a:r>
              <a:t>Almheiri, Ahmed; Hartman, Thomas; Maldacena, Juan; Shaghoulian, Edgar; Tajdini, Amirhossein (21 July 2021). "The entropy of Hawking radiation". </a:t>
            </a:r>
            <a:r>
              <a:rPr i="1"/>
              <a:t>Reviews of Modern Physics</a:t>
            </a:r>
            <a:r>
              <a:t>. </a:t>
            </a:r>
            <a:r>
              <a:rPr b="1"/>
              <a:t>93</a:t>
            </a:r>
            <a:r>
              <a:t> (3): 035002. </a:t>
            </a:r>
            <a:r>
              <a:rPr>
                <a:hlinkClick r:id="rId3" invalidUrl="" action="" tgtFrame="" tooltip="" history="1" highlightClick="0" endSnd="0"/>
              </a:rPr>
              <a:t>arXiv</a:t>
            </a:r>
            <a:r>
              <a:t>:</a:t>
            </a:r>
            <a:r>
              <a:rPr>
                <a:hlinkClick r:id="rId4" invalidUrl="" action="" tgtFrame="" tooltip="" history="1" highlightClick="0" endSnd="0"/>
              </a:rPr>
              <a:t>2006.06872</a:t>
            </a:r>
          </a:p>
        </p:txBody>
      </p:sp>
    </p:spTree>
  </p:cSld>
  <p:clrMapOvr>
    <a:masterClrMapping/>
  </p:clrMapOvr>
  <p:transition xmlns:p14="http://schemas.microsoft.com/office/powerpoint/2010/main" spd="med" advClick="1"/>
</p:sld>
</file>

<file path=ppt/slides/slide1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5" name="Appendix: Extraction of Black Hole Energy (Quantum Mechanical)"/>
          <p:cNvSpPr txBox="1"/>
          <p:nvPr>
            <p:ph type="title"/>
          </p:nvPr>
        </p:nvSpPr>
        <p:spPr>
          <a:prstGeom prst="rect">
            <a:avLst/>
          </a:prstGeom>
        </p:spPr>
        <p:txBody>
          <a:bodyPr/>
          <a:lstStyle>
            <a:lvl1pPr defTabSz="438911">
              <a:tabLst>
                <a:tab pos="431800" algn="l"/>
                <a:tab pos="876300" algn="l"/>
                <a:tab pos="1308100" algn="l"/>
                <a:tab pos="1752600" algn="l"/>
                <a:tab pos="2184400" algn="l"/>
                <a:tab pos="2628900" algn="l"/>
                <a:tab pos="3060700" algn="l"/>
                <a:tab pos="3505200" algn="l"/>
                <a:tab pos="3949700" algn="l"/>
                <a:tab pos="4381500" algn="l"/>
                <a:tab pos="4826000" algn="l"/>
                <a:tab pos="5257800" algn="l"/>
                <a:tab pos="5702300" algn="l"/>
                <a:tab pos="6134100" algn="l"/>
                <a:tab pos="6578600" algn="l"/>
                <a:tab pos="7010400" algn="l"/>
                <a:tab pos="7454900" algn="l"/>
                <a:tab pos="7899400" algn="l"/>
                <a:tab pos="8331200" algn="l"/>
                <a:tab pos="8775700" algn="l"/>
              </a:tabLst>
              <a:defRPr sz="4224">
                <a:solidFill>
                  <a:schemeClr val="accent2"/>
                </a:solidFill>
              </a:defRPr>
            </a:lvl1pPr>
          </a:lstStyle>
          <a:p>
            <a:pPr/>
            <a:r>
              <a:t>Appendix: Extraction of Black Hole Energy (Quantum Mechanical)</a:t>
            </a:r>
          </a:p>
        </p:txBody>
      </p:sp>
      <p:sp>
        <p:nvSpPr>
          <p:cNvPr id="126" name="Hawking (1974) showed that quantum effects lead to radiation with a thermal spectrum by BHs.  The temperature is…"/>
          <p:cNvSpPr txBox="1"/>
          <p:nvPr>
            <p:ph type="body" idx="1"/>
          </p:nvPr>
        </p:nvSpPr>
        <p:spPr>
          <a:xfrm>
            <a:off x="720725" y="1772124"/>
            <a:ext cx="8769350" cy="5288764"/>
          </a:xfrm>
          <a:prstGeom prst="rect">
            <a:avLst/>
          </a:prstGeom>
        </p:spPr>
        <p:txBody>
          <a:bodyPr/>
          <a:lstStyle/>
          <a:p>
            <a:pPr marL="192151" indent="-192151" defTabSz="406908">
              <a:spcBef>
                <a:spcPts val="1200"/>
              </a:spcBef>
              <a:buClr>
                <a:srgbClr val="000000"/>
              </a:buClr>
              <a:buSzPct val="45000"/>
              <a:buFont typeface="Symbol"/>
              <a:buChar char="·"/>
              <a:tabLst>
                <a:tab pos="190500" algn="l"/>
                <a:tab pos="279400" algn="l"/>
                <a:tab pos="685800" algn="l"/>
                <a:tab pos="1092200" algn="l"/>
                <a:tab pos="1498600" algn="l"/>
                <a:tab pos="1905000" algn="l"/>
                <a:tab pos="2311400" algn="l"/>
                <a:tab pos="2717800" algn="l"/>
                <a:tab pos="3124200" algn="l"/>
                <a:tab pos="3530600" algn="l"/>
                <a:tab pos="3937000" algn="l"/>
                <a:tab pos="4343400" algn="l"/>
                <a:tab pos="4749800" algn="l"/>
                <a:tab pos="5156200" algn="l"/>
                <a:tab pos="5562600" algn="l"/>
                <a:tab pos="5969000" algn="l"/>
                <a:tab pos="6375400" algn="l"/>
                <a:tab pos="6781800" algn="l"/>
                <a:tab pos="7188200" algn="l"/>
                <a:tab pos="7594600" algn="l"/>
                <a:tab pos="8013700" algn="l"/>
                <a:tab pos="8369300" algn="l"/>
              </a:tabLst>
              <a:defRPr sz="2136">
                <a:solidFill>
                  <a:schemeClr val="accent2"/>
                </a:solidFill>
              </a:defRPr>
            </a:pPr>
            <a:r>
              <a:t>Hawking (1974) showed that quantum effects lead to radiation with a thermal spectrum by BHs.  The temperature is </a:t>
            </a:r>
          </a:p>
          <a:p>
            <a:pPr marL="192151" indent="-192151" defTabSz="406908">
              <a:spcBef>
                <a:spcPts val="1200"/>
              </a:spcBef>
              <a:buClr>
                <a:srgbClr val="000000"/>
              </a:buClr>
              <a:buSzPct val="45000"/>
              <a:buFont typeface="Symbol"/>
              <a:buChar char="·"/>
              <a:tabLst>
                <a:tab pos="190500" algn="l"/>
                <a:tab pos="279400" algn="l"/>
                <a:tab pos="685800" algn="l"/>
                <a:tab pos="1092200" algn="l"/>
                <a:tab pos="1498600" algn="l"/>
                <a:tab pos="1905000" algn="l"/>
                <a:tab pos="2311400" algn="l"/>
                <a:tab pos="2717800" algn="l"/>
                <a:tab pos="3124200" algn="l"/>
                <a:tab pos="3530600" algn="l"/>
                <a:tab pos="3937000" algn="l"/>
                <a:tab pos="4343400" algn="l"/>
                <a:tab pos="4749800" algn="l"/>
                <a:tab pos="5156200" algn="l"/>
                <a:tab pos="5562600" algn="l"/>
                <a:tab pos="5969000" algn="l"/>
                <a:tab pos="6375400" algn="l"/>
                <a:tab pos="6781800" algn="l"/>
                <a:tab pos="7188200" algn="l"/>
                <a:tab pos="7594600" algn="l"/>
                <a:tab pos="8013700" algn="l"/>
                <a:tab pos="8369300" algn="l"/>
              </a:tabLst>
              <a:defRPr sz="2136">
                <a:solidFill>
                  <a:schemeClr val="accent2"/>
                </a:solidFill>
              </a:defRPr>
            </a:pPr>
            <a:r>
              <a:t>T = ħ c</a:t>
            </a:r>
            <a:r>
              <a:rPr baseline="33123"/>
              <a:t>3</a:t>
            </a:r>
            <a:r>
              <a:t> / 8π GM k</a:t>
            </a:r>
            <a:r>
              <a:rPr baseline="-36337"/>
              <a:t>B</a:t>
            </a:r>
            <a:r>
              <a:t> = 6 x10</a:t>
            </a:r>
            <a:r>
              <a:rPr baseline="33123"/>
              <a:t>-8</a:t>
            </a:r>
            <a:r>
              <a:t> K (M</a:t>
            </a:r>
            <a:r>
              <a:rPr baseline="-36337"/>
              <a:t>ʘ</a:t>
            </a:r>
            <a:r>
              <a:t>/ M) = </a:t>
            </a:r>
          </a:p>
          <a:p>
            <a:pPr marL="192151" indent="-192151" defTabSz="406908">
              <a:spcBef>
                <a:spcPts val="1200"/>
              </a:spcBef>
              <a:buClr>
                <a:srgbClr val="000000"/>
              </a:buClr>
              <a:buSzPct val="45000"/>
              <a:buFont typeface="Symbol"/>
              <a:buChar char="·"/>
              <a:tabLst>
                <a:tab pos="190500" algn="l"/>
                <a:tab pos="279400" algn="l"/>
                <a:tab pos="685800" algn="l"/>
                <a:tab pos="1092200" algn="l"/>
                <a:tab pos="1498600" algn="l"/>
                <a:tab pos="1905000" algn="l"/>
                <a:tab pos="2311400" algn="l"/>
                <a:tab pos="2717800" algn="l"/>
                <a:tab pos="3124200" algn="l"/>
                <a:tab pos="3530600" algn="l"/>
                <a:tab pos="3937000" algn="l"/>
                <a:tab pos="4343400" algn="l"/>
                <a:tab pos="4749800" algn="l"/>
                <a:tab pos="5156200" algn="l"/>
                <a:tab pos="5562600" algn="l"/>
                <a:tab pos="5969000" algn="l"/>
                <a:tab pos="6375400" algn="l"/>
                <a:tab pos="6781800" algn="l"/>
                <a:tab pos="7188200" algn="l"/>
                <a:tab pos="7594600" algn="l"/>
                <a:tab pos="8013700" algn="l"/>
                <a:tab pos="8369300" algn="l"/>
              </a:tabLst>
              <a:defRPr sz="2136">
                <a:solidFill>
                  <a:schemeClr val="accent2"/>
                </a:solidFill>
              </a:defRPr>
            </a:pPr>
            <a:r>
              <a:t>6 x 10</a:t>
            </a:r>
            <a:r>
              <a:rPr baseline="33123"/>
              <a:t>-8</a:t>
            </a:r>
            <a:r>
              <a:t> K for a one M</a:t>
            </a:r>
            <a:r>
              <a:rPr baseline="-36337"/>
              <a:t>ʘ</a:t>
            </a:r>
            <a:r>
              <a:t> BH and 6 x 10</a:t>
            </a:r>
            <a:r>
              <a:rPr baseline="33123"/>
              <a:t>-15</a:t>
            </a:r>
            <a:r>
              <a:t> K for a 10</a:t>
            </a:r>
            <a:r>
              <a:rPr baseline="33123"/>
              <a:t>7 </a:t>
            </a:r>
            <a:r>
              <a:t>M</a:t>
            </a:r>
            <a:r>
              <a:rPr baseline="-36337"/>
              <a:t>ʘ</a:t>
            </a:r>
            <a:r>
              <a:t> BH &lt;&lt; 2.7 K</a:t>
            </a:r>
          </a:p>
          <a:p>
            <a:pPr marL="192151" indent="-192151" defTabSz="406908">
              <a:spcBef>
                <a:spcPts val="1200"/>
              </a:spcBef>
              <a:buClr>
                <a:srgbClr val="000000"/>
              </a:buClr>
              <a:buSzPct val="45000"/>
              <a:buFont typeface="Symbol"/>
              <a:buChar char="·"/>
              <a:tabLst>
                <a:tab pos="190500" algn="l"/>
                <a:tab pos="279400" algn="l"/>
                <a:tab pos="685800" algn="l"/>
                <a:tab pos="1092200" algn="l"/>
                <a:tab pos="1498600" algn="l"/>
                <a:tab pos="1905000" algn="l"/>
                <a:tab pos="2311400" algn="l"/>
                <a:tab pos="2717800" algn="l"/>
                <a:tab pos="3124200" algn="l"/>
                <a:tab pos="3530600" algn="l"/>
                <a:tab pos="3937000" algn="l"/>
                <a:tab pos="4343400" algn="l"/>
                <a:tab pos="4749800" algn="l"/>
                <a:tab pos="5156200" algn="l"/>
                <a:tab pos="5562600" algn="l"/>
                <a:tab pos="5969000" algn="l"/>
                <a:tab pos="6375400" algn="l"/>
                <a:tab pos="6781800" algn="l"/>
                <a:tab pos="7188200" algn="l"/>
                <a:tab pos="7594600" algn="l"/>
                <a:tab pos="8013700" algn="l"/>
                <a:tab pos="8369300" algn="l"/>
              </a:tabLst>
              <a:defRPr sz="2136">
                <a:solidFill>
                  <a:schemeClr val="accent2"/>
                </a:solidFill>
              </a:defRPr>
            </a:pPr>
            <a:r>
              <a:t>2.7 K for a 2.2 x  10</a:t>
            </a:r>
            <a:r>
              <a:rPr baseline="33123"/>
              <a:t>-8 </a:t>
            </a:r>
            <a:r>
              <a:t>M</a:t>
            </a:r>
            <a:r>
              <a:rPr baseline="-36337"/>
              <a:t>ʘ</a:t>
            </a:r>
            <a:r>
              <a:t> BH and </a:t>
            </a:r>
          </a:p>
          <a:p>
            <a:pPr marL="192151" indent="-192151" defTabSz="406908">
              <a:spcBef>
                <a:spcPts val="1200"/>
              </a:spcBef>
              <a:buClr>
                <a:srgbClr val="000000"/>
              </a:buClr>
              <a:buSzPct val="45000"/>
              <a:buFont typeface="Symbol"/>
              <a:buChar char="·"/>
              <a:tabLst>
                <a:tab pos="190500" algn="l"/>
                <a:tab pos="279400" algn="l"/>
                <a:tab pos="685800" algn="l"/>
                <a:tab pos="1092200" algn="l"/>
                <a:tab pos="1498600" algn="l"/>
                <a:tab pos="1905000" algn="l"/>
                <a:tab pos="2311400" algn="l"/>
                <a:tab pos="2717800" algn="l"/>
                <a:tab pos="3124200" algn="l"/>
                <a:tab pos="3530600" algn="l"/>
                <a:tab pos="3937000" algn="l"/>
                <a:tab pos="4343400" algn="l"/>
                <a:tab pos="4749800" algn="l"/>
                <a:tab pos="5156200" algn="l"/>
                <a:tab pos="5562600" algn="l"/>
                <a:tab pos="5969000" algn="l"/>
                <a:tab pos="6375400" algn="l"/>
                <a:tab pos="6781800" algn="l"/>
                <a:tab pos="7188200" algn="l"/>
                <a:tab pos="7594600" algn="l"/>
                <a:tab pos="8013700" algn="l"/>
                <a:tab pos="8369300" algn="l"/>
              </a:tabLst>
              <a:defRPr sz="2136">
                <a:solidFill>
                  <a:schemeClr val="accent2"/>
                </a:solidFill>
              </a:defRPr>
            </a:pPr>
            <a:r>
              <a:t>BH Radiation then leads to a decrease in mass M with a photon luminosity P and “evaporation time” </a:t>
            </a:r>
            <a:r>
              <a:rPr>
                <a:latin typeface="Symbol"/>
                <a:ea typeface="Symbol"/>
                <a:cs typeface="Symbol"/>
                <a:sym typeface="Symbol"/>
              </a:rPr>
              <a:t>t</a:t>
            </a:r>
            <a:r>
              <a:rPr baseline="-36337"/>
              <a:t>ev</a:t>
            </a:r>
            <a:r>
              <a:t> </a:t>
            </a:r>
          </a:p>
          <a:p>
            <a:pPr marL="192151" indent="-192151" defTabSz="406908">
              <a:spcBef>
                <a:spcPts val="1200"/>
              </a:spcBef>
              <a:buClr>
                <a:srgbClr val="000000"/>
              </a:buClr>
              <a:buSzPct val="45000"/>
              <a:buFont typeface="Symbol"/>
              <a:buChar char="·"/>
              <a:tabLst>
                <a:tab pos="190500" algn="l"/>
                <a:tab pos="279400" algn="l"/>
                <a:tab pos="685800" algn="l"/>
                <a:tab pos="1092200" algn="l"/>
                <a:tab pos="1498600" algn="l"/>
                <a:tab pos="1905000" algn="l"/>
                <a:tab pos="2311400" algn="l"/>
                <a:tab pos="2717800" algn="l"/>
                <a:tab pos="3124200" algn="l"/>
                <a:tab pos="3530600" algn="l"/>
                <a:tab pos="3937000" algn="l"/>
                <a:tab pos="4343400" algn="l"/>
                <a:tab pos="4749800" algn="l"/>
                <a:tab pos="5156200" algn="l"/>
                <a:tab pos="5562600" algn="l"/>
                <a:tab pos="5969000" algn="l"/>
                <a:tab pos="6375400" algn="l"/>
                <a:tab pos="6781800" algn="l"/>
                <a:tab pos="7188200" algn="l"/>
                <a:tab pos="7594600" algn="l"/>
                <a:tab pos="8013700" algn="l"/>
                <a:tab pos="8369300" algn="l"/>
              </a:tabLst>
              <a:defRPr sz="2136">
                <a:solidFill>
                  <a:schemeClr val="accent2"/>
                </a:solidFill>
              </a:defRPr>
            </a:pPr>
            <a:r>
              <a:t>P = ħ c</a:t>
            </a:r>
            <a:r>
              <a:rPr baseline="33123"/>
              <a:t>6 </a:t>
            </a:r>
            <a:r>
              <a:t>/ 15360 π G</a:t>
            </a:r>
            <a:r>
              <a:rPr baseline="33123"/>
              <a:t>2</a:t>
            </a:r>
            <a:r>
              <a:t>M</a:t>
            </a:r>
            <a:r>
              <a:rPr baseline="33123"/>
              <a:t>2</a:t>
            </a:r>
            <a:endParaRPr baseline="33123"/>
          </a:p>
          <a:p>
            <a:pPr marL="192151" indent="-192151" defTabSz="406908">
              <a:spcBef>
                <a:spcPts val="1200"/>
              </a:spcBef>
              <a:buClr>
                <a:srgbClr val="000000"/>
              </a:buClr>
              <a:buSzPct val="45000"/>
              <a:buFont typeface="Symbol"/>
              <a:buChar char="·"/>
              <a:tabLst>
                <a:tab pos="190500" algn="l"/>
                <a:tab pos="279400" algn="l"/>
                <a:tab pos="685800" algn="l"/>
                <a:tab pos="1092200" algn="l"/>
                <a:tab pos="1498600" algn="l"/>
                <a:tab pos="1905000" algn="l"/>
                <a:tab pos="2311400" algn="l"/>
                <a:tab pos="2717800" algn="l"/>
                <a:tab pos="3124200" algn="l"/>
                <a:tab pos="3530600" algn="l"/>
                <a:tab pos="3937000" algn="l"/>
                <a:tab pos="4343400" algn="l"/>
                <a:tab pos="4749800" algn="l"/>
                <a:tab pos="5156200" algn="l"/>
                <a:tab pos="5562600" algn="l"/>
                <a:tab pos="5969000" algn="l"/>
                <a:tab pos="6375400" algn="l"/>
                <a:tab pos="6781800" algn="l"/>
                <a:tab pos="7188200" algn="l"/>
                <a:tab pos="7594600" algn="l"/>
                <a:tab pos="8013700" algn="l"/>
                <a:tab pos="8369300" algn="l"/>
              </a:tabLst>
              <a:defRPr sz="2136">
                <a:solidFill>
                  <a:schemeClr val="accent2"/>
                </a:solidFill>
              </a:defRPr>
            </a:pPr>
            <a:r>
              <a:t>Τime</a:t>
            </a:r>
            <a:r>
              <a:rPr>
                <a:latin typeface="Symbol"/>
                <a:ea typeface="Symbol"/>
                <a:cs typeface="Symbol"/>
                <a:sym typeface="Symbol"/>
              </a:rPr>
              <a:t> t</a:t>
            </a:r>
            <a:r>
              <a:rPr baseline="-36337"/>
              <a:t>ev</a:t>
            </a:r>
            <a:r>
              <a:t> = 5120  π G</a:t>
            </a:r>
            <a:r>
              <a:rPr baseline="33123"/>
              <a:t>2</a:t>
            </a:r>
            <a:r>
              <a:t>M</a:t>
            </a:r>
            <a:r>
              <a:rPr baseline="33123"/>
              <a:t>3</a:t>
            </a:r>
            <a:r>
              <a:t>/</a:t>
            </a:r>
            <a:r>
              <a:rPr baseline="33123"/>
              <a:t> </a:t>
            </a:r>
            <a:r>
              <a:t>ħ c</a:t>
            </a:r>
            <a:r>
              <a:rPr baseline="33123"/>
              <a:t>4 </a:t>
            </a:r>
            <a:r>
              <a:t> = 2.1 x </a:t>
            </a:r>
            <a:r>
              <a:rPr baseline="33123"/>
              <a:t> </a:t>
            </a:r>
            <a:r>
              <a:t>10</a:t>
            </a:r>
            <a:r>
              <a:rPr baseline="33123"/>
              <a:t>67 </a:t>
            </a:r>
            <a:r>
              <a:t>years (M/ M</a:t>
            </a:r>
            <a:r>
              <a:rPr baseline="-36337"/>
              <a:t>ʘ</a:t>
            </a:r>
            <a:r>
              <a:t>)</a:t>
            </a:r>
            <a:r>
              <a:rPr baseline="33123"/>
              <a:t>3 </a:t>
            </a:r>
            <a:r>
              <a:t>=</a:t>
            </a:r>
          </a:p>
          <a:p>
            <a:pPr marL="192151" indent="-192151" defTabSz="406908">
              <a:spcBef>
                <a:spcPts val="1200"/>
              </a:spcBef>
              <a:buClr>
                <a:srgbClr val="000000"/>
              </a:buClr>
              <a:buSzPct val="45000"/>
              <a:buFont typeface="Symbol"/>
              <a:buChar char="·"/>
              <a:tabLst>
                <a:tab pos="190500" algn="l"/>
                <a:tab pos="279400" algn="l"/>
                <a:tab pos="685800" algn="l"/>
                <a:tab pos="1092200" algn="l"/>
                <a:tab pos="1498600" algn="l"/>
                <a:tab pos="1905000" algn="l"/>
                <a:tab pos="2311400" algn="l"/>
                <a:tab pos="2717800" algn="l"/>
                <a:tab pos="3124200" algn="l"/>
                <a:tab pos="3530600" algn="l"/>
                <a:tab pos="3937000" algn="l"/>
                <a:tab pos="4343400" algn="l"/>
                <a:tab pos="4749800" algn="l"/>
                <a:tab pos="5156200" algn="l"/>
                <a:tab pos="5562600" algn="l"/>
                <a:tab pos="5969000" algn="l"/>
                <a:tab pos="6375400" algn="l"/>
                <a:tab pos="6781800" algn="l"/>
                <a:tab pos="7188200" algn="l"/>
                <a:tab pos="7594600" algn="l"/>
                <a:tab pos="8013700" algn="l"/>
                <a:tab pos="8369300" algn="l"/>
              </a:tabLst>
              <a:defRPr sz="2136">
                <a:solidFill>
                  <a:schemeClr val="accent2"/>
                </a:solidFill>
              </a:defRPr>
            </a:pPr>
            <a:r>
              <a:t>Much older than universe for M = M</a:t>
            </a:r>
            <a:r>
              <a:rPr baseline="-36337"/>
              <a:t>ʘ</a:t>
            </a:r>
            <a:r>
              <a:t> </a:t>
            </a:r>
          </a:p>
          <a:p>
            <a:pPr marL="192151" indent="-192151" defTabSz="406908">
              <a:spcBef>
                <a:spcPts val="1200"/>
              </a:spcBef>
              <a:buClr>
                <a:srgbClr val="000000"/>
              </a:buClr>
              <a:buSzPct val="45000"/>
              <a:buFont typeface="Symbol"/>
              <a:buChar char="·"/>
              <a:tabLst>
                <a:tab pos="190500" algn="l"/>
                <a:tab pos="279400" algn="l"/>
                <a:tab pos="685800" algn="l"/>
                <a:tab pos="1092200" algn="l"/>
                <a:tab pos="1498600" algn="l"/>
                <a:tab pos="1905000" algn="l"/>
                <a:tab pos="2311400" algn="l"/>
                <a:tab pos="2717800" algn="l"/>
                <a:tab pos="3124200" algn="l"/>
                <a:tab pos="3530600" algn="l"/>
                <a:tab pos="3937000" algn="l"/>
                <a:tab pos="4343400" algn="l"/>
                <a:tab pos="4749800" algn="l"/>
                <a:tab pos="5156200" algn="l"/>
                <a:tab pos="5562600" algn="l"/>
                <a:tab pos="5969000" algn="l"/>
                <a:tab pos="6375400" algn="l"/>
                <a:tab pos="6781800" algn="l"/>
                <a:tab pos="7188200" algn="l"/>
                <a:tab pos="7594600" algn="l"/>
                <a:tab pos="8013700" algn="l"/>
                <a:tab pos="8369300" algn="l"/>
              </a:tabLst>
              <a:defRPr sz="2136">
                <a:solidFill>
                  <a:schemeClr val="accent2"/>
                </a:solidFill>
              </a:defRPr>
            </a:pPr>
            <a:r>
              <a:t>Universe age for M = 7.8 x 10</a:t>
            </a:r>
            <a:r>
              <a:rPr baseline="33123"/>
              <a:t>-20 </a:t>
            </a:r>
            <a:r>
              <a:t>M</a:t>
            </a:r>
            <a:r>
              <a:rPr baseline="-36337"/>
              <a:t>ʘ </a:t>
            </a:r>
            <a:r>
              <a:t>= 1.55 x 10</a:t>
            </a:r>
            <a:r>
              <a:rPr baseline="33123"/>
              <a:t>11 </a:t>
            </a:r>
            <a:r>
              <a:t>kg &lt;&lt; M</a:t>
            </a:r>
            <a:r>
              <a:rPr baseline="-36337">
                <a:latin typeface="Symbol"/>
                <a:ea typeface="Symbol"/>
                <a:cs typeface="Symbol"/>
                <a:sym typeface="Symbol"/>
              </a:rPr>
              <a:t>Å</a:t>
            </a:r>
            <a:r>
              <a:rPr baseline="-36337"/>
              <a:t> </a:t>
            </a:r>
            <a:r>
              <a:t>= 6 x 10</a:t>
            </a:r>
            <a:r>
              <a:rPr baseline="33123"/>
              <a:t>24 </a:t>
            </a:r>
            <a:r>
              <a:t>kg</a:t>
            </a: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76" name="Introduction"/>
          <p:cNvSpPr txBox="1"/>
          <p:nvPr>
            <p:ph type="title"/>
          </p:nvPr>
        </p:nvSpPr>
        <p:spPr>
          <a:prstGeom prst="rect">
            <a:avLst/>
          </a:prstGeom>
        </p:spPr>
        <p:txBody>
          <a:bodyPr/>
          <a:lstStyle/>
          <a:p>
            <a:pPr/>
            <a:r>
              <a:t>Introduction</a:t>
            </a:r>
          </a:p>
        </p:txBody>
      </p:sp>
      <p:sp>
        <p:nvSpPr>
          <p:cNvPr id="77" name="I gave an Astro JC presentation during August, 2021 on Hawking Radiation and the Unruh Effect!…"/>
          <p:cNvSpPr txBox="1"/>
          <p:nvPr>
            <p:ph type="body" idx="1"/>
          </p:nvPr>
        </p:nvSpPr>
        <p:spPr>
          <a:prstGeom prst="rect">
            <a:avLst/>
          </a:prstGeom>
        </p:spPr>
        <p:txBody>
          <a:bodyPr/>
          <a:lstStyle/>
          <a:p>
            <a:pPr marL="0" indent="0">
              <a:lnSpc>
                <a:spcPct val="100000"/>
              </a:lnSpc>
              <a:spcBef>
                <a:spcPts val="1200"/>
              </a:spcBef>
              <a:defRPr sz="2400">
                <a:solidFill>
                  <a:schemeClr val="accent2"/>
                </a:solidFill>
              </a:defRPr>
            </a:pPr>
            <a:r>
              <a:t>I gave an Astro JC presentation during August, 2021 on Hawking Radiation and the Unruh Effect!</a:t>
            </a:r>
          </a:p>
          <a:p>
            <a:pPr marL="0" indent="0">
              <a:lnSpc>
                <a:spcPct val="100000"/>
              </a:lnSpc>
              <a:spcBef>
                <a:spcPts val="1200"/>
              </a:spcBef>
              <a:defRPr sz="2400">
                <a:solidFill>
                  <a:schemeClr val="accent2"/>
                </a:solidFill>
              </a:defRPr>
            </a:pPr>
            <a:r>
              <a:t>See references first</a:t>
            </a:r>
          </a:p>
        </p:txBody>
      </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79" name="GR: Extraction of Black Hole Energy (Classical)"/>
          <p:cNvSpPr txBox="1"/>
          <p:nvPr>
            <p:ph type="title"/>
          </p:nvPr>
        </p:nvSpPr>
        <p:spPr>
          <a:prstGeom prst="rect">
            <a:avLst/>
          </a:prstGeom>
        </p:spPr>
        <p:txBody>
          <a:bodyPr/>
          <a:lstStyle>
            <a:lvl1pPr defTabSz="438911">
              <a:tabLst>
                <a:tab pos="431800" algn="l"/>
                <a:tab pos="876300" algn="l"/>
                <a:tab pos="1308100" algn="l"/>
                <a:tab pos="1752600" algn="l"/>
                <a:tab pos="2184400" algn="l"/>
                <a:tab pos="2628900" algn="l"/>
                <a:tab pos="3060700" algn="l"/>
                <a:tab pos="3505200" algn="l"/>
                <a:tab pos="3949700" algn="l"/>
                <a:tab pos="4381500" algn="l"/>
                <a:tab pos="4826000" algn="l"/>
                <a:tab pos="5257800" algn="l"/>
                <a:tab pos="5702300" algn="l"/>
                <a:tab pos="6134100" algn="l"/>
                <a:tab pos="6578600" algn="l"/>
                <a:tab pos="7010400" algn="l"/>
                <a:tab pos="7454900" algn="l"/>
                <a:tab pos="7899400" algn="l"/>
                <a:tab pos="8331200" algn="l"/>
                <a:tab pos="8775700" algn="l"/>
              </a:tabLst>
              <a:defRPr sz="4224">
                <a:solidFill>
                  <a:schemeClr val="accent2"/>
                </a:solidFill>
              </a:defRPr>
            </a:lvl1pPr>
          </a:lstStyle>
          <a:p>
            <a:pPr/>
            <a:r>
              <a:t>GR: Extraction of Black Hole Energy (Classical)</a:t>
            </a:r>
          </a:p>
        </p:txBody>
      </p:sp>
      <p:sp>
        <p:nvSpPr>
          <p:cNvPr id="80" name="Penrose (1969) process to extract rotational energy from the ergosphere of a Kerr BH…"/>
          <p:cNvSpPr txBox="1"/>
          <p:nvPr>
            <p:ph type="body" idx="1"/>
          </p:nvPr>
        </p:nvSpPr>
        <p:spPr>
          <a:xfrm>
            <a:off x="495812" y="1751012"/>
            <a:ext cx="8769351" cy="4054476"/>
          </a:xfrm>
          <a:prstGeom prst="rect">
            <a:avLst/>
          </a:prstGeom>
        </p:spPr>
        <p:txBody>
          <a:bodyPr/>
          <a:lstStyle/>
          <a:p>
            <a:pPr marL="318357" indent="-239649" defTabSz="338327">
              <a:spcBef>
                <a:spcPts val="1000"/>
              </a:spcBef>
              <a:buClr>
                <a:srgbClr val="000000"/>
              </a:buClr>
              <a:buSzPct val="45000"/>
              <a:buChar char="●"/>
              <a:tabLst>
                <a:tab pos="304800" algn="l"/>
                <a:tab pos="393700" algn="l"/>
                <a:tab pos="723900" algn="l"/>
                <a:tab pos="1066800" algn="l"/>
                <a:tab pos="1409700" algn="l"/>
                <a:tab pos="1739900" algn="l"/>
                <a:tab pos="2082800" algn="l"/>
                <a:tab pos="2413000" algn="l"/>
                <a:tab pos="2755900" algn="l"/>
                <a:tab pos="3098800" algn="l"/>
                <a:tab pos="3429000" algn="l"/>
                <a:tab pos="3771900" algn="l"/>
                <a:tab pos="4114800" algn="l"/>
                <a:tab pos="4445000" algn="l"/>
                <a:tab pos="4787900" algn="l"/>
                <a:tab pos="5130800" algn="l"/>
                <a:tab pos="5461000" algn="l"/>
                <a:tab pos="5803900" algn="l"/>
                <a:tab pos="6134100" algn="l"/>
                <a:tab pos="6477000" algn="l"/>
                <a:tab pos="6819900" algn="l"/>
              </a:tabLst>
              <a:defRPr sz="2368">
                <a:solidFill>
                  <a:schemeClr val="accent2"/>
                </a:solidFill>
              </a:defRPr>
            </a:pPr>
            <a:r>
              <a:t>Penrose (1969) process to extract rotational energy from the ergosphere of a Kerr BH</a:t>
            </a:r>
          </a:p>
          <a:p>
            <a:pPr marL="318357" indent="-239649" defTabSz="338327">
              <a:spcBef>
                <a:spcPts val="1000"/>
              </a:spcBef>
              <a:buClr>
                <a:srgbClr val="000000"/>
              </a:buClr>
              <a:buSzPct val="45000"/>
              <a:buChar char="●"/>
              <a:tabLst>
                <a:tab pos="304800" algn="l"/>
                <a:tab pos="393700" algn="l"/>
                <a:tab pos="723900" algn="l"/>
                <a:tab pos="1066800" algn="l"/>
                <a:tab pos="1409700" algn="l"/>
                <a:tab pos="1739900" algn="l"/>
                <a:tab pos="2082800" algn="l"/>
                <a:tab pos="2413000" algn="l"/>
                <a:tab pos="2755900" algn="l"/>
                <a:tab pos="3098800" algn="l"/>
                <a:tab pos="3429000" algn="l"/>
                <a:tab pos="3771900" algn="l"/>
                <a:tab pos="4114800" algn="l"/>
                <a:tab pos="4445000" algn="l"/>
                <a:tab pos="4787900" algn="l"/>
                <a:tab pos="5130800" algn="l"/>
                <a:tab pos="5461000" algn="l"/>
                <a:tab pos="5803900" algn="l"/>
                <a:tab pos="6134100" algn="l"/>
                <a:tab pos="6477000" algn="l"/>
                <a:tab pos="6819900" algn="l"/>
              </a:tabLst>
              <a:defRPr sz="2368">
                <a:solidFill>
                  <a:schemeClr val="accent2"/>
                </a:solidFill>
              </a:defRPr>
            </a:pPr>
            <a:r>
              <a:t>Christodoulou (1971) limit of 29% on the mass of an extreme Kerr BH that can be extracted</a:t>
            </a:r>
          </a:p>
          <a:p>
            <a:pPr marL="318357" indent="-239649" defTabSz="338327">
              <a:spcBef>
                <a:spcPts val="1000"/>
              </a:spcBef>
              <a:buClr>
                <a:srgbClr val="000000"/>
              </a:buClr>
              <a:buSzPct val="45000"/>
              <a:buChar char="●"/>
              <a:tabLst>
                <a:tab pos="304800" algn="l"/>
                <a:tab pos="393700" algn="l"/>
                <a:tab pos="723900" algn="l"/>
                <a:tab pos="1066800" algn="l"/>
                <a:tab pos="1409700" algn="l"/>
                <a:tab pos="1739900" algn="l"/>
                <a:tab pos="2082800" algn="l"/>
                <a:tab pos="2413000" algn="l"/>
                <a:tab pos="2755900" algn="l"/>
                <a:tab pos="3098800" algn="l"/>
                <a:tab pos="3429000" algn="l"/>
                <a:tab pos="3771900" algn="l"/>
                <a:tab pos="4114800" algn="l"/>
                <a:tab pos="4445000" algn="l"/>
                <a:tab pos="4787900" algn="l"/>
                <a:tab pos="5130800" algn="l"/>
                <a:tab pos="5461000" algn="l"/>
                <a:tab pos="5803900" algn="l"/>
                <a:tab pos="6134100" algn="l"/>
                <a:tab pos="6477000" algn="l"/>
                <a:tab pos="6819900" algn="l"/>
              </a:tabLst>
              <a:defRPr sz="2368">
                <a:solidFill>
                  <a:schemeClr val="accent2"/>
                </a:solidFill>
              </a:defRPr>
            </a:pPr>
            <a:r>
              <a:t>Hawking (1971?) theorized that the total area of BH event horizons does not decrease.  This was recently noticed observationally in an analysis of LIGO event GW150914; it related the areas of the event horizons of the BHs before and after the amalgamation</a:t>
            </a:r>
          </a:p>
          <a:p>
            <a:pPr marL="318357" indent="-239649" defTabSz="338327">
              <a:spcBef>
                <a:spcPts val="1000"/>
              </a:spcBef>
              <a:buClr>
                <a:srgbClr val="000000"/>
              </a:buClr>
              <a:buSzPct val="45000"/>
              <a:buChar char="●"/>
              <a:tabLst>
                <a:tab pos="304800" algn="l"/>
                <a:tab pos="393700" algn="l"/>
                <a:tab pos="723900" algn="l"/>
                <a:tab pos="1066800" algn="l"/>
                <a:tab pos="1409700" algn="l"/>
                <a:tab pos="1739900" algn="l"/>
                <a:tab pos="2082800" algn="l"/>
                <a:tab pos="2413000" algn="l"/>
                <a:tab pos="2755900" algn="l"/>
                <a:tab pos="3098800" algn="l"/>
                <a:tab pos="3429000" algn="l"/>
                <a:tab pos="3771900" algn="l"/>
                <a:tab pos="4114800" algn="l"/>
                <a:tab pos="4445000" algn="l"/>
                <a:tab pos="4787900" algn="l"/>
                <a:tab pos="5130800" algn="l"/>
                <a:tab pos="5461000" algn="l"/>
                <a:tab pos="5803900" algn="l"/>
                <a:tab pos="6134100" algn="l"/>
                <a:tab pos="6477000" algn="l"/>
                <a:tab pos="6819900" algn="l"/>
              </a:tabLst>
              <a:defRPr sz="2368">
                <a:solidFill>
                  <a:schemeClr val="accent2"/>
                </a:solidFill>
              </a:defRPr>
            </a:pPr>
            <a:r>
              <a:t>Bekenstein (1973) introduced the similarity of BH area and entropy.</a:t>
            </a:r>
          </a:p>
        </p:txBody>
      </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82" name="Four Laws of Thermodynamics and…"/>
          <p:cNvSpPr txBox="1"/>
          <p:nvPr>
            <p:ph type="title"/>
          </p:nvPr>
        </p:nvSpPr>
        <p:spPr>
          <a:xfrm>
            <a:off x="542925" y="301625"/>
            <a:ext cx="8985250" cy="1176338"/>
          </a:xfrm>
          <a:prstGeom prst="rect">
            <a:avLst/>
          </a:prstGeom>
        </p:spPr>
        <p:txBody>
          <a:bodyPr/>
          <a:lstStyle/>
          <a:p>
            <a:pPr>
              <a:defRPr>
                <a:solidFill>
                  <a:schemeClr val="accent2"/>
                </a:solidFill>
              </a:defRPr>
            </a:pPr>
            <a:r>
              <a:t>Four Laws of Thermodynamics and </a:t>
            </a:r>
          </a:p>
          <a:p>
            <a:pPr>
              <a:defRPr>
                <a:solidFill>
                  <a:schemeClr val="accent2"/>
                </a:solidFill>
              </a:defRPr>
            </a:pPr>
            <a:r>
              <a:t>of Black-Hole Mechanics</a:t>
            </a:r>
          </a:p>
        </p:txBody>
      </p:sp>
      <p:sp>
        <p:nvSpPr>
          <p:cNvPr id="83" name="The latter were formulated as such by Bardeen, Carter, and Hawking in 1973."/>
          <p:cNvSpPr txBox="1"/>
          <p:nvPr>
            <p:ph type="body" idx="1"/>
          </p:nvPr>
        </p:nvSpPr>
        <p:spPr>
          <a:xfrm>
            <a:off x="650875" y="1979612"/>
            <a:ext cx="8769350" cy="4054476"/>
          </a:xfrm>
          <a:prstGeom prst="rect">
            <a:avLst/>
          </a:prstGeom>
        </p:spPr>
        <p:txBody>
          <a:bodyPr/>
          <a:lstStyle>
            <a:lvl1pPr>
              <a:defRPr>
                <a:solidFill>
                  <a:schemeClr val="accent2"/>
                </a:solidFill>
              </a:defRPr>
            </a:lvl1pPr>
          </a:lstStyle>
          <a:p>
            <a:pPr/>
            <a:r>
              <a:t>The latter were formulated as such by Bardeen, Carter, and Hawking in 1973. </a:t>
            </a:r>
          </a:p>
        </p:txBody>
      </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85" name="Zeroth Law"/>
          <p:cNvSpPr txBox="1"/>
          <p:nvPr>
            <p:ph type="title"/>
          </p:nvPr>
        </p:nvSpPr>
        <p:spPr>
          <a:prstGeom prst="rect">
            <a:avLst/>
          </a:prstGeom>
        </p:spPr>
        <p:txBody>
          <a:bodyPr/>
          <a:lstStyle>
            <a:lvl1pPr>
              <a:defRPr sz="4400">
                <a:solidFill>
                  <a:schemeClr val="accent2"/>
                </a:solidFill>
              </a:defRPr>
            </a:lvl1pPr>
          </a:lstStyle>
          <a:p>
            <a:pPr/>
            <a:r>
              <a:t>Zeroth Law</a:t>
            </a:r>
          </a:p>
        </p:txBody>
      </p:sp>
      <p:sp>
        <p:nvSpPr>
          <p:cNvPr id="86" name="Classical Thermodynamics…"/>
          <p:cNvSpPr txBox="1"/>
          <p:nvPr>
            <p:ph type="body" idx="1"/>
          </p:nvPr>
        </p:nvSpPr>
        <p:spPr>
          <a:xfrm>
            <a:off x="448186" y="1992107"/>
            <a:ext cx="9174728" cy="4054476"/>
          </a:xfrm>
          <a:prstGeom prst="rect">
            <a:avLst/>
          </a:prstGeom>
        </p:spPr>
        <p:txBody>
          <a:bodyPr/>
          <a:lstStyle/>
          <a:p>
            <a:pPr>
              <a:defRPr>
                <a:solidFill>
                  <a:schemeClr val="accent2"/>
                </a:solidFill>
              </a:defRPr>
            </a:pPr>
            <a:r>
              <a:t>Classical Thermodynamics</a:t>
            </a:r>
          </a:p>
          <a:p>
            <a:pPr marL="0" indent="0">
              <a:lnSpc>
                <a:spcPct val="100000"/>
              </a:lnSpc>
              <a:spcBef>
                <a:spcPts val="1600"/>
              </a:spcBef>
              <a:defRPr i="1" sz="2400">
                <a:solidFill>
                  <a:schemeClr val="accent2"/>
                </a:solidFill>
                <a:latin typeface="+mj-lt"/>
                <a:ea typeface="+mj-ea"/>
                <a:cs typeface="+mj-cs"/>
                <a:sym typeface="Helvetica"/>
              </a:defRPr>
            </a:pPr>
            <a:r>
              <a:t>If two systems are each in thermal equilibrium with a third, they are also in thermal equilibrium with each other.</a:t>
            </a:r>
          </a:p>
          <a:p>
            <a:pPr>
              <a:defRPr>
                <a:solidFill>
                  <a:schemeClr val="accent2"/>
                </a:solidFill>
              </a:defRPr>
            </a:pPr>
          </a:p>
          <a:p>
            <a:pPr>
              <a:defRPr>
                <a:solidFill>
                  <a:schemeClr val="accent2"/>
                </a:solidFill>
              </a:defRPr>
            </a:pPr>
            <a:r>
              <a:t>Black-Hole Mechanics</a:t>
            </a:r>
          </a:p>
          <a:p>
            <a:pPr marL="0" indent="0">
              <a:lnSpc>
                <a:spcPct val="100000"/>
              </a:lnSpc>
              <a:spcBef>
                <a:spcPts val="1600"/>
              </a:spcBef>
              <a:defRPr sz="1600">
                <a:solidFill>
                  <a:schemeClr val="accent2"/>
                </a:solidFill>
                <a:latin typeface="+mj-lt"/>
                <a:ea typeface="+mj-ea"/>
                <a:cs typeface="+mj-cs"/>
                <a:sym typeface="Helvetica"/>
              </a:defRPr>
            </a:pPr>
            <a:r>
              <a:rPr i="1" sz="2400"/>
              <a:t>The horizon has constant </a:t>
            </a:r>
            <a:r>
              <a:rPr i="1" sz="2400">
                <a:hlinkClick r:id="rId2" invalidUrl="" action="" tgtFrame="" tooltip="" history="1" highlightClick="0" endSnd="0"/>
              </a:rPr>
              <a:t>surface gravity</a:t>
            </a:r>
            <a:r>
              <a:rPr i="1" sz="2400"/>
              <a:t> for a stationary black hole</a:t>
            </a:r>
            <a:r>
              <a:rPr sz="2400"/>
              <a:t>. This is a theoretical statement based on differential geometry.</a:t>
            </a:r>
          </a:p>
        </p:txBody>
      </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88" name="First Law"/>
          <p:cNvSpPr txBox="1"/>
          <p:nvPr>
            <p:ph type="title"/>
          </p:nvPr>
        </p:nvSpPr>
        <p:spPr>
          <a:prstGeom prst="rect">
            <a:avLst/>
          </a:prstGeom>
        </p:spPr>
        <p:txBody>
          <a:bodyPr/>
          <a:lstStyle>
            <a:lvl1pPr>
              <a:defRPr sz="4400">
                <a:solidFill>
                  <a:schemeClr val="accent2"/>
                </a:solidFill>
              </a:defRPr>
            </a:lvl1pPr>
          </a:lstStyle>
          <a:p>
            <a:pPr/>
            <a:r>
              <a:t>First Law</a:t>
            </a:r>
          </a:p>
        </p:txBody>
      </p:sp>
      <p:sp>
        <p:nvSpPr>
          <p:cNvPr id="89" name="Classical Thermodynamics…"/>
          <p:cNvSpPr txBox="1"/>
          <p:nvPr>
            <p:ph type="body" idx="1"/>
          </p:nvPr>
        </p:nvSpPr>
        <p:spPr>
          <a:xfrm>
            <a:off x="525390" y="1377013"/>
            <a:ext cx="9180585" cy="5821809"/>
          </a:xfrm>
          <a:prstGeom prst="rect">
            <a:avLst/>
          </a:prstGeom>
        </p:spPr>
        <p:txBody>
          <a:bodyPr/>
          <a:lstStyle/>
          <a:p>
            <a:pPr marL="332613" indent="-332613" defTabSz="443484">
              <a:spcBef>
                <a:spcPts val="1300"/>
              </a:spcBef>
              <a:defRPr sz="3104">
                <a:solidFill>
                  <a:schemeClr val="accent2"/>
                </a:solidFill>
              </a:defRPr>
            </a:pPr>
            <a:r>
              <a:t>Classical Thermodynamics</a:t>
            </a:r>
          </a:p>
          <a:p>
            <a:pPr marL="0" indent="0" defTabSz="443484">
              <a:lnSpc>
                <a:spcPct val="100000"/>
              </a:lnSpc>
              <a:spcBef>
                <a:spcPts val="1500"/>
              </a:spcBef>
              <a:defRPr i="1" sz="1552">
                <a:solidFill>
                  <a:schemeClr val="accent2"/>
                </a:solidFill>
                <a:latin typeface="+mj-lt"/>
                <a:ea typeface="+mj-ea"/>
                <a:cs typeface="+mj-cs"/>
                <a:sym typeface="Helvetica"/>
              </a:defRPr>
            </a:pPr>
            <a:r>
              <a:t>I</a:t>
            </a:r>
            <a:r>
              <a:rPr sz="1746"/>
              <a:t>n a process without transfer of matter, the change in </a:t>
            </a:r>
            <a:r>
              <a:rPr sz="1746">
                <a:hlinkClick r:id="rId2" invalidUrl="" action="" tgtFrame="" tooltip="" history="1" highlightClick="0" endSnd="0"/>
              </a:rPr>
              <a:t>internal energy</a:t>
            </a:r>
            <a:r>
              <a:rPr sz="1746"/>
              <a:t>,</a:t>
            </a:r>
            <a:r>
              <a:rPr i="0" sz="1746"/>
              <a:t> </a:t>
            </a:r>
            <a:r>
              <a:rPr sz="1746"/>
              <a:t>ΔU, of a </a:t>
            </a:r>
            <a:r>
              <a:rPr sz="1746">
                <a:hlinkClick r:id="rId3" invalidUrl="" action="" tgtFrame="" tooltip="" history="1" highlightClick="0" endSnd="0"/>
              </a:rPr>
              <a:t>thermodynamic system</a:t>
            </a:r>
            <a:r>
              <a:rPr sz="1746"/>
              <a:t> is equal to the energy gained as heat, </a:t>
            </a:r>
            <a:r>
              <a:rPr b="1" sz="1746"/>
              <a:t>H,</a:t>
            </a:r>
            <a:r>
              <a:rPr sz="1746"/>
              <a:t> less the work </a:t>
            </a:r>
            <a:r>
              <a:rPr i="0" sz="1746">
                <a:latin typeface="STIX Two Math Regular"/>
                <a:ea typeface="STIX Two Math Regular"/>
                <a:cs typeface="STIX Two Math Regular"/>
                <a:sym typeface="STIX Two Math Regular"/>
              </a:rPr>
              <a:t> </a:t>
            </a:r>
            <a:r>
              <a:rPr sz="1746"/>
              <a:t>, done by the system on its surroundings:</a:t>
            </a:r>
          </a:p>
          <a:p>
            <a:pPr marL="0" indent="0" defTabSz="443484">
              <a:lnSpc>
                <a:spcPct val="100000"/>
              </a:lnSpc>
              <a:spcBef>
                <a:spcPts val="0"/>
              </a:spcBef>
              <a:defRPr i="1" sz="1862">
                <a:solidFill>
                  <a:schemeClr val="accent2"/>
                </a:solidFill>
                <a:latin typeface="+mj-lt"/>
                <a:ea typeface="+mj-ea"/>
                <a:cs typeface="+mj-cs"/>
                <a:sym typeface="Helvetica"/>
              </a:defRPr>
            </a:pPr>
            <a:r>
              <a:t>ΔU = </a:t>
            </a:r>
            <a:r>
              <a:rPr b="1"/>
              <a:t>H </a:t>
            </a:r>
            <a:r>
              <a:t>- W = T ΔS - P ΔV</a:t>
            </a:r>
          </a:p>
          <a:p>
            <a:pPr marL="332613" indent="-332613" defTabSz="443484">
              <a:spcBef>
                <a:spcPts val="1300"/>
              </a:spcBef>
              <a:defRPr sz="3104">
                <a:solidFill>
                  <a:schemeClr val="accent2"/>
                </a:solidFill>
              </a:defRPr>
            </a:pPr>
          </a:p>
          <a:p>
            <a:pPr marL="332613" indent="-332613" defTabSz="443484">
              <a:spcBef>
                <a:spcPts val="1300"/>
              </a:spcBef>
              <a:defRPr sz="3104">
                <a:solidFill>
                  <a:schemeClr val="accent2"/>
                </a:solidFill>
              </a:defRPr>
            </a:pPr>
            <a:r>
              <a:t>Black-Hole Mechanics</a:t>
            </a:r>
          </a:p>
          <a:p>
            <a:pPr marL="0" indent="0" defTabSz="443484">
              <a:lnSpc>
                <a:spcPct val="100000"/>
              </a:lnSpc>
              <a:spcBef>
                <a:spcPts val="1500"/>
              </a:spcBef>
              <a:defRPr i="1" sz="1746">
                <a:solidFill>
                  <a:schemeClr val="accent2"/>
                </a:solidFill>
                <a:latin typeface="+mj-lt"/>
                <a:ea typeface="+mj-ea"/>
                <a:cs typeface="+mj-cs"/>
                <a:sym typeface="Helvetica"/>
              </a:defRPr>
            </a:pPr>
            <a:r>
              <a:t>For perturbations of stationary black holes, the change of energy is related to change of area, angular momentum, and electric charge by </a:t>
            </a:r>
          </a:p>
          <a:p>
            <a:pPr marL="0" indent="0" defTabSz="443484">
              <a:lnSpc>
                <a:spcPct val="100000"/>
              </a:lnSpc>
              <a:spcBef>
                <a:spcPts val="1500"/>
              </a:spcBef>
              <a:defRPr i="1" sz="1746">
                <a:solidFill>
                  <a:schemeClr val="accent2"/>
                </a:solidFill>
                <a:latin typeface="+mj-lt"/>
                <a:ea typeface="+mj-ea"/>
                <a:cs typeface="+mj-cs"/>
                <a:sym typeface="Helvetica"/>
              </a:defRPr>
            </a:pPr>
            <a:r>
              <a:t>dE = (κ/8π)dA + Ω dJ + Φ dQ,</a:t>
            </a:r>
          </a:p>
          <a:p>
            <a:pPr marL="0" indent="0" defTabSz="443484">
              <a:lnSpc>
                <a:spcPct val="100000"/>
              </a:lnSpc>
              <a:spcBef>
                <a:spcPts val="1500"/>
              </a:spcBef>
              <a:defRPr i="1" sz="1746">
                <a:solidFill>
                  <a:schemeClr val="accent2"/>
                </a:solidFill>
                <a:latin typeface="+mj-lt"/>
                <a:ea typeface="+mj-ea"/>
                <a:cs typeface="+mj-cs"/>
                <a:sym typeface="Helvetica"/>
              </a:defRPr>
            </a:pPr>
            <a:r>
              <a:t>where E is the </a:t>
            </a:r>
            <a:r>
              <a:rPr>
                <a:hlinkClick r:id="rId4" invalidUrl="" action="" tgtFrame="" tooltip="" history="1" highlightClick="0" endSnd="0"/>
              </a:rPr>
              <a:t>energy</a:t>
            </a:r>
            <a:r>
              <a:t>, κ is the </a:t>
            </a:r>
            <a:r>
              <a:rPr>
                <a:hlinkClick r:id="rId5" invalidUrl="" action="" tgtFrame="" tooltip="" history="1" highlightClick="0" endSnd="0"/>
              </a:rPr>
              <a:t>surface gravity</a:t>
            </a:r>
            <a:r>
              <a:t>, A is the horizon area, Ω is the </a:t>
            </a:r>
            <a:r>
              <a:rPr>
                <a:hlinkClick r:id="rId6" invalidUrl="" action="" tgtFrame="" tooltip="" history="1" highlightClick="0" endSnd="0"/>
              </a:rPr>
              <a:t>angular velocity</a:t>
            </a:r>
            <a:r>
              <a:t>, J is the </a:t>
            </a:r>
            <a:r>
              <a:rPr>
                <a:hlinkClick r:id="rId7" invalidUrl="" action="" tgtFrame="" tooltip="" history="1" highlightClick="0" endSnd="0"/>
              </a:rPr>
              <a:t>angular momentum</a:t>
            </a:r>
            <a:r>
              <a:t>, Φ is the </a:t>
            </a:r>
            <a:r>
              <a:rPr>
                <a:hlinkClick r:id="rId8" invalidUrl="" action="" tgtFrame="" tooltip="" history="1" highlightClick="0" endSnd="0"/>
              </a:rPr>
              <a:t>electrostatic potential</a:t>
            </a:r>
            <a:r>
              <a:t> and Q is the </a:t>
            </a:r>
            <a:r>
              <a:rPr>
                <a:hlinkClick r:id="rId9" invalidUrl="" action="" tgtFrame="" tooltip="" history="1" highlightClick="0" endSnd="0"/>
              </a:rPr>
              <a:t>electric charge</a:t>
            </a:r>
            <a:r>
              <a:t>. Though the first term on the right is analogous to the classical thermodynamic term with the product of temperature and entropy, these factors are </a:t>
            </a:r>
            <a:r>
              <a:rPr u="sng"/>
              <a:t>not</a:t>
            </a:r>
            <a:r>
              <a:t> the temperature and entropy of the black hole. In fact, the effective temperature of a classical black hole is absolute zero.</a:t>
            </a:r>
          </a:p>
        </p:txBody>
      </p:sp>
      <p:pic>
        <p:nvPicPr>
          <p:cNvPr id="90" name="54a9c4c547f4d6111f81946cad242b18298d70b7.svg" descr="54a9c4c547f4d6111f81946cad242b18298d70b7.svg"/>
          <p:cNvPicPr>
            <a:picLocks noChangeAspect="1"/>
          </p:cNvPicPr>
          <p:nvPr/>
        </p:nvPicPr>
        <p:blipFill>
          <a:blip r:embed="rId10">
            <a:extLst/>
          </a:blip>
          <a:stretch>
            <a:fillRect/>
          </a:stretch>
        </p:blipFill>
        <p:spPr>
          <a:xfrm>
            <a:off x="525390" y="1377013"/>
            <a:ext cx="221854" cy="198240"/>
          </a:xfrm>
          <a:prstGeom prst="rect">
            <a:avLst/>
          </a:prstGeom>
          <a:ln w="12700">
            <a:miter lim="400000"/>
          </a:ln>
        </p:spPr>
      </p:pic>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92" name="Second Law"/>
          <p:cNvSpPr txBox="1"/>
          <p:nvPr>
            <p:ph type="title"/>
          </p:nvPr>
        </p:nvSpPr>
        <p:spPr>
          <a:prstGeom prst="rect">
            <a:avLst/>
          </a:prstGeom>
        </p:spPr>
        <p:txBody>
          <a:bodyPr/>
          <a:lstStyle>
            <a:lvl1pPr>
              <a:defRPr sz="4400">
                <a:solidFill>
                  <a:schemeClr val="accent2"/>
                </a:solidFill>
              </a:defRPr>
            </a:lvl1pPr>
          </a:lstStyle>
          <a:p>
            <a:pPr/>
            <a:r>
              <a:t>Second Law</a:t>
            </a:r>
          </a:p>
        </p:txBody>
      </p:sp>
      <p:sp>
        <p:nvSpPr>
          <p:cNvPr id="93" name="Classical Thermodynamics…"/>
          <p:cNvSpPr txBox="1"/>
          <p:nvPr>
            <p:ph type="body" idx="1"/>
          </p:nvPr>
        </p:nvSpPr>
        <p:spPr>
          <a:xfrm>
            <a:off x="365125" y="1536717"/>
            <a:ext cx="9340851" cy="5554969"/>
          </a:xfrm>
          <a:prstGeom prst="rect">
            <a:avLst/>
          </a:prstGeom>
        </p:spPr>
        <p:txBody>
          <a:bodyPr/>
          <a:lstStyle/>
          <a:p>
            <a:pPr>
              <a:defRPr>
                <a:solidFill>
                  <a:schemeClr val="accent2"/>
                </a:solidFill>
              </a:defRPr>
            </a:pPr>
            <a:r>
              <a:t>Classical Thermodynamics</a:t>
            </a:r>
          </a:p>
          <a:p>
            <a:pPr marL="0" indent="0">
              <a:lnSpc>
                <a:spcPct val="100000"/>
              </a:lnSpc>
              <a:spcBef>
                <a:spcPts val="1600"/>
              </a:spcBef>
              <a:defRPr i="1" sz="1800">
                <a:solidFill>
                  <a:schemeClr val="accent2"/>
                </a:solidFill>
                <a:latin typeface="+mj-lt"/>
                <a:ea typeface="+mj-ea"/>
                <a:cs typeface="+mj-cs"/>
                <a:sym typeface="Helvetica"/>
              </a:defRPr>
            </a:pPr>
            <a:r>
              <a:t>Heat does not spontaneously flow from a colder body to a hotter body.  The law observes that, when the system is isolated from the outside world and from forces, there is a definite thermodynamic quantity, its </a:t>
            </a:r>
            <a:r>
              <a:rPr>
                <a:hlinkClick r:id="rId2" invalidUrl="" action="" tgtFrame="" tooltip="" history="1" highlightClick="0" endSnd="0"/>
              </a:rPr>
              <a:t>entropy</a:t>
            </a:r>
            <a:r>
              <a:t>, that increases as the constraints are removed, eventually reaching a maximum value at thermodynamic equilibrium.</a:t>
            </a:r>
          </a:p>
          <a:p>
            <a:pPr>
              <a:defRPr>
                <a:solidFill>
                  <a:schemeClr val="accent2"/>
                </a:solidFill>
              </a:defRPr>
            </a:pPr>
            <a:r>
              <a:t>Black-Hole Mechanics</a:t>
            </a:r>
          </a:p>
          <a:p>
            <a:pPr marL="0" indent="0">
              <a:lnSpc>
                <a:spcPct val="100000"/>
              </a:lnSpc>
              <a:spcBef>
                <a:spcPts val="1600"/>
              </a:spcBef>
              <a:defRPr i="1" sz="1800">
                <a:solidFill>
                  <a:schemeClr val="accent2"/>
                </a:solidFill>
                <a:latin typeface="+mj-lt"/>
                <a:ea typeface="+mj-ea"/>
                <a:cs typeface="+mj-cs"/>
                <a:sym typeface="Helvetica"/>
              </a:defRPr>
            </a:pPr>
            <a:r>
              <a:t>Hawking: Classically, the horizon area A is, assuming the </a:t>
            </a:r>
            <a:r>
              <a:rPr>
                <a:hlinkClick r:id="rId3" invalidUrl="" action="" tgtFrame="" tooltip="" history="1" highlightClick="0" endSnd="0"/>
              </a:rPr>
              <a:t>weak energy condition</a:t>
            </a:r>
            <a:r>
              <a:t>, a non-decreasing function of time: </a:t>
            </a:r>
          </a:p>
          <a:p>
            <a:pPr marL="0" indent="0">
              <a:lnSpc>
                <a:spcPct val="100000"/>
              </a:lnSpc>
              <a:spcBef>
                <a:spcPts val="1600"/>
              </a:spcBef>
              <a:defRPr i="1" sz="1800">
                <a:solidFill>
                  <a:schemeClr val="accent2"/>
                </a:solidFill>
                <a:latin typeface="+mj-lt"/>
                <a:ea typeface="+mj-ea"/>
                <a:cs typeface="+mj-cs"/>
                <a:sym typeface="Helvetica"/>
              </a:defRPr>
            </a:pPr>
            <a:r>
              <a:t>dA / dt &gt;= 0</a:t>
            </a:r>
          </a:p>
          <a:p>
            <a:pPr marL="0" indent="0">
              <a:lnSpc>
                <a:spcPct val="100000"/>
              </a:lnSpc>
              <a:spcBef>
                <a:spcPts val="0"/>
              </a:spcBef>
              <a:defRPr i="1" sz="1800">
                <a:solidFill>
                  <a:schemeClr val="accent2"/>
                </a:solidFill>
                <a:latin typeface="+mj-lt"/>
                <a:ea typeface="+mj-ea"/>
                <a:cs typeface="+mj-cs"/>
                <a:sym typeface="Helvetica"/>
              </a:defRPr>
            </a:pPr>
            <a:r>
              <a:t>An equivalent statement is that if two black holes coalesce, the area of the final event horizon is greater than the sum of the areas of the two original black holes.</a:t>
            </a:r>
          </a:p>
          <a:p>
            <a:pPr marL="0" indent="0">
              <a:lnSpc>
                <a:spcPct val="100000"/>
              </a:lnSpc>
              <a:spcBef>
                <a:spcPts val="1600"/>
              </a:spcBef>
              <a:defRPr i="1" sz="1800">
                <a:solidFill>
                  <a:schemeClr val="accent2"/>
                </a:solidFill>
                <a:latin typeface="+mj-lt"/>
                <a:ea typeface="+mj-ea"/>
                <a:cs typeface="+mj-cs"/>
                <a:sym typeface="Helvetica"/>
              </a:defRPr>
            </a:pPr>
            <a:r>
              <a:t>This "law" was superseded by Hawking's discovery that black holes radiate, which causes both the black hole's mass and the area of its horizon to decrease over time.</a:t>
            </a:r>
          </a:p>
        </p:txBody>
      </p:sp>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95" name="Third Law"/>
          <p:cNvSpPr txBox="1"/>
          <p:nvPr>
            <p:ph type="title"/>
          </p:nvPr>
        </p:nvSpPr>
        <p:spPr>
          <a:prstGeom prst="rect">
            <a:avLst/>
          </a:prstGeom>
        </p:spPr>
        <p:txBody>
          <a:bodyPr/>
          <a:lstStyle>
            <a:lvl1pPr>
              <a:defRPr sz="4400">
                <a:solidFill>
                  <a:schemeClr val="accent2"/>
                </a:solidFill>
              </a:defRPr>
            </a:lvl1pPr>
          </a:lstStyle>
          <a:p>
            <a:pPr/>
            <a:r>
              <a:t>Third Law</a:t>
            </a:r>
          </a:p>
        </p:txBody>
      </p:sp>
      <p:sp>
        <p:nvSpPr>
          <p:cNvPr id="96" name="Classical Thermodynamics…"/>
          <p:cNvSpPr txBox="1"/>
          <p:nvPr>
            <p:ph type="body" idx="1"/>
          </p:nvPr>
        </p:nvSpPr>
        <p:spPr>
          <a:xfrm>
            <a:off x="650874" y="1571274"/>
            <a:ext cx="8769351" cy="4921670"/>
          </a:xfrm>
          <a:prstGeom prst="rect">
            <a:avLst/>
          </a:prstGeom>
        </p:spPr>
        <p:txBody>
          <a:bodyPr/>
          <a:lstStyle/>
          <a:p>
            <a:pPr>
              <a:defRPr>
                <a:solidFill>
                  <a:schemeClr val="accent2"/>
                </a:solidFill>
              </a:defRPr>
            </a:pPr>
            <a:r>
              <a:t>Classical Thermodynamics</a:t>
            </a:r>
          </a:p>
          <a:p>
            <a:pPr marL="0" indent="0">
              <a:lnSpc>
                <a:spcPct val="100000"/>
              </a:lnSpc>
              <a:spcBef>
                <a:spcPts val="1600"/>
              </a:spcBef>
              <a:defRPr i="1" sz="1800">
                <a:solidFill>
                  <a:schemeClr val="accent2"/>
                </a:solidFill>
                <a:latin typeface="+mj-lt"/>
                <a:ea typeface="+mj-ea"/>
                <a:cs typeface="+mj-cs"/>
                <a:sym typeface="Helvetica"/>
              </a:defRPr>
            </a:pPr>
            <a:r>
              <a:t>As the temperature of a system approaches absolute zero, all processes cease and the entropy of the system approaches a minimum value. This law of thermodynamics is a statistical law of nature regarding entropy and the impossibility of reaching </a:t>
            </a:r>
            <a:r>
              <a:rPr>
                <a:hlinkClick r:id="rId2" invalidUrl="" action="" tgtFrame="" tooltip="" history="1" highlightClick="0" endSnd="0"/>
              </a:rPr>
              <a:t>absolute zero</a:t>
            </a:r>
            <a:r>
              <a:t> of temperature. This law provides an absolute reference point for the determination of entropy. The entropy determined relative to this point is the absolute entropy. </a:t>
            </a:r>
          </a:p>
          <a:p>
            <a:pPr>
              <a:defRPr>
                <a:solidFill>
                  <a:schemeClr val="accent2"/>
                </a:solidFill>
              </a:defRPr>
            </a:pPr>
            <a:r>
              <a:t>Black-Hole Mechanics </a:t>
            </a:r>
          </a:p>
          <a:p>
            <a:pPr marL="0" indent="0">
              <a:lnSpc>
                <a:spcPct val="100000"/>
              </a:lnSpc>
              <a:spcBef>
                <a:spcPts val="1600"/>
              </a:spcBef>
              <a:defRPr i="1" sz="1800">
                <a:solidFill>
                  <a:schemeClr val="accent2"/>
                </a:solidFill>
                <a:latin typeface="+mj-lt"/>
                <a:ea typeface="+mj-ea"/>
                <a:cs typeface="+mj-cs"/>
                <a:sym typeface="Helvetica"/>
              </a:defRPr>
            </a:pPr>
            <a:r>
              <a:t>It is not possible to form a black hole with vanishing surface gravity. That is, </a:t>
            </a:r>
          </a:p>
          <a:p>
            <a:pPr marL="0" indent="0">
              <a:lnSpc>
                <a:spcPct val="100000"/>
              </a:lnSpc>
              <a:spcBef>
                <a:spcPts val="1600"/>
              </a:spcBef>
              <a:defRPr i="1" sz="1800">
                <a:solidFill>
                  <a:schemeClr val="accent2"/>
                </a:solidFill>
                <a:latin typeface="+mj-lt"/>
                <a:ea typeface="+mj-ea"/>
                <a:cs typeface="+mj-cs"/>
                <a:sym typeface="Helvetica"/>
              </a:defRPr>
            </a:pPr>
            <a:r>
              <a:t>κ = 0</a:t>
            </a:r>
            <a:r>
              <a:rPr i="0">
                <a:latin typeface="STIX Two Math Regular"/>
                <a:ea typeface="STIX Two Math Regular"/>
                <a:cs typeface="STIX Two Math Regular"/>
                <a:sym typeface="STIX Two Math Regular"/>
              </a:rPr>
              <a:t>  </a:t>
            </a:r>
            <a:r>
              <a:t>cannot be achieved.</a:t>
            </a:r>
          </a:p>
        </p:txBody>
      </p:sp>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98" name="Additional Notes"/>
          <p:cNvSpPr txBox="1"/>
          <p:nvPr>
            <p:ph type="title"/>
          </p:nvPr>
        </p:nvSpPr>
        <p:spPr>
          <a:prstGeom prst="rect">
            <a:avLst/>
          </a:prstGeom>
        </p:spPr>
        <p:txBody>
          <a:bodyPr/>
          <a:lstStyle/>
          <a:p>
            <a:pPr/>
            <a:r>
              <a:t>Additional Notes</a:t>
            </a:r>
          </a:p>
        </p:txBody>
      </p:sp>
      <p:sp>
        <p:nvSpPr>
          <p:cNvPr id="99" name="Classical Thermodynamics…"/>
          <p:cNvSpPr txBox="1"/>
          <p:nvPr>
            <p:ph type="body" idx="1"/>
          </p:nvPr>
        </p:nvSpPr>
        <p:spPr>
          <a:xfrm>
            <a:off x="320879" y="1967117"/>
            <a:ext cx="8769351" cy="4673767"/>
          </a:xfrm>
          <a:prstGeom prst="rect">
            <a:avLst/>
          </a:prstGeom>
        </p:spPr>
        <p:txBody>
          <a:bodyPr/>
          <a:lstStyle/>
          <a:p>
            <a:pPr marL="0" indent="0" defTabSz="397763">
              <a:lnSpc>
                <a:spcPct val="100000"/>
              </a:lnSpc>
              <a:spcBef>
                <a:spcPts val="1300"/>
              </a:spcBef>
              <a:defRPr sz="2784">
                <a:solidFill>
                  <a:schemeClr val="accent2"/>
                </a:solidFill>
                <a:latin typeface="+mj-lt"/>
                <a:ea typeface="+mj-ea"/>
                <a:cs typeface="+mj-cs"/>
                <a:sym typeface="Helvetica"/>
              </a:defRPr>
            </a:pPr>
            <a:r>
              <a:t>Classical Thermodynamics</a:t>
            </a:r>
          </a:p>
          <a:p>
            <a:pPr marL="0" indent="0" defTabSz="397763">
              <a:lnSpc>
                <a:spcPct val="100000"/>
              </a:lnSpc>
              <a:spcBef>
                <a:spcPts val="1300"/>
              </a:spcBef>
              <a:defRPr sz="1740">
                <a:solidFill>
                  <a:schemeClr val="accent2"/>
                </a:solidFill>
                <a:latin typeface="+mj-lt"/>
                <a:ea typeface="+mj-ea"/>
                <a:cs typeface="+mj-cs"/>
                <a:sym typeface="Helvetica"/>
              </a:defRPr>
            </a:pPr>
            <a:r>
              <a:t>The first and second laws prohibit two kinds of perpetual motion machines, respectively: the </a:t>
            </a:r>
            <a:r>
              <a:rPr>
                <a:hlinkClick r:id="rId2" invalidUrl="" action="" tgtFrame="" tooltip="" history="1" highlightClick="0" endSnd="0"/>
              </a:rPr>
              <a:t>perpetual motion machine of the first kind</a:t>
            </a:r>
            <a:r>
              <a:t> which produces work with no energy input, and the </a:t>
            </a:r>
            <a:r>
              <a:rPr>
                <a:hlinkClick r:id="rId3" invalidUrl="" action="" tgtFrame="" tooltip="" history="1" highlightClick="0" endSnd="0"/>
              </a:rPr>
              <a:t>perpetual motion machine of the second kind</a:t>
            </a:r>
            <a:r>
              <a:t> which spontaneously converts thermal energy into mechanical work.</a:t>
            </a:r>
          </a:p>
          <a:p>
            <a:pPr marL="0" indent="0" defTabSz="397763">
              <a:lnSpc>
                <a:spcPct val="100000"/>
              </a:lnSpc>
              <a:spcBef>
                <a:spcPts val="1300"/>
              </a:spcBef>
              <a:defRPr sz="2784">
                <a:solidFill>
                  <a:schemeClr val="accent2"/>
                </a:solidFill>
                <a:latin typeface="+mj-lt"/>
                <a:ea typeface="+mj-ea"/>
                <a:cs typeface="+mj-cs"/>
                <a:sym typeface="Helvetica"/>
              </a:defRPr>
            </a:pPr>
            <a:r>
              <a:t>Classical Black-Hole Mechanics</a:t>
            </a:r>
          </a:p>
          <a:p>
            <a:pPr marL="0" indent="0" defTabSz="397763">
              <a:lnSpc>
                <a:spcPct val="100000"/>
              </a:lnSpc>
              <a:spcBef>
                <a:spcPts val="1300"/>
              </a:spcBef>
              <a:defRPr sz="1740">
                <a:solidFill>
                  <a:schemeClr val="accent2"/>
                </a:solidFill>
                <a:latin typeface="+mj-lt"/>
                <a:ea typeface="+mj-ea"/>
                <a:cs typeface="+mj-cs"/>
                <a:sym typeface="Helvetica"/>
              </a:defRPr>
            </a:pPr>
            <a:r>
              <a:t>Are there BH equivalents to the above? </a:t>
            </a:r>
          </a:p>
          <a:p>
            <a:pPr marL="0" indent="0" defTabSz="397763">
              <a:lnSpc>
                <a:spcPct val="100000"/>
              </a:lnSpc>
              <a:spcBef>
                <a:spcPts val="1000"/>
              </a:spcBef>
              <a:defRPr sz="1740">
                <a:solidFill>
                  <a:schemeClr val="accent2"/>
                </a:solidFill>
                <a:latin typeface="+mj-lt"/>
                <a:ea typeface="+mj-ea"/>
                <a:cs typeface="+mj-cs"/>
                <a:sym typeface="Helvetica"/>
              </a:defRPr>
            </a:pPr>
            <a:r>
              <a:t>The close mathematical analogy of the zeroth, first, and second laws of thermodynamics to corresponding laws of classical black hole mechanics is broken by the Planck-Nernst form of the third law of thermodynamics, which states that S → 0 (or a “universal constant”) as T → 0. Thus temperature cannot be related to the surface gravity of a black hole, making inconsistent a link between entropy and the area of black the black hole horizon. </a:t>
            </a:r>
            <a:endParaRPr sz="1044"/>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Office">
  <a:themeElements>
    <a:clrScheme name="Office">
      <a:dk1>
        <a:srgbClr val="000000"/>
      </a:dk1>
      <a:lt1>
        <a:srgbClr val="FFFFFF"/>
      </a:lt1>
      <a:dk2>
        <a:srgbClr val="A7A7A7"/>
      </a:dk2>
      <a:lt2>
        <a:srgbClr val="535353"/>
      </a:lt2>
      <a:accent1>
        <a:srgbClr val="00CC99"/>
      </a:accent1>
      <a:accent2>
        <a:srgbClr val="3333CC"/>
      </a:accent2>
      <a:accent3>
        <a:srgbClr val="9BBB59"/>
      </a:accent3>
      <a:accent4>
        <a:srgbClr val="8064A2"/>
      </a:accent4>
      <a:accent5>
        <a:srgbClr val="4BACC6"/>
      </a:accent5>
      <a:accent6>
        <a:srgbClr val="F79646"/>
      </a:accent6>
      <a:hlink>
        <a:srgbClr val="0000FF"/>
      </a:hlink>
      <a:folHlink>
        <a:srgbClr val="FF00FF"/>
      </a:folHlink>
    </a:clrScheme>
    <a:fontScheme name="Office">
      <a:majorFont>
        <a:latin typeface="Helvetica"/>
        <a:ea typeface="Helvetica"/>
        <a:cs typeface="Helvetica"/>
      </a:majorFont>
      <a:minorFont>
        <a:latin typeface="Times New Roman"/>
        <a:ea typeface="Times New Roman"/>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sx="100000" sy="100000" kx="0" ky="0" algn="b" rotWithShape="0" blurRad="38100" dist="20000" dir="540000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t" upright="0">
        <a:spAutoFit/>
      </a:bodyPr>
      <a:lstStyle>
        <a:defPPr marL="0" marR="0" indent="0" algn="l" defTabSz="457200" rtl="0" fontAlgn="auto" latinLnBrk="0" hangingPunct="0">
          <a:lnSpc>
            <a:spcPct val="93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Times New Roman"/>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0000" dir="5400000">
            <a:srgbClr val="000000">
              <a:alpha val="38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457200" rtl="0" fontAlgn="auto" latinLnBrk="0" hangingPunct="0">
          <a:lnSpc>
            <a:spcPct val="93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Times New Roman"/>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Office">
  <a:themeElements>
    <a:clrScheme name="Office">
      <a:dk1>
        <a:srgbClr val="000000"/>
      </a:dk1>
      <a:lt1>
        <a:srgbClr val="FFFFFF"/>
      </a:lt1>
      <a:dk2>
        <a:srgbClr val="A7A7A7"/>
      </a:dk2>
      <a:lt2>
        <a:srgbClr val="535353"/>
      </a:lt2>
      <a:accent1>
        <a:srgbClr val="00CC99"/>
      </a:accent1>
      <a:accent2>
        <a:srgbClr val="3333CC"/>
      </a:accent2>
      <a:accent3>
        <a:srgbClr val="9BBB59"/>
      </a:accent3>
      <a:accent4>
        <a:srgbClr val="8064A2"/>
      </a:accent4>
      <a:accent5>
        <a:srgbClr val="4BACC6"/>
      </a:accent5>
      <a:accent6>
        <a:srgbClr val="F79646"/>
      </a:accent6>
      <a:hlink>
        <a:srgbClr val="0000FF"/>
      </a:hlink>
      <a:folHlink>
        <a:srgbClr val="FF00FF"/>
      </a:folHlink>
    </a:clrScheme>
    <a:fontScheme name="Office">
      <a:majorFont>
        <a:latin typeface="Helvetica"/>
        <a:ea typeface="Helvetica"/>
        <a:cs typeface="Helvetica"/>
      </a:majorFont>
      <a:minorFont>
        <a:latin typeface="Times New Roman"/>
        <a:ea typeface="Times New Roman"/>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sx="100000" sy="100000" kx="0" ky="0" algn="b" rotWithShape="0" blurRad="38100" dist="20000" dir="540000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t" upright="0">
        <a:spAutoFit/>
      </a:bodyPr>
      <a:lstStyle>
        <a:defPPr marL="0" marR="0" indent="0" algn="l" defTabSz="457200" rtl="0" fontAlgn="auto" latinLnBrk="0" hangingPunct="0">
          <a:lnSpc>
            <a:spcPct val="93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Times New Roman"/>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0000" dir="5400000">
            <a:srgbClr val="000000">
              <a:alpha val="38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457200" rtl="0" fontAlgn="auto" latinLnBrk="0" hangingPunct="0">
          <a:lnSpc>
            <a:spcPct val="93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Times New Roman"/>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