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4" r:id="rId2"/>
  </p:sldMasterIdLst>
  <p:notesMasterIdLst>
    <p:notesMasterId r:id="rId20"/>
  </p:notesMasterIdLst>
  <p:sldIdLst>
    <p:sldId id="256" r:id="rId3"/>
    <p:sldId id="257" r:id="rId4"/>
    <p:sldId id="1921" r:id="rId5"/>
    <p:sldId id="5702" r:id="rId6"/>
    <p:sldId id="5709" r:id="rId7"/>
    <p:sldId id="3753" r:id="rId8"/>
    <p:sldId id="5710" r:id="rId9"/>
    <p:sldId id="1322" r:id="rId10"/>
    <p:sldId id="3774" r:id="rId11"/>
    <p:sldId id="5713" r:id="rId12"/>
    <p:sldId id="258" r:id="rId13"/>
    <p:sldId id="5711" r:id="rId14"/>
    <p:sldId id="259" r:id="rId15"/>
    <p:sldId id="260" r:id="rId16"/>
    <p:sldId id="261" r:id="rId17"/>
    <p:sldId id="1854" r:id="rId18"/>
    <p:sldId id="57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7A8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59" autoAdjust="0"/>
    <p:restoredTop sz="94694"/>
  </p:normalViewPr>
  <p:slideViewPr>
    <p:cSldViewPr snapToGrid="0" snapToObjects="1">
      <p:cViewPr varScale="1">
        <p:scale>
          <a:sx n="98" d="100"/>
          <a:sy n="98" d="100"/>
        </p:scale>
        <p:origin x="208" y="52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48885" y="5761051"/>
            <a:ext cx="4318000" cy="419100"/>
          </a:xfrm>
          <a:prstGeom prst="rect">
            <a:avLst/>
          </a:prstGeom>
        </p:spPr>
      </p:pic>
    </p:spTree>
    <p:extLst>
      <p:ext uri="{BB962C8B-B14F-4D97-AF65-F5344CB8AC3E}">
        <p14:creationId xmlns:p14="http://schemas.microsoft.com/office/powerpoint/2010/main" val="2234033607"/>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7" y="5773231"/>
            <a:ext cx="10334625"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tretch>
            <a:fillRect/>
          </a:stretch>
        </p:blipFill>
        <p:spPr>
          <a:xfrm>
            <a:off x="7248885" y="5761050"/>
            <a:ext cx="4318000" cy="419100"/>
          </a:xfrm>
          <a:prstGeom prst="rect">
            <a:avLst/>
          </a:prstGeom>
        </p:spPr>
      </p:pic>
    </p:spTree>
    <p:extLst>
      <p:ext uri="{BB962C8B-B14F-4D97-AF65-F5344CB8AC3E}">
        <p14:creationId xmlns:p14="http://schemas.microsoft.com/office/powerpoint/2010/main" val="3509871908"/>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499" y="0"/>
            <a:ext cx="11620500" cy="671194"/>
          </a:xfrm>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04257" y="6370638"/>
            <a:ext cx="432487"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011700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404257" y="6377895"/>
            <a:ext cx="432487" cy="365125"/>
          </a:xfrm>
          <a:prstGeom prst="rect">
            <a:avLst/>
          </a:prstGeom>
        </p:spPr>
        <p:txBody>
          <a:bodyPr lIns="0" tIns="0" rIns="45720" bIns="0" anchor="ctr"/>
          <a:lstStyle>
            <a:lvl1pPr algn="r">
              <a:defRPr sz="1200">
                <a:solidFill>
                  <a:schemeClr val="accent3"/>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676905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404257" y="6370638"/>
            <a:ext cx="432487" cy="365125"/>
          </a:xfrm>
          <a:prstGeom prst="rect">
            <a:avLst/>
          </a:prstGeom>
        </p:spPr>
        <p:txBody>
          <a:bodyPr lIns="0" tIns="0" rIns="45720" bIns="0" anchor="ctr"/>
          <a:lstStyle>
            <a:lvl1pPr algn="r">
              <a:defRPr sz="1200">
                <a:solidFill>
                  <a:schemeClr val="accent3"/>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7" y="2541806"/>
            <a:ext cx="10334625"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7" y="4501446"/>
            <a:ext cx="10334625"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807196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404257" y="6370638"/>
            <a:ext cx="432487"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
        <p:nvSpPr>
          <p:cNvPr id="3" name="Title 1">
            <a:extLst>
              <a:ext uri="{FF2B5EF4-FFF2-40B4-BE49-F238E27FC236}">
                <a16:creationId xmlns:a16="http://schemas.microsoft.com/office/drawing/2014/main" id="{8B314D3E-74BB-6547-89B9-C8119AF1E511}"/>
              </a:ext>
            </a:extLst>
          </p:cNvPr>
          <p:cNvSpPr>
            <a:spLocks noGrp="1"/>
          </p:cNvSpPr>
          <p:nvPr>
            <p:ph type="title"/>
          </p:nvPr>
        </p:nvSpPr>
        <p:spPr>
          <a:xfrm>
            <a:off x="571500" y="0"/>
            <a:ext cx="11049000" cy="640078"/>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84721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404257" y="6370638"/>
            <a:ext cx="432487"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293406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0"/>
            <a:ext cx="11049000" cy="640078"/>
          </a:xfrm>
        </p:spPr>
        <p:txBody>
          <a:bodyPr/>
          <a:lstStyle>
            <a:lvl1pPr algn="l">
              <a:defRPr/>
            </a:lvl1p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404257" y="6370638"/>
            <a:ext cx="432487" cy="365125"/>
          </a:xfrm>
          <a:prstGeom prst="rect">
            <a:avLst/>
          </a:prstGeom>
        </p:spPr>
        <p:txBody>
          <a:bodyPr lIns="0" tIns="0" rIns="45720" bIns="0" anchor="ctr"/>
          <a:lstStyle>
            <a:lvl1pPr algn="r">
              <a:defRPr sz="12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3460477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318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1" y="0"/>
            <a:ext cx="11620500" cy="477760"/>
          </a:xfrm>
        </p:spPr>
        <p:txBody>
          <a:bodyPr/>
          <a:lstStyle>
            <a:lvl1pPr>
              <a:defRPr i="1"/>
            </a:lvl1pPr>
          </a:lstStyle>
          <a:p>
            <a:r>
              <a:rPr lang="en-US" dirty="0"/>
              <a:t>Click to edit Master title style</a:t>
            </a:r>
          </a:p>
        </p:txBody>
      </p:sp>
      <p:sp>
        <p:nvSpPr>
          <p:cNvPr id="6" name="Rectangle 6"/>
          <p:cNvSpPr>
            <a:spLocks noGrp="1" noChangeArrowheads="1"/>
          </p:cNvSpPr>
          <p:nvPr>
            <p:ph type="sldNum" sz="quarter" idx="12"/>
          </p:nvPr>
        </p:nvSpPr>
        <p:spPr>
          <a:ln/>
        </p:spPr>
        <p:txBody>
          <a:bodyPr anchor="ctr"/>
          <a:lstStyle>
            <a:lvl1pPr>
              <a:defRPr>
                <a:solidFill>
                  <a:schemeClr val="accent3"/>
                </a:solidFill>
              </a:defRPr>
            </a:lvl1pPr>
          </a:lstStyle>
          <a:p>
            <a:fld id="{DB01AD43-7665-4F46-BEFA-8DECD8160885}" type="slidenum">
              <a:rPr lang="en-US" smtClean="0"/>
              <a:pPr/>
              <a:t>‹#›</a:t>
            </a:fld>
            <a:endParaRPr lang="en-US" dirty="0"/>
          </a:p>
        </p:txBody>
      </p:sp>
    </p:spTree>
    <p:extLst>
      <p:ext uri="{BB962C8B-B14F-4D97-AF65-F5344CB8AC3E}">
        <p14:creationId xmlns:p14="http://schemas.microsoft.com/office/powerpoint/2010/main" val="200432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pic>
        <p:nvPicPr>
          <p:cNvPr id="4" name="Picture 3">
            <a:extLst>
              <a:ext uri="{FF2B5EF4-FFF2-40B4-BE49-F238E27FC236}">
                <a16:creationId xmlns:a16="http://schemas.microsoft.com/office/drawing/2014/main" id="{F5A9AFFA-7C53-BCA8-7A09-19F319E8D5C7}"/>
              </a:ext>
            </a:extLst>
          </p:cNvPr>
          <p:cNvPicPr>
            <a:picLocks noChangeAspect="1"/>
          </p:cNvPicPr>
          <p:nvPr userDrawn="1"/>
        </p:nvPicPr>
        <p:blipFill>
          <a:blip r:embed="rId2"/>
          <a:stretch>
            <a:fillRect/>
          </a:stretch>
        </p:blipFill>
        <p:spPr>
          <a:xfrm>
            <a:off x="11426550" y="20848"/>
            <a:ext cx="761999" cy="659189"/>
          </a:xfrm>
          <a:prstGeom prst="rect">
            <a:avLst/>
          </a:prstGeom>
        </p:spPr>
      </p:pic>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0.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499" y="-7749"/>
            <a:ext cx="11620500" cy="691514"/>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691514"/>
            <a:ext cx="11049000" cy="5480686"/>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404257" y="6370638"/>
            <a:ext cx="432487" cy="365125"/>
          </a:xfrm>
          <a:prstGeom prst="rect">
            <a:avLst/>
          </a:prstGeom>
        </p:spPr>
        <p:txBody>
          <a:bodyPr lIns="0" tIns="0" rIns="45720" bIns="0" anchor="ctr"/>
          <a:lstStyle>
            <a:lvl1pPr algn="r">
              <a:defRPr sz="1200" b="1">
                <a:solidFill>
                  <a:schemeClr val="accent3"/>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21283864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ftr="0" dt="0"/>
  <p:txStyles>
    <p:titleStyle>
      <a:lvl1pPr algn="l" defTabSz="685800" rtl="0" eaLnBrk="1" latinLnBrk="0" hangingPunct="1">
        <a:lnSpc>
          <a:spcPct val="90000"/>
        </a:lnSpc>
        <a:spcBef>
          <a:spcPct val="0"/>
        </a:spcBef>
        <a:buNone/>
        <a:defRPr sz="3600" b="1" i="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Wingdings" pitchFamily="2" charset="2"/>
        <a:buChar char="q"/>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Wingdings" pitchFamily="2" charset="2"/>
        <a:buChar char="Ø"/>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Wingdings" pitchFamily="2" charset="2"/>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3">
            <a:lumMod val="75000"/>
          </a:schemeClr>
        </a:buClr>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2">
            <a:lumMod val="50000"/>
          </a:schemeClr>
        </a:buClr>
        <a:buFont typeface="Wingdings"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2880">
          <p15:clr>
            <a:srgbClr val="F26B43"/>
          </p15:clr>
        </p15:guide>
        <p15:guide id="9" pos="270">
          <p15:clr>
            <a:srgbClr val="F26B43"/>
          </p15:clr>
        </p15:guide>
        <p15:guide id="10" orient="horz" pos="3888">
          <p15:clr>
            <a:srgbClr val="F26B43"/>
          </p15:clr>
        </p15:guide>
        <p15:guide id="11" pos="549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16.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tiff"/><Relationship Id="rId1" Type="http://schemas.openxmlformats.org/officeDocument/2006/relationships/slideLayout" Target="../slideLayouts/slideLayout21.xml"/><Relationship Id="rId6" Type="http://schemas.openxmlformats.org/officeDocument/2006/relationships/image" Target="../media/image6.tiff"/><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oleObject" Target="../embeddings/oleObject1.bin"/><Relationship Id="rId4" Type="http://schemas.openxmlformats.org/officeDocument/2006/relationships/image" Target="../media/image18.png"/><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oleObject" Target="../embeddings/oleObject1.bin"/><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21.xml"/><Relationship Id="rId6" Type="http://schemas.openxmlformats.org/officeDocument/2006/relationships/image" Target="../media/image28.emf"/><Relationship Id="rId11" Type="http://schemas.openxmlformats.org/officeDocument/2006/relationships/image" Target="../media/image6.tiff"/><Relationship Id="rId5" Type="http://schemas.openxmlformats.org/officeDocument/2006/relationships/image" Target="../media/image27.png"/><Relationship Id="rId10" Type="http://schemas.openxmlformats.org/officeDocument/2006/relationships/image" Target="../media/image32.emf"/><Relationship Id="rId4" Type="http://schemas.openxmlformats.org/officeDocument/2006/relationships/image" Target="../media/image26.png"/><Relationship Id="rId9" Type="http://schemas.openxmlformats.org/officeDocument/2006/relationships/image" Target="../media/image31.emf"/></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tiff"/><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emf"/><Relationship Id="rId10" Type="http://schemas.openxmlformats.org/officeDocument/2006/relationships/image" Target="../media/image6.tiff"/><Relationship Id="rId4" Type="http://schemas.openxmlformats.org/officeDocument/2006/relationships/oleObject" Target="../embeddings/oleObject2.bin"/><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0.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9A8D7-641F-B5CD-F42A-518A35CF0F8E}"/>
              </a:ext>
            </a:extLst>
          </p:cNvPr>
          <p:cNvSpPr>
            <a:spLocks noGrp="1"/>
          </p:cNvSpPr>
          <p:nvPr>
            <p:ph type="title"/>
          </p:nvPr>
        </p:nvSpPr>
        <p:spPr>
          <a:xfrm>
            <a:off x="838200" y="1"/>
            <a:ext cx="10515600" cy="2304788"/>
          </a:xfrm>
        </p:spPr>
        <p:txBody>
          <a:bodyPr>
            <a:normAutofit fontScale="90000"/>
          </a:bodyPr>
          <a:lstStyle/>
          <a:p>
            <a:r>
              <a:rPr lang="en-US" b="1" dirty="0"/>
              <a:t>Q1.</a:t>
            </a:r>
            <a:r>
              <a:rPr lang="en-US" dirty="0"/>
              <a:t> </a:t>
            </a:r>
            <a:r>
              <a:rPr lang="en-US" i="1" dirty="0"/>
              <a:t>What activities are planned for the shutdown and can you start Run 25 earlier than late March? How much earlier?</a:t>
            </a:r>
            <a:br>
              <a:rPr lang="en-US" i="1" dirty="0"/>
            </a:br>
            <a:endParaRPr lang="en-US" i="1" dirty="0"/>
          </a:p>
        </p:txBody>
      </p:sp>
      <p:sp>
        <p:nvSpPr>
          <p:cNvPr id="5" name="Content Placeholder 4">
            <a:extLst>
              <a:ext uri="{FF2B5EF4-FFF2-40B4-BE49-F238E27FC236}">
                <a16:creationId xmlns:a16="http://schemas.microsoft.com/office/drawing/2014/main" id="{6D9C615F-77B4-0664-2B6D-DBFD24E067B8}"/>
              </a:ext>
            </a:extLst>
          </p:cNvPr>
          <p:cNvSpPr>
            <a:spLocks noGrp="1"/>
          </p:cNvSpPr>
          <p:nvPr>
            <p:ph idx="1"/>
          </p:nvPr>
        </p:nvSpPr>
        <p:spPr>
          <a:xfrm>
            <a:off x="838200" y="1703540"/>
            <a:ext cx="10515600" cy="4473423"/>
          </a:xfrm>
        </p:spPr>
        <p:txBody>
          <a:bodyPr>
            <a:normAutofit lnSpcReduction="10000"/>
          </a:bodyPr>
          <a:lstStyle/>
          <a:p>
            <a:r>
              <a:rPr lang="en-US" dirty="0">
                <a:solidFill>
                  <a:srgbClr val="00B0F0"/>
                </a:solidFill>
              </a:rPr>
              <a:t>The most time-intensive task during the shutdown is the TPC maintenance, which is primarily focused on repairing disabled channels. This work is currently estimated to take four months, primarily due to limited expert manpower. If necessary, the timeline may be shortened by one month, potentially moving the shutdown completion date to the end of February.</a:t>
            </a:r>
          </a:p>
          <a:p>
            <a:pPr marL="0" indent="0">
              <a:buNone/>
            </a:pPr>
            <a:r>
              <a:rPr lang="en-US" sz="4000" i="1" dirty="0"/>
              <a:t>Feasibility of a 40-week run scenario</a:t>
            </a:r>
          </a:p>
          <a:p>
            <a:r>
              <a:rPr lang="en-US" dirty="0">
                <a:solidFill>
                  <a:srgbClr val="00B0F0"/>
                </a:solidFill>
              </a:rPr>
              <a:t>A 40-week scenario with one month down-time in August is in principle possible. Our concern will be with expert support and especially those at BNL. One month break in August would be necessary and we will keep 2-person shifts during this month.</a:t>
            </a:r>
          </a:p>
          <a:p>
            <a:endParaRPr lang="en-US" dirty="0"/>
          </a:p>
          <a:p>
            <a:endParaRPr lang="en-US" dirty="0"/>
          </a:p>
        </p:txBody>
      </p:sp>
    </p:spTree>
    <p:extLst>
      <p:ext uri="{BB962C8B-B14F-4D97-AF65-F5344CB8AC3E}">
        <p14:creationId xmlns:p14="http://schemas.microsoft.com/office/powerpoint/2010/main" val="54667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D076B-8226-A9FA-03BC-7F3DC3C277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C1FB37-A02E-3C16-6A3F-79937D643C0F}"/>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7" name="TextBox 6">
            <a:extLst>
              <a:ext uri="{FF2B5EF4-FFF2-40B4-BE49-F238E27FC236}">
                <a16:creationId xmlns:a16="http://schemas.microsoft.com/office/drawing/2014/main" id="{94B11398-6235-BC85-0ED7-92730EBA926F}"/>
              </a:ext>
            </a:extLst>
          </p:cNvPr>
          <p:cNvSpPr txBox="1"/>
          <p:nvPr/>
        </p:nvSpPr>
        <p:spPr>
          <a:xfrm>
            <a:off x="453389" y="137884"/>
            <a:ext cx="11075126" cy="646331"/>
          </a:xfrm>
          <a:prstGeom prst="rect">
            <a:avLst/>
          </a:prstGeom>
          <a:noFill/>
        </p:spPr>
        <p:txBody>
          <a:bodyPr wrap="square">
            <a:spAutoFit/>
          </a:bodyPr>
          <a:lstStyle/>
          <a:p>
            <a:pPr algn="l" rtl="0" fontAlgn="base">
              <a:spcBef>
                <a:spcPts val="0"/>
              </a:spcBef>
              <a:spcAft>
                <a:spcPts val="0"/>
              </a:spcAft>
            </a:pPr>
            <a:r>
              <a:rPr lang="en-US" sz="1800" b="1" i="1" u="none" strike="noStrike" dirty="0">
                <a:solidFill>
                  <a:srgbClr val="000000"/>
                </a:solidFill>
                <a:effectLst/>
                <a:latin typeface="Arial" panose="020B0604020202020204" pitchFamily="34" charset="0"/>
              </a:rPr>
              <a:t>Q5. Exclusive J/Psi asymmetry: could you show the comparison of statistical uncertainties of from a 5 week </a:t>
            </a:r>
            <a:r>
              <a:rPr lang="en-US" sz="1800" b="1" i="1" u="none" strike="noStrike" dirty="0" err="1">
                <a:solidFill>
                  <a:srgbClr val="000000"/>
                </a:solidFill>
                <a:effectLst/>
                <a:latin typeface="Arial" panose="020B0604020202020204" pitchFamily="34" charset="0"/>
              </a:rPr>
              <a:t>pAu</a:t>
            </a:r>
            <a:r>
              <a:rPr lang="en-US" sz="1800" b="1" i="1" u="none" strike="noStrike" dirty="0">
                <a:solidFill>
                  <a:srgbClr val="000000"/>
                </a:solidFill>
                <a:effectLst/>
                <a:latin typeface="Arial" panose="020B0604020202020204" pitchFamily="34" charset="0"/>
              </a:rPr>
              <a:t> run in 2025 </a:t>
            </a:r>
            <a:r>
              <a:rPr lang="en-US" sz="1800" b="1" i="1" u="none" strike="noStrike" dirty="0" err="1">
                <a:solidFill>
                  <a:srgbClr val="000000"/>
                </a:solidFill>
                <a:effectLst/>
                <a:latin typeface="Arial" panose="020B0604020202020204" pitchFamily="34" charset="0"/>
              </a:rPr>
              <a:t>pAu</a:t>
            </a:r>
            <a:r>
              <a:rPr lang="en-US" sz="1800" b="1" i="1" u="none" strike="noStrike" dirty="0">
                <a:solidFill>
                  <a:srgbClr val="000000"/>
                </a:solidFill>
                <a:effectLst/>
                <a:latin typeface="Arial" panose="020B0604020202020204" pitchFamily="34" charset="0"/>
              </a:rPr>
              <a:t>; 2015 </a:t>
            </a:r>
            <a:r>
              <a:rPr lang="en-US" sz="1800" b="1" i="1" u="none" strike="noStrike" dirty="0" err="1">
                <a:solidFill>
                  <a:srgbClr val="000000"/>
                </a:solidFill>
                <a:effectLst/>
                <a:latin typeface="Arial" panose="020B0604020202020204" pitchFamily="34" charset="0"/>
              </a:rPr>
              <a:t>pAu</a:t>
            </a:r>
            <a:r>
              <a:rPr lang="en-US" sz="1800" b="1" i="1" u="none" strike="noStrike" dirty="0">
                <a:solidFill>
                  <a:srgbClr val="000000"/>
                </a:solidFill>
                <a:effectLst/>
                <a:latin typeface="Arial" panose="020B0604020202020204" pitchFamily="34" charset="0"/>
              </a:rPr>
              <a:t> on tape; and all pp on tape</a:t>
            </a:r>
            <a:r>
              <a:rPr lang="en-US" sz="1800" b="1" i="0" u="none" strike="noStrike" dirty="0">
                <a:solidFill>
                  <a:srgbClr val="000000"/>
                </a:solidFill>
                <a:effectLst/>
                <a:latin typeface="Arial" panose="020B0604020202020204" pitchFamily="34" charset="0"/>
              </a:rPr>
              <a:t>?</a:t>
            </a:r>
          </a:p>
        </p:txBody>
      </p:sp>
      <p:pic>
        <p:nvPicPr>
          <p:cNvPr id="14" name="Picture 13">
            <a:extLst>
              <a:ext uri="{FF2B5EF4-FFF2-40B4-BE49-F238E27FC236}">
                <a16:creationId xmlns:a16="http://schemas.microsoft.com/office/drawing/2014/main" id="{EDF685E2-2C58-5E06-4F47-5A4B6DC7889B}"/>
              </a:ext>
            </a:extLst>
          </p:cNvPr>
          <p:cNvPicPr>
            <a:picLocks noChangeAspect="1"/>
          </p:cNvPicPr>
          <p:nvPr/>
        </p:nvPicPr>
        <p:blipFill>
          <a:blip r:embed="rId2"/>
          <a:stretch>
            <a:fillRect/>
          </a:stretch>
        </p:blipFill>
        <p:spPr>
          <a:xfrm>
            <a:off x="5966924" y="763511"/>
            <a:ext cx="4940300" cy="3302000"/>
          </a:xfrm>
          <a:prstGeom prst="rect">
            <a:avLst/>
          </a:prstGeom>
        </p:spPr>
      </p:pic>
      <p:sp>
        <p:nvSpPr>
          <p:cNvPr id="15" name="TextBox 14">
            <a:extLst>
              <a:ext uri="{FF2B5EF4-FFF2-40B4-BE49-F238E27FC236}">
                <a16:creationId xmlns:a16="http://schemas.microsoft.com/office/drawing/2014/main" id="{8D4DD186-78C7-2A5E-CCFA-53921F01A69D}"/>
              </a:ext>
            </a:extLst>
          </p:cNvPr>
          <p:cNvSpPr txBox="1"/>
          <p:nvPr/>
        </p:nvSpPr>
        <p:spPr>
          <a:xfrm>
            <a:off x="6159003" y="4467499"/>
            <a:ext cx="4746714" cy="2308324"/>
          </a:xfrm>
          <a:prstGeom prst="rect">
            <a:avLst/>
          </a:prstGeom>
          <a:noFill/>
          <a:ln w="15875">
            <a:solidFill>
              <a:srgbClr val="FF0000"/>
            </a:solidFill>
          </a:ln>
        </p:spPr>
        <p:txBody>
          <a:bodyPr wrap="square" rtlCol="0">
            <a:spAutoFit/>
          </a:bodyPr>
          <a:lstStyle/>
          <a:p>
            <a:pPr fontAlgn="base">
              <a:spcBef>
                <a:spcPct val="0"/>
              </a:spcBef>
              <a:spcAft>
                <a:spcPct val="0"/>
              </a:spcAft>
              <a:defRPr/>
            </a:pPr>
            <a:r>
              <a:rPr lang="en-US" sz="1600" dirty="0">
                <a:solidFill>
                  <a:srgbClr val="3333CC"/>
                </a:solidFill>
                <a:ea typeface="ＭＳ Ｐゴシック" charset="0"/>
              </a:rPr>
              <a:t>Exclusive J/</a:t>
            </a:r>
            <a:r>
              <a:rPr lang="en-US" sz="1600" dirty="0" err="1">
                <a:solidFill>
                  <a:srgbClr val="3333CC"/>
                </a:solidFill>
                <a:ea typeface="ＭＳ Ｐゴシック" charset="0"/>
              </a:rPr>
              <a:t>ѱ</a:t>
            </a:r>
            <a:r>
              <a:rPr lang="en-US" sz="1600" dirty="0">
                <a:solidFill>
                  <a:srgbClr val="3333CC"/>
                </a:solidFill>
                <a:ea typeface="ＭＳ Ｐゴシック" charset="0"/>
              </a:rPr>
              <a:t> A</a:t>
            </a:r>
            <a:r>
              <a:rPr lang="en-US" sz="1600" baseline="-25000" dirty="0">
                <a:solidFill>
                  <a:srgbClr val="3333CC"/>
                </a:solidFill>
                <a:ea typeface="ＭＳ Ｐゴシック" charset="0"/>
              </a:rPr>
              <a:t>N</a:t>
            </a:r>
            <a:r>
              <a:rPr lang="en-US" sz="1600" dirty="0">
                <a:solidFill>
                  <a:srgbClr val="3333CC"/>
                </a:solidFill>
                <a:ea typeface="ＭＳ Ｐゴシック" charset="0"/>
              </a:rPr>
              <a:t> in UPC, Q</a:t>
            </a:r>
            <a:r>
              <a:rPr lang="en-US" sz="1600" baseline="30000" dirty="0">
                <a:solidFill>
                  <a:srgbClr val="3333CC"/>
                </a:solidFill>
                <a:ea typeface="ＭＳ Ｐゴシック" charset="0"/>
              </a:rPr>
              <a:t>2</a:t>
            </a:r>
            <a:r>
              <a:rPr lang="en-US" sz="1600" dirty="0">
                <a:solidFill>
                  <a:srgbClr val="3333CC"/>
                </a:solidFill>
                <a:ea typeface="ＭＳ Ｐゴシック" charset="0"/>
              </a:rPr>
              <a:t>~10 GeV</a:t>
            </a:r>
            <a:r>
              <a:rPr lang="en-US" sz="1600" baseline="30000" dirty="0">
                <a:solidFill>
                  <a:srgbClr val="3333CC"/>
                </a:solidFill>
                <a:ea typeface="ＭＳ Ｐゴシック" charset="0"/>
              </a:rPr>
              <a:t>2</a:t>
            </a:r>
            <a:r>
              <a:rPr lang="en-US" sz="1600" dirty="0">
                <a:solidFill>
                  <a:srgbClr val="3333CC"/>
                </a:solidFill>
                <a:ea typeface="ＭＳ Ｐゴシック" charset="0"/>
              </a:rPr>
              <a:t>, 10</a:t>
            </a:r>
            <a:r>
              <a:rPr lang="en-US" sz="1600" baseline="30000" dirty="0">
                <a:solidFill>
                  <a:srgbClr val="3333CC"/>
                </a:solidFill>
                <a:ea typeface="ＭＳ Ｐゴシック" charset="0"/>
              </a:rPr>
              <a:t>-4</a:t>
            </a:r>
            <a:r>
              <a:rPr lang="en-US" sz="1600" dirty="0">
                <a:solidFill>
                  <a:srgbClr val="3333CC"/>
                </a:solidFill>
                <a:ea typeface="ＭＳ Ｐゴシック" charset="0"/>
              </a:rPr>
              <a:t>&lt;x&lt;10</a:t>
            </a:r>
            <a:r>
              <a:rPr lang="en-US" sz="1600" baseline="30000" dirty="0">
                <a:solidFill>
                  <a:srgbClr val="3333CC"/>
                </a:solidFill>
                <a:ea typeface="ＭＳ Ｐゴシック" charset="0"/>
              </a:rPr>
              <a:t>-1</a:t>
            </a:r>
          </a:p>
          <a:p>
            <a:pPr fontAlgn="base">
              <a:spcBef>
                <a:spcPct val="0"/>
              </a:spcBef>
              <a:spcAft>
                <a:spcPct val="0"/>
              </a:spcAft>
              <a:defRPr/>
            </a:pPr>
            <a:endParaRPr lang="en-US" sz="1600" dirty="0">
              <a:solidFill>
                <a:srgbClr val="3333CC"/>
              </a:solidFill>
              <a:ea typeface="ＭＳ Ｐゴシック" charset="0"/>
            </a:endParaRPr>
          </a:p>
          <a:p>
            <a:pPr fontAlgn="base">
              <a:spcBef>
                <a:spcPct val="0"/>
              </a:spcBef>
              <a:spcAft>
                <a:spcPct val="0"/>
              </a:spcAft>
              <a:defRPr/>
            </a:pPr>
            <a:r>
              <a:rPr lang="en-US" sz="1600" dirty="0">
                <a:solidFill>
                  <a:srgbClr val="3333CC"/>
                </a:solidFill>
                <a:ea typeface="ＭＳ Ｐゴシック" charset="0"/>
              </a:rPr>
              <a:t>Access GPD </a:t>
            </a:r>
            <a:r>
              <a:rPr lang="en-US" sz="1600" dirty="0" err="1">
                <a:solidFill>
                  <a:srgbClr val="3333CC"/>
                </a:solidFill>
                <a:ea typeface="ＭＳ Ｐゴシック" charset="0"/>
              </a:rPr>
              <a:t>Eg</a:t>
            </a:r>
            <a:r>
              <a:rPr lang="en-US" sz="1600" dirty="0">
                <a:solidFill>
                  <a:srgbClr val="3333CC"/>
                </a:solidFill>
                <a:ea typeface="ＭＳ Ｐゴシック" charset="0"/>
              </a:rPr>
              <a:t> for gluons, sensitive to spin-orbit correlation</a:t>
            </a:r>
          </a:p>
          <a:p>
            <a:pPr fontAlgn="base">
              <a:spcBef>
                <a:spcPct val="0"/>
              </a:spcBef>
              <a:spcAft>
                <a:spcPct val="0"/>
              </a:spcAft>
              <a:defRPr/>
            </a:pPr>
            <a:endParaRPr lang="en-US" sz="1600" dirty="0">
              <a:solidFill>
                <a:srgbClr val="3333CC"/>
              </a:solidFill>
              <a:ea typeface="ＭＳ Ｐゴシック" charset="0"/>
            </a:endParaRPr>
          </a:p>
          <a:p>
            <a:pPr fontAlgn="base">
              <a:spcBef>
                <a:spcPct val="0"/>
              </a:spcBef>
              <a:spcAft>
                <a:spcPct val="0"/>
              </a:spcAft>
              <a:defRPr/>
            </a:pPr>
            <a:r>
              <a:rPr lang="en-US" sz="1600" dirty="0">
                <a:solidFill>
                  <a:srgbClr val="3333CC"/>
                </a:solidFill>
                <a:ea typeface="ＭＳ Ｐゴシック" charset="0"/>
              </a:rPr>
              <a:t>Run-24: </a:t>
            </a:r>
            <a:r>
              <a:rPr lang="en-US" sz="1600" dirty="0">
                <a:solidFill>
                  <a:srgbClr val="3333CC"/>
                </a:solidFill>
                <a:highlight>
                  <a:srgbClr val="FFFF00"/>
                </a:highlight>
                <a:ea typeface="ＭＳ Ｐゴシック" charset="0"/>
              </a:rPr>
              <a:t>acceptance improved by a factor of 9-10</a:t>
            </a:r>
            <a:r>
              <a:rPr lang="en-US" sz="1600" dirty="0">
                <a:solidFill>
                  <a:srgbClr val="3333CC"/>
                </a:solidFill>
                <a:ea typeface="ＭＳ Ｐゴシック" charset="0"/>
              </a:rPr>
              <a:t>, combined with </a:t>
            </a:r>
            <a:r>
              <a:rPr lang="en-US" sz="1600" dirty="0" err="1">
                <a:solidFill>
                  <a:srgbClr val="3333CC"/>
                </a:solidFill>
                <a:ea typeface="ＭＳ Ｐゴシック" charset="0"/>
              </a:rPr>
              <a:t>iTPC</a:t>
            </a:r>
            <a:r>
              <a:rPr lang="en-US" sz="1600" dirty="0">
                <a:solidFill>
                  <a:srgbClr val="3333CC"/>
                </a:solidFill>
                <a:ea typeface="ＭＳ Ｐゴシック" charset="0"/>
              </a:rPr>
              <a:t> and forward upgrades, stat. error for A</a:t>
            </a:r>
            <a:r>
              <a:rPr lang="en-US" sz="1600" baseline="-25000" dirty="0">
                <a:solidFill>
                  <a:srgbClr val="3333CC"/>
                </a:solidFill>
                <a:ea typeface="ＭＳ Ｐゴシック" charset="0"/>
              </a:rPr>
              <a:t>N</a:t>
            </a:r>
            <a:r>
              <a:rPr lang="en-US" sz="1600" baseline="30000" dirty="0">
                <a:solidFill>
                  <a:srgbClr val="3333CC"/>
                </a:solidFill>
                <a:ea typeface="ＭＳ Ｐゴシック" charset="0"/>
              </a:rPr>
              <a:t>𝛾</a:t>
            </a:r>
            <a:r>
              <a:rPr lang="en-US" sz="1600" dirty="0">
                <a:solidFill>
                  <a:srgbClr val="3333CC"/>
                </a:solidFill>
                <a:ea typeface="ＭＳ Ｐゴシック" charset="0"/>
              </a:rPr>
              <a:t>:  0.04 (</a:t>
            </a:r>
            <a:r>
              <a:rPr lang="en-US" sz="1600" dirty="0">
                <a:solidFill>
                  <a:srgbClr val="FF0000"/>
                </a:solidFill>
                <a:ea typeface="ＭＳ Ｐゴシック" charset="0"/>
              </a:rPr>
              <a:t>0.07</a:t>
            </a:r>
            <a:r>
              <a:rPr lang="en-US" sz="1600" dirty="0">
                <a:solidFill>
                  <a:srgbClr val="3333CC"/>
                </a:solidFill>
                <a:ea typeface="ＭＳ Ｐゴシック" charset="0"/>
              </a:rPr>
              <a:t>) for &lt;W</a:t>
            </a:r>
            <a:r>
              <a:rPr lang="en-US" sz="1600" baseline="-25000" dirty="0">
                <a:solidFill>
                  <a:srgbClr val="3333CC"/>
                </a:solidFill>
                <a:ea typeface="ＭＳ Ｐゴシック" charset="0"/>
              </a:rPr>
              <a:t>𝜸p</a:t>
            </a:r>
            <a:r>
              <a:rPr lang="en-US" sz="1600" dirty="0">
                <a:solidFill>
                  <a:srgbClr val="3333CC"/>
                </a:solidFill>
                <a:ea typeface="ＭＳ Ｐゴシック" charset="0"/>
              </a:rPr>
              <a:t>&gt;=14 GeV, where the signal is expected to be large. </a:t>
            </a:r>
          </a:p>
        </p:txBody>
      </p:sp>
      <p:cxnSp>
        <p:nvCxnSpPr>
          <p:cNvPr id="16" name="Straight Arrow Connector 15">
            <a:extLst>
              <a:ext uri="{FF2B5EF4-FFF2-40B4-BE49-F238E27FC236}">
                <a16:creationId xmlns:a16="http://schemas.microsoft.com/office/drawing/2014/main" id="{B8349DE5-1012-47BC-823C-79F7375FFC73}"/>
              </a:ext>
            </a:extLst>
          </p:cNvPr>
          <p:cNvCxnSpPr>
            <a:cxnSpLocks/>
          </p:cNvCxnSpPr>
          <p:nvPr/>
        </p:nvCxnSpPr>
        <p:spPr bwMode="auto">
          <a:xfrm flipH="1" flipV="1">
            <a:off x="7837673" y="2486299"/>
            <a:ext cx="106724" cy="3733800"/>
          </a:xfrm>
          <a:prstGeom prst="straightConnector1">
            <a:avLst/>
          </a:prstGeom>
          <a:noFill/>
          <a:ln w="15875" cap="flat" cmpd="sng" algn="ctr">
            <a:solidFill>
              <a:srgbClr val="FF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334E9318-AA59-A73A-0F4B-8206C605711A}"/>
              </a:ext>
            </a:extLst>
          </p:cNvPr>
          <p:cNvCxnSpPr>
            <a:cxnSpLocks/>
          </p:cNvCxnSpPr>
          <p:nvPr/>
        </p:nvCxnSpPr>
        <p:spPr bwMode="auto">
          <a:xfrm flipV="1">
            <a:off x="7728382" y="1999624"/>
            <a:ext cx="0" cy="612648"/>
          </a:xfrm>
          <a:prstGeom prst="straightConnector1">
            <a:avLst/>
          </a:prstGeom>
          <a:noFill/>
          <a:ln w="15875" cap="flat" cmpd="sng" algn="ctr">
            <a:solidFill>
              <a:srgbClr val="FF0000"/>
            </a:solidFill>
            <a:prstDash val="solid"/>
            <a:round/>
            <a:headEnd type="none" w="med" len="med"/>
            <a:tailEnd type="triangle"/>
          </a:ln>
          <a:effectLst/>
        </p:spPr>
      </p:cxnSp>
      <p:pic>
        <p:nvPicPr>
          <p:cNvPr id="18" name="Picture 17" descr="A picture containing chart&#10;&#10;Description automatically generated">
            <a:extLst>
              <a:ext uri="{FF2B5EF4-FFF2-40B4-BE49-F238E27FC236}">
                <a16:creationId xmlns:a16="http://schemas.microsoft.com/office/drawing/2014/main" id="{8E51EE53-E8EF-8D86-C137-A1519EA4F8E1}"/>
              </a:ext>
            </a:extLst>
          </p:cNvPr>
          <p:cNvPicPr>
            <a:picLocks noChangeAspect="1"/>
          </p:cNvPicPr>
          <p:nvPr/>
        </p:nvPicPr>
        <p:blipFill>
          <a:blip r:embed="rId3"/>
          <a:stretch>
            <a:fillRect/>
          </a:stretch>
        </p:blipFill>
        <p:spPr>
          <a:xfrm>
            <a:off x="948298" y="909062"/>
            <a:ext cx="4815359" cy="3406420"/>
          </a:xfrm>
          <a:prstGeom prst="rect">
            <a:avLst/>
          </a:prstGeom>
        </p:spPr>
      </p:pic>
      <p:sp>
        <p:nvSpPr>
          <p:cNvPr id="19" name="TextBox 18">
            <a:extLst>
              <a:ext uri="{FF2B5EF4-FFF2-40B4-BE49-F238E27FC236}">
                <a16:creationId xmlns:a16="http://schemas.microsoft.com/office/drawing/2014/main" id="{D6543826-9BB3-1E2C-B4EC-B958E4725062}"/>
              </a:ext>
            </a:extLst>
          </p:cNvPr>
          <p:cNvSpPr txBox="1"/>
          <p:nvPr/>
        </p:nvSpPr>
        <p:spPr>
          <a:xfrm>
            <a:off x="1161275" y="4414074"/>
            <a:ext cx="4507965" cy="1477328"/>
          </a:xfrm>
          <a:prstGeom prst="rect">
            <a:avLst/>
          </a:prstGeom>
          <a:noFill/>
        </p:spPr>
        <p:txBody>
          <a:bodyPr wrap="none" rtlCol="0">
            <a:spAutoFit/>
          </a:bodyPr>
          <a:lstStyle/>
          <a:p>
            <a:r>
              <a:rPr lang="en-US" dirty="0"/>
              <a:t>200 GeV Run-15 </a:t>
            </a:r>
            <a:r>
              <a:rPr lang="en-US" dirty="0" err="1"/>
              <a:t>pAu</a:t>
            </a:r>
            <a:r>
              <a:rPr lang="en-US" dirty="0"/>
              <a:t>: ~300 J/</a:t>
            </a:r>
            <a:r>
              <a:rPr lang="en-US" dirty="0" err="1"/>
              <a:t>Ψ</a:t>
            </a:r>
            <a:endParaRPr lang="en-US" dirty="0"/>
          </a:p>
          <a:p>
            <a:r>
              <a:rPr lang="en-US" dirty="0"/>
              <a:t>500 GeV Run-17 pp: ~1000 J/</a:t>
            </a:r>
            <a:r>
              <a:rPr lang="en-US" dirty="0" err="1"/>
              <a:t>Ψ</a:t>
            </a:r>
            <a:r>
              <a:rPr lang="en-US" dirty="0"/>
              <a:t> (400 pb</a:t>
            </a:r>
            <a:r>
              <a:rPr lang="en-US" baseline="30000" dirty="0"/>
              <a:t>-1</a:t>
            </a:r>
            <a:r>
              <a:rPr lang="en-US" dirty="0"/>
              <a:t>)</a:t>
            </a:r>
          </a:p>
          <a:p>
            <a:r>
              <a:rPr lang="en-US" dirty="0"/>
              <a:t>Run 22: doubles the statistics  </a:t>
            </a:r>
          </a:p>
          <a:p>
            <a:r>
              <a:rPr lang="en-US" dirty="0"/>
              <a:t>at 500 GeV W shifted to higher values </a:t>
            </a:r>
            <a:endParaRPr lang="en-US" dirty="0">
              <a:sym typeface="Wingdings" pitchFamily="2" charset="2"/>
            </a:endParaRPr>
          </a:p>
          <a:p>
            <a:r>
              <a:rPr lang="en-US" dirty="0">
                <a:sym typeface="Wingdings" pitchFamily="2" charset="2"/>
              </a:rPr>
              <a:t> more difficult to measure at max. A</a:t>
            </a:r>
            <a:r>
              <a:rPr lang="en-US" baseline="-25000" dirty="0">
                <a:sym typeface="Wingdings" pitchFamily="2" charset="2"/>
              </a:rPr>
              <a:t>N</a:t>
            </a:r>
            <a:endParaRPr lang="en-US" baseline="-25000" dirty="0"/>
          </a:p>
        </p:txBody>
      </p:sp>
      <p:pic>
        <p:nvPicPr>
          <p:cNvPr id="20" name="Picture 19">
            <a:extLst>
              <a:ext uri="{FF2B5EF4-FFF2-40B4-BE49-F238E27FC236}">
                <a16:creationId xmlns:a16="http://schemas.microsoft.com/office/drawing/2014/main" id="{DA893256-D315-D4F5-CBBA-70639C7009FC}"/>
              </a:ext>
            </a:extLst>
          </p:cNvPr>
          <p:cNvPicPr>
            <a:picLocks noChangeAspect="1"/>
          </p:cNvPicPr>
          <p:nvPr/>
        </p:nvPicPr>
        <p:blipFill>
          <a:blip r:embed="rId4"/>
          <a:stretch>
            <a:fillRect/>
          </a:stretch>
        </p:blipFill>
        <p:spPr>
          <a:xfrm>
            <a:off x="11411955" y="17268"/>
            <a:ext cx="761999" cy="659189"/>
          </a:xfrm>
          <a:prstGeom prst="rect">
            <a:avLst/>
          </a:prstGeom>
        </p:spPr>
      </p:pic>
    </p:spTree>
    <p:extLst>
      <p:ext uri="{BB962C8B-B14F-4D97-AF65-F5344CB8AC3E}">
        <p14:creationId xmlns:p14="http://schemas.microsoft.com/office/powerpoint/2010/main" val="19239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A044-0D5A-C3AB-2F20-BAB30ABB5C5D}"/>
              </a:ext>
            </a:extLst>
          </p:cNvPr>
          <p:cNvSpPr>
            <a:spLocks noGrp="1"/>
          </p:cNvSpPr>
          <p:nvPr>
            <p:ph type="title"/>
          </p:nvPr>
        </p:nvSpPr>
        <p:spPr>
          <a:xfrm>
            <a:off x="838200" y="0"/>
            <a:ext cx="10515600" cy="2304789"/>
          </a:xfrm>
        </p:spPr>
        <p:txBody>
          <a:bodyPr>
            <a:normAutofit/>
          </a:bodyPr>
          <a:lstStyle/>
          <a:p>
            <a:r>
              <a:rPr lang="en-US" b="1" dirty="0"/>
              <a:t>Q6.</a:t>
            </a:r>
            <a:r>
              <a:rPr lang="en-US" dirty="0"/>
              <a:t> </a:t>
            </a:r>
            <a:r>
              <a:rPr lang="en-US" i="1" dirty="0"/>
              <a:t>If, after the completion of the </a:t>
            </a:r>
            <a:r>
              <a:rPr lang="en-US" i="1" dirty="0" err="1"/>
              <a:t>Au+Au</a:t>
            </a:r>
            <a:r>
              <a:rPr lang="en-US" i="1" dirty="0"/>
              <a:t> collisions, there are additional 2 or 3 or 4 weeks available, would your priorities change?</a:t>
            </a:r>
            <a:br>
              <a:rPr lang="en-US" i="1" dirty="0"/>
            </a:br>
            <a:endParaRPr lang="en-US" i="1" dirty="0"/>
          </a:p>
        </p:txBody>
      </p:sp>
      <p:sp>
        <p:nvSpPr>
          <p:cNvPr id="3" name="Content Placeholder 2">
            <a:extLst>
              <a:ext uri="{FF2B5EF4-FFF2-40B4-BE49-F238E27FC236}">
                <a16:creationId xmlns:a16="http://schemas.microsoft.com/office/drawing/2014/main" id="{FE6BD205-E54C-A9B8-9AA7-12B3B799F103}"/>
              </a:ext>
            </a:extLst>
          </p:cNvPr>
          <p:cNvSpPr>
            <a:spLocks noGrp="1"/>
          </p:cNvSpPr>
          <p:nvPr>
            <p:ph idx="1"/>
          </p:nvPr>
        </p:nvSpPr>
        <p:spPr>
          <a:xfrm>
            <a:off x="838200" y="2590916"/>
            <a:ext cx="10515600" cy="3233347"/>
          </a:xfrm>
        </p:spPr>
        <p:txBody>
          <a:bodyPr/>
          <a:lstStyle/>
          <a:p>
            <a:r>
              <a:rPr lang="en-US" dirty="0">
                <a:solidFill>
                  <a:srgbClr val="00B0F0"/>
                </a:solidFill>
              </a:rPr>
              <a:t>No. We would strongly recommend NPP management to secure additional funding to enable the additional 4 or 3, or 2 cryo-weeks so that we can achieve 5 weeks of </a:t>
            </a:r>
            <a:r>
              <a:rPr lang="en-US" dirty="0" err="1">
                <a:solidFill>
                  <a:srgbClr val="00B0F0"/>
                </a:solidFill>
              </a:rPr>
              <a:t>pAu</a:t>
            </a:r>
            <a:r>
              <a:rPr lang="en-US" dirty="0">
                <a:solidFill>
                  <a:srgbClr val="00B0F0"/>
                </a:solidFill>
              </a:rPr>
              <a:t> physics data taking.</a:t>
            </a:r>
          </a:p>
          <a:p>
            <a:endParaRPr lang="en-US" dirty="0">
              <a:solidFill>
                <a:srgbClr val="00B0F0"/>
              </a:solidFill>
            </a:endParaRPr>
          </a:p>
          <a:p>
            <a:r>
              <a:rPr lang="en-US" dirty="0">
                <a:solidFill>
                  <a:srgbClr val="00B0F0"/>
                </a:solidFill>
              </a:rPr>
              <a:t>We do have an opportunistic program “Imaging shape and radial profile of atomic nuclei” which can take only 1 or 2 weeks.</a:t>
            </a:r>
          </a:p>
          <a:p>
            <a:pPr marL="0" indent="0">
              <a:buNone/>
            </a:pPr>
            <a:endParaRPr lang="en-US" dirty="0">
              <a:solidFill>
                <a:srgbClr val="00B0F0"/>
              </a:solidFill>
            </a:endParaRPr>
          </a:p>
        </p:txBody>
      </p:sp>
      <p:pic>
        <p:nvPicPr>
          <p:cNvPr id="4" name="Picture 3">
            <a:extLst>
              <a:ext uri="{FF2B5EF4-FFF2-40B4-BE49-F238E27FC236}">
                <a16:creationId xmlns:a16="http://schemas.microsoft.com/office/drawing/2014/main" id="{55310ECD-CCB0-6833-E395-DA4DC4A4B05E}"/>
              </a:ext>
            </a:extLst>
          </p:cNvPr>
          <p:cNvPicPr>
            <a:picLocks noChangeAspect="1"/>
          </p:cNvPicPr>
          <p:nvPr/>
        </p:nvPicPr>
        <p:blipFill>
          <a:blip r:embed="rId2"/>
          <a:stretch>
            <a:fillRect/>
          </a:stretch>
        </p:blipFill>
        <p:spPr>
          <a:xfrm>
            <a:off x="11411955" y="17268"/>
            <a:ext cx="761999" cy="659189"/>
          </a:xfrm>
          <a:prstGeom prst="rect">
            <a:avLst/>
          </a:prstGeom>
        </p:spPr>
      </p:pic>
    </p:spTree>
    <p:extLst>
      <p:ext uri="{BB962C8B-B14F-4D97-AF65-F5344CB8AC3E}">
        <p14:creationId xmlns:p14="http://schemas.microsoft.com/office/powerpoint/2010/main" val="97780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52069-F6ED-65D4-3BDC-3D7183A4902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E3665-5CEE-79F0-A1FA-1AE371533B1C}"/>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
        <p:nvSpPr>
          <p:cNvPr id="7" name="TextBox 6">
            <a:extLst>
              <a:ext uri="{FF2B5EF4-FFF2-40B4-BE49-F238E27FC236}">
                <a16:creationId xmlns:a16="http://schemas.microsoft.com/office/drawing/2014/main" id="{12653312-0F0B-DE2A-9CC2-C4C3F0D44F8F}"/>
              </a:ext>
            </a:extLst>
          </p:cNvPr>
          <p:cNvSpPr txBox="1"/>
          <p:nvPr/>
        </p:nvSpPr>
        <p:spPr>
          <a:xfrm>
            <a:off x="654423" y="26987"/>
            <a:ext cx="10883154" cy="646331"/>
          </a:xfrm>
          <a:prstGeom prst="rect">
            <a:avLst/>
          </a:prstGeom>
          <a:noFill/>
        </p:spPr>
        <p:txBody>
          <a:bodyPr wrap="square">
            <a:spAutoFit/>
          </a:bodyPr>
          <a:lstStyle/>
          <a:p>
            <a:pPr algn="l" rtl="0" fontAlgn="base">
              <a:spcBef>
                <a:spcPts val="0"/>
              </a:spcBef>
              <a:spcAft>
                <a:spcPts val="0"/>
              </a:spcAft>
            </a:pPr>
            <a:r>
              <a:rPr lang="en-US" sz="1800" b="1" i="1" u="none" strike="noStrike" dirty="0">
                <a:solidFill>
                  <a:srgbClr val="000000"/>
                </a:solidFill>
                <a:effectLst/>
                <a:latin typeface="Arial" panose="020B0604020202020204" pitchFamily="34" charset="0"/>
              </a:rPr>
              <a:t>Q7. Do you have any projections for the forward charged </a:t>
            </a:r>
            <a:r>
              <a:rPr lang="en-US" sz="1800" b="1" i="1" u="none" strike="noStrike" dirty="0" err="1">
                <a:solidFill>
                  <a:srgbClr val="000000"/>
                </a:solidFill>
                <a:effectLst/>
                <a:latin typeface="Arial" panose="020B0604020202020204" pitchFamily="34" charset="0"/>
              </a:rPr>
              <a:t>dihadron</a:t>
            </a:r>
            <a:r>
              <a:rPr lang="en-US" sz="1800" b="1" i="1" u="none" strike="noStrike" dirty="0">
                <a:solidFill>
                  <a:srgbClr val="000000"/>
                </a:solidFill>
                <a:effectLst/>
                <a:latin typeface="Arial" panose="020B0604020202020204" pitchFamily="34" charset="0"/>
              </a:rPr>
              <a:t> measurement in </a:t>
            </a:r>
            <a:r>
              <a:rPr lang="en-US" sz="1800" b="1" i="1" u="none" strike="noStrike" dirty="0" err="1">
                <a:solidFill>
                  <a:srgbClr val="000000"/>
                </a:solidFill>
                <a:effectLst/>
                <a:latin typeface="Arial" panose="020B0604020202020204" pitchFamily="34" charset="0"/>
              </a:rPr>
              <a:t>pAu</a:t>
            </a:r>
            <a:r>
              <a:rPr lang="en-US" sz="1800" b="1" i="1" u="none" strike="noStrike" dirty="0">
                <a:solidFill>
                  <a:srgbClr val="000000"/>
                </a:solidFill>
                <a:effectLst/>
                <a:latin typeface="Arial" panose="020B0604020202020204" pitchFamily="34" charset="0"/>
              </a:rPr>
              <a:t> (something similar to correlation plots on page 24  in Lijuan’s presentation for pi0pi0 )?</a:t>
            </a:r>
          </a:p>
        </p:txBody>
      </p:sp>
      <p:pic>
        <p:nvPicPr>
          <p:cNvPr id="8" name="Picture 7">
            <a:extLst>
              <a:ext uri="{FF2B5EF4-FFF2-40B4-BE49-F238E27FC236}">
                <a16:creationId xmlns:a16="http://schemas.microsoft.com/office/drawing/2014/main" id="{3E1BB60D-5952-9017-4D1F-6AB17AC885C0}"/>
              </a:ext>
            </a:extLst>
          </p:cNvPr>
          <p:cNvPicPr>
            <a:picLocks noChangeAspect="1"/>
          </p:cNvPicPr>
          <p:nvPr/>
        </p:nvPicPr>
        <p:blipFill>
          <a:blip r:embed="rId2"/>
          <a:stretch>
            <a:fillRect/>
          </a:stretch>
        </p:blipFill>
        <p:spPr>
          <a:xfrm>
            <a:off x="6485701" y="765278"/>
            <a:ext cx="4182300" cy="5689283"/>
          </a:xfrm>
          <a:prstGeom prst="rect">
            <a:avLst/>
          </a:prstGeom>
        </p:spPr>
      </p:pic>
      <p:pic>
        <p:nvPicPr>
          <p:cNvPr id="9" name="Picture 8">
            <a:extLst>
              <a:ext uri="{FF2B5EF4-FFF2-40B4-BE49-F238E27FC236}">
                <a16:creationId xmlns:a16="http://schemas.microsoft.com/office/drawing/2014/main" id="{520D3358-1D5A-4359-1329-CE322D52DBCD}"/>
              </a:ext>
            </a:extLst>
          </p:cNvPr>
          <p:cNvPicPr>
            <a:picLocks noChangeAspect="1"/>
          </p:cNvPicPr>
          <p:nvPr/>
        </p:nvPicPr>
        <p:blipFill>
          <a:blip r:embed="rId3"/>
          <a:stretch>
            <a:fillRect/>
          </a:stretch>
        </p:blipFill>
        <p:spPr>
          <a:xfrm>
            <a:off x="1386653" y="727178"/>
            <a:ext cx="4319649" cy="5700610"/>
          </a:xfrm>
          <a:prstGeom prst="rect">
            <a:avLst/>
          </a:prstGeom>
        </p:spPr>
      </p:pic>
      <p:pic>
        <p:nvPicPr>
          <p:cNvPr id="10" name="Picture 9">
            <a:extLst>
              <a:ext uri="{FF2B5EF4-FFF2-40B4-BE49-F238E27FC236}">
                <a16:creationId xmlns:a16="http://schemas.microsoft.com/office/drawing/2014/main" id="{62232240-7B71-3059-356D-59051C730368}"/>
              </a:ext>
            </a:extLst>
          </p:cNvPr>
          <p:cNvPicPr>
            <a:picLocks noChangeAspect="1"/>
          </p:cNvPicPr>
          <p:nvPr/>
        </p:nvPicPr>
        <p:blipFill>
          <a:blip r:embed="rId4"/>
          <a:stretch>
            <a:fillRect/>
          </a:stretch>
        </p:blipFill>
        <p:spPr>
          <a:xfrm>
            <a:off x="11411955" y="17268"/>
            <a:ext cx="761999" cy="659189"/>
          </a:xfrm>
          <a:prstGeom prst="rect">
            <a:avLst/>
          </a:prstGeom>
        </p:spPr>
      </p:pic>
    </p:spTree>
    <p:extLst>
      <p:ext uri="{BB962C8B-B14F-4D97-AF65-F5344CB8AC3E}">
        <p14:creationId xmlns:p14="http://schemas.microsoft.com/office/powerpoint/2010/main" val="121051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09F2-EB3D-A729-0BCE-21D7DFD4F8C0}"/>
              </a:ext>
            </a:extLst>
          </p:cNvPr>
          <p:cNvSpPr>
            <a:spLocks noGrp="1"/>
          </p:cNvSpPr>
          <p:nvPr>
            <p:ph type="title"/>
          </p:nvPr>
        </p:nvSpPr>
        <p:spPr>
          <a:xfrm>
            <a:off x="838199" y="231099"/>
            <a:ext cx="10515600" cy="1025264"/>
          </a:xfrm>
        </p:spPr>
        <p:txBody>
          <a:bodyPr>
            <a:normAutofit fontScale="90000"/>
          </a:bodyPr>
          <a:lstStyle/>
          <a:p>
            <a:r>
              <a:rPr lang="en-US" b="1" dirty="0"/>
              <a:t>Q8.</a:t>
            </a:r>
            <a:r>
              <a:rPr lang="en-US" dirty="0"/>
              <a:t> </a:t>
            </a:r>
            <a:r>
              <a:rPr lang="en-US" i="1" dirty="0"/>
              <a:t>Could you update the PAC on your current efforts and plans for data preservation?</a:t>
            </a:r>
          </a:p>
        </p:txBody>
      </p:sp>
      <p:sp>
        <p:nvSpPr>
          <p:cNvPr id="3" name="Content Placeholder 2">
            <a:extLst>
              <a:ext uri="{FF2B5EF4-FFF2-40B4-BE49-F238E27FC236}">
                <a16:creationId xmlns:a16="http://schemas.microsoft.com/office/drawing/2014/main" id="{CF032E92-DA51-5646-E526-68E5E1B14CAA}"/>
              </a:ext>
            </a:extLst>
          </p:cNvPr>
          <p:cNvSpPr>
            <a:spLocks noGrp="1"/>
          </p:cNvSpPr>
          <p:nvPr>
            <p:ph idx="1"/>
          </p:nvPr>
        </p:nvSpPr>
        <p:spPr>
          <a:xfrm>
            <a:off x="838200" y="1256363"/>
            <a:ext cx="10515600" cy="479164"/>
          </a:xfrm>
        </p:spPr>
        <p:txBody>
          <a:bodyPr/>
          <a:lstStyle/>
          <a:p>
            <a:pPr marL="0" indent="0">
              <a:buNone/>
            </a:pPr>
            <a:r>
              <a:rPr lang="en-US" dirty="0">
                <a:solidFill>
                  <a:srgbClr val="00B0F0"/>
                </a:solidFill>
              </a:rPr>
              <a:t>See slide #4 in Frank’s presentation:</a:t>
            </a:r>
          </a:p>
        </p:txBody>
      </p:sp>
      <p:pic>
        <p:nvPicPr>
          <p:cNvPr id="4" name="Picture 3">
            <a:extLst>
              <a:ext uri="{FF2B5EF4-FFF2-40B4-BE49-F238E27FC236}">
                <a16:creationId xmlns:a16="http://schemas.microsoft.com/office/drawing/2014/main" id="{C16A94B1-1547-2F73-2686-796EBBC7B5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53242" y="1690583"/>
            <a:ext cx="9085515" cy="5127969"/>
          </a:xfrm>
          <a:prstGeom prst="rect">
            <a:avLst/>
          </a:prstGeom>
        </p:spPr>
      </p:pic>
      <p:pic>
        <p:nvPicPr>
          <p:cNvPr id="5" name="Picture 4">
            <a:extLst>
              <a:ext uri="{FF2B5EF4-FFF2-40B4-BE49-F238E27FC236}">
                <a16:creationId xmlns:a16="http://schemas.microsoft.com/office/drawing/2014/main" id="{46FE77B1-A26E-6A01-E63D-E8105B58BF62}"/>
              </a:ext>
            </a:extLst>
          </p:cNvPr>
          <p:cNvPicPr>
            <a:picLocks noChangeAspect="1"/>
          </p:cNvPicPr>
          <p:nvPr/>
        </p:nvPicPr>
        <p:blipFill>
          <a:blip r:embed="rId3"/>
          <a:stretch>
            <a:fillRect/>
          </a:stretch>
        </p:blipFill>
        <p:spPr>
          <a:xfrm>
            <a:off x="11411955" y="17268"/>
            <a:ext cx="761999" cy="659189"/>
          </a:xfrm>
          <a:prstGeom prst="rect">
            <a:avLst/>
          </a:prstGeom>
        </p:spPr>
      </p:pic>
    </p:spTree>
    <p:extLst>
      <p:ext uri="{BB962C8B-B14F-4D97-AF65-F5344CB8AC3E}">
        <p14:creationId xmlns:p14="http://schemas.microsoft.com/office/powerpoint/2010/main" val="275240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7B94-4BA0-1D25-1F64-3F0370B5F7F5}"/>
              </a:ext>
            </a:extLst>
          </p:cNvPr>
          <p:cNvSpPr>
            <a:spLocks noGrp="1"/>
          </p:cNvSpPr>
          <p:nvPr>
            <p:ph type="title"/>
          </p:nvPr>
        </p:nvSpPr>
        <p:spPr>
          <a:xfrm>
            <a:off x="838200" y="365126"/>
            <a:ext cx="10515600" cy="1087894"/>
          </a:xfrm>
        </p:spPr>
        <p:txBody>
          <a:bodyPr>
            <a:normAutofit/>
          </a:bodyPr>
          <a:lstStyle/>
          <a:p>
            <a:r>
              <a:rPr lang="en-US" b="1" dirty="0"/>
              <a:t>Q9.</a:t>
            </a:r>
            <a:r>
              <a:rPr lang="en-US" dirty="0"/>
              <a:t> </a:t>
            </a:r>
            <a:r>
              <a:rPr lang="en-US" i="1" dirty="0"/>
              <a:t>What is the status/timing of the FXT BESII data analysis?</a:t>
            </a:r>
          </a:p>
        </p:txBody>
      </p:sp>
      <p:sp>
        <p:nvSpPr>
          <p:cNvPr id="3" name="Content Placeholder 2">
            <a:extLst>
              <a:ext uri="{FF2B5EF4-FFF2-40B4-BE49-F238E27FC236}">
                <a16:creationId xmlns:a16="http://schemas.microsoft.com/office/drawing/2014/main" id="{7897C421-F585-3E3F-84C5-D70F904F57FB}"/>
              </a:ext>
            </a:extLst>
          </p:cNvPr>
          <p:cNvSpPr>
            <a:spLocks noGrp="1"/>
          </p:cNvSpPr>
          <p:nvPr>
            <p:ph idx="1"/>
          </p:nvPr>
        </p:nvSpPr>
        <p:spPr>
          <a:xfrm>
            <a:off x="571500" y="1671228"/>
            <a:ext cx="11049000" cy="5480686"/>
          </a:xfrm>
        </p:spPr>
        <p:txBody>
          <a:bodyPr/>
          <a:lstStyle/>
          <a:p>
            <a:r>
              <a:rPr lang="en-US" dirty="0">
                <a:solidFill>
                  <a:srgbClr val="00B0F0"/>
                </a:solidFill>
              </a:rPr>
              <a:t>The final calibration process for FXT is ongoing. We expect production to be finished by December. Fine-tuning of the embedding will follow next. Expectation is that FXT results will be ready in time for QM25.</a:t>
            </a:r>
          </a:p>
          <a:p>
            <a:endParaRPr lang="en-US" dirty="0">
              <a:solidFill>
                <a:srgbClr val="00B0F0"/>
              </a:solidFill>
            </a:endParaRPr>
          </a:p>
        </p:txBody>
      </p:sp>
      <p:pic>
        <p:nvPicPr>
          <p:cNvPr id="4" name="Picture 3">
            <a:extLst>
              <a:ext uri="{FF2B5EF4-FFF2-40B4-BE49-F238E27FC236}">
                <a16:creationId xmlns:a16="http://schemas.microsoft.com/office/drawing/2014/main" id="{2CCDCC28-6389-53F5-98E5-62C80AC19726}"/>
              </a:ext>
            </a:extLst>
          </p:cNvPr>
          <p:cNvPicPr>
            <a:picLocks noChangeAspect="1"/>
          </p:cNvPicPr>
          <p:nvPr/>
        </p:nvPicPr>
        <p:blipFill>
          <a:blip r:embed="rId2"/>
          <a:stretch>
            <a:fillRect/>
          </a:stretch>
        </p:blipFill>
        <p:spPr>
          <a:xfrm>
            <a:off x="11411955" y="17268"/>
            <a:ext cx="761999" cy="659189"/>
          </a:xfrm>
          <a:prstGeom prst="rect">
            <a:avLst/>
          </a:prstGeom>
        </p:spPr>
      </p:pic>
    </p:spTree>
    <p:extLst>
      <p:ext uri="{BB962C8B-B14F-4D97-AF65-F5344CB8AC3E}">
        <p14:creationId xmlns:p14="http://schemas.microsoft.com/office/powerpoint/2010/main" val="259977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4E2A-76B1-E4AC-C740-AD526D72EA8F}"/>
              </a:ext>
            </a:extLst>
          </p:cNvPr>
          <p:cNvSpPr>
            <a:spLocks noGrp="1"/>
          </p:cNvSpPr>
          <p:nvPr>
            <p:ph type="title"/>
          </p:nvPr>
        </p:nvSpPr>
        <p:spPr>
          <a:xfrm>
            <a:off x="838200" y="87682"/>
            <a:ext cx="10948792" cy="3183242"/>
          </a:xfrm>
        </p:spPr>
        <p:txBody>
          <a:bodyPr>
            <a:normAutofit/>
          </a:bodyPr>
          <a:lstStyle/>
          <a:p>
            <a:r>
              <a:rPr lang="en-US" b="1" dirty="0"/>
              <a:t>Q10. </a:t>
            </a:r>
            <a:r>
              <a:rPr lang="en-US" i="1" dirty="0"/>
              <a:t>Last year we recommended BNL to assist STAR in finding the necessary resources (computing and IT-personnel) to achieve timely completion of the BES-II analyses. Can you update us on whether and how the problem was resolved? </a:t>
            </a:r>
          </a:p>
        </p:txBody>
      </p:sp>
      <p:sp>
        <p:nvSpPr>
          <p:cNvPr id="3" name="Content Placeholder 2">
            <a:extLst>
              <a:ext uri="{FF2B5EF4-FFF2-40B4-BE49-F238E27FC236}">
                <a16:creationId xmlns:a16="http://schemas.microsoft.com/office/drawing/2014/main" id="{CE5F5E81-A204-E9E7-F1D5-500B61759BC7}"/>
              </a:ext>
            </a:extLst>
          </p:cNvPr>
          <p:cNvSpPr>
            <a:spLocks noGrp="1"/>
          </p:cNvSpPr>
          <p:nvPr>
            <p:ph idx="1"/>
          </p:nvPr>
        </p:nvSpPr>
        <p:spPr>
          <a:xfrm>
            <a:off x="838200" y="3486628"/>
            <a:ext cx="10515600" cy="3183242"/>
          </a:xfrm>
        </p:spPr>
        <p:txBody>
          <a:bodyPr>
            <a:normAutofit/>
          </a:bodyPr>
          <a:lstStyle/>
          <a:p>
            <a:r>
              <a:rPr lang="en-US" dirty="0">
                <a:solidFill>
                  <a:srgbClr val="00B0F0"/>
                </a:solidFill>
              </a:rPr>
              <a:t>Last year, the BNL-STAR group hired a postdoc who has been instrumental in processing the backlog of embedding requests. We are grateful for BNL management to quickly address recent other personnel changes. Concerns remain with the long-term structural availability of general support for STAR’s software environment at BNL, and the availability of the resources that it depends on. This may be further exacerbated by reorganizations of SDCC. Furthermore, support from NPPS is very limited, below one FTE.</a:t>
            </a:r>
          </a:p>
          <a:p>
            <a:pPr marL="0" indent="0">
              <a:buNone/>
            </a:pPr>
            <a:endParaRPr lang="en-US" dirty="0">
              <a:solidFill>
                <a:srgbClr val="00B0F0"/>
              </a:solidFill>
            </a:endParaRPr>
          </a:p>
        </p:txBody>
      </p:sp>
      <p:pic>
        <p:nvPicPr>
          <p:cNvPr id="4" name="Picture 3">
            <a:extLst>
              <a:ext uri="{FF2B5EF4-FFF2-40B4-BE49-F238E27FC236}">
                <a16:creationId xmlns:a16="http://schemas.microsoft.com/office/drawing/2014/main" id="{395EF6B5-49A4-8F32-437C-68BE256561FA}"/>
              </a:ext>
            </a:extLst>
          </p:cNvPr>
          <p:cNvPicPr>
            <a:picLocks noChangeAspect="1"/>
          </p:cNvPicPr>
          <p:nvPr/>
        </p:nvPicPr>
        <p:blipFill>
          <a:blip r:embed="rId2"/>
          <a:stretch>
            <a:fillRect/>
          </a:stretch>
        </p:blipFill>
        <p:spPr>
          <a:xfrm>
            <a:off x="11411955" y="17268"/>
            <a:ext cx="761999" cy="659189"/>
          </a:xfrm>
          <a:prstGeom prst="rect">
            <a:avLst/>
          </a:prstGeom>
        </p:spPr>
      </p:pic>
    </p:spTree>
    <p:extLst>
      <p:ext uri="{BB962C8B-B14F-4D97-AF65-F5344CB8AC3E}">
        <p14:creationId xmlns:p14="http://schemas.microsoft.com/office/powerpoint/2010/main" val="307024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4CE5C0-444A-C1C1-3517-F9BC36A3F2E0}"/>
              </a:ext>
            </a:extLst>
          </p:cNvPr>
          <p:cNvSpPr>
            <a:spLocks noGrp="1"/>
          </p:cNvSpPr>
          <p:nvPr>
            <p:ph type="title"/>
          </p:nvPr>
        </p:nvSpPr>
        <p:spPr>
          <a:xfrm>
            <a:off x="762000" y="-152400"/>
            <a:ext cx="7772400" cy="762000"/>
          </a:xfrm>
        </p:spPr>
        <p:txBody>
          <a:bodyPr/>
          <a:lstStyle/>
          <a:p>
            <a:r>
              <a:rPr lang="en-US" sz="2000" dirty="0">
                <a:solidFill>
                  <a:srgbClr val="FF0000"/>
                </a:solidFill>
                <a:latin typeface="Arial" panose="020B0604020202020204" pitchFamily="34" charset="0"/>
                <a:cs typeface="Arial" panose="020B0604020202020204" pitchFamily="34" charset="0"/>
              </a:rPr>
              <a:t>Backup</a:t>
            </a:r>
          </a:p>
        </p:txBody>
      </p:sp>
      <p:sp>
        <p:nvSpPr>
          <p:cNvPr id="2" name="Slide Number Placeholder 1">
            <a:extLst>
              <a:ext uri="{FF2B5EF4-FFF2-40B4-BE49-F238E27FC236}">
                <a16:creationId xmlns:a16="http://schemas.microsoft.com/office/drawing/2014/main" id="{5C1F420B-63C5-492F-3A3E-BF720BFCE657}"/>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Tree>
    <p:extLst>
      <p:ext uri="{BB962C8B-B14F-4D97-AF65-F5344CB8AC3E}">
        <p14:creationId xmlns:p14="http://schemas.microsoft.com/office/powerpoint/2010/main" val="2597154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885F-EDC0-B775-50CA-802F564744BC}"/>
              </a:ext>
            </a:extLst>
          </p:cNvPr>
          <p:cNvSpPr>
            <a:spLocks noGrp="1"/>
          </p:cNvSpPr>
          <p:nvPr>
            <p:ph type="title"/>
          </p:nvPr>
        </p:nvSpPr>
        <p:spPr/>
        <p:txBody>
          <a:bodyPr/>
          <a:lstStyle/>
          <a:p>
            <a:r>
              <a:rPr lang="en-US" dirty="0"/>
              <a:t>Some Facts about UPC</a:t>
            </a:r>
          </a:p>
        </p:txBody>
      </p:sp>
      <p:sp>
        <p:nvSpPr>
          <p:cNvPr id="3" name="Slide Number Placeholder 2">
            <a:extLst>
              <a:ext uri="{FF2B5EF4-FFF2-40B4-BE49-F238E27FC236}">
                <a16:creationId xmlns:a16="http://schemas.microsoft.com/office/drawing/2014/main" id="{E131CE2E-0D34-4BD8-1A7B-C82BA4A6A93B}"/>
              </a:ext>
            </a:extLst>
          </p:cNvPr>
          <p:cNvSpPr>
            <a:spLocks noGrp="1"/>
          </p:cNvSpPr>
          <p:nvPr>
            <p:ph type="sldNum" sz="quarter" idx="4"/>
          </p:nvPr>
        </p:nvSpPr>
        <p:spPr/>
        <p:txBody>
          <a:bodyPr/>
          <a:lstStyle/>
          <a:p>
            <a:fld id="{933A556B-7C63-244D-9B7C-B0EA8042B330}" type="slidenum">
              <a:rPr lang="en-US">
                <a:solidFill>
                  <a:srgbClr val="B2D33B"/>
                </a:solidFill>
                <a:latin typeface="Arial" panose="020B0604020202020204"/>
              </a:rPr>
              <a:pPr/>
              <a:t>17</a:t>
            </a:fld>
            <a:endParaRPr lang="en-US" dirty="0">
              <a:solidFill>
                <a:srgbClr val="B2D33B"/>
              </a:solidFill>
              <a:latin typeface="Arial" panose="020B0604020202020204"/>
            </a:endParaRPr>
          </a:p>
        </p:txBody>
      </p:sp>
      <p:sp>
        <p:nvSpPr>
          <p:cNvPr id="4" name="TextBox 3">
            <a:extLst>
              <a:ext uri="{FF2B5EF4-FFF2-40B4-BE49-F238E27FC236}">
                <a16:creationId xmlns:a16="http://schemas.microsoft.com/office/drawing/2014/main" id="{5127C4FD-C59E-7F60-BF69-FE96E70EBC56}"/>
              </a:ext>
            </a:extLst>
          </p:cNvPr>
          <p:cNvSpPr txBox="1"/>
          <p:nvPr/>
        </p:nvSpPr>
        <p:spPr>
          <a:xfrm>
            <a:off x="1952626" y="647272"/>
            <a:ext cx="1947969" cy="369332"/>
          </a:xfrm>
          <a:prstGeom prst="rect">
            <a:avLst/>
          </a:prstGeom>
          <a:noFill/>
        </p:spPr>
        <p:txBody>
          <a:bodyPr wrap="none" rtlCol="0">
            <a:spAutoFit/>
          </a:bodyPr>
          <a:lstStyle/>
          <a:p>
            <a:r>
              <a:rPr lang="en-US" dirty="0">
                <a:solidFill>
                  <a:srgbClr val="000000"/>
                </a:solidFill>
                <a:latin typeface="Arial" panose="020B0604020202020204"/>
              </a:rPr>
              <a:t>Photon Flux; ~Z</a:t>
            </a:r>
            <a:r>
              <a:rPr lang="en-US" baseline="30000" dirty="0">
                <a:solidFill>
                  <a:srgbClr val="000000"/>
                </a:solidFill>
                <a:latin typeface="Arial" panose="020B0604020202020204"/>
              </a:rPr>
              <a:t>2</a:t>
            </a:r>
          </a:p>
        </p:txBody>
      </p:sp>
      <p:pic>
        <p:nvPicPr>
          <p:cNvPr id="5" name="Picture 4">
            <a:extLst>
              <a:ext uri="{FF2B5EF4-FFF2-40B4-BE49-F238E27FC236}">
                <a16:creationId xmlns:a16="http://schemas.microsoft.com/office/drawing/2014/main" id="{046E5AB5-FCD0-FA56-647B-1C96A0BD19EA}"/>
              </a:ext>
            </a:extLst>
          </p:cNvPr>
          <p:cNvPicPr>
            <a:picLocks noChangeAspect="1"/>
          </p:cNvPicPr>
          <p:nvPr/>
        </p:nvPicPr>
        <p:blipFill rotWithShape="1">
          <a:blip r:embed="rId2"/>
          <a:srcRect t="7174" r="7431"/>
          <a:stretch/>
        </p:blipFill>
        <p:spPr>
          <a:xfrm>
            <a:off x="4247287" y="645966"/>
            <a:ext cx="2752839" cy="1872060"/>
          </a:xfrm>
          <a:prstGeom prst="rect">
            <a:avLst/>
          </a:prstGeom>
        </p:spPr>
      </p:pic>
      <p:sp>
        <p:nvSpPr>
          <p:cNvPr id="6" name="TextBox 5">
            <a:extLst>
              <a:ext uri="{FF2B5EF4-FFF2-40B4-BE49-F238E27FC236}">
                <a16:creationId xmlns:a16="http://schemas.microsoft.com/office/drawing/2014/main" id="{7A1F0FAA-8E03-AF66-976F-0BA3B3F67524}"/>
              </a:ext>
            </a:extLst>
          </p:cNvPr>
          <p:cNvSpPr txBox="1"/>
          <p:nvPr/>
        </p:nvSpPr>
        <p:spPr>
          <a:xfrm>
            <a:off x="6917933" y="698642"/>
            <a:ext cx="3167919" cy="923330"/>
          </a:xfrm>
          <a:prstGeom prst="rect">
            <a:avLst/>
          </a:prstGeom>
          <a:noFill/>
        </p:spPr>
        <p:txBody>
          <a:bodyPr wrap="none" rtlCol="0">
            <a:spAutoFit/>
          </a:bodyPr>
          <a:lstStyle/>
          <a:p>
            <a:r>
              <a:rPr lang="en-US" dirty="0">
                <a:solidFill>
                  <a:srgbClr val="000000"/>
                </a:solidFill>
                <a:latin typeface="Arial" panose="020B0604020202020204"/>
              </a:rPr>
              <a:t>200 GeV </a:t>
            </a:r>
            <a:r>
              <a:rPr lang="en-US" dirty="0" err="1">
                <a:solidFill>
                  <a:srgbClr val="000000"/>
                </a:solidFill>
                <a:latin typeface="Arial" panose="020B0604020202020204"/>
              </a:rPr>
              <a:t>pAu</a:t>
            </a:r>
            <a:endParaRPr lang="en-US" dirty="0">
              <a:solidFill>
                <a:srgbClr val="000000"/>
              </a:solidFill>
              <a:latin typeface="Arial" panose="020B0604020202020204"/>
            </a:endParaRPr>
          </a:p>
          <a:p>
            <a:r>
              <a:rPr lang="en-US" dirty="0">
                <a:solidFill>
                  <a:srgbClr val="000000"/>
                </a:solidFill>
                <a:latin typeface="Arial" panose="020B0604020202020204"/>
                <a:sym typeface="Wingdings" pitchFamily="2" charset="2"/>
              </a:rPr>
              <a:t> for statistics Au as photon </a:t>
            </a:r>
          </a:p>
          <a:p>
            <a:r>
              <a:rPr lang="en-US" dirty="0">
                <a:solidFill>
                  <a:srgbClr val="000000"/>
                </a:solidFill>
                <a:latin typeface="Arial" panose="020B0604020202020204"/>
                <a:sym typeface="Wingdings" pitchFamily="2" charset="2"/>
              </a:rPr>
              <a:t>    source much preferable </a:t>
            </a:r>
            <a:endParaRPr lang="en-US" dirty="0">
              <a:solidFill>
                <a:srgbClr val="000000"/>
              </a:solidFill>
              <a:latin typeface="Arial" panose="020B0604020202020204"/>
            </a:endParaRPr>
          </a:p>
        </p:txBody>
      </p:sp>
      <p:pic>
        <p:nvPicPr>
          <p:cNvPr id="8" name="Picture 7" descr="A picture containing chart&#10;&#10;Description automatically generated">
            <a:extLst>
              <a:ext uri="{FF2B5EF4-FFF2-40B4-BE49-F238E27FC236}">
                <a16:creationId xmlns:a16="http://schemas.microsoft.com/office/drawing/2014/main" id="{6C9867A5-CD98-F117-C21C-2A8AC6F90FBB}"/>
              </a:ext>
            </a:extLst>
          </p:cNvPr>
          <p:cNvPicPr>
            <a:picLocks noChangeAspect="1"/>
          </p:cNvPicPr>
          <p:nvPr/>
        </p:nvPicPr>
        <p:blipFill>
          <a:blip r:embed="rId3"/>
          <a:stretch>
            <a:fillRect/>
          </a:stretch>
        </p:blipFill>
        <p:spPr>
          <a:xfrm>
            <a:off x="2106738" y="3860515"/>
            <a:ext cx="3429000" cy="2425700"/>
          </a:xfrm>
          <a:prstGeom prst="rect">
            <a:avLst/>
          </a:prstGeom>
        </p:spPr>
      </p:pic>
      <p:sp>
        <p:nvSpPr>
          <p:cNvPr id="9" name="TextBox 8">
            <a:extLst>
              <a:ext uri="{FF2B5EF4-FFF2-40B4-BE49-F238E27FC236}">
                <a16:creationId xmlns:a16="http://schemas.microsoft.com/office/drawing/2014/main" id="{1A1296C2-BCFF-6164-895B-629398761B62}"/>
              </a:ext>
            </a:extLst>
          </p:cNvPr>
          <p:cNvSpPr txBox="1"/>
          <p:nvPr/>
        </p:nvSpPr>
        <p:spPr>
          <a:xfrm>
            <a:off x="2058258" y="2506895"/>
            <a:ext cx="4507965" cy="1477328"/>
          </a:xfrm>
          <a:prstGeom prst="rect">
            <a:avLst/>
          </a:prstGeom>
          <a:noFill/>
        </p:spPr>
        <p:txBody>
          <a:bodyPr wrap="none" rtlCol="0">
            <a:spAutoFit/>
          </a:bodyPr>
          <a:lstStyle/>
          <a:p>
            <a:r>
              <a:rPr lang="en-US" dirty="0">
                <a:solidFill>
                  <a:srgbClr val="000000"/>
                </a:solidFill>
                <a:latin typeface="Arial" panose="020B0604020202020204"/>
              </a:rPr>
              <a:t>200 GeV Run-15 </a:t>
            </a:r>
            <a:r>
              <a:rPr lang="en-US" dirty="0" err="1">
                <a:solidFill>
                  <a:srgbClr val="000000"/>
                </a:solidFill>
                <a:latin typeface="Arial" panose="020B0604020202020204"/>
              </a:rPr>
              <a:t>pAu</a:t>
            </a:r>
            <a:r>
              <a:rPr lang="en-US" dirty="0">
                <a:solidFill>
                  <a:srgbClr val="000000"/>
                </a:solidFill>
                <a:latin typeface="Arial" panose="020B0604020202020204"/>
              </a:rPr>
              <a:t>: ~300 J/</a:t>
            </a:r>
            <a:r>
              <a:rPr lang="en-US" dirty="0" err="1">
                <a:solidFill>
                  <a:srgbClr val="000000"/>
                </a:solidFill>
                <a:latin typeface="Arial" panose="020B0604020202020204"/>
              </a:rPr>
              <a:t>Ψ</a:t>
            </a:r>
            <a:endParaRPr lang="en-US" dirty="0">
              <a:solidFill>
                <a:srgbClr val="000000"/>
              </a:solidFill>
              <a:latin typeface="Arial" panose="020B0604020202020204"/>
            </a:endParaRPr>
          </a:p>
          <a:p>
            <a:r>
              <a:rPr lang="en-US" dirty="0">
                <a:solidFill>
                  <a:srgbClr val="000000"/>
                </a:solidFill>
                <a:latin typeface="Arial" panose="020B0604020202020204"/>
              </a:rPr>
              <a:t>500 GeV Run-17 pp: ~1000 J/</a:t>
            </a:r>
            <a:r>
              <a:rPr lang="en-US" dirty="0" err="1">
                <a:solidFill>
                  <a:srgbClr val="000000"/>
                </a:solidFill>
                <a:latin typeface="Arial" panose="020B0604020202020204"/>
              </a:rPr>
              <a:t>Ψ</a:t>
            </a:r>
            <a:r>
              <a:rPr lang="en-US" dirty="0">
                <a:solidFill>
                  <a:srgbClr val="000000"/>
                </a:solidFill>
                <a:latin typeface="Arial" panose="020B0604020202020204"/>
              </a:rPr>
              <a:t> (400 pb</a:t>
            </a:r>
            <a:r>
              <a:rPr lang="en-US" baseline="30000" dirty="0">
                <a:solidFill>
                  <a:srgbClr val="000000"/>
                </a:solidFill>
                <a:latin typeface="Arial" panose="020B0604020202020204"/>
              </a:rPr>
              <a:t>-1</a:t>
            </a:r>
            <a:r>
              <a:rPr lang="en-US" dirty="0">
                <a:solidFill>
                  <a:srgbClr val="000000"/>
                </a:solidFill>
                <a:latin typeface="Arial" panose="020B0604020202020204"/>
              </a:rPr>
              <a:t>)</a:t>
            </a:r>
          </a:p>
          <a:p>
            <a:r>
              <a:rPr lang="en-US" dirty="0">
                <a:solidFill>
                  <a:srgbClr val="000000"/>
                </a:solidFill>
                <a:latin typeface="Arial" panose="020B0604020202020204"/>
              </a:rPr>
              <a:t>Run 22: doubles the statistics  </a:t>
            </a:r>
          </a:p>
          <a:p>
            <a:r>
              <a:rPr lang="en-US" dirty="0">
                <a:solidFill>
                  <a:srgbClr val="000000"/>
                </a:solidFill>
                <a:latin typeface="Arial" panose="020B0604020202020204"/>
              </a:rPr>
              <a:t>at 500 GeV W shifted to higher values </a:t>
            </a:r>
            <a:endParaRPr lang="en-US" dirty="0">
              <a:solidFill>
                <a:srgbClr val="000000"/>
              </a:solidFill>
              <a:latin typeface="Arial" panose="020B0604020202020204"/>
              <a:sym typeface="Wingdings" pitchFamily="2" charset="2"/>
            </a:endParaRPr>
          </a:p>
          <a:p>
            <a:r>
              <a:rPr lang="en-US" dirty="0">
                <a:solidFill>
                  <a:srgbClr val="000000"/>
                </a:solidFill>
                <a:latin typeface="Arial" panose="020B0604020202020204"/>
                <a:sym typeface="Wingdings" pitchFamily="2" charset="2"/>
              </a:rPr>
              <a:t> more difficult to measure at max. A</a:t>
            </a:r>
            <a:r>
              <a:rPr lang="en-US" baseline="-25000" dirty="0">
                <a:solidFill>
                  <a:srgbClr val="000000"/>
                </a:solidFill>
                <a:latin typeface="Arial" panose="020B0604020202020204"/>
                <a:sym typeface="Wingdings" pitchFamily="2" charset="2"/>
              </a:rPr>
              <a:t>N</a:t>
            </a:r>
            <a:endParaRPr lang="en-US" baseline="-25000" dirty="0">
              <a:solidFill>
                <a:srgbClr val="000000"/>
              </a:solidFill>
              <a:latin typeface="Arial" panose="020B0604020202020204"/>
            </a:endParaRPr>
          </a:p>
        </p:txBody>
      </p:sp>
      <p:pic>
        <p:nvPicPr>
          <p:cNvPr id="15" name="Picture 14" descr="Chart, histogram&#10;&#10;Description automatically generated">
            <a:extLst>
              <a:ext uri="{FF2B5EF4-FFF2-40B4-BE49-F238E27FC236}">
                <a16:creationId xmlns:a16="http://schemas.microsoft.com/office/drawing/2014/main" id="{B4FAF499-7EAB-8D20-A4F8-316BDE3DE720}"/>
              </a:ext>
            </a:extLst>
          </p:cNvPr>
          <p:cNvPicPr>
            <a:picLocks noChangeAspect="1"/>
          </p:cNvPicPr>
          <p:nvPr/>
        </p:nvPicPr>
        <p:blipFill>
          <a:blip r:embed="rId4"/>
          <a:stretch>
            <a:fillRect/>
          </a:stretch>
        </p:blipFill>
        <p:spPr>
          <a:xfrm>
            <a:off x="6486418" y="3154166"/>
            <a:ext cx="2738152" cy="1960652"/>
          </a:xfrm>
          <a:prstGeom prst="rect">
            <a:avLst/>
          </a:prstGeom>
        </p:spPr>
      </p:pic>
      <p:sp>
        <p:nvSpPr>
          <p:cNvPr id="16" name="TextBox 15">
            <a:extLst>
              <a:ext uri="{FF2B5EF4-FFF2-40B4-BE49-F238E27FC236}">
                <a16:creationId xmlns:a16="http://schemas.microsoft.com/office/drawing/2014/main" id="{8D844D77-9F1E-20FA-D415-8C89D5E053EE}"/>
              </a:ext>
            </a:extLst>
          </p:cNvPr>
          <p:cNvSpPr txBox="1"/>
          <p:nvPr/>
        </p:nvSpPr>
        <p:spPr>
          <a:xfrm>
            <a:off x="6835740" y="2638428"/>
            <a:ext cx="3283784" cy="646331"/>
          </a:xfrm>
          <a:prstGeom prst="rect">
            <a:avLst/>
          </a:prstGeom>
          <a:noFill/>
        </p:spPr>
        <p:txBody>
          <a:bodyPr wrap="none" rtlCol="0">
            <a:spAutoFit/>
          </a:bodyPr>
          <a:lstStyle/>
          <a:p>
            <a:r>
              <a:rPr lang="en-US" dirty="0" err="1">
                <a:solidFill>
                  <a:srgbClr val="000000"/>
                </a:solidFill>
                <a:latin typeface="Arial" panose="020B0604020202020204"/>
              </a:rPr>
              <a:t>fSTAR</a:t>
            </a:r>
            <a:r>
              <a:rPr lang="en-US" dirty="0">
                <a:solidFill>
                  <a:srgbClr val="000000"/>
                </a:solidFill>
                <a:latin typeface="Arial" panose="020B0604020202020204"/>
              </a:rPr>
              <a:t> allows access to low W</a:t>
            </a:r>
          </a:p>
          <a:p>
            <a:r>
              <a:rPr lang="en-US" dirty="0">
                <a:solidFill>
                  <a:srgbClr val="000000"/>
                </a:solidFill>
                <a:latin typeface="Arial" panose="020B0604020202020204"/>
                <a:sym typeface="Wingdings" pitchFamily="2" charset="2"/>
              </a:rPr>
              <a:t> max A</a:t>
            </a:r>
            <a:r>
              <a:rPr lang="en-US" baseline="-25000" dirty="0">
                <a:solidFill>
                  <a:srgbClr val="000000"/>
                </a:solidFill>
                <a:latin typeface="Arial" panose="020B0604020202020204"/>
                <a:sym typeface="Wingdings" pitchFamily="2" charset="2"/>
              </a:rPr>
              <a:t>N</a:t>
            </a:r>
            <a:endParaRPr lang="en-US" baseline="-25000" dirty="0">
              <a:solidFill>
                <a:srgbClr val="000000"/>
              </a:solidFill>
              <a:latin typeface="Arial" panose="020B0604020202020204"/>
            </a:endParaRPr>
          </a:p>
        </p:txBody>
      </p:sp>
      <p:pic>
        <p:nvPicPr>
          <p:cNvPr id="10" name="Picture 9" descr="Chart, histogram&#10;&#10;Description automatically generated">
            <a:extLst>
              <a:ext uri="{FF2B5EF4-FFF2-40B4-BE49-F238E27FC236}">
                <a16:creationId xmlns:a16="http://schemas.microsoft.com/office/drawing/2014/main" id="{4368B1F5-72B4-94C8-CC6D-4F6FFED87163}"/>
              </a:ext>
            </a:extLst>
          </p:cNvPr>
          <p:cNvPicPr>
            <a:picLocks noChangeAspect="1"/>
          </p:cNvPicPr>
          <p:nvPr/>
        </p:nvPicPr>
        <p:blipFill>
          <a:blip r:embed="rId5"/>
          <a:stretch>
            <a:fillRect/>
          </a:stretch>
        </p:blipFill>
        <p:spPr>
          <a:xfrm>
            <a:off x="7830549" y="5111038"/>
            <a:ext cx="2576382" cy="1746963"/>
          </a:xfrm>
          <a:prstGeom prst="rect">
            <a:avLst/>
          </a:prstGeom>
        </p:spPr>
      </p:pic>
      <p:pic>
        <p:nvPicPr>
          <p:cNvPr id="7" name="Picture 6">
            <a:extLst>
              <a:ext uri="{FF2B5EF4-FFF2-40B4-BE49-F238E27FC236}">
                <a16:creationId xmlns:a16="http://schemas.microsoft.com/office/drawing/2014/main" id="{D3B97DE5-6DAA-8B36-0AB1-A7DA0652288C}"/>
              </a:ext>
            </a:extLst>
          </p:cNvPr>
          <p:cNvPicPr>
            <a:picLocks noChangeAspect="1"/>
          </p:cNvPicPr>
          <p:nvPr/>
        </p:nvPicPr>
        <p:blipFill>
          <a:blip r:embed="rId6"/>
          <a:stretch>
            <a:fillRect/>
          </a:stretch>
        </p:blipFill>
        <p:spPr>
          <a:xfrm>
            <a:off x="11411955" y="17268"/>
            <a:ext cx="761999" cy="659189"/>
          </a:xfrm>
          <a:prstGeom prst="rect">
            <a:avLst/>
          </a:prstGeom>
        </p:spPr>
      </p:pic>
    </p:spTree>
    <p:extLst>
      <p:ext uri="{BB962C8B-B14F-4D97-AF65-F5344CB8AC3E}">
        <p14:creationId xmlns:p14="http://schemas.microsoft.com/office/powerpoint/2010/main" val="32736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1DCA-84A7-35AA-F7A9-A2B52D4F0BCB}"/>
              </a:ext>
            </a:extLst>
          </p:cNvPr>
          <p:cNvSpPr>
            <a:spLocks noGrp="1"/>
          </p:cNvSpPr>
          <p:nvPr>
            <p:ph type="title"/>
          </p:nvPr>
        </p:nvSpPr>
        <p:spPr>
          <a:xfrm>
            <a:off x="151923" y="91440"/>
            <a:ext cx="12079266" cy="3933173"/>
          </a:xfrm>
        </p:spPr>
        <p:txBody>
          <a:bodyPr>
            <a:noAutofit/>
          </a:bodyPr>
          <a:lstStyle/>
          <a:p>
            <a:r>
              <a:rPr lang="en-US" sz="3200" b="1" dirty="0"/>
              <a:t>Q2.</a:t>
            </a:r>
            <a:r>
              <a:rPr lang="en-US" sz="3200" dirty="0"/>
              <a:t> </a:t>
            </a:r>
            <a:r>
              <a:rPr lang="en-US" sz="3200" i="1" dirty="0"/>
              <a:t>On Slide 13 of Lijuan’s presentation, she showed a projection (green band) for gamma-jet I_AA with anticipated Run 25 </a:t>
            </a:r>
            <a:r>
              <a:rPr lang="en-US" sz="3200" i="1" dirty="0" err="1"/>
              <a:t>AuAu</a:t>
            </a:r>
            <a:r>
              <a:rPr lang="en-US" sz="3200" i="1" dirty="0"/>
              <a:t> statistics, and pp statistics from Run 24. What is the statistical error bar on this I_AA from only the pp statistics? From only the </a:t>
            </a:r>
            <a:r>
              <a:rPr lang="en-US" sz="3200" i="1" dirty="0" err="1"/>
              <a:t>AuAu</a:t>
            </a:r>
            <a:r>
              <a:rPr lang="en-US" sz="3200" i="1" dirty="0"/>
              <a:t> statistics? And does the band include an estimate of systematic error? Please also answer this question for other hard probes observables important to the STAR program where a pp reference measurement is critical.</a:t>
            </a:r>
          </a:p>
        </p:txBody>
      </p:sp>
      <p:sp>
        <p:nvSpPr>
          <p:cNvPr id="3" name="Content Placeholder 2">
            <a:extLst>
              <a:ext uri="{FF2B5EF4-FFF2-40B4-BE49-F238E27FC236}">
                <a16:creationId xmlns:a16="http://schemas.microsoft.com/office/drawing/2014/main" id="{CD0F28CF-4A17-959F-2F86-3F98EA4F5E9B}"/>
              </a:ext>
            </a:extLst>
          </p:cNvPr>
          <p:cNvSpPr>
            <a:spLocks noGrp="1"/>
          </p:cNvSpPr>
          <p:nvPr>
            <p:ph idx="1"/>
          </p:nvPr>
        </p:nvSpPr>
        <p:spPr>
          <a:xfrm>
            <a:off x="838200" y="4203912"/>
            <a:ext cx="10515600" cy="2243790"/>
          </a:xfrm>
        </p:spPr>
        <p:txBody>
          <a:bodyPr>
            <a:normAutofit fontScale="85000" lnSpcReduction="20000"/>
          </a:bodyPr>
          <a:lstStyle/>
          <a:p>
            <a:pPr algn="l" rtl="0"/>
            <a:r>
              <a:rPr lang="en-US" sz="3000" b="0" u="none" strike="noStrike" dirty="0">
                <a:solidFill>
                  <a:srgbClr val="00B0F0"/>
                </a:solidFill>
                <a:effectLst/>
                <a:latin typeface="Arial" panose="020B0604020202020204" pitchFamily="34" charset="0"/>
                <a:cs typeface="Arial" panose="020B0604020202020204" pitchFamily="34" charset="0"/>
              </a:rPr>
              <a:t>Anticipated statistical uncertainty for </a:t>
            </a:r>
            <a:r>
              <a:rPr lang="en-US" sz="3000" b="0" u="none" strike="noStrike" dirty="0" err="1">
                <a:solidFill>
                  <a:srgbClr val="00B0F0"/>
                </a:solidFill>
                <a:effectLst/>
                <a:latin typeface="Arial" panose="020B0604020202020204" pitchFamily="34" charset="0"/>
                <a:cs typeface="Arial" panose="020B0604020202020204" pitchFamily="34" charset="0"/>
              </a:rPr>
              <a:t>Au+Au</a:t>
            </a:r>
            <a:r>
              <a:rPr lang="en-US" sz="3000" b="0" u="none" strike="noStrike" dirty="0">
                <a:solidFill>
                  <a:srgbClr val="00B0F0"/>
                </a:solidFill>
                <a:effectLst/>
                <a:latin typeface="Arial" panose="020B0604020202020204" pitchFamily="34" charset="0"/>
                <a:cs typeface="Arial" panose="020B0604020202020204" pitchFamily="34" charset="0"/>
              </a:rPr>
              <a:t> Run25 is 35-40% and for pp Run24, it is 10-15% statistical uncertainty. These bands include systematic uncertainty. </a:t>
            </a:r>
          </a:p>
          <a:p>
            <a:pPr algn="l" rtl="0"/>
            <a:br>
              <a:rPr lang="en-US" sz="3000" b="0" u="none" strike="noStrike" dirty="0">
                <a:solidFill>
                  <a:srgbClr val="00B0F0"/>
                </a:solidFill>
                <a:effectLst/>
                <a:latin typeface="Arial" panose="020B0604020202020204" pitchFamily="34" charset="0"/>
                <a:cs typeface="Arial" panose="020B0604020202020204" pitchFamily="34" charset="0"/>
              </a:rPr>
            </a:br>
            <a:r>
              <a:rPr lang="en-US" sz="3000" b="0" u="none" strike="noStrike" dirty="0">
                <a:solidFill>
                  <a:srgbClr val="00B0F0"/>
                </a:solidFill>
                <a:effectLst/>
                <a:latin typeface="Arial" panose="020B0604020202020204" pitchFamily="34" charset="0"/>
                <a:cs typeface="Arial" panose="020B0604020202020204" pitchFamily="34" charset="0"/>
              </a:rPr>
              <a:t>For hard probes observables, we do not need more pp data for the reference measurement.</a:t>
            </a:r>
            <a:br>
              <a:rPr lang="en-US" dirty="0"/>
            </a:br>
            <a:endParaRPr lang="en-US" dirty="0">
              <a:solidFill>
                <a:srgbClr val="00B0F0"/>
              </a:solidFill>
            </a:endParaRPr>
          </a:p>
        </p:txBody>
      </p:sp>
    </p:spTree>
    <p:extLst>
      <p:ext uri="{BB962C8B-B14F-4D97-AF65-F5344CB8AC3E}">
        <p14:creationId xmlns:p14="http://schemas.microsoft.com/office/powerpoint/2010/main" val="2384476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C0A7-A986-2EFF-D34D-CFDD63123A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22C06A-914B-4F26-E21D-6FD9F62A066D}"/>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5" name="TextBox 4">
            <a:extLst>
              <a:ext uri="{FF2B5EF4-FFF2-40B4-BE49-F238E27FC236}">
                <a16:creationId xmlns:a16="http://schemas.microsoft.com/office/drawing/2014/main" id="{B1F938A7-4FFD-CEA8-F5F1-EE5E19879252}"/>
              </a:ext>
            </a:extLst>
          </p:cNvPr>
          <p:cNvSpPr txBox="1"/>
          <p:nvPr/>
        </p:nvSpPr>
        <p:spPr>
          <a:xfrm>
            <a:off x="1030184" y="264606"/>
            <a:ext cx="10590315" cy="5632311"/>
          </a:xfrm>
          <a:prstGeom prst="rect">
            <a:avLst/>
          </a:prstGeom>
          <a:noFill/>
        </p:spPr>
        <p:txBody>
          <a:bodyPr wrap="square">
            <a:spAutoFit/>
          </a:bodyPr>
          <a:lstStyle/>
          <a:p>
            <a:pPr algn="l" rtl="0" fontAlgn="base">
              <a:spcBef>
                <a:spcPts val="0"/>
              </a:spcBef>
              <a:spcAft>
                <a:spcPts val="0"/>
              </a:spcAft>
            </a:pPr>
            <a:r>
              <a:rPr lang="en-US" sz="2400" b="1" i="1" u="none" strike="noStrike" dirty="0">
                <a:solidFill>
                  <a:srgbClr val="000000"/>
                </a:solidFill>
                <a:effectLst/>
                <a:latin typeface="Arial" panose="020B0604020202020204" pitchFamily="34" charset="0"/>
              </a:rPr>
              <a:t>Q3. It is written in your BUR (and similar phrases have also been written in many previous PAC reports) that there are “must-do” measurements in </a:t>
            </a:r>
            <a:r>
              <a:rPr lang="en-US" sz="2400" b="1" i="1" u="none" strike="noStrike" dirty="0" err="1">
                <a:solidFill>
                  <a:srgbClr val="000000"/>
                </a:solidFill>
                <a:effectLst/>
                <a:latin typeface="Arial" panose="020B0604020202020204" pitchFamily="34" charset="0"/>
              </a:rPr>
              <a:t>pAu</a:t>
            </a:r>
            <a:r>
              <a:rPr lang="en-US" sz="2400" b="1" i="1" u="none" strike="noStrike" dirty="0">
                <a:solidFill>
                  <a:srgbClr val="000000"/>
                </a:solidFill>
                <a:effectLst/>
                <a:latin typeface="Arial" panose="020B0604020202020204" pitchFamily="34" charset="0"/>
              </a:rPr>
              <a:t> that can only be realized during the final year of RHIC running that “will be essential if we are to fully realize the scientific promise of the EIC” by providing measurements in </a:t>
            </a:r>
            <a:r>
              <a:rPr lang="en-US" sz="2400" b="1" i="1" u="none" strike="noStrike" dirty="0" err="1">
                <a:solidFill>
                  <a:srgbClr val="000000"/>
                </a:solidFill>
                <a:effectLst/>
                <a:latin typeface="Arial" panose="020B0604020202020204" pitchFamily="34" charset="0"/>
              </a:rPr>
              <a:t>pAu</a:t>
            </a:r>
            <a:r>
              <a:rPr lang="en-US" sz="2400" b="1" i="1" u="none" strike="noStrike" dirty="0">
                <a:solidFill>
                  <a:srgbClr val="000000"/>
                </a:solidFill>
                <a:effectLst/>
                <a:latin typeface="Arial" panose="020B0604020202020204" pitchFamily="34" charset="0"/>
              </a:rPr>
              <a:t> collisions that, when combined with future EIC measurements, “will establish the validity and limits of factorization and universality.” Please provide one (or at most two) plots showing projected error bars for a </a:t>
            </a:r>
            <a:r>
              <a:rPr lang="en-US" sz="2400" b="1" i="1" u="none" strike="noStrike" dirty="0" err="1">
                <a:solidFill>
                  <a:srgbClr val="000000"/>
                </a:solidFill>
                <a:effectLst/>
                <a:latin typeface="Arial" panose="020B0604020202020204" pitchFamily="34" charset="0"/>
              </a:rPr>
              <a:t>pAu</a:t>
            </a:r>
            <a:r>
              <a:rPr lang="en-US" sz="2400" b="1" i="1" u="none" strike="noStrike" dirty="0">
                <a:solidFill>
                  <a:srgbClr val="000000"/>
                </a:solidFill>
                <a:effectLst/>
                <a:latin typeface="Arial" panose="020B0604020202020204" pitchFamily="34" charset="0"/>
              </a:rPr>
              <a:t> measurement that STAR can make with a 5 week run that will realize this outstanding scientific opportunity, and for each </a:t>
            </a:r>
            <a:r>
              <a:rPr lang="en-US" sz="2400" b="1" i="1" u="none" strike="noStrike" dirty="0" err="1">
                <a:solidFill>
                  <a:srgbClr val="000000"/>
                </a:solidFill>
                <a:effectLst/>
                <a:latin typeface="Arial" panose="020B0604020202020204" pitchFamily="34" charset="0"/>
              </a:rPr>
              <a:t>pAu</a:t>
            </a:r>
            <a:r>
              <a:rPr lang="en-US" sz="2400" b="1" i="1" u="none" strike="noStrike" dirty="0">
                <a:solidFill>
                  <a:srgbClr val="000000"/>
                </a:solidFill>
                <a:effectLst/>
                <a:latin typeface="Arial" panose="020B0604020202020204" pitchFamily="34" charset="0"/>
              </a:rPr>
              <a:t> projection plot please also provide a plot or plots showing projections for future EIC measurements, and explain what outcome (i.e. which data point from which </a:t>
            </a:r>
            <a:r>
              <a:rPr lang="en-US" sz="2400" b="1" i="1" u="none" strike="noStrike" dirty="0" err="1">
                <a:solidFill>
                  <a:srgbClr val="000000"/>
                </a:solidFill>
                <a:effectLst/>
                <a:latin typeface="Arial" panose="020B0604020202020204" pitchFamily="34" charset="0"/>
              </a:rPr>
              <a:t>pAu</a:t>
            </a:r>
            <a:r>
              <a:rPr lang="en-US" sz="2400" b="1" i="1" u="none" strike="noStrike" dirty="0">
                <a:solidFill>
                  <a:srgbClr val="000000"/>
                </a:solidFill>
                <a:effectLst/>
                <a:latin typeface="Arial" panose="020B0604020202020204" pitchFamily="34" charset="0"/>
              </a:rPr>
              <a:t> observable as to align with which EIC data point, how) would be consistent with universality or factorization, and why</a:t>
            </a:r>
            <a:r>
              <a:rPr lang="en-US" sz="2400" b="1" i="0" u="none" strike="noStrike"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72857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CEEA-06BE-B24B-86A9-03043F82711E}"/>
              </a:ext>
            </a:extLst>
          </p:cNvPr>
          <p:cNvSpPr>
            <a:spLocks noGrp="1"/>
          </p:cNvSpPr>
          <p:nvPr>
            <p:ph type="title"/>
          </p:nvPr>
        </p:nvSpPr>
        <p:spPr/>
        <p:txBody>
          <a:bodyPr/>
          <a:lstStyle/>
          <a:p>
            <a:r>
              <a:rPr lang="en-US" dirty="0"/>
              <a:t>Probing Non-linear QCD effects</a:t>
            </a:r>
          </a:p>
        </p:txBody>
      </p:sp>
      <p:sp>
        <p:nvSpPr>
          <p:cNvPr id="3" name="Slide Number Placeholder 2">
            <a:extLst>
              <a:ext uri="{FF2B5EF4-FFF2-40B4-BE49-F238E27FC236}">
                <a16:creationId xmlns:a16="http://schemas.microsoft.com/office/drawing/2014/main" id="{CA62AD60-9855-5D46-AFB7-AF776D19D507}"/>
              </a:ext>
            </a:extLst>
          </p:cNvPr>
          <p:cNvSpPr>
            <a:spLocks noGrp="1"/>
          </p:cNvSpPr>
          <p:nvPr>
            <p:ph type="sldNum" sz="quarter" idx="12"/>
          </p:nvPr>
        </p:nvSpPr>
        <p:spPr bwMode="auto">
          <a:xfrm>
            <a:off x="8408234" y="6442231"/>
            <a:ext cx="2057400" cy="2219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b="1" kern="1200">
                <a:solidFill>
                  <a:srgbClr val="0432FF"/>
                </a:solidFill>
                <a:latin typeface="+mj-lt"/>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b="0">
                <a:solidFill>
                  <a:srgbClr val="B2D33B"/>
                </a:solidFill>
                <a:latin typeface="Arial" panose="020B0604020202020204"/>
              </a:rPr>
              <a:pPr/>
              <a:t>4</a:t>
            </a:fld>
            <a:endParaRPr lang="en-US" b="0" dirty="0">
              <a:solidFill>
                <a:srgbClr val="B2D33B"/>
              </a:solidFill>
              <a:latin typeface="Arial" panose="020B0604020202020204"/>
            </a:endParaRPr>
          </a:p>
        </p:txBody>
      </p:sp>
      <p:pic>
        <p:nvPicPr>
          <p:cNvPr id="4" name="Picture 3">
            <a:extLst>
              <a:ext uri="{FF2B5EF4-FFF2-40B4-BE49-F238E27FC236}">
                <a16:creationId xmlns:a16="http://schemas.microsoft.com/office/drawing/2014/main" id="{8F0073AA-A1BE-6247-B66F-BB652CA2F982}"/>
              </a:ext>
            </a:extLst>
          </p:cNvPr>
          <p:cNvPicPr>
            <a:picLocks noChangeAspect="1"/>
          </p:cNvPicPr>
          <p:nvPr/>
        </p:nvPicPr>
        <p:blipFill rotWithShape="1">
          <a:blip r:embed="rId2"/>
          <a:srcRect l="1144" t="1219" r="-1"/>
          <a:stretch/>
        </p:blipFill>
        <p:spPr>
          <a:xfrm>
            <a:off x="4780248" y="2182086"/>
            <a:ext cx="2728175" cy="3703410"/>
          </a:xfrm>
          <a:prstGeom prst="rect">
            <a:avLst/>
          </a:prstGeom>
        </p:spPr>
      </p:pic>
      <p:sp>
        <p:nvSpPr>
          <p:cNvPr id="5" name="TextBox 4">
            <a:extLst>
              <a:ext uri="{FF2B5EF4-FFF2-40B4-BE49-F238E27FC236}">
                <a16:creationId xmlns:a16="http://schemas.microsoft.com/office/drawing/2014/main" id="{B3AA828A-3BB3-E64E-8E07-C7DE9BF4A411}"/>
              </a:ext>
            </a:extLst>
          </p:cNvPr>
          <p:cNvSpPr txBox="1"/>
          <p:nvPr/>
        </p:nvSpPr>
        <p:spPr>
          <a:xfrm>
            <a:off x="1750912" y="584538"/>
            <a:ext cx="4343400" cy="954107"/>
          </a:xfrm>
          <a:prstGeom prst="rect">
            <a:avLst/>
          </a:prstGeom>
          <a:noFill/>
        </p:spPr>
        <p:txBody>
          <a:bodyPr wrap="square" rtlCol="0">
            <a:spAutoFit/>
          </a:bodyPr>
          <a:lstStyle/>
          <a:p>
            <a:pPr algn="ctr"/>
            <a:r>
              <a:rPr lang="en-US" sz="1400" dirty="0">
                <a:solidFill>
                  <a:srgbClr val="000000"/>
                </a:solidFill>
                <a:latin typeface="Arial" panose="020B0604020202020204"/>
                <a:cs typeface="Times New Roman" panose="02020603050405020304" pitchFamily="18" charset="0"/>
              </a:rPr>
              <a:t>Forward </a:t>
            </a:r>
            <a:r>
              <a:rPr lang="en-US" sz="1400" dirty="0" err="1">
                <a:solidFill>
                  <a:srgbClr val="000000"/>
                </a:solidFill>
                <a:latin typeface="Arial" panose="020B0604020202020204"/>
                <a:cs typeface="Times New Roman" panose="02020603050405020304" pitchFamily="18" charset="0"/>
              </a:rPr>
              <a:t>rapidities</a:t>
            </a:r>
            <a:r>
              <a:rPr lang="en-US" sz="1400" dirty="0">
                <a:solidFill>
                  <a:srgbClr val="000000"/>
                </a:solidFill>
                <a:latin typeface="Arial" panose="020B0604020202020204"/>
                <a:cs typeface="Times New Roman" panose="02020603050405020304" pitchFamily="18" charset="0"/>
              </a:rPr>
              <a:t> at STAR provide an absolutely </a:t>
            </a:r>
          </a:p>
          <a:p>
            <a:pPr algn="ctr"/>
            <a:r>
              <a:rPr lang="en-US" sz="1400" dirty="0">
                <a:solidFill>
                  <a:srgbClr val="000000"/>
                </a:solidFill>
                <a:latin typeface="Arial" panose="020B0604020202020204"/>
                <a:cs typeface="Times New Roman" panose="02020603050405020304" pitchFamily="18" charset="0"/>
              </a:rPr>
              <a:t>unique opportunity to have very high gluon densities</a:t>
            </a:r>
          </a:p>
          <a:p>
            <a:pPr algn="ctr"/>
            <a:r>
              <a:rPr lang="en-US" sz="1400" dirty="0">
                <a:solidFill>
                  <a:srgbClr val="00ADDC"/>
                </a:solidFill>
                <a:latin typeface="Arial" panose="020B0604020202020204"/>
                <a:cs typeface="Times New Roman" panose="02020603050405020304" pitchFamily="18" charset="0"/>
                <a:sym typeface="Wingdings"/>
              </a:rPr>
              <a:t> </a:t>
            </a:r>
            <a:r>
              <a:rPr lang="en-US" sz="1400" dirty="0">
                <a:solidFill>
                  <a:srgbClr val="00ADDC"/>
                </a:solidFill>
                <a:latin typeface="Arial" panose="020B0604020202020204"/>
                <a:cs typeface="Times New Roman" panose="02020603050405020304" pitchFamily="18" charset="0"/>
              </a:rPr>
              <a:t>proton – Au collisions</a:t>
            </a:r>
          </a:p>
          <a:p>
            <a:pPr algn="ctr"/>
            <a:r>
              <a:rPr lang="en-US" sz="1400" dirty="0">
                <a:solidFill>
                  <a:srgbClr val="000000"/>
                </a:solidFill>
                <a:latin typeface="Arial" panose="020B0604020202020204"/>
                <a:cs typeface="Times New Roman" panose="02020603050405020304" pitchFamily="18" charset="0"/>
              </a:rPr>
              <a:t>combined with an unambiguous observable</a:t>
            </a:r>
          </a:p>
        </p:txBody>
      </p:sp>
      <p:grpSp>
        <p:nvGrpSpPr>
          <p:cNvPr id="6" name="Group 5">
            <a:extLst>
              <a:ext uri="{FF2B5EF4-FFF2-40B4-BE49-F238E27FC236}">
                <a16:creationId xmlns:a16="http://schemas.microsoft.com/office/drawing/2014/main" id="{42D4C575-08BC-B448-8F6C-DCF714B7DC54}"/>
              </a:ext>
            </a:extLst>
          </p:cNvPr>
          <p:cNvGrpSpPr>
            <a:grpSpLocks noChangeAspect="1"/>
          </p:cNvGrpSpPr>
          <p:nvPr/>
        </p:nvGrpSpPr>
        <p:grpSpPr>
          <a:xfrm>
            <a:off x="6785151" y="1034018"/>
            <a:ext cx="655134" cy="1254254"/>
            <a:chOff x="1785475" y="1524000"/>
            <a:chExt cx="2139646" cy="4096340"/>
          </a:xfrm>
        </p:grpSpPr>
        <p:pic>
          <p:nvPicPr>
            <p:cNvPr id="7" name="Picture 20" descr="jet_schematic_seed">
              <a:extLst>
                <a:ext uri="{FF2B5EF4-FFF2-40B4-BE49-F238E27FC236}">
                  <a16:creationId xmlns:a16="http://schemas.microsoft.com/office/drawing/2014/main" id="{82B0EDA8-9BBC-3A4A-BC7E-4ADB060D203F}"/>
                </a:ext>
              </a:extLst>
            </p:cNvPr>
            <p:cNvPicPr>
              <a:picLocks noChangeAspect="1" noChangeArrowheads="1"/>
            </p:cNvPicPr>
            <p:nvPr/>
          </p:nvPicPr>
          <p:blipFill rotWithShape="1">
            <a:blip r:embed="rId3"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8" name="Picture 20" descr="jet_schematic_seed">
              <a:extLst>
                <a:ext uri="{FF2B5EF4-FFF2-40B4-BE49-F238E27FC236}">
                  <a16:creationId xmlns:a16="http://schemas.microsoft.com/office/drawing/2014/main" id="{A8C1393B-A1B5-8540-ADF3-2520FD0B2C06}"/>
                </a:ext>
              </a:extLst>
            </p:cNvPr>
            <p:cNvPicPr>
              <a:picLocks noChangeAspect="1" noChangeArrowheads="1"/>
            </p:cNvPicPr>
            <p:nvPr/>
          </p:nvPicPr>
          <p:blipFill rotWithShape="1">
            <a:blip r:embed="rId3"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sp>
        <p:nvSpPr>
          <p:cNvPr id="9" name="TextBox 8">
            <a:extLst>
              <a:ext uri="{FF2B5EF4-FFF2-40B4-BE49-F238E27FC236}">
                <a16:creationId xmlns:a16="http://schemas.microsoft.com/office/drawing/2014/main" id="{B993EDF6-E824-5C46-AF39-218BF5D08D5C}"/>
              </a:ext>
            </a:extLst>
          </p:cNvPr>
          <p:cNvSpPr txBox="1"/>
          <p:nvPr/>
        </p:nvSpPr>
        <p:spPr>
          <a:xfrm>
            <a:off x="6172200" y="1391987"/>
            <a:ext cx="298480"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rPr>
              <a:t>p</a:t>
            </a:r>
          </a:p>
        </p:txBody>
      </p:sp>
      <p:sp>
        <p:nvSpPr>
          <p:cNvPr id="10" name="TextBox 9">
            <a:extLst>
              <a:ext uri="{FF2B5EF4-FFF2-40B4-BE49-F238E27FC236}">
                <a16:creationId xmlns:a16="http://schemas.microsoft.com/office/drawing/2014/main" id="{DB139E46-27E0-8843-B171-75DE37BCDD20}"/>
              </a:ext>
            </a:extLst>
          </p:cNvPr>
          <p:cNvSpPr txBox="1"/>
          <p:nvPr/>
        </p:nvSpPr>
        <p:spPr>
          <a:xfrm>
            <a:off x="7957249" y="1370343"/>
            <a:ext cx="298480" cy="338554"/>
          </a:xfrm>
          <a:prstGeom prst="rect">
            <a:avLst/>
          </a:prstGeom>
          <a:noFill/>
        </p:spPr>
        <p:txBody>
          <a:bodyPr wrap="none" rtlCol="0">
            <a:spAutoFit/>
          </a:bodyPr>
          <a:lstStyle/>
          <a:p>
            <a:r>
              <a:rPr lang="en-US" sz="1600" b="1" dirty="0">
                <a:solidFill>
                  <a:srgbClr val="FF0000"/>
                </a:solidFill>
                <a:latin typeface="Comic Sans MS" panose="030F0902030302020204" pitchFamily="66" charset="0"/>
              </a:rPr>
              <a:t>p</a:t>
            </a:r>
          </a:p>
        </p:txBody>
      </p:sp>
      <p:cxnSp>
        <p:nvCxnSpPr>
          <p:cNvPr id="11" name="Straight Arrow Connector 10">
            <a:extLst>
              <a:ext uri="{FF2B5EF4-FFF2-40B4-BE49-F238E27FC236}">
                <a16:creationId xmlns:a16="http://schemas.microsoft.com/office/drawing/2014/main" id="{A8337387-40A6-C740-A0C3-218D9A0A28E2}"/>
              </a:ext>
            </a:extLst>
          </p:cNvPr>
          <p:cNvCxnSpPr/>
          <p:nvPr/>
        </p:nvCxnSpPr>
        <p:spPr>
          <a:xfrm>
            <a:off x="7340321" y="1661145"/>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44C627-F00D-CB48-96C1-1CAE41B544E0}"/>
              </a:ext>
            </a:extLst>
          </p:cNvPr>
          <p:cNvCxnSpPr/>
          <p:nvPr/>
        </p:nvCxnSpPr>
        <p:spPr>
          <a:xfrm>
            <a:off x="6188436" y="1665626"/>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31A8E8-7EAF-F74D-8914-79E9A9195EDF}"/>
              </a:ext>
            </a:extLst>
          </p:cNvPr>
          <p:cNvSpPr txBox="1"/>
          <p:nvPr/>
        </p:nvSpPr>
        <p:spPr>
          <a:xfrm>
            <a:off x="8554291" y="1382179"/>
            <a:ext cx="298480"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rPr>
              <a:t>p</a:t>
            </a:r>
          </a:p>
        </p:txBody>
      </p:sp>
      <p:sp>
        <p:nvSpPr>
          <p:cNvPr id="14" name="TextBox 13">
            <a:extLst>
              <a:ext uri="{FF2B5EF4-FFF2-40B4-BE49-F238E27FC236}">
                <a16:creationId xmlns:a16="http://schemas.microsoft.com/office/drawing/2014/main" id="{BB4A431A-8289-AE42-B3BE-34FE3C40AD2D}"/>
              </a:ext>
            </a:extLst>
          </p:cNvPr>
          <p:cNvSpPr txBox="1"/>
          <p:nvPr/>
        </p:nvSpPr>
        <p:spPr>
          <a:xfrm>
            <a:off x="10256452" y="1382179"/>
            <a:ext cx="335348" cy="338554"/>
          </a:xfrm>
          <a:prstGeom prst="rect">
            <a:avLst/>
          </a:prstGeom>
          <a:noFill/>
        </p:spPr>
        <p:txBody>
          <a:bodyPr wrap="none" rtlCol="0">
            <a:spAutoFit/>
          </a:bodyPr>
          <a:lstStyle/>
          <a:p>
            <a:r>
              <a:rPr lang="en-US" sz="1600" b="1" dirty="0">
                <a:solidFill>
                  <a:srgbClr val="FF0000"/>
                </a:solidFill>
                <a:latin typeface="Comic Sans MS" panose="030F0902030302020204" pitchFamily="66" charset="0"/>
              </a:rPr>
              <a:t>A</a:t>
            </a:r>
          </a:p>
        </p:txBody>
      </p:sp>
      <p:grpSp>
        <p:nvGrpSpPr>
          <p:cNvPr id="15" name="Group 14">
            <a:extLst>
              <a:ext uri="{FF2B5EF4-FFF2-40B4-BE49-F238E27FC236}">
                <a16:creationId xmlns:a16="http://schemas.microsoft.com/office/drawing/2014/main" id="{6CF2A71C-54A7-E543-842B-22581B41E353}"/>
              </a:ext>
            </a:extLst>
          </p:cNvPr>
          <p:cNvGrpSpPr>
            <a:grpSpLocks noChangeAspect="1"/>
          </p:cNvGrpSpPr>
          <p:nvPr/>
        </p:nvGrpSpPr>
        <p:grpSpPr>
          <a:xfrm>
            <a:off x="9177081" y="1024210"/>
            <a:ext cx="655134" cy="1254254"/>
            <a:chOff x="1785475" y="1524000"/>
            <a:chExt cx="2139646" cy="4096340"/>
          </a:xfrm>
        </p:grpSpPr>
        <p:pic>
          <p:nvPicPr>
            <p:cNvPr id="16" name="Picture 20" descr="jet_schematic_seed">
              <a:extLst>
                <a:ext uri="{FF2B5EF4-FFF2-40B4-BE49-F238E27FC236}">
                  <a16:creationId xmlns:a16="http://schemas.microsoft.com/office/drawing/2014/main" id="{5D3998B2-1A3F-E14D-928F-B27EF2CC4242}"/>
                </a:ext>
              </a:extLst>
            </p:cNvPr>
            <p:cNvPicPr>
              <a:picLocks noChangeAspect="1" noChangeArrowheads="1"/>
            </p:cNvPicPr>
            <p:nvPr/>
          </p:nvPicPr>
          <p:blipFill rotWithShape="1">
            <a:blip r:embed="rId3"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17" name="Picture 20" descr="jet_schematic_seed">
              <a:extLst>
                <a:ext uri="{FF2B5EF4-FFF2-40B4-BE49-F238E27FC236}">
                  <a16:creationId xmlns:a16="http://schemas.microsoft.com/office/drawing/2014/main" id="{50947870-D67B-D04B-95DB-9A07E49E8EF4}"/>
                </a:ext>
              </a:extLst>
            </p:cNvPr>
            <p:cNvPicPr>
              <a:picLocks noChangeAspect="1" noChangeArrowheads="1"/>
            </p:cNvPicPr>
            <p:nvPr/>
          </p:nvPicPr>
          <p:blipFill rotWithShape="1">
            <a:blip r:embed="rId3"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pic>
        <p:nvPicPr>
          <p:cNvPr id="18" name="Picture 20" descr="jet_schematic_seed">
            <a:extLst>
              <a:ext uri="{FF2B5EF4-FFF2-40B4-BE49-F238E27FC236}">
                <a16:creationId xmlns:a16="http://schemas.microsoft.com/office/drawing/2014/main" id="{A4332C5B-0D1D-8B4A-B331-A07234C8EBFD}"/>
              </a:ext>
            </a:extLst>
          </p:cNvPr>
          <p:cNvPicPr>
            <a:picLocks noChangeAspect="1" noChangeArrowheads="1"/>
          </p:cNvPicPr>
          <p:nvPr/>
        </p:nvPicPr>
        <p:blipFill rotWithShape="1">
          <a:blip r:embed="rId3" cstate="print">
            <a:lum bright="-10000" contrast="20000"/>
          </a:blip>
          <a:srcRect t="4557"/>
          <a:stretch/>
        </p:blipFill>
        <p:spPr bwMode="auto">
          <a:xfrm>
            <a:off x="9281139" y="1016387"/>
            <a:ext cx="539729" cy="664338"/>
          </a:xfrm>
          <a:prstGeom prst="rect">
            <a:avLst/>
          </a:prstGeom>
          <a:noFill/>
          <a:ln w="9525">
            <a:noFill/>
            <a:miter lim="800000"/>
            <a:headEnd/>
            <a:tailEnd/>
          </a:ln>
        </p:spPr>
      </p:pic>
      <p:cxnSp>
        <p:nvCxnSpPr>
          <p:cNvPr id="19" name="Straight Arrow Connector 18">
            <a:extLst>
              <a:ext uri="{FF2B5EF4-FFF2-40B4-BE49-F238E27FC236}">
                <a16:creationId xmlns:a16="http://schemas.microsoft.com/office/drawing/2014/main" id="{C34BFC09-4A5A-694D-A416-7F6E859103BD}"/>
              </a:ext>
            </a:extLst>
          </p:cNvPr>
          <p:cNvCxnSpPr/>
          <p:nvPr/>
        </p:nvCxnSpPr>
        <p:spPr>
          <a:xfrm>
            <a:off x="9722412" y="1651337"/>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04D5D7C-DD71-B648-9847-ED1F13F7715C}"/>
              </a:ext>
            </a:extLst>
          </p:cNvPr>
          <p:cNvCxnSpPr/>
          <p:nvPr/>
        </p:nvCxnSpPr>
        <p:spPr>
          <a:xfrm>
            <a:off x="8570527" y="1655818"/>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2B19729-D3F9-DB45-9477-9B7C8B1060FB}"/>
              </a:ext>
            </a:extLst>
          </p:cNvPr>
          <p:cNvSpPr txBox="1"/>
          <p:nvPr/>
        </p:nvSpPr>
        <p:spPr>
          <a:xfrm>
            <a:off x="4377397" y="2625568"/>
            <a:ext cx="184666" cy="369332"/>
          </a:xfrm>
          <a:prstGeom prst="rect">
            <a:avLst/>
          </a:prstGeom>
          <a:noFill/>
        </p:spPr>
        <p:txBody>
          <a:bodyPr wrap="none" rtlCol="0">
            <a:spAutoFit/>
          </a:bodyPr>
          <a:lstStyle/>
          <a:p>
            <a:endParaRPr lang="en-US" dirty="0">
              <a:solidFill>
                <a:srgbClr val="000000"/>
              </a:solidFill>
              <a:latin typeface="Times New Roman"/>
              <a:cs typeface="Times New Roman"/>
            </a:endParaRPr>
          </a:p>
        </p:txBody>
      </p:sp>
      <p:sp>
        <p:nvSpPr>
          <p:cNvPr id="22" name="TextBox 21">
            <a:extLst>
              <a:ext uri="{FF2B5EF4-FFF2-40B4-BE49-F238E27FC236}">
                <a16:creationId xmlns:a16="http://schemas.microsoft.com/office/drawing/2014/main" id="{B4104A0C-51BF-C747-96F5-BD51B590C3B5}"/>
              </a:ext>
            </a:extLst>
          </p:cNvPr>
          <p:cNvSpPr txBox="1"/>
          <p:nvPr/>
        </p:nvSpPr>
        <p:spPr>
          <a:xfrm>
            <a:off x="6046780" y="581723"/>
            <a:ext cx="4382931" cy="523220"/>
          </a:xfrm>
          <a:prstGeom prst="rect">
            <a:avLst/>
          </a:prstGeom>
          <a:noFill/>
        </p:spPr>
        <p:txBody>
          <a:bodyPr wrap="none" rtlCol="0">
            <a:spAutoFit/>
          </a:bodyPr>
          <a:lstStyle/>
          <a:p>
            <a:pPr algn="ctr"/>
            <a:r>
              <a:rPr lang="en-US" sz="1400" dirty="0">
                <a:solidFill>
                  <a:srgbClr val="000000"/>
                </a:solidFill>
                <a:latin typeface="Arial" panose="020B0604020202020204"/>
                <a:cs typeface="Times New Roman" panose="02020603050405020304" pitchFamily="18" charset="0"/>
              </a:rPr>
              <a:t>counting experiment of di-hadrons in pp and </a:t>
            </a:r>
            <a:r>
              <a:rPr lang="en-US" sz="1400" dirty="0" err="1">
                <a:solidFill>
                  <a:srgbClr val="000000"/>
                </a:solidFill>
                <a:latin typeface="Arial" panose="020B0604020202020204"/>
                <a:cs typeface="Times New Roman" panose="02020603050405020304" pitchFamily="18" charset="0"/>
              </a:rPr>
              <a:t>pA</a:t>
            </a:r>
            <a:endParaRPr lang="en-US" sz="1400" dirty="0">
              <a:solidFill>
                <a:srgbClr val="000000"/>
              </a:solidFill>
              <a:latin typeface="Arial" panose="020B0604020202020204"/>
              <a:cs typeface="Times New Roman" panose="02020603050405020304" pitchFamily="18" charset="0"/>
            </a:endParaRPr>
          </a:p>
          <a:p>
            <a:pPr algn="ctr"/>
            <a:r>
              <a:rPr lang="en-US" sz="1400" dirty="0">
                <a:solidFill>
                  <a:srgbClr val="00ADDC"/>
                </a:solidFill>
                <a:latin typeface="Arial" panose="020B0604020202020204"/>
                <a:cs typeface="Times New Roman" panose="02020603050405020304" pitchFamily="18" charset="0"/>
              </a:rPr>
              <a:t>Saturation: Disappearance of backward hadron in </a:t>
            </a:r>
            <a:r>
              <a:rPr lang="en-US" sz="1400" dirty="0" err="1">
                <a:solidFill>
                  <a:srgbClr val="00ADDC"/>
                </a:solidFill>
                <a:latin typeface="Arial" panose="020B0604020202020204"/>
                <a:cs typeface="Times New Roman" panose="02020603050405020304" pitchFamily="18" charset="0"/>
              </a:rPr>
              <a:t>pA</a:t>
            </a:r>
            <a:endParaRPr lang="en-US" sz="1400" dirty="0">
              <a:solidFill>
                <a:srgbClr val="00ADDC"/>
              </a:solidFill>
              <a:latin typeface="Arial" panose="020B0604020202020204"/>
              <a:cs typeface="Times New Roman" panose="02020603050405020304" pitchFamily="18" charset="0"/>
            </a:endParaRPr>
          </a:p>
        </p:txBody>
      </p:sp>
      <p:sp>
        <p:nvSpPr>
          <p:cNvPr id="23" name="CustomShape 7">
            <a:extLst>
              <a:ext uri="{FF2B5EF4-FFF2-40B4-BE49-F238E27FC236}">
                <a16:creationId xmlns:a16="http://schemas.microsoft.com/office/drawing/2014/main" id="{0B16952F-54E0-4849-A664-FBFDD50317A1}"/>
              </a:ext>
            </a:extLst>
          </p:cNvPr>
          <p:cNvSpPr/>
          <p:nvPr/>
        </p:nvSpPr>
        <p:spPr>
          <a:xfrm>
            <a:off x="1869100" y="5906610"/>
            <a:ext cx="8555026" cy="5915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6470" indent="-285750">
              <a:buClr>
                <a:srgbClr val="B2D33B"/>
              </a:buClr>
              <a:buSzPct val="100000"/>
              <a:buFont typeface="Wingdings" pitchFamily="2" charset="2"/>
              <a:buChar char="§"/>
            </a:pPr>
            <a:r>
              <a:rPr lang="en-US" sz="1600" b="1" spc="-1" dirty="0">
                <a:solidFill>
                  <a:srgbClr val="00ADDC"/>
                </a:solidFill>
                <a:latin typeface="Arial" panose="020B0604020202020204"/>
                <a:ea typeface="Noto Sans CJK SC Regular"/>
              </a:rPr>
              <a:t>A dependence</a:t>
            </a:r>
            <a:r>
              <a:rPr lang="en-US" sz="1600" spc="-1" dirty="0">
                <a:solidFill>
                  <a:srgbClr val="00ADDC"/>
                </a:solidFill>
                <a:latin typeface="Arial" panose="020B0604020202020204"/>
                <a:ea typeface="Noto Sans CJK SC Regular"/>
              </a:rPr>
              <a:t>: </a:t>
            </a:r>
            <a:r>
              <a:rPr lang="en-US" sz="1600" spc="-1" dirty="0">
                <a:solidFill>
                  <a:srgbClr val="000000"/>
                </a:solidFill>
                <a:latin typeface="Arial" panose="020B0604020202020204"/>
                <a:ea typeface="Noto Sans CJK SC Regular"/>
              </a:rPr>
              <a:t>at low </a:t>
            </a:r>
            <a:r>
              <a:rPr lang="en-US" sz="1600" spc="-1" dirty="0" err="1">
                <a:solidFill>
                  <a:srgbClr val="000000"/>
                </a:solidFill>
                <a:latin typeface="Arial" panose="020B0604020202020204"/>
                <a:ea typeface="Noto Sans CJK SC Regular"/>
              </a:rPr>
              <a:t>p</a:t>
            </a:r>
            <a:r>
              <a:rPr lang="en-US" sz="1600" spc="-1" baseline="-33000" dirty="0" err="1">
                <a:solidFill>
                  <a:srgbClr val="000000"/>
                </a:solidFill>
                <a:latin typeface="Arial" panose="020B0604020202020204"/>
                <a:ea typeface="Noto Sans CJK SC Regular"/>
              </a:rPr>
              <a:t>T</a:t>
            </a:r>
            <a:r>
              <a:rPr lang="en-US" sz="1600" spc="-1" dirty="0">
                <a:solidFill>
                  <a:srgbClr val="000000"/>
                </a:solidFill>
                <a:latin typeface="Arial" panose="020B0604020202020204"/>
                <a:ea typeface="Noto Sans CJK SC Regular"/>
              </a:rPr>
              <a:t> more suppression in </a:t>
            </a:r>
            <a:r>
              <a:rPr lang="en-US" sz="1600" spc="-1" dirty="0" err="1">
                <a:solidFill>
                  <a:srgbClr val="000000"/>
                </a:solidFill>
                <a:latin typeface="Arial" panose="020B0604020202020204"/>
                <a:ea typeface="Noto Sans CJK SC Regular"/>
              </a:rPr>
              <a:t>pAu</a:t>
            </a:r>
            <a:r>
              <a:rPr lang="en-US" sz="1600" spc="-1" dirty="0">
                <a:solidFill>
                  <a:srgbClr val="000000"/>
                </a:solidFill>
                <a:latin typeface="Arial" panose="020B0604020202020204"/>
                <a:ea typeface="Noto Sans CJK SC Regular"/>
              </a:rPr>
              <a:t> than </a:t>
            </a:r>
            <a:r>
              <a:rPr lang="en-US" sz="1600" spc="-1" dirty="0" err="1">
                <a:solidFill>
                  <a:srgbClr val="000000"/>
                </a:solidFill>
                <a:latin typeface="Arial" panose="020B0604020202020204"/>
                <a:ea typeface="Noto Sans CJK SC Regular"/>
              </a:rPr>
              <a:t>pAl</a:t>
            </a:r>
            <a:r>
              <a:rPr lang="en-US" sz="1600" spc="-1" dirty="0">
                <a:solidFill>
                  <a:srgbClr val="000000"/>
                </a:solidFill>
                <a:latin typeface="Arial" panose="020B0604020202020204"/>
                <a:ea typeface="Noto Sans CJK SC Regular"/>
              </a:rPr>
              <a:t> relative to the pp</a:t>
            </a:r>
            <a:endParaRPr lang="en-US" sz="1600" spc="-1" dirty="0">
              <a:solidFill>
                <a:srgbClr val="000000"/>
              </a:solidFill>
              <a:latin typeface="Arial" panose="020B0604020202020204"/>
            </a:endParaRPr>
          </a:p>
          <a:p>
            <a:pPr marL="286470" indent="-285750">
              <a:buClr>
                <a:srgbClr val="B2D33B"/>
              </a:buClr>
              <a:buSzPct val="100000"/>
              <a:buFont typeface="Wingdings" pitchFamily="2" charset="2"/>
              <a:buChar char="§"/>
            </a:pPr>
            <a:r>
              <a:rPr lang="en-US" sz="1600" b="1" spc="-1" dirty="0">
                <a:solidFill>
                  <a:srgbClr val="00ADDC"/>
                </a:solidFill>
                <a:latin typeface="Arial" panose="020B0604020202020204"/>
                <a:ea typeface="Noto Sans CJK SC Regular"/>
              </a:rPr>
              <a:t>x dependence</a:t>
            </a:r>
            <a:r>
              <a:rPr lang="en-US" sz="1600" spc="-1" dirty="0">
                <a:solidFill>
                  <a:srgbClr val="00ADDC"/>
                </a:solidFill>
                <a:latin typeface="Arial" panose="020B0604020202020204"/>
                <a:ea typeface="Noto Sans CJK SC Regular"/>
              </a:rPr>
              <a:t>: </a:t>
            </a:r>
            <a:r>
              <a:rPr lang="en-US" sz="1600" spc="-1" dirty="0">
                <a:solidFill>
                  <a:srgbClr val="000000"/>
                </a:solidFill>
                <a:latin typeface="Arial" panose="020B0604020202020204"/>
                <a:ea typeface="Noto Sans CJK SC Regular"/>
              </a:rPr>
              <a:t>at high </a:t>
            </a:r>
            <a:r>
              <a:rPr lang="en-US" sz="1600" spc="-1" dirty="0" err="1">
                <a:solidFill>
                  <a:srgbClr val="000000"/>
                </a:solidFill>
                <a:latin typeface="Arial" panose="020B0604020202020204"/>
                <a:ea typeface="Noto Sans CJK SC Regular"/>
              </a:rPr>
              <a:t>p</a:t>
            </a:r>
            <a:r>
              <a:rPr lang="en-US" sz="1600" spc="-1" baseline="-33000" dirty="0" err="1">
                <a:solidFill>
                  <a:srgbClr val="000000"/>
                </a:solidFill>
                <a:latin typeface="Arial" panose="020B0604020202020204"/>
                <a:ea typeface="Noto Sans CJK SC Regular"/>
              </a:rPr>
              <a:t>T</a:t>
            </a:r>
            <a:r>
              <a:rPr lang="en-US" sz="1600" spc="-1" dirty="0">
                <a:solidFill>
                  <a:srgbClr val="000000"/>
                </a:solidFill>
                <a:latin typeface="Arial" panose="020B0604020202020204"/>
                <a:ea typeface="Noto Sans CJK SC Regular"/>
              </a:rPr>
              <a:t> (large x) no suppression in </a:t>
            </a:r>
            <a:r>
              <a:rPr lang="en-US" sz="1600" spc="-1" dirty="0" err="1">
                <a:solidFill>
                  <a:srgbClr val="000000"/>
                </a:solidFill>
                <a:latin typeface="Arial" panose="020B0604020202020204"/>
                <a:ea typeface="Noto Sans CJK SC Regular"/>
              </a:rPr>
              <a:t>pA</a:t>
            </a:r>
            <a:endParaRPr lang="en-US" sz="1600" spc="-1" dirty="0">
              <a:solidFill>
                <a:srgbClr val="000000"/>
              </a:solidFill>
              <a:latin typeface="Arial" panose="020B0604020202020204"/>
              <a:ea typeface="Noto Sans CJK SC Regular"/>
            </a:endParaRPr>
          </a:p>
        </p:txBody>
      </p:sp>
      <p:pic>
        <p:nvPicPr>
          <p:cNvPr id="24" name="Picture 23">
            <a:extLst>
              <a:ext uri="{FF2B5EF4-FFF2-40B4-BE49-F238E27FC236}">
                <a16:creationId xmlns:a16="http://schemas.microsoft.com/office/drawing/2014/main" id="{B33302FB-2036-0341-8F03-4E71F64183A6}"/>
              </a:ext>
            </a:extLst>
          </p:cNvPr>
          <p:cNvPicPr>
            <a:picLocks noChangeAspect="1"/>
          </p:cNvPicPr>
          <p:nvPr/>
        </p:nvPicPr>
        <p:blipFill rotWithShape="1">
          <a:blip r:embed="rId4"/>
          <a:srcRect l="5274" t="4279" r="2817" b="2587"/>
          <a:stretch/>
        </p:blipFill>
        <p:spPr>
          <a:xfrm>
            <a:off x="7471039" y="3179978"/>
            <a:ext cx="3045414" cy="2825082"/>
          </a:xfrm>
          <a:prstGeom prst="rect">
            <a:avLst/>
          </a:prstGeom>
        </p:spPr>
      </p:pic>
      <p:graphicFrame>
        <p:nvGraphicFramePr>
          <p:cNvPr id="25" name="Object 24">
            <a:extLst>
              <a:ext uri="{FF2B5EF4-FFF2-40B4-BE49-F238E27FC236}">
                <a16:creationId xmlns:a16="http://schemas.microsoft.com/office/drawing/2014/main" id="{5186B15A-09F7-2E45-9400-DA51FB523546}"/>
              </a:ext>
            </a:extLst>
          </p:cNvPr>
          <p:cNvGraphicFramePr>
            <a:graphicFrameLocks noChangeAspect="1"/>
          </p:cNvGraphicFramePr>
          <p:nvPr/>
        </p:nvGraphicFramePr>
        <p:xfrm>
          <a:off x="2443944" y="3813345"/>
          <a:ext cx="1635398" cy="591507"/>
        </p:xfrm>
        <a:graphic>
          <a:graphicData uri="http://schemas.openxmlformats.org/presentationml/2006/ole">
            <mc:AlternateContent xmlns:mc="http://schemas.openxmlformats.org/markup-compatibility/2006">
              <mc:Choice xmlns:v="urn:schemas-microsoft-com:vml" Requires="v">
                <p:oleObj name="Equation" r:id="rId5" imgW="16711111" imgH="6044444" progId="Equation.DSMT4">
                  <p:embed/>
                </p:oleObj>
              </mc:Choice>
              <mc:Fallback>
                <p:oleObj name="Equation" r:id="rId5" imgW="16711111" imgH="6044444" progId="Equation.DSMT4">
                  <p:embed/>
                  <p:pic>
                    <p:nvPicPr>
                      <p:cNvPr id="25" name="Object 24">
                        <a:extLst>
                          <a:ext uri="{FF2B5EF4-FFF2-40B4-BE49-F238E27FC236}">
                            <a16:creationId xmlns:a16="http://schemas.microsoft.com/office/drawing/2014/main" id="{5186B15A-09F7-2E45-9400-DA51FB523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944" y="3813345"/>
                        <a:ext cx="1635398" cy="591507"/>
                      </a:xfrm>
                      <a:prstGeom prst="rect">
                        <a:avLst/>
                      </a:prstGeom>
                      <a:no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6" name="Picture 25">
            <a:extLst>
              <a:ext uri="{FF2B5EF4-FFF2-40B4-BE49-F238E27FC236}">
                <a16:creationId xmlns:a16="http://schemas.microsoft.com/office/drawing/2014/main" id="{84166D92-315F-6D4B-9E1D-DBBCD3E28DEB}"/>
              </a:ext>
            </a:extLst>
          </p:cNvPr>
          <p:cNvPicPr>
            <a:picLocks noChangeAspect="1"/>
          </p:cNvPicPr>
          <p:nvPr/>
        </p:nvPicPr>
        <p:blipFill>
          <a:blip r:embed="rId7"/>
          <a:srcRect/>
          <a:stretch/>
        </p:blipFill>
        <p:spPr>
          <a:xfrm>
            <a:off x="1958177" y="1511536"/>
            <a:ext cx="2728174" cy="208596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0BF6833-E636-6642-BFCB-769223C9EBB7}"/>
                  </a:ext>
                </a:extLst>
              </p:cNvPr>
              <p:cNvSpPr txBox="1"/>
              <p:nvPr/>
            </p:nvSpPr>
            <p:spPr>
              <a:xfrm>
                <a:off x="2406392" y="4609169"/>
                <a:ext cx="1818639" cy="1155894"/>
              </a:xfrm>
              <a:prstGeom prst="rect">
                <a:avLst/>
              </a:prstGeom>
              <a:noFill/>
            </p:spPr>
            <p:txBody>
              <a:bodyPr wrap="none" rtlCol="0">
                <a:spAutoFit/>
              </a:bodyPr>
              <a:lstStyle/>
              <a:p>
                <a:pPr algn="ctr"/>
                <a:r>
                  <a:rPr lang="en-US" sz="1400" dirty="0">
                    <a:solidFill>
                      <a:srgbClr val="00ADDC"/>
                    </a:solidFill>
                    <a:latin typeface="Arial" panose="020B0604020202020204"/>
                    <a:ea typeface="Microsoft YaHei UI" panose="020B0503020204020204" pitchFamily="34" charset="-122"/>
                  </a:rPr>
                  <a:t>Observable</a:t>
                </a:r>
                <a:r>
                  <a:rPr lang="en-US" sz="1400" dirty="0">
                    <a:solidFill>
                      <a:srgbClr val="0432FF"/>
                    </a:solidFill>
                    <a:latin typeface="Arial" panose="020B0604020202020204"/>
                    <a:ea typeface="Microsoft YaHei UI" panose="020B0503020204020204" pitchFamily="34" charset="-122"/>
                  </a:rPr>
                  <a:t>: </a:t>
                </a:r>
              </a:p>
              <a:p>
                <a:pPr algn="ctr"/>
                <a14:m>
                  <m:oMath xmlns:m="http://schemas.openxmlformats.org/officeDocument/2006/math">
                    <m:r>
                      <a:rPr lang="en-US" sz="1400" i="1">
                        <a:solidFill>
                          <a:srgbClr val="000000"/>
                        </a:solidFill>
                        <a:latin typeface="Cambria Math" panose="02040503050406030204" pitchFamily="18" charset="0"/>
                      </a:rPr>
                      <m:t>𝐶</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𝜙</m:t>
                        </m:r>
                      </m:e>
                    </m:d>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𝑁</m:t>
                            </m:r>
                          </m:e>
                          <m:sub>
                            <m:r>
                              <a:rPr lang="en-US" sz="1400" i="1">
                                <a:solidFill>
                                  <a:srgbClr val="000000"/>
                                </a:solidFill>
                                <a:latin typeface="Cambria Math" panose="02040503050406030204" pitchFamily="18" charset="0"/>
                              </a:rPr>
                              <m:t>𝑝𝑎𝑖𝑟</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𝜙</m:t>
                        </m:r>
                        <m:r>
                          <a:rPr lang="en-US" sz="1400" i="1">
                            <a:solidFill>
                              <a:srgbClr val="000000"/>
                            </a:solidFill>
                            <a:latin typeface="Cambria Math" panose="02040503050406030204" pitchFamily="18" charset="0"/>
                          </a:rPr>
                          <m:t>)</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𝑁</m:t>
                            </m:r>
                          </m:e>
                          <m:sub>
                            <m:r>
                              <a:rPr lang="en-US" sz="1400" i="1">
                                <a:solidFill>
                                  <a:srgbClr val="000000"/>
                                </a:solidFill>
                                <a:latin typeface="Cambria Math" panose="02040503050406030204" pitchFamily="18" charset="0"/>
                              </a:rPr>
                              <m:t>𝑡𝑟𝑖𝑔</m:t>
                            </m:r>
                          </m:sub>
                        </m:sSub>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ea typeface="Cambria Math" panose="02040503050406030204" pitchFamily="18" charset="0"/>
                          </a:rPr>
                          <m:t>× ∆</m:t>
                        </m:r>
                        <m:r>
                          <a:rPr lang="en-US" sz="1400" i="1">
                            <a:solidFill>
                              <a:srgbClr val="000000"/>
                            </a:solidFill>
                            <a:latin typeface="Cambria Math" panose="02040503050406030204" pitchFamily="18" charset="0"/>
                            <a:ea typeface="Cambria Math" panose="02040503050406030204" pitchFamily="18" charset="0"/>
                          </a:rPr>
                          <m:t>𝜙</m:t>
                        </m:r>
                        <m:r>
                          <a:rPr lang="en-US" sz="1400" i="1" baseline="-25000">
                            <a:solidFill>
                              <a:srgbClr val="000000"/>
                            </a:solidFill>
                            <a:latin typeface="Cambria Math" panose="02040503050406030204" pitchFamily="18" charset="0"/>
                            <a:ea typeface="Cambria Math" panose="02040503050406030204" pitchFamily="18" charset="0"/>
                          </a:rPr>
                          <m:t>𝑏𝑖𝑛</m:t>
                        </m:r>
                      </m:den>
                    </m:f>
                  </m:oMath>
                </a14:m>
                <a:r>
                  <a:rPr lang="en-US" sz="1400" dirty="0">
                    <a:solidFill>
                      <a:srgbClr val="000000"/>
                    </a:solidFill>
                    <a:latin typeface="Arial" panose="020B0604020202020204"/>
                  </a:rPr>
                  <a:t>, </a:t>
                </a:r>
              </a:p>
              <a:p>
                <a:pPr algn="ctr"/>
                <a14:m>
                  <m:oMath xmlns:m="http://schemas.openxmlformats.org/officeDocument/2006/math">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ea typeface="Cambria Math" panose="02040503050406030204" pitchFamily="18" charset="0"/>
                          </a:rPr>
                          <m:t>𝜋</m:t>
                        </m:r>
                      </m:e>
                      <m:sub>
                        <m:r>
                          <a:rPr lang="en-US" sz="1400" i="1">
                            <a:solidFill>
                              <a:srgbClr val="000000"/>
                            </a:solidFill>
                            <a:latin typeface="Cambria Math" panose="02040503050406030204" pitchFamily="18" charset="0"/>
                          </a:rPr>
                          <m:t>𝑡𝑟𝑖𝑔</m:t>
                        </m:r>
                      </m:sub>
                      <m:sup>
                        <m:r>
                          <a:rPr lang="en-US" sz="1400" i="1">
                            <a:solidFill>
                              <a:srgbClr val="000000"/>
                            </a:solidFill>
                            <a:latin typeface="Cambria Math" panose="02040503050406030204" pitchFamily="18" charset="0"/>
                          </a:rPr>
                          <m:t>0</m:t>
                        </m:r>
                      </m:sup>
                    </m:sSubSup>
                  </m:oMath>
                </a14:m>
                <a:r>
                  <a:rPr lang="en-US" sz="1400" dirty="0">
                    <a:solidFill>
                      <a:srgbClr val="000000"/>
                    </a:solidFill>
                    <a:latin typeface="Arial" panose="020B0604020202020204"/>
                  </a:rPr>
                  <a:t>→ higher </a:t>
                </a:r>
                <a:r>
                  <a:rPr lang="en-US" sz="1400" dirty="0" err="1">
                    <a:solidFill>
                      <a:srgbClr val="000000"/>
                    </a:solidFill>
                    <a:latin typeface="Arial" panose="020B0604020202020204"/>
                  </a:rPr>
                  <a:t>p</a:t>
                </a:r>
                <a:r>
                  <a:rPr lang="en-US" sz="1400" baseline="-25000" dirty="0" err="1">
                    <a:solidFill>
                      <a:srgbClr val="000000"/>
                    </a:solidFill>
                    <a:latin typeface="Arial" panose="020B0604020202020204"/>
                  </a:rPr>
                  <a:t>T</a:t>
                </a:r>
                <a:endParaRPr lang="en-US" sz="1400" baseline="-25000" dirty="0">
                  <a:solidFill>
                    <a:srgbClr val="000000"/>
                  </a:solidFill>
                  <a:latin typeface="Arial" panose="020B0604020202020204"/>
                </a:endParaRPr>
              </a:p>
              <a:p>
                <a:pPr algn="ctr"/>
                <a:endParaRPr lang="en-US" sz="1400" b="1" dirty="0">
                  <a:solidFill>
                    <a:srgbClr val="0432FF"/>
                  </a:solidFill>
                  <a:latin typeface="Arial" panose="020B0604020202020204"/>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80BF6833-E636-6642-BFCB-769223C9EBB7}"/>
                  </a:ext>
                </a:extLst>
              </p:cNvPr>
              <p:cNvSpPr txBox="1">
                <a:spLocks noRot="1" noChangeAspect="1" noMove="1" noResize="1" noEditPoints="1" noAdjustHandles="1" noChangeArrowheads="1" noChangeShapeType="1" noTextEdit="1"/>
              </p:cNvSpPr>
              <p:nvPr/>
            </p:nvSpPr>
            <p:spPr>
              <a:xfrm>
                <a:off x="2406392" y="4609169"/>
                <a:ext cx="1818639" cy="1155894"/>
              </a:xfrm>
              <a:prstGeom prst="rect">
                <a:avLst/>
              </a:prstGeom>
              <a:blipFill>
                <a:blip r:embed="rId8"/>
                <a:stretch>
                  <a:fillRect t="-1075" r="-694"/>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D216123C-9FC2-E249-8C3E-B5A04839DBA2}"/>
              </a:ext>
            </a:extLst>
          </p:cNvPr>
          <p:cNvSpPr txBox="1"/>
          <p:nvPr/>
        </p:nvSpPr>
        <p:spPr>
          <a:xfrm>
            <a:off x="8501002" y="3068704"/>
            <a:ext cx="2122697" cy="246221"/>
          </a:xfrm>
          <a:prstGeom prst="rect">
            <a:avLst/>
          </a:prstGeom>
          <a:noFill/>
        </p:spPr>
        <p:txBody>
          <a:bodyPr wrap="none" rtlCol="0">
            <a:spAutoFit/>
          </a:bodyPr>
          <a:lstStyle/>
          <a:p>
            <a:r>
              <a:rPr lang="en-US" sz="1000" i="1" dirty="0" err="1">
                <a:solidFill>
                  <a:srgbClr val="000000"/>
                </a:solidFill>
                <a:latin typeface="Arial" panose="020B0604020202020204"/>
              </a:rPr>
              <a:t>Phys.Rev.Lett</a:t>
            </a:r>
            <a:r>
              <a:rPr lang="en-US" sz="1000" i="1" dirty="0">
                <a:solidFill>
                  <a:srgbClr val="000000"/>
                </a:solidFill>
                <a:latin typeface="Arial" panose="020B0604020202020204"/>
              </a:rPr>
              <a:t>.</a:t>
            </a:r>
            <a:r>
              <a:rPr lang="en-US" sz="1000" dirty="0">
                <a:solidFill>
                  <a:srgbClr val="000000"/>
                </a:solidFill>
                <a:latin typeface="Arial" panose="020B0604020202020204"/>
              </a:rPr>
              <a:t> 129 (2022) 092501</a:t>
            </a:r>
          </a:p>
        </p:txBody>
      </p:sp>
      <p:pic>
        <p:nvPicPr>
          <p:cNvPr id="29" name="Picture 28">
            <a:extLst>
              <a:ext uri="{FF2B5EF4-FFF2-40B4-BE49-F238E27FC236}">
                <a16:creationId xmlns:a16="http://schemas.microsoft.com/office/drawing/2014/main" id="{0DCCADEB-AA2A-93CE-356D-FF961B4F4E13}"/>
              </a:ext>
            </a:extLst>
          </p:cNvPr>
          <p:cNvPicPr>
            <a:picLocks noChangeAspect="1"/>
          </p:cNvPicPr>
          <p:nvPr/>
        </p:nvPicPr>
        <p:blipFill>
          <a:blip r:embed="rId9"/>
          <a:stretch>
            <a:fillRect/>
          </a:stretch>
        </p:blipFill>
        <p:spPr>
          <a:xfrm>
            <a:off x="11411955" y="17268"/>
            <a:ext cx="761999" cy="659189"/>
          </a:xfrm>
          <a:prstGeom prst="rect">
            <a:avLst/>
          </a:prstGeom>
        </p:spPr>
      </p:pic>
    </p:spTree>
    <p:extLst>
      <p:ext uri="{BB962C8B-B14F-4D97-AF65-F5344CB8AC3E}">
        <p14:creationId xmlns:p14="http://schemas.microsoft.com/office/powerpoint/2010/main" val="19206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animEffect transition="in" filter="barn(inVertical)">
                                      <p:cBhvr>
                                        <p:cTn id="9" dur="500"/>
                                        <p:tgtEl>
                                          <p:spTgt spid="22">
                                            <p:txEl>
                                              <p:pRg st="1" end="1"/>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D01FA-0EDC-A666-15BA-B08C86A98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7ACBA-A83F-1029-15C6-24E60F56B640}"/>
              </a:ext>
            </a:extLst>
          </p:cNvPr>
          <p:cNvSpPr>
            <a:spLocks noGrp="1"/>
          </p:cNvSpPr>
          <p:nvPr>
            <p:ph type="title"/>
          </p:nvPr>
        </p:nvSpPr>
        <p:spPr/>
        <p:txBody>
          <a:bodyPr/>
          <a:lstStyle/>
          <a:p>
            <a:r>
              <a:rPr lang="en-US" dirty="0"/>
              <a:t>Probing Non-linear QCD effects</a:t>
            </a:r>
          </a:p>
        </p:txBody>
      </p:sp>
      <p:sp>
        <p:nvSpPr>
          <p:cNvPr id="3" name="Slide Number Placeholder 2">
            <a:extLst>
              <a:ext uri="{FF2B5EF4-FFF2-40B4-BE49-F238E27FC236}">
                <a16:creationId xmlns:a16="http://schemas.microsoft.com/office/drawing/2014/main" id="{29615BF6-CE01-3DDB-CAD1-A1C54E743B0C}"/>
              </a:ext>
            </a:extLst>
          </p:cNvPr>
          <p:cNvSpPr>
            <a:spLocks noGrp="1"/>
          </p:cNvSpPr>
          <p:nvPr>
            <p:ph type="sldNum" sz="quarter" idx="12"/>
          </p:nvPr>
        </p:nvSpPr>
        <p:spPr bwMode="auto">
          <a:xfrm>
            <a:off x="8408234" y="6442231"/>
            <a:ext cx="2057400" cy="2219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b="1" kern="1200">
                <a:solidFill>
                  <a:srgbClr val="0432FF"/>
                </a:solidFill>
                <a:latin typeface="+mj-lt"/>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b="0">
                <a:solidFill>
                  <a:srgbClr val="B2D33B"/>
                </a:solidFill>
                <a:latin typeface="Arial" panose="020B0604020202020204"/>
              </a:rPr>
              <a:pPr/>
              <a:t>5</a:t>
            </a:fld>
            <a:endParaRPr lang="en-US" b="0" dirty="0">
              <a:solidFill>
                <a:srgbClr val="B2D33B"/>
              </a:solidFill>
              <a:latin typeface="Arial" panose="020B0604020202020204"/>
            </a:endParaRPr>
          </a:p>
        </p:txBody>
      </p:sp>
      <p:sp>
        <p:nvSpPr>
          <p:cNvPr id="5" name="TextBox 4">
            <a:extLst>
              <a:ext uri="{FF2B5EF4-FFF2-40B4-BE49-F238E27FC236}">
                <a16:creationId xmlns:a16="http://schemas.microsoft.com/office/drawing/2014/main" id="{74FA70C7-52D1-5151-10DF-BAAFB08B2729}"/>
              </a:ext>
            </a:extLst>
          </p:cNvPr>
          <p:cNvSpPr txBox="1"/>
          <p:nvPr/>
        </p:nvSpPr>
        <p:spPr>
          <a:xfrm>
            <a:off x="1750912" y="584538"/>
            <a:ext cx="4343400" cy="954107"/>
          </a:xfrm>
          <a:prstGeom prst="rect">
            <a:avLst/>
          </a:prstGeom>
          <a:noFill/>
        </p:spPr>
        <p:txBody>
          <a:bodyPr wrap="square" rtlCol="0">
            <a:spAutoFit/>
          </a:bodyPr>
          <a:lstStyle/>
          <a:p>
            <a:pPr algn="ctr"/>
            <a:r>
              <a:rPr lang="en-US" sz="1400" dirty="0">
                <a:solidFill>
                  <a:srgbClr val="000000"/>
                </a:solidFill>
                <a:latin typeface="Arial" panose="020B0604020202020204"/>
                <a:cs typeface="Times New Roman" panose="02020603050405020304" pitchFamily="18" charset="0"/>
              </a:rPr>
              <a:t>Forward </a:t>
            </a:r>
            <a:r>
              <a:rPr lang="en-US" sz="1400" dirty="0" err="1">
                <a:solidFill>
                  <a:srgbClr val="000000"/>
                </a:solidFill>
                <a:latin typeface="Arial" panose="020B0604020202020204"/>
                <a:cs typeface="Times New Roman" panose="02020603050405020304" pitchFamily="18" charset="0"/>
              </a:rPr>
              <a:t>rapidities</a:t>
            </a:r>
            <a:r>
              <a:rPr lang="en-US" sz="1400" dirty="0">
                <a:solidFill>
                  <a:srgbClr val="000000"/>
                </a:solidFill>
                <a:latin typeface="Arial" panose="020B0604020202020204"/>
                <a:cs typeface="Times New Roman" panose="02020603050405020304" pitchFamily="18" charset="0"/>
              </a:rPr>
              <a:t> at STAR provide an absolutely </a:t>
            </a:r>
          </a:p>
          <a:p>
            <a:pPr algn="ctr"/>
            <a:r>
              <a:rPr lang="en-US" sz="1400" dirty="0">
                <a:solidFill>
                  <a:srgbClr val="000000"/>
                </a:solidFill>
                <a:latin typeface="Arial" panose="020B0604020202020204"/>
                <a:cs typeface="Times New Roman" panose="02020603050405020304" pitchFamily="18" charset="0"/>
              </a:rPr>
              <a:t>unique opportunity to have very high gluon densities</a:t>
            </a:r>
          </a:p>
          <a:p>
            <a:pPr algn="ctr"/>
            <a:r>
              <a:rPr lang="en-US" sz="1400" dirty="0">
                <a:solidFill>
                  <a:srgbClr val="00ADDC"/>
                </a:solidFill>
                <a:latin typeface="Arial" panose="020B0604020202020204"/>
                <a:cs typeface="Times New Roman" panose="02020603050405020304" pitchFamily="18" charset="0"/>
                <a:sym typeface="Wingdings"/>
              </a:rPr>
              <a:t> </a:t>
            </a:r>
            <a:r>
              <a:rPr lang="en-US" sz="1400" dirty="0">
                <a:solidFill>
                  <a:srgbClr val="00ADDC"/>
                </a:solidFill>
                <a:latin typeface="Arial" panose="020B0604020202020204"/>
                <a:cs typeface="Times New Roman" panose="02020603050405020304" pitchFamily="18" charset="0"/>
              </a:rPr>
              <a:t>proton – Au collisions</a:t>
            </a:r>
          </a:p>
          <a:p>
            <a:pPr algn="ctr"/>
            <a:r>
              <a:rPr lang="en-US" sz="1400" dirty="0">
                <a:solidFill>
                  <a:srgbClr val="000000"/>
                </a:solidFill>
                <a:latin typeface="Arial" panose="020B0604020202020204"/>
                <a:cs typeface="Times New Roman" panose="02020603050405020304" pitchFamily="18" charset="0"/>
              </a:rPr>
              <a:t>combined with an unambiguous observable</a:t>
            </a:r>
          </a:p>
        </p:txBody>
      </p:sp>
      <p:grpSp>
        <p:nvGrpSpPr>
          <p:cNvPr id="6" name="Group 5">
            <a:extLst>
              <a:ext uri="{FF2B5EF4-FFF2-40B4-BE49-F238E27FC236}">
                <a16:creationId xmlns:a16="http://schemas.microsoft.com/office/drawing/2014/main" id="{8275AAFD-E1B2-B132-3D6C-729F11644F2F}"/>
              </a:ext>
            </a:extLst>
          </p:cNvPr>
          <p:cNvGrpSpPr>
            <a:grpSpLocks noChangeAspect="1"/>
          </p:cNvGrpSpPr>
          <p:nvPr/>
        </p:nvGrpSpPr>
        <p:grpSpPr>
          <a:xfrm>
            <a:off x="6785151" y="1034018"/>
            <a:ext cx="655134" cy="1254254"/>
            <a:chOff x="1785475" y="1524000"/>
            <a:chExt cx="2139646" cy="4096340"/>
          </a:xfrm>
        </p:grpSpPr>
        <p:pic>
          <p:nvPicPr>
            <p:cNvPr id="7" name="Picture 20" descr="jet_schematic_seed">
              <a:extLst>
                <a:ext uri="{FF2B5EF4-FFF2-40B4-BE49-F238E27FC236}">
                  <a16:creationId xmlns:a16="http://schemas.microsoft.com/office/drawing/2014/main" id="{0660B9C2-AB38-1FB1-AD93-991BE3C400DA}"/>
                </a:ext>
              </a:extLst>
            </p:cNvPr>
            <p:cNvPicPr>
              <a:picLocks noChangeAspect="1" noChangeArrowheads="1"/>
            </p:cNvPicPr>
            <p:nvPr/>
          </p:nvPicPr>
          <p:blipFill rotWithShape="1">
            <a:blip r:embed="rId2"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8" name="Picture 20" descr="jet_schematic_seed">
              <a:extLst>
                <a:ext uri="{FF2B5EF4-FFF2-40B4-BE49-F238E27FC236}">
                  <a16:creationId xmlns:a16="http://schemas.microsoft.com/office/drawing/2014/main" id="{E3F5899B-2179-22CF-F8DE-65E4EFF7CC8B}"/>
                </a:ext>
              </a:extLst>
            </p:cNvPr>
            <p:cNvPicPr>
              <a:picLocks noChangeAspect="1" noChangeArrowheads="1"/>
            </p:cNvPicPr>
            <p:nvPr/>
          </p:nvPicPr>
          <p:blipFill rotWithShape="1">
            <a:blip r:embed="rId2"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sp>
        <p:nvSpPr>
          <p:cNvPr id="9" name="TextBox 8">
            <a:extLst>
              <a:ext uri="{FF2B5EF4-FFF2-40B4-BE49-F238E27FC236}">
                <a16:creationId xmlns:a16="http://schemas.microsoft.com/office/drawing/2014/main" id="{2AA7467B-4F83-08FA-450E-4B8E97C989B3}"/>
              </a:ext>
            </a:extLst>
          </p:cNvPr>
          <p:cNvSpPr txBox="1"/>
          <p:nvPr/>
        </p:nvSpPr>
        <p:spPr>
          <a:xfrm>
            <a:off x="6172200" y="1391987"/>
            <a:ext cx="298480"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rPr>
              <a:t>p</a:t>
            </a:r>
          </a:p>
        </p:txBody>
      </p:sp>
      <p:sp>
        <p:nvSpPr>
          <p:cNvPr id="10" name="TextBox 9">
            <a:extLst>
              <a:ext uri="{FF2B5EF4-FFF2-40B4-BE49-F238E27FC236}">
                <a16:creationId xmlns:a16="http://schemas.microsoft.com/office/drawing/2014/main" id="{957EE03D-D4B2-173E-A46E-DD4A4A65FFA3}"/>
              </a:ext>
            </a:extLst>
          </p:cNvPr>
          <p:cNvSpPr txBox="1"/>
          <p:nvPr/>
        </p:nvSpPr>
        <p:spPr>
          <a:xfrm>
            <a:off x="7957249" y="1370343"/>
            <a:ext cx="298480" cy="338554"/>
          </a:xfrm>
          <a:prstGeom prst="rect">
            <a:avLst/>
          </a:prstGeom>
          <a:noFill/>
        </p:spPr>
        <p:txBody>
          <a:bodyPr wrap="none" rtlCol="0">
            <a:spAutoFit/>
          </a:bodyPr>
          <a:lstStyle/>
          <a:p>
            <a:r>
              <a:rPr lang="en-US" sz="1600" b="1" dirty="0">
                <a:solidFill>
                  <a:srgbClr val="FF0000"/>
                </a:solidFill>
                <a:latin typeface="Comic Sans MS" panose="030F0902030302020204" pitchFamily="66" charset="0"/>
              </a:rPr>
              <a:t>p</a:t>
            </a:r>
          </a:p>
        </p:txBody>
      </p:sp>
      <p:cxnSp>
        <p:nvCxnSpPr>
          <p:cNvPr id="11" name="Straight Arrow Connector 10">
            <a:extLst>
              <a:ext uri="{FF2B5EF4-FFF2-40B4-BE49-F238E27FC236}">
                <a16:creationId xmlns:a16="http://schemas.microsoft.com/office/drawing/2014/main" id="{38364668-7344-8893-4950-C635C870285C}"/>
              </a:ext>
            </a:extLst>
          </p:cNvPr>
          <p:cNvCxnSpPr/>
          <p:nvPr/>
        </p:nvCxnSpPr>
        <p:spPr>
          <a:xfrm>
            <a:off x="7340321" y="1661145"/>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747961B-372B-2D0F-23A2-BC29C891E6AA}"/>
              </a:ext>
            </a:extLst>
          </p:cNvPr>
          <p:cNvCxnSpPr/>
          <p:nvPr/>
        </p:nvCxnSpPr>
        <p:spPr>
          <a:xfrm>
            <a:off x="6188436" y="1665626"/>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C3A757-4481-C0D8-F956-E309ABFF713A}"/>
              </a:ext>
            </a:extLst>
          </p:cNvPr>
          <p:cNvSpPr txBox="1"/>
          <p:nvPr/>
        </p:nvSpPr>
        <p:spPr>
          <a:xfrm>
            <a:off x="8554291" y="1382179"/>
            <a:ext cx="298480" cy="338554"/>
          </a:xfrm>
          <a:prstGeom prst="rect">
            <a:avLst/>
          </a:prstGeom>
          <a:noFill/>
        </p:spPr>
        <p:txBody>
          <a:bodyPr wrap="none" rtlCol="0">
            <a:spAutoFit/>
          </a:bodyPr>
          <a:lstStyle/>
          <a:p>
            <a:r>
              <a:rPr lang="en-US" sz="1600" b="1" dirty="0">
                <a:solidFill>
                  <a:srgbClr val="0432FF"/>
                </a:solidFill>
                <a:latin typeface="Comic Sans MS" panose="030F0902030302020204" pitchFamily="66" charset="0"/>
              </a:rPr>
              <a:t>p</a:t>
            </a:r>
          </a:p>
        </p:txBody>
      </p:sp>
      <p:sp>
        <p:nvSpPr>
          <p:cNvPr id="14" name="TextBox 13">
            <a:extLst>
              <a:ext uri="{FF2B5EF4-FFF2-40B4-BE49-F238E27FC236}">
                <a16:creationId xmlns:a16="http://schemas.microsoft.com/office/drawing/2014/main" id="{6BE8A0D3-3B88-4518-AC38-94E148E9812E}"/>
              </a:ext>
            </a:extLst>
          </p:cNvPr>
          <p:cNvSpPr txBox="1"/>
          <p:nvPr/>
        </p:nvSpPr>
        <p:spPr>
          <a:xfrm>
            <a:off x="10256452" y="1382179"/>
            <a:ext cx="335348" cy="338554"/>
          </a:xfrm>
          <a:prstGeom prst="rect">
            <a:avLst/>
          </a:prstGeom>
          <a:noFill/>
        </p:spPr>
        <p:txBody>
          <a:bodyPr wrap="none" rtlCol="0">
            <a:spAutoFit/>
          </a:bodyPr>
          <a:lstStyle/>
          <a:p>
            <a:r>
              <a:rPr lang="en-US" sz="1600" b="1" dirty="0">
                <a:solidFill>
                  <a:srgbClr val="FF0000"/>
                </a:solidFill>
                <a:latin typeface="Comic Sans MS" panose="030F0902030302020204" pitchFamily="66" charset="0"/>
              </a:rPr>
              <a:t>A</a:t>
            </a:r>
          </a:p>
        </p:txBody>
      </p:sp>
      <p:grpSp>
        <p:nvGrpSpPr>
          <p:cNvPr id="15" name="Group 14">
            <a:extLst>
              <a:ext uri="{FF2B5EF4-FFF2-40B4-BE49-F238E27FC236}">
                <a16:creationId xmlns:a16="http://schemas.microsoft.com/office/drawing/2014/main" id="{1E05CC34-DABD-BEA8-46A7-E661B3FE5F34}"/>
              </a:ext>
            </a:extLst>
          </p:cNvPr>
          <p:cNvGrpSpPr>
            <a:grpSpLocks noChangeAspect="1"/>
          </p:cNvGrpSpPr>
          <p:nvPr/>
        </p:nvGrpSpPr>
        <p:grpSpPr>
          <a:xfrm>
            <a:off x="9177081" y="1024210"/>
            <a:ext cx="655134" cy="1254254"/>
            <a:chOff x="1785475" y="1524000"/>
            <a:chExt cx="2139646" cy="4096340"/>
          </a:xfrm>
        </p:grpSpPr>
        <p:pic>
          <p:nvPicPr>
            <p:cNvPr id="16" name="Picture 20" descr="jet_schematic_seed">
              <a:extLst>
                <a:ext uri="{FF2B5EF4-FFF2-40B4-BE49-F238E27FC236}">
                  <a16:creationId xmlns:a16="http://schemas.microsoft.com/office/drawing/2014/main" id="{278718B4-7EF6-857B-ECB1-DF08A4686C2D}"/>
                </a:ext>
              </a:extLst>
            </p:cNvPr>
            <p:cNvPicPr>
              <a:picLocks noChangeAspect="1" noChangeArrowheads="1"/>
            </p:cNvPicPr>
            <p:nvPr/>
          </p:nvPicPr>
          <p:blipFill rotWithShape="1">
            <a:blip r:embed="rId2"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17" name="Picture 20" descr="jet_schematic_seed">
              <a:extLst>
                <a:ext uri="{FF2B5EF4-FFF2-40B4-BE49-F238E27FC236}">
                  <a16:creationId xmlns:a16="http://schemas.microsoft.com/office/drawing/2014/main" id="{D355CF60-39B7-D499-3D65-EEC1F34ECFF5}"/>
                </a:ext>
              </a:extLst>
            </p:cNvPr>
            <p:cNvPicPr>
              <a:picLocks noChangeAspect="1" noChangeArrowheads="1"/>
            </p:cNvPicPr>
            <p:nvPr/>
          </p:nvPicPr>
          <p:blipFill rotWithShape="1">
            <a:blip r:embed="rId2"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pic>
        <p:nvPicPr>
          <p:cNvPr id="18" name="Picture 20" descr="jet_schematic_seed">
            <a:extLst>
              <a:ext uri="{FF2B5EF4-FFF2-40B4-BE49-F238E27FC236}">
                <a16:creationId xmlns:a16="http://schemas.microsoft.com/office/drawing/2014/main" id="{39A6A56F-678F-9B16-8C57-2D431B6A859E}"/>
              </a:ext>
            </a:extLst>
          </p:cNvPr>
          <p:cNvPicPr>
            <a:picLocks noChangeAspect="1" noChangeArrowheads="1"/>
          </p:cNvPicPr>
          <p:nvPr/>
        </p:nvPicPr>
        <p:blipFill rotWithShape="1">
          <a:blip r:embed="rId2" cstate="print">
            <a:lum bright="-10000" contrast="20000"/>
          </a:blip>
          <a:srcRect t="4557"/>
          <a:stretch/>
        </p:blipFill>
        <p:spPr bwMode="auto">
          <a:xfrm>
            <a:off x="9281139" y="1016387"/>
            <a:ext cx="539729" cy="664338"/>
          </a:xfrm>
          <a:prstGeom prst="rect">
            <a:avLst/>
          </a:prstGeom>
          <a:noFill/>
          <a:ln w="9525">
            <a:noFill/>
            <a:miter lim="800000"/>
            <a:headEnd/>
            <a:tailEnd/>
          </a:ln>
        </p:spPr>
      </p:pic>
      <p:cxnSp>
        <p:nvCxnSpPr>
          <p:cNvPr id="19" name="Straight Arrow Connector 18">
            <a:extLst>
              <a:ext uri="{FF2B5EF4-FFF2-40B4-BE49-F238E27FC236}">
                <a16:creationId xmlns:a16="http://schemas.microsoft.com/office/drawing/2014/main" id="{82199611-68C1-9FBE-4897-48A8EA1A1643}"/>
              </a:ext>
            </a:extLst>
          </p:cNvPr>
          <p:cNvCxnSpPr/>
          <p:nvPr/>
        </p:nvCxnSpPr>
        <p:spPr>
          <a:xfrm>
            <a:off x="9722412" y="1651337"/>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38556AF-D967-0005-1658-304CE22739D1}"/>
              </a:ext>
            </a:extLst>
          </p:cNvPr>
          <p:cNvCxnSpPr/>
          <p:nvPr/>
        </p:nvCxnSpPr>
        <p:spPr>
          <a:xfrm>
            <a:off x="8570527" y="1655818"/>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41F89EE-F142-BDC0-D67F-EF25801AB7C9}"/>
              </a:ext>
            </a:extLst>
          </p:cNvPr>
          <p:cNvSpPr txBox="1"/>
          <p:nvPr/>
        </p:nvSpPr>
        <p:spPr>
          <a:xfrm>
            <a:off x="4377397" y="2625568"/>
            <a:ext cx="184666" cy="369332"/>
          </a:xfrm>
          <a:prstGeom prst="rect">
            <a:avLst/>
          </a:prstGeom>
          <a:noFill/>
        </p:spPr>
        <p:txBody>
          <a:bodyPr wrap="none" rtlCol="0">
            <a:spAutoFit/>
          </a:bodyPr>
          <a:lstStyle/>
          <a:p>
            <a:endParaRPr lang="en-US" dirty="0">
              <a:solidFill>
                <a:srgbClr val="000000"/>
              </a:solidFill>
              <a:latin typeface="Times New Roman"/>
              <a:cs typeface="Times New Roman"/>
            </a:endParaRPr>
          </a:p>
        </p:txBody>
      </p:sp>
      <p:sp>
        <p:nvSpPr>
          <p:cNvPr id="22" name="TextBox 21">
            <a:extLst>
              <a:ext uri="{FF2B5EF4-FFF2-40B4-BE49-F238E27FC236}">
                <a16:creationId xmlns:a16="http://schemas.microsoft.com/office/drawing/2014/main" id="{6FB2B215-07E8-226B-1789-284661B193AB}"/>
              </a:ext>
            </a:extLst>
          </p:cNvPr>
          <p:cNvSpPr txBox="1"/>
          <p:nvPr/>
        </p:nvSpPr>
        <p:spPr>
          <a:xfrm>
            <a:off x="6046780" y="581723"/>
            <a:ext cx="4382931" cy="523220"/>
          </a:xfrm>
          <a:prstGeom prst="rect">
            <a:avLst/>
          </a:prstGeom>
          <a:noFill/>
        </p:spPr>
        <p:txBody>
          <a:bodyPr wrap="none" rtlCol="0">
            <a:spAutoFit/>
          </a:bodyPr>
          <a:lstStyle/>
          <a:p>
            <a:pPr algn="ctr"/>
            <a:r>
              <a:rPr lang="en-US" sz="1400" dirty="0">
                <a:solidFill>
                  <a:srgbClr val="000000"/>
                </a:solidFill>
                <a:latin typeface="Arial" panose="020B0604020202020204"/>
                <a:cs typeface="Times New Roman" panose="02020603050405020304" pitchFamily="18" charset="0"/>
              </a:rPr>
              <a:t>counting experiment of di-hadrons in pp and </a:t>
            </a:r>
            <a:r>
              <a:rPr lang="en-US" sz="1400" dirty="0" err="1">
                <a:solidFill>
                  <a:srgbClr val="000000"/>
                </a:solidFill>
                <a:latin typeface="Arial" panose="020B0604020202020204"/>
                <a:cs typeface="Times New Roman" panose="02020603050405020304" pitchFamily="18" charset="0"/>
              </a:rPr>
              <a:t>pA</a:t>
            </a:r>
            <a:endParaRPr lang="en-US" sz="1400" dirty="0">
              <a:solidFill>
                <a:srgbClr val="000000"/>
              </a:solidFill>
              <a:latin typeface="Arial" panose="020B0604020202020204"/>
              <a:cs typeface="Times New Roman" panose="02020603050405020304" pitchFamily="18" charset="0"/>
            </a:endParaRPr>
          </a:p>
          <a:p>
            <a:pPr algn="ctr"/>
            <a:r>
              <a:rPr lang="en-US" sz="1400" dirty="0">
                <a:solidFill>
                  <a:srgbClr val="00ADDC"/>
                </a:solidFill>
                <a:latin typeface="Arial" panose="020B0604020202020204"/>
                <a:cs typeface="Times New Roman" panose="02020603050405020304" pitchFamily="18" charset="0"/>
              </a:rPr>
              <a:t>Saturation: Disappearance of backward hadron in </a:t>
            </a:r>
            <a:r>
              <a:rPr lang="en-US" sz="1400" dirty="0" err="1">
                <a:solidFill>
                  <a:srgbClr val="00ADDC"/>
                </a:solidFill>
                <a:latin typeface="Arial" panose="020B0604020202020204"/>
                <a:cs typeface="Times New Roman" panose="02020603050405020304" pitchFamily="18" charset="0"/>
              </a:rPr>
              <a:t>pA</a:t>
            </a:r>
            <a:endParaRPr lang="en-US" sz="1400" dirty="0">
              <a:solidFill>
                <a:srgbClr val="00ADDC"/>
              </a:solidFill>
              <a:latin typeface="Arial" panose="020B0604020202020204"/>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2E32B099-779D-9E6A-432B-46673D369218}"/>
              </a:ext>
            </a:extLst>
          </p:cNvPr>
          <p:cNvGraphicFramePr>
            <a:graphicFrameLocks noChangeAspect="1"/>
          </p:cNvGraphicFramePr>
          <p:nvPr/>
        </p:nvGraphicFramePr>
        <p:xfrm>
          <a:off x="2573036" y="2511670"/>
          <a:ext cx="1635398" cy="591507"/>
        </p:xfrm>
        <a:graphic>
          <a:graphicData uri="http://schemas.openxmlformats.org/presentationml/2006/ole">
            <mc:AlternateContent xmlns:mc="http://schemas.openxmlformats.org/markup-compatibility/2006">
              <mc:Choice xmlns:v="urn:schemas-microsoft-com:vml" Requires="v">
                <p:oleObj name="Equation" r:id="rId3" imgW="16711111" imgH="6044444" progId="Equation.DSMT4">
                  <p:embed/>
                </p:oleObj>
              </mc:Choice>
              <mc:Fallback>
                <p:oleObj name="Equation" r:id="rId3" imgW="16711111" imgH="6044444" progId="Equation.DSMT4">
                  <p:embed/>
                  <p:pic>
                    <p:nvPicPr>
                      <p:cNvPr id="25" name="Object 24">
                        <a:extLst>
                          <a:ext uri="{FF2B5EF4-FFF2-40B4-BE49-F238E27FC236}">
                            <a16:creationId xmlns:a16="http://schemas.microsoft.com/office/drawing/2014/main" id="{2E32B099-779D-9E6A-432B-46673D369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036" y="2511670"/>
                        <a:ext cx="1635398" cy="591507"/>
                      </a:xfrm>
                      <a:prstGeom prst="rect">
                        <a:avLst/>
                      </a:prstGeom>
                      <a:noFill/>
                      <a:ln w="1905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4761723-DB95-F763-BFBD-F66D7BB0807D}"/>
                  </a:ext>
                </a:extLst>
              </p:cNvPr>
              <p:cNvSpPr txBox="1"/>
              <p:nvPr/>
            </p:nvSpPr>
            <p:spPr>
              <a:xfrm>
                <a:off x="2535484" y="3307494"/>
                <a:ext cx="1818639" cy="1155894"/>
              </a:xfrm>
              <a:prstGeom prst="rect">
                <a:avLst/>
              </a:prstGeom>
              <a:noFill/>
            </p:spPr>
            <p:txBody>
              <a:bodyPr wrap="none" rtlCol="0">
                <a:spAutoFit/>
              </a:bodyPr>
              <a:lstStyle/>
              <a:p>
                <a:pPr algn="ctr"/>
                <a:r>
                  <a:rPr lang="en-US" sz="1400" dirty="0">
                    <a:solidFill>
                      <a:srgbClr val="00ADDC"/>
                    </a:solidFill>
                    <a:latin typeface="Arial" panose="020B0604020202020204"/>
                    <a:ea typeface="Microsoft YaHei UI" panose="020B0503020204020204" pitchFamily="34" charset="-122"/>
                  </a:rPr>
                  <a:t>Observable</a:t>
                </a:r>
                <a:r>
                  <a:rPr lang="en-US" sz="1400" dirty="0">
                    <a:solidFill>
                      <a:srgbClr val="0432FF"/>
                    </a:solidFill>
                    <a:latin typeface="Arial" panose="020B0604020202020204"/>
                    <a:ea typeface="Microsoft YaHei UI" panose="020B0503020204020204" pitchFamily="34" charset="-122"/>
                  </a:rPr>
                  <a:t>: </a:t>
                </a:r>
              </a:p>
              <a:p>
                <a:pPr algn="ctr"/>
                <a14:m>
                  <m:oMath xmlns:m="http://schemas.openxmlformats.org/officeDocument/2006/math">
                    <m:r>
                      <a:rPr lang="en-US" sz="1400" i="1">
                        <a:solidFill>
                          <a:srgbClr val="000000"/>
                        </a:solidFill>
                        <a:latin typeface="Cambria Math" panose="02040503050406030204" pitchFamily="18" charset="0"/>
                      </a:rPr>
                      <m:t>𝐶</m:t>
                    </m:r>
                    <m:d>
                      <m:dPr>
                        <m:ctrlPr>
                          <a:rPr lang="en-US" sz="1400" i="1">
                            <a:solidFill>
                              <a:srgbClr val="000000"/>
                            </a:solidFill>
                            <a:latin typeface="Cambria Math" panose="02040503050406030204" pitchFamily="18" charset="0"/>
                          </a:rPr>
                        </m:ctrlPr>
                      </m:dPr>
                      <m:e>
                        <m:r>
                          <a:rPr lang="en-US" sz="1400"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𝜙</m:t>
                        </m:r>
                      </m:e>
                    </m:d>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𝑁</m:t>
                            </m:r>
                          </m:e>
                          <m:sub>
                            <m:r>
                              <a:rPr lang="en-US" sz="1400" i="1">
                                <a:solidFill>
                                  <a:srgbClr val="000000"/>
                                </a:solidFill>
                                <a:latin typeface="Cambria Math" panose="02040503050406030204" pitchFamily="18" charset="0"/>
                              </a:rPr>
                              <m:t>𝑝𝑎𝑖𝑟</m:t>
                            </m:r>
                          </m:sub>
                        </m:sSub>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𝜙</m:t>
                        </m:r>
                        <m:r>
                          <a:rPr lang="en-US" sz="1400" i="1">
                            <a:solidFill>
                              <a:srgbClr val="000000"/>
                            </a:solidFill>
                            <a:latin typeface="Cambria Math" panose="02040503050406030204" pitchFamily="18" charset="0"/>
                          </a:rPr>
                          <m:t>)</m:t>
                        </m:r>
                      </m:num>
                      <m:den>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𝑁</m:t>
                            </m:r>
                          </m:e>
                          <m:sub>
                            <m:r>
                              <a:rPr lang="en-US" sz="1400" i="1">
                                <a:solidFill>
                                  <a:srgbClr val="000000"/>
                                </a:solidFill>
                                <a:latin typeface="Cambria Math" panose="02040503050406030204" pitchFamily="18" charset="0"/>
                              </a:rPr>
                              <m:t>𝑡𝑟𝑖𝑔</m:t>
                            </m:r>
                          </m:sub>
                        </m:sSub>
                        <m:r>
                          <a:rPr lang="en-US" sz="1400" i="1">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ea typeface="Cambria Math" panose="02040503050406030204" pitchFamily="18" charset="0"/>
                          </a:rPr>
                          <m:t>× ∆</m:t>
                        </m:r>
                        <m:r>
                          <a:rPr lang="en-US" sz="1400" i="1">
                            <a:solidFill>
                              <a:srgbClr val="000000"/>
                            </a:solidFill>
                            <a:latin typeface="Cambria Math" panose="02040503050406030204" pitchFamily="18" charset="0"/>
                            <a:ea typeface="Cambria Math" panose="02040503050406030204" pitchFamily="18" charset="0"/>
                          </a:rPr>
                          <m:t>𝜙</m:t>
                        </m:r>
                        <m:r>
                          <a:rPr lang="en-US" sz="1400" i="1" baseline="-25000">
                            <a:solidFill>
                              <a:srgbClr val="000000"/>
                            </a:solidFill>
                            <a:latin typeface="Cambria Math" panose="02040503050406030204" pitchFamily="18" charset="0"/>
                            <a:ea typeface="Cambria Math" panose="02040503050406030204" pitchFamily="18" charset="0"/>
                          </a:rPr>
                          <m:t>𝑏𝑖𝑛</m:t>
                        </m:r>
                      </m:den>
                    </m:f>
                  </m:oMath>
                </a14:m>
                <a:r>
                  <a:rPr lang="en-US" sz="1400" dirty="0">
                    <a:solidFill>
                      <a:srgbClr val="000000"/>
                    </a:solidFill>
                    <a:latin typeface="Arial" panose="020B0604020202020204"/>
                  </a:rPr>
                  <a:t>, </a:t>
                </a:r>
              </a:p>
              <a:p>
                <a:pPr algn="ctr"/>
                <a14:m>
                  <m:oMath xmlns:m="http://schemas.openxmlformats.org/officeDocument/2006/math">
                    <m:sSubSup>
                      <m:sSubSupPr>
                        <m:ctrlPr>
                          <a:rPr lang="en-US" sz="1400" i="1">
                            <a:solidFill>
                              <a:srgbClr val="000000"/>
                            </a:solidFill>
                            <a:latin typeface="Cambria Math" panose="02040503050406030204" pitchFamily="18" charset="0"/>
                          </a:rPr>
                        </m:ctrlPr>
                      </m:sSubSupPr>
                      <m:e>
                        <m:r>
                          <a:rPr lang="en-US" sz="1400" i="1">
                            <a:solidFill>
                              <a:srgbClr val="000000"/>
                            </a:solidFill>
                            <a:latin typeface="Cambria Math" panose="02040503050406030204" pitchFamily="18" charset="0"/>
                            <a:ea typeface="Cambria Math" panose="02040503050406030204" pitchFamily="18" charset="0"/>
                          </a:rPr>
                          <m:t>𝜋</m:t>
                        </m:r>
                      </m:e>
                      <m:sub>
                        <m:r>
                          <a:rPr lang="en-US" sz="1400" i="1">
                            <a:solidFill>
                              <a:srgbClr val="000000"/>
                            </a:solidFill>
                            <a:latin typeface="Cambria Math" panose="02040503050406030204" pitchFamily="18" charset="0"/>
                          </a:rPr>
                          <m:t>𝑡𝑟𝑖𝑔</m:t>
                        </m:r>
                      </m:sub>
                      <m:sup>
                        <m:r>
                          <a:rPr lang="en-US" sz="1400" i="1">
                            <a:solidFill>
                              <a:srgbClr val="000000"/>
                            </a:solidFill>
                            <a:latin typeface="Cambria Math" panose="02040503050406030204" pitchFamily="18" charset="0"/>
                          </a:rPr>
                          <m:t>0</m:t>
                        </m:r>
                      </m:sup>
                    </m:sSubSup>
                  </m:oMath>
                </a14:m>
                <a:r>
                  <a:rPr lang="en-US" sz="1400" dirty="0">
                    <a:solidFill>
                      <a:srgbClr val="000000"/>
                    </a:solidFill>
                    <a:latin typeface="Arial" panose="020B0604020202020204"/>
                  </a:rPr>
                  <a:t>→ higher </a:t>
                </a:r>
                <a:r>
                  <a:rPr lang="en-US" sz="1400" dirty="0" err="1">
                    <a:solidFill>
                      <a:srgbClr val="000000"/>
                    </a:solidFill>
                    <a:latin typeface="Arial" panose="020B0604020202020204"/>
                  </a:rPr>
                  <a:t>p</a:t>
                </a:r>
                <a:r>
                  <a:rPr lang="en-US" sz="1400" baseline="-25000" dirty="0" err="1">
                    <a:solidFill>
                      <a:srgbClr val="000000"/>
                    </a:solidFill>
                    <a:latin typeface="Arial" panose="020B0604020202020204"/>
                  </a:rPr>
                  <a:t>T</a:t>
                </a:r>
                <a:endParaRPr lang="en-US" sz="1400" baseline="-25000" dirty="0">
                  <a:solidFill>
                    <a:srgbClr val="000000"/>
                  </a:solidFill>
                  <a:latin typeface="Arial" panose="020B0604020202020204"/>
                </a:endParaRPr>
              </a:p>
              <a:p>
                <a:pPr algn="ctr"/>
                <a:endParaRPr lang="en-US" sz="1400" b="1" dirty="0">
                  <a:solidFill>
                    <a:srgbClr val="0432FF"/>
                  </a:solidFill>
                  <a:latin typeface="Arial" panose="020B0604020202020204"/>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4761723-DB95-F763-BFBD-F66D7BB0807D}"/>
                  </a:ext>
                </a:extLst>
              </p:cNvPr>
              <p:cNvSpPr txBox="1">
                <a:spLocks noRot="1" noChangeAspect="1" noMove="1" noResize="1" noEditPoints="1" noAdjustHandles="1" noChangeArrowheads="1" noChangeShapeType="1" noTextEdit="1"/>
              </p:cNvSpPr>
              <p:nvPr/>
            </p:nvSpPr>
            <p:spPr>
              <a:xfrm>
                <a:off x="2535484" y="3307494"/>
                <a:ext cx="1818639" cy="1155894"/>
              </a:xfrm>
              <a:prstGeom prst="rect">
                <a:avLst/>
              </a:prstGeom>
              <a:blipFill>
                <a:blip r:embed="rId5"/>
                <a:stretch>
                  <a:fillRect t="-1087" r="-694"/>
                </a:stretch>
              </a:blipFill>
            </p:spPr>
            <p:txBody>
              <a:bodyPr/>
              <a:lstStyle/>
              <a:p>
                <a:r>
                  <a:rPr lang="en-US">
                    <a:noFill/>
                  </a:rPr>
                  <a:t> </a:t>
                </a:r>
              </a:p>
            </p:txBody>
          </p:sp>
        </mc:Fallback>
      </mc:AlternateContent>
      <p:pic>
        <p:nvPicPr>
          <p:cNvPr id="30" name="Picture 29" descr="Chart, scatter chart&#10;&#10;Description automatically generated">
            <a:extLst>
              <a:ext uri="{FF2B5EF4-FFF2-40B4-BE49-F238E27FC236}">
                <a16:creationId xmlns:a16="http://schemas.microsoft.com/office/drawing/2014/main" id="{75515A49-1C31-D70D-80E5-38F212641F98}"/>
              </a:ext>
            </a:extLst>
          </p:cNvPr>
          <p:cNvPicPr>
            <a:picLocks noChangeAspect="1"/>
          </p:cNvPicPr>
          <p:nvPr/>
        </p:nvPicPr>
        <p:blipFill>
          <a:blip r:embed="rId6"/>
          <a:stretch>
            <a:fillRect/>
          </a:stretch>
        </p:blipFill>
        <p:spPr>
          <a:xfrm>
            <a:off x="4772811" y="2184007"/>
            <a:ext cx="5637007" cy="2656260"/>
          </a:xfrm>
          <a:prstGeom prst="rect">
            <a:avLst/>
          </a:prstGeom>
        </p:spPr>
      </p:pic>
      <p:sp>
        <p:nvSpPr>
          <p:cNvPr id="31" name="TextBox 30">
            <a:extLst>
              <a:ext uri="{FF2B5EF4-FFF2-40B4-BE49-F238E27FC236}">
                <a16:creationId xmlns:a16="http://schemas.microsoft.com/office/drawing/2014/main" id="{53846444-8C9D-4D23-4263-F36774B268D1}"/>
              </a:ext>
            </a:extLst>
          </p:cNvPr>
          <p:cNvSpPr txBox="1"/>
          <p:nvPr/>
        </p:nvSpPr>
        <p:spPr>
          <a:xfrm>
            <a:off x="2513704" y="1645920"/>
            <a:ext cx="2539991" cy="369332"/>
          </a:xfrm>
          <a:prstGeom prst="rect">
            <a:avLst/>
          </a:prstGeom>
          <a:noFill/>
        </p:spPr>
        <p:txBody>
          <a:bodyPr wrap="none" rtlCol="0">
            <a:spAutoFit/>
          </a:bodyPr>
          <a:lstStyle/>
          <a:p>
            <a:r>
              <a:rPr lang="en-US" dirty="0">
                <a:solidFill>
                  <a:srgbClr val="000000"/>
                </a:solidFill>
                <a:latin typeface="Arial" panose="020B0604020202020204"/>
              </a:rPr>
              <a:t>Utilizing </a:t>
            </a:r>
            <a:r>
              <a:rPr lang="en-US" dirty="0" err="1">
                <a:solidFill>
                  <a:srgbClr val="000000"/>
                </a:solidFill>
                <a:latin typeface="Arial" panose="020B0604020202020204"/>
              </a:rPr>
              <a:t>fSTAR</a:t>
            </a:r>
            <a:r>
              <a:rPr lang="en-US" dirty="0">
                <a:solidFill>
                  <a:srgbClr val="000000"/>
                </a:solidFill>
                <a:latin typeface="Arial" panose="020B0604020202020204"/>
              </a:rPr>
              <a:t> in 2025</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F971FF4-42C0-950C-1FE7-10D6FA31E439}"/>
                  </a:ext>
                </a:extLst>
              </p:cNvPr>
              <p:cNvSpPr txBox="1"/>
              <p:nvPr/>
            </p:nvSpPr>
            <p:spPr>
              <a:xfrm>
                <a:off x="1952626" y="4769864"/>
                <a:ext cx="8461337" cy="1815882"/>
              </a:xfrm>
              <a:prstGeom prst="rect">
                <a:avLst/>
              </a:prstGeom>
              <a:noFill/>
            </p:spPr>
            <p:txBody>
              <a:bodyPr wrap="square">
                <a:spAutoFit/>
              </a:bodyPr>
              <a:lstStyle/>
              <a:p>
                <a:pPr algn="just"/>
                <a:r>
                  <a:rPr lang="en-US" sz="1600" dirty="0">
                    <a:solidFill>
                      <a:srgbClr val="000000"/>
                    </a:solidFill>
                    <a:latin typeface="Arial" panose="020B0604020202020204"/>
                  </a:rPr>
                  <a:t>STAR forward upgrade provides charged hadron detection down </a:t>
                </a:r>
                <a:r>
                  <a:rPr lang="en-US" sz="1600" dirty="0" err="1">
                    <a:solidFill>
                      <a:srgbClr val="000000"/>
                    </a:solidFill>
                    <a:latin typeface="Arial" panose="020B0604020202020204"/>
                    <a:cs typeface="Times New Roman" panose="02020603050405020304" pitchFamily="18" charset="0"/>
                  </a:rPr>
                  <a:t>p</a:t>
                </a:r>
                <a:r>
                  <a:rPr lang="en-US" sz="1600" baseline="-25000" dirty="0" err="1">
                    <a:solidFill>
                      <a:srgbClr val="000000"/>
                    </a:solidFill>
                    <a:latin typeface="Arial" panose="020B0604020202020204"/>
                    <a:cs typeface="Times New Roman" panose="02020603050405020304" pitchFamily="18" charset="0"/>
                  </a:rPr>
                  <a:t>T</a:t>
                </a:r>
                <a:r>
                  <a:rPr lang="en-US" sz="1600" dirty="0">
                    <a:solidFill>
                      <a:srgbClr val="000000"/>
                    </a:solidFill>
                    <a:latin typeface="Arial" panose="020B0604020202020204"/>
                    <a:cs typeface="Times New Roman" panose="02020603050405020304" pitchFamily="18" charset="0"/>
                  </a:rPr>
                  <a:t> of 0.2 GeV/c</a:t>
                </a:r>
              </a:p>
              <a:p>
                <a:pPr algn="just"/>
                <a:r>
                  <a:rPr lang="en-US" sz="1600" dirty="0">
                    <a:solidFill>
                      <a:srgbClr val="0432FF"/>
                    </a:solidFill>
                    <a:latin typeface="Arial" panose="020B0604020202020204"/>
                    <a:sym typeface="Wingdings" pitchFamily="2" charset="2"/>
                  </a:rPr>
                  <a:t> </a:t>
                </a:r>
                <a:r>
                  <a:rPr lang="en-US" sz="1600" dirty="0">
                    <a:solidFill>
                      <a:srgbClr val="0432FF"/>
                    </a:solidFill>
                    <a:latin typeface="Arial" panose="020B0604020202020204"/>
                  </a:rPr>
                  <a:t>2025 data: </a:t>
                </a:r>
              </a:p>
              <a:p>
                <a:pPr marL="285750" indent="-285750" algn="just">
                  <a:buClr>
                    <a:srgbClr val="0432FF"/>
                  </a:buClr>
                  <a:buFont typeface="Wingdings" pitchFamily="2" charset="2"/>
                  <a:buChar char="§"/>
                </a:pPr>
                <a:r>
                  <a:rPr lang="en-US" sz="1600" dirty="0">
                    <a:solidFill>
                      <a:srgbClr val="000000"/>
                    </a:solidFill>
                    <a:latin typeface="Arial" panose="020B0604020202020204"/>
                  </a:rPr>
                  <a:t>Scan more complete x-Q</a:t>
                </a:r>
                <a:r>
                  <a:rPr lang="en-US" sz="1600" baseline="30000" dirty="0">
                    <a:solidFill>
                      <a:srgbClr val="000000"/>
                    </a:solidFill>
                    <a:latin typeface="Arial" panose="020B0604020202020204"/>
                  </a:rPr>
                  <a:t>2</a:t>
                </a:r>
                <a:r>
                  <a:rPr lang="en-US" sz="1600" dirty="0">
                    <a:solidFill>
                      <a:srgbClr val="000000"/>
                    </a:solidFill>
                    <a:latin typeface="Arial" panose="020B0604020202020204"/>
                  </a:rPr>
                  <a:t> phase space, compared to the 2015 data </a:t>
                </a:r>
              </a:p>
              <a:p>
                <a:pPr marL="285750" indent="-285750" algn="just">
                  <a:buClr>
                    <a:srgbClr val="0432FF"/>
                  </a:buClr>
                  <a:buFont typeface="Wingdings" pitchFamily="2" charset="2"/>
                  <a:buChar char="§"/>
                </a:pPr>
                <a:r>
                  <a:rPr lang="en-US" sz="1600" dirty="0">
                    <a:solidFill>
                      <a:srgbClr val="000000"/>
                    </a:solidFill>
                    <a:latin typeface="Arial" panose="020B0604020202020204"/>
                  </a:rPr>
                  <a:t>could not study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𝑝</m:t>
                        </m:r>
                      </m:e>
                      <m:sub>
                        <m:r>
                          <a:rPr lang="en-US" sz="1600" i="1">
                            <a:solidFill>
                              <a:srgbClr val="000000"/>
                            </a:solidFill>
                            <a:latin typeface="Cambria Math" panose="02040503050406030204" pitchFamily="18" charset="0"/>
                          </a:rPr>
                          <m:t>𝑇</m:t>
                        </m:r>
                      </m:sub>
                    </m:sSub>
                  </m:oMath>
                </a14:m>
                <a:r>
                  <a:rPr lang="en-US" sz="1600" dirty="0">
                    <a:solidFill>
                      <a:srgbClr val="000000"/>
                    </a:solidFill>
                    <a:latin typeface="Arial" panose="020B0604020202020204"/>
                  </a:rPr>
                  <a:t> dependence for the 2015 data, limited statistics for di-</a:t>
                </a:r>
                <a:r>
                  <a:rPr lang="en-US" sz="1600" dirty="0">
                    <a:solidFill>
                      <a:srgbClr val="000000"/>
                    </a:solidFill>
                    <a:latin typeface="Symbol" pitchFamily="2" charset="2"/>
                  </a:rPr>
                  <a:t>p</a:t>
                </a:r>
                <a:r>
                  <a:rPr lang="en-US" sz="1600" dirty="0">
                    <a:solidFill>
                      <a:srgbClr val="000000"/>
                    </a:solidFill>
                    <a:latin typeface="Arial" panose="020B0604020202020204"/>
                  </a:rPr>
                  <a:t>0</a:t>
                </a:r>
              </a:p>
              <a:p>
                <a:pPr marL="285750" indent="-285750" algn="just">
                  <a:buClr>
                    <a:srgbClr val="0432FF"/>
                  </a:buClr>
                  <a:buFont typeface="Wingdings" pitchFamily="2" charset="2"/>
                  <a:buChar char="§"/>
                </a:pPr>
                <a:r>
                  <a:rPr lang="en-US" sz="1600" dirty="0">
                    <a:solidFill>
                      <a:srgbClr val="000000"/>
                    </a:solidFill>
                    <a:latin typeface="Arial" panose="020B0604020202020204"/>
                  </a:rPr>
                  <a:t>Access lower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𝑝</m:t>
                        </m:r>
                      </m:e>
                      <m:sub>
                        <m:r>
                          <a:rPr lang="en-US" sz="1600" i="1">
                            <a:solidFill>
                              <a:srgbClr val="000000"/>
                            </a:solidFill>
                            <a:latin typeface="Cambria Math" panose="02040503050406030204" pitchFamily="18" charset="0"/>
                          </a:rPr>
                          <m:t>𝑇</m:t>
                        </m:r>
                      </m:sub>
                    </m:sSub>
                  </m:oMath>
                </a14:m>
                <a:r>
                  <a:rPr lang="en-US" sz="1600" dirty="0">
                    <a:solidFill>
                      <a:srgbClr val="000000"/>
                    </a:solidFill>
                    <a:latin typeface="Arial" panose="020B0604020202020204"/>
                  </a:rPr>
                  <a:t>, which is closer to the saturation region </a:t>
                </a:r>
                <a:r>
                  <a:rPr lang="en-US" sz="1600" dirty="0">
                    <a:solidFill>
                      <a:srgbClr val="000000"/>
                    </a:solidFill>
                    <a:latin typeface="Arial" panose="020B0604020202020204"/>
                    <a:sym typeface="Wingdings" pitchFamily="2" charset="2"/>
                  </a:rPr>
                  <a:t> </a:t>
                </a:r>
                <a:r>
                  <a:rPr lang="en-US" sz="1600" dirty="0">
                    <a:solidFill>
                      <a:srgbClr val="000000"/>
                    </a:solidFill>
                    <a:latin typeface="Arial" panose="020B0604020202020204"/>
                  </a:rPr>
                  <a:t>stronger suppression is expected!</a:t>
                </a:r>
              </a:p>
              <a:p>
                <a:pPr marL="285750" indent="-285750" algn="just">
                  <a:buClr>
                    <a:srgbClr val="0432FF"/>
                  </a:buClr>
                  <a:buFont typeface="Wingdings" pitchFamily="2" charset="2"/>
                  <a:buChar char="§"/>
                </a:pPr>
                <a:r>
                  <a:rPr lang="en-US" sz="1600" dirty="0">
                    <a:solidFill>
                      <a:srgbClr val="000000"/>
                    </a:solidFill>
                    <a:latin typeface="Arial" panose="020B0604020202020204"/>
                  </a:rPr>
                  <a:t>Much larger statistic at high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𝑝</m:t>
                        </m:r>
                      </m:e>
                      <m:sub>
                        <m:r>
                          <a:rPr lang="en-US" sz="1600" i="1">
                            <a:solidFill>
                              <a:srgbClr val="000000"/>
                            </a:solidFill>
                            <a:latin typeface="Cambria Math" panose="02040503050406030204" pitchFamily="18" charset="0"/>
                          </a:rPr>
                          <m:t>𝑇</m:t>
                        </m:r>
                      </m:sub>
                    </m:sSub>
                  </m:oMath>
                </a14:m>
                <a:r>
                  <a:rPr lang="en-US" sz="1600" dirty="0">
                    <a:solidFill>
                      <a:srgbClr val="000000"/>
                    </a:solidFill>
                    <a:latin typeface="Arial" panose="020B0604020202020204"/>
                  </a:rPr>
                  <a:t>, to test evolution of Q</a:t>
                </a:r>
                <a:r>
                  <a:rPr lang="en-US" sz="1600" baseline="-25000" dirty="0">
                    <a:solidFill>
                      <a:srgbClr val="000000"/>
                    </a:solidFill>
                    <a:latin typeface="Arial" panose="020B0604020202020204"/>
                  </a:rPr>
                  <a:t>s</a:t>
                </a:r>
                <a:r>
                  <a:rPr lang="en-US" sz="1600" dirty="0">
                    <a:solidFill>
                      <a:srgbClr val="000000"/>
                    </a:solidFill>
                    <a:latin typeface="Arial" panose="020B0604020202020204"/>
                  </a:rPr>
                  <a:t> with x</a:t>
                </a:r>
              </a:p>
            </p:txBody>
          </p:sp>
        </mc:Choice>
        <mc:Fallback xmlns="">
          <p:sp>
            <p:nvSpPr>
              <p:cNvPr id="32" name="TextBox 31">
                <a:extLst>
                  <a:ext uri="{FF2B5EF4-FFF2-40B4-BE49-F238E27FC236}">
                    <a16:creationId xmlns:a16="http://schemas.microsoft.com/office/drawing/2014/main" id="{AF971FF4-42C0-950C-1FE7-10D6FA31E439}"/>
                  </a:ext>
                </a:extLst>
              </p:cNvPr>
              <p:cNvSpPr txBox="1">
                <a:spLocks noRot="1" noChangeAspect="1" noMove="1" noResize="1" noEditPoints="1" noAdjustHandles="1" noChangeArrowheads="1" noChangeShapeType="1" noTextEdit="1"/>
              </p:cNvSpPr>
              <p:nvPr/>
            </p:nvSpPr>
            <p:spPr>
              <a:xfrm>
                <a:off x="1952626" y="4769864"/>
                <a:ext cx="8461337" cy="1815882"/>
              </a:xfrm>
              <a:prstGeom prst="rect">
                <a:avLst/>
              </a:prstGeom>
              <a:blipFill>
                <a:blip r:embed="rId7"/>
                <a:stretch>
                  <a:fillRect l="-300" t="-694" r="-450" b="-3472"/>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DB8F46BC-39BF-62F1-ED19-A112F4D092F9}"/>
              </a:ext>
            </a:extLst>
          </p:cNvPr>
          <p:cNvCxnSpPr>
            <a:cxnSpLocks/>
          </p:cNvCxnSpPr>
          <p:nvPr/>
        </p:nvCxnSpPr>
        <p:spPr bwMode="auto">
          <a:xfrm flipH="1">
            <a:off x="6597395" y="3204887"/>
            <a:ext cx="383418" cy="0"/>
          </a:xfrm>
          <a:prstGeom prst="straightConnector1">
            <a:avLst/>
          </a:prstGeom>
          <a:noFill/>
          <a:ln w="38100" cap="flat" cmpd="sng" algn="ctr">
            <a:solidFill>
              <a:srgbClr val="0432FF"/>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2B3E369F-81CB-ABE0-8BA4-7A93735FA8AF}"/>
              </a:ext>
            </a:extLst>
          </p:cNvPr>
          <p:cNvCxnSpPr>
            <a:cxnSpLocks/>
          </p:cNvCxnSpPr>
          <p:nvPr/>
        </p:nvCxnSpPr>
        <p:spPr bwMode="auto">
          <a:xfrm flipH="1">
            <a:off x="9342388" y="3195917"/>
            <a:ext cx="383418" cy="0"/>
          </a:xfrm>
          <a:prstGeom prst="straightConnector1">
            <a:avLst/>
          </a:prstGeom>
          <a:noFill/>
          <a:ln w="38100" cap="flat" cmpd="sng" algn="ctr">
            <a:solidFill>
              <a:srgbClr val="0432FF"/>
            </a:solidFill>
            <a:prstDash val="solid"/>
            <a:round/>
            <a:headEnd type="none" w="med" len="med"/>
            <a:tailEnd type="triangle"/>
          </a:ln>
          <a:effectLst/>
        </p:spPr>
      </p:cxnSp>
      <p:pic>
        <p:nvPicPr>
          <p:cNvPr id="4" name="Picture 3">
            <a:extLst>
              <a:ext uri="{FF2B5EF4-FFF2-40B4-BE49-F238E27FC236}">
                <a16:creationId xmlns:a16="http://schemas.microsoft.com/office/drawing/2014/main" id="{DA14A6AD-9286-81D3-7C06-F6614AEE3439}"/>
              </a:ext>
            </a:extLst>
          </p:cNvPr>
          <p:cNvPicPr>
            <a:picLocks noChangeAspect="1"/>
          </p:cNvPicPr>
          <p:nvPr/>
        </p:nvPicPr>
        <p:blipFill>
          <a:blip r:embed="rId8"/>
          <a:stretch>
            <a:fillRect/>
          </a:stretch>
        </p:blipFill>
        <p:spPr>
          <a:xfrm>
            <a:off x="11411955" y="17268"/>
            <a:ext cx="761999" cy="659189"/>
          </a:xfrm>
          <a:prstGeom prst="rect">
            <a:avLst/>
          </a:prstGeom>
        </p:spPr>
      </p:pic>
    </p:spTree>
    <p:extLst>
      <p:ext uri="{BB962C8B-B14F-4D97-AF65-F5344CB8AC3E}">
        <p14:creationId xmlns:p14="http://schemas.microsoft.com/office/powerpoint/2010/main" val="342469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animEffect transition="in" filter="barn(inVertical)">
                                      <p:cBhvr>
                                        <p:cTn id="9" dur="500"/>
                                        <p:tgtEl>
                                          <p:spTgt spid="22">
                                            <p:txEl>
                                              <p:pRg st="1" end="1"/>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25" y="0"/>
            <a:ext cx="8286750" cy="609600"/>
          </a:xfrm>
        </p:spPr>
        <p:txBody>
          <a:bodyPr>
            <a:normAutofit/>
          </a:bodyPr>
          <a:lstStyle/>
          <a:p>
            <a:r>
              <a:rPr lang="en-US" dirty="0"/>
              <a:t>EIC: Probing Non-linear QCD effects</a:t>
            </a:r>
          </a:p>
        </p:txBody>
      </p:sp>
      <p:sp>
        <p:nvSpPr>
          <p:cNvPr id="5" name="Slide Number Placeholder 4"/>
          <p:cNvSpPr>
            <a:spLocks noGrp="1"/>
          </p:cNvSpPr>
          <p:nvPr>
            <p:ph type="sldNum" sz="quarter" idx="12"/>
          </p:nvPr>
        </p:nvSpPr>
        <p:spPr bwMode="auto">
          <a:xfrm>
            <a:off x="8384789" y="6442231"/>
            <a:ext cx="2057400" cy="2219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b="1" kern="1200">
                <a:solidFill>
                  <a:srgbClr val="0432FF"/>
                </a:solidFill>
                <a:latin typeface="+mj-lt"/>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b="0">
                <a:solidFill>
                  <a:srgbClr val="B2D33B"/>
                </a:solidFill>
                <a:latin typeface="Arial" panose="020B0604020202020204"/>
              </a:rPr>
              <a:pPr/>
              <a:t>6</a:t>
            </a:fld>
            <a:endParaRPr lang="en-US" b="0" dirty="0">
              <a:solidFill>
                <a:srgbClr val="B2D33B"/>
              </a:solidFill>
              <a:latin typeface="Arial" panose="020B0604020202020204"/>
            </a:endParaRPr>
          </a:p>
        </p:txBody>
      </p:sp>
      <p:sp>
        <p:nvSpPr>
          <p:cNvPr id="8" name="TextBox 7"/>
          <p:cNvSpPr txBox="1"/>
          <p:nvPr/>
        </p:nvSpPr>
        <p:spPr>
          <a:xfrm>
            <a:off x="1882287" y="869943"/>
            <a:ext cx="4596667" cy="1200329"/>
          </a:xfrm>
          <a:prstGeom prst="rect">
            <a:avLst/>
          </a:prstGeom>
          <a:noFill/>
        </p:spPr>
        <p:txBody>
          <a:bodyPr wrap="square" rtlCol="0">
            <a:spAutoFit/>
          </a:bodyPr>
          <a:lstStyle/>
          <a:p>
            <a:pPr algn="ctr"/>
            <a:r>
              <a:rPr lang="en-US" dirty="0">
                <a:solidFill>
                  <a:srgbClr val="000000"/>
                </a:solidFill>
                <a:latin typeface="Arial" panose="020B0604020202020204" pitchFamily="34" charset="0"/>
                <a:cs typeface="Arial" panose="020B0604020202020204" pitchFamily="34" charset="0"/>
              </a:rPr>
              <a:t>EIC has the unique opportunity</a:t>
            </a:r>
          </a:p>
          <a:p>
            <a:pPr algn="ctr"/>
            <a:r>
              <a:rPr lang="en-US" dirty="0">
                <a:solidFill>
                  <a:srgbClr val="000000"/>
                </a:solidFill>
                <a:latin typeface="Arial" panose="020B0604020202020204" pitchFamily="34" charset="0"/>
                <a:cs typeface="Arial" panose="020B0604020202020204" pitchFamily="34" charset="0"/>
              </a:rPr>
              <a:t>to have very high gluon densities</a:t>
            </a:r>
          </a:p>
          <a:p>
            <a:pPr algn="ctr"/>
            <a:r>
              <a:rPr lang="en-US" dirty="0">
                <a:solidFill>
                  <a:srgbClr val="0000FF"/>
                </a:solidFill>
                <a:latin typeface="Arial" panose="020B0604020202020204" pitchFamily="34" charset="0"/>
                <a:cs typeface="Arial" panose="020B0604020202020204" pitchFamily="34" charset="0"/>
                <a:sym typeface="Wingdings"/>
              </a:rPr>
              <a:t></a:t>
            </a:r>
            <a:r>
              <a:rPr lang="en-US" dirty="0">
                <a:solidFill>
                  <a:srgbClr val="000000"/>
                </a:solidFill>
                <a:latin typeface="Arial" panose="020B0604020202020204" pitchFamily="34" charset="0"/>
                <a:cs typeface="Arial" panose="020B0604020202020204" pitchFamily="34" charset="0"/>
                <a:sym typeface="Wingdings"/>
              </a:rPr>
              <a:t> </a:t>
            </a:r>
            <a:r>
              <a:rPr lang="en-US" dirty="0">
                <a:solidFill>
                  <a:srgbClr val="0000FF"/>
                </a:solidFill>
                <a:latin typeface="Arial" panose="020B0604020202020204" pitchFamily="34" charset="0"/>
                <a:cs typeface="Arial" panose="020B0604020202020204" pitchFamily="34" charset="0"/>
              </a:rPr>
              <a:t>electron – lead collisions</a:t>
            </a:r>
          </a:p>
          <a:p>
            <a:r>
              <a:rPr lang="en-US" dirty="0">
                <a:solidFill>
                  <a:srgbClr val="0000FF"/>
                </a:solidFill>
                <a:latin typeface="Arial" panose="020B0604020202020204" pitchFamily="34" charset="0"/>
                <a:cs typeface="Arial" panose="020B0604020202020204" pitchFamily="34" charset="0"/>
              </a:rPr>
              <a:t>Observable: </a:t>
            </a:r>
            <a:r>
              <a:rPr lang="en-US" dirty="0">
                <a:solidFill>
                  <a:srgbClr val="000000"/>
                </a:solidFill>
                <a:latin typeface="Arial" panose="020B0604020202020204" pitchFamily="34" charset="0"/>
                <a:cs typeface="Arial" panose="020B0604020202020204" pitchFamily="34" charset="0"/>
              </a:rPr>
              <a:t>Di-hadrons (jets) in ep and </a:t>
            </a:r>
            <a:r>
              <a:rPr lang="en-US" dirty="0" err="1">
                <a:solidFill>
                  <a:srgbClr val="000000"/>
                </a:solidFill>
                <a:latin typeface="Arial" panose="020B0604020202020204" pitchFamily="34" charset="0"/>
                <a:cs typeface="Arial" panose="020B0604020202020204" pitchFamily="34" charset="0"/>
              </a:rPr>
              <a:t>eA</a:t>
            </a:r>
            <a:endParaRPr lang="en-US" dirty="0">
              <a:solidFill>
                <a:srgbClr val="0000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B01FCD4-3FAB-5646-AE91-1BFE4A4E8448}"/>
              </a:ext>
            </a:extLst>
          </p:cNvPr>
          <p:cNvSpPr txBox="1"/>
          <p:nvPr/>
        </p:nvSpPr>
        <p:spPr>
          <a:xfrm>
            <a:off x="5971563" y="603574"/>
            <a:ext cx="4547946" cy="923330"/>
          </a:xfrm>
          <a:prstGeom prst="rect">
            <a:avLst/>
          </a:prstGeom>
          <a:noFill/>
        </p:spPr>
        <p:txBody>
          <a:bodyPr wrap="square" rtlCol="0">
            <a:spAutoFit/>
          </a:bodyPr>
          <a:lstStyle/>
          <a:p>
            <a:pPr algn="ctr"/>
            <a:r>
              <a:rPr lang="en-US" dirty="0">
                <a:solidFill>
                  <a:srgbClr val="0432FF"/>
                </a:solidFill>
                <a:latin typeface="Arial" panose="020B0604020202020204" pitchFamily="34" charset="0"/>
                <a:cs typeface="Arial" panose="020B0604020202020204" pitchFamily="34" charset="0"/>
              </a:rPr>
              <a:t>EIC can </a:t>
            </a:r>
            <a:r>
              <a:rPr lang="en-US" dirty="0">
                <a:solidFill>
                  <a:srgbClr val="0432FF"/>
                </a:solidFill>
                <a:latin typeface="Arial" panose="020B0604020202020204" pitchFamily="34" charset="0"/>
                <a:ea typeface="Comic Sans MS" charset="0"/>
                <a:cs typeface="Arial" panose="020B0604020202020204" pitchFamily="34" charset="0"/>
              </a:rPr>
              <a:t>map the transition </a:t>
            </a:r>
          </a:p>
          <a:p>
            <a:pPr algn="ctr"/>
            <a:r>
              <a:rPr lang="en-US" dirty="0">
                <a:solidFill>
                  <a:srgbClr val="0432FF"/>
                </a:solidFill>
                <a:latin typeface="Arial" panose="020B0604020202020204" pitchFamily="34" charset="0"/>
                <a:ea typeface="Comic Sans MS" charset="0"/>
                <a:cs typeface="Arial" panose="020B0604020202020204" pitchFamily="34" charset="0"/>
              </a:rPr>
              <a:t>from a linear to a non-linear QCD regime </a:t>
            </a:r>
            <a:r>
              <a:rPr lang="en-US" dirty="0">
                <a:solidFill>
                  <a:srgbClr val="0000FF"/>
                </a:solidFill>
                <a:latin typeface="Arial" panose="020B0604020202020204" pitchFamily="34" charset="0"/>
                <a:ea typeface="Comic Sans MS" charset="0"/>
                <a:cs typeface="Arial" panose="020B0604020202020204" pitchFamily="34" charset="0"/>
                <a:sym typeface="Wingdings" pitchFamily="2" charset="2"/>
              </a:rPr>
              <a:t> </a:t>
            </a:r>
            <a:r>
              <a:rPr lang="en-US" dirty="0">
                <a:solidFill>
                  <a:srgbClr val="0000FF"/>
                </a:solidFill>
                <a:latin typeface="Arial" panose="020B0604020202020204" pitchFamily="34" charset="0"/>
                <a:ea typeface="Comic Sans MS" charset="0"/>
                <a:cs typeface="Arial" panose="020B0604020202020204" pitchFamily="34" charset="0"/>
              </a:rPr>
              <a:t>evolution of Q</a:t>
            </a:r>
            <a:r>
              <a:rPr lang="en-US" baseline="-25000" dirty="0">
                <a:solidFill>
                  <a:srgbClr val="0000FF"/>
                </a:solidFill>
                <a:latin typeface="Arial" panose="020B0604020202020204" pitchFamily="34" charset="0"/>
                <a:ea typeface="Comic Sans MS" charset="0"/>
                <a:cs typeface="Arial" panose="020B0604020202020204" pitchFamily="34" charset="0"/>
              </a:rPr>
              <a:t>s </a:t>
            </a:r>
            <a:r>
              <a:rPr lang="en-US" dirty="0">
                <a:solidFill>
                  <a:srgbClr val="0000FF"/>
                </a:solidFill>
                <a:latin typeface="Arial" panose="020B0604020202020204" pitchFamily="34" charset="0"/>
                <a:ea typeface="Comic Sans MS" charset="0"/>
                <a:cs typeface="Arial" panose="020B0604020202020204" pitchFamily="34" charset="0"/>
              </a:rPr>
              <a:t>with x</a:t>
            </a:r>
          </a:p>
        </p:txBody>
      </p:sp>
      <p:pic>
        <p:nvPicPr>
          <p:cNvPr id="36" name="Picture 35">
            <a:extLst>
              <a:ext uri="{FF2B5EF4-FFF2-40B4-BE49-F238E27FC236}">
                <a16:creationId xmlns:a16="http://schemas.microsoft.com/office/drawing/2014/main" id="{6000AFE3-2E63-9042-AC7E-602728250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869" y="1815470"/>
            <a:ext cx="3098797" cy="2302831"/>
          </a:xfrm>
          <a:prstGeom prst="rect">
            <a:avLst/>
          </a:prstGeom>
        </p:spPr>
      </p:pic>
      <p:cxnSp>
        <p:nvCxnSpPr>
          <p:cNvPr id="38" name="Straight Arrow Connector 37">
            <a:extLst>
              <a:ext uri="{FF2B5EF4-FFF2-40B4-BE49-F238E27FC236}">
                <a16:creationId xmlns:a16="http://schemas.microsoft.com/office/drawing/2014/main" id="{A9542412-B080-534C-A0CB-22E1DE439F01}"/>
              </a:ext>
            </a:extLst>
          </p:cNvPr>
          <p:cNvCxnSpPr/>
          <p:nvPr/>
        </p:nvCxnSpPr>
        <p:spPr bwMode="auto">
          <a:xfrm flipH="1" flipV="1">
            <a:off x="7522401" y="3347936"/>
            <a:ext cx="1066801" cy="16939"/>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2003CAF9-82A1-4842-A097-A9DA13AE6F4C}"/>
              </a:ext>
            </a:extLst>
          </p:cNvPr>
          <p:cNvCxnSpPr/>
          <p:nvPr/>
        </p:nvCxnSpPr>
        <p:spPr bwMode="auto">
          <a:xfrm flipH="1" flipV="1">
            <a:off x="8004999" y="3356403"/>
            <a:ext cx="558800" cy="847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40" name="TextBox 39">
            <a:extLst>
              <a:ext uri="{FF2B5EF4-FFF2-40B4-BE49-F238E27FC236}">
                <a16:creationId xmlns:a16="http://schemas.microsoft.com/office/drawing/2014/main" id="{AC4876EE-6691-2B43-B849-150BE5819175}"/>
              </a:ext>
            </a:extLst>
          </p:cNvPr>
          <p:cNvSpPr txBox="1"/>
          <p:nvPr/>
        </p:nvSpPr>
        <p:spPr>
          <a:xfrm>
            <a:off x="8411396" y="3119336"/>
            <a:ext cx="300082" cy="369332"/>
          </a:xfrm>
          <a:prstGeom prst="rect">
            <a:avLst/>
          </a:prstGeom>
          <a:noFill/>
        </p:spPr>
        <p:txBody>
          <a:bodyPr wrap="none" rtlCol="0">
            <a:spAutoFit/>
          </a:bodyPr>
          <a:lstStyle/>
          <a:p>
            <a:r>
              <a:rPr lang="en-US" dirty="0">
                <a:solidFill>
                  <a:srgbClr val="000000"/>
                </a:solidFill>
                <a:latin typeface="Times New Roman"/>
                <a:cs typeface="Times New Roman"/>
              </a:rPr>
              <a:t>x</a:t>
            </a:r>
          </a:p>
        </p:txBody>
      </p:sp>
      <p:pic>
        <p:nvPicPr>
          <p:cNvPr id="41" name="Picture 2">
            <a:extLst>
              <a:ext uri="{FF2B5EF4-FFF2-40B4-BE49-F238E27FC236}">
                <a16:creationId xmlns:a16="http://schemas.microsoft.com/office/drawing/2014/main" id="{AEF985F8-B65E-DC46-BEC3-4353C5DE3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228" y="4165497"/>
            <a:ext cx="2885715" cy="2104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2" name="Picture 6">
            <a:extLst>
              <a:ext uri="{FF2B5EF4-FFF2-40B4-BE49-F238E27FC236}">
                <a16:creationId xmlns:a16="http://schemas.microsoft.com/office/drawing/2014/main" id="{476A3948-2473-904E-9286-1D6C3E72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478" y="4200418"/>
            <a:ext cx="2880953" cy="20714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42">
            <a:extLst>
              <a:ext uri="{FF2B5EF4-FFF2-40B4-BE49-F238E27FC236}">
                <a16:creationId xmlns:a16="http://schemas.microsoft.com/office/drawing/2014/main" id="{4A8AE410-DEA1-1C4D-931C-1B677E175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6150" y="4225973"/>
            <a:ext cx="2897143" cy="2044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4" name="Picture 43">
            <a:extLst>
              <a:ext uri="{FF2B5EF4-FFF2-40B4-BE49-F238E27FC236}">
                <a16:creationId xmlns:a16="http://schemas.microsoft.com/office/drawing/2014/main" id="{D5BC754E-9C5A-BE43-8359-775D301D9726}"/>
              </a:ext>
            </a:extLst>
          </p:cNvPr>
          <p:cNvPicPr>
            <a:picLocks noChangeAspect="1"/>
          </p:cNvPicPr>
          <p:nvPr/>
        </p:nvPicPr>
        <p:blipFill rotWithShape="1">
          <a:blip r:embed="rId6">
            <a:extLst>
              <a:ext uri="{28A0092B-C50C-407E-A947-70E740481C1C}">
                <a14:useLocalDpi xmlns:a14="http://schemas.microsoft.com/office/drawing/2010/main" val="0"/>
              </a:ext>
            </a:extLst>
          </a:blip>
          <a:srcRect t="8634" r="14335"/>
          <a:stretch/>
        </p:blipFill>
        <p:spPr>
          <a:xfrm>
            <a:off x="2309818" y="3630247"/>
            <a:ext cx="3701189" cy="2673469"/>
          </a:xfrm>
          <a:prstGeom prst="rect">
            <a:avLst/>
          </a:prstGeom>
        </p:spPr>
      </p:pic>
      <p:pic>
        <p:nvPicPr>
          <p:cNvPr id="45" name="Picture 44">
            <a:extLst>
              <a:ext uri="{FF2B5EF4-FFF2-40B4-BE49-F238E27FC236}">
                <a16:creationId xmlns:a16="http://schemas.microsoft.com/office/drawing/2014/main" id="{517944B0-2D5E-354C-9673-CB1AED40B968}"/>
              </a:ext>
            </a:extLst>
          </p:cNvPr>
          <p:cNvPicPr>
            <a:picLocks noChangeAspect="1"/>
          </p:cNvPicPr>
          <p:nvPr/>
        </p:nvPicPr>
        <p:blipFill rotWithShape="1">
          <a:blip r:embed="rId7">
            <a:extLst>
              <a:ext uri="{28A0092B-C50C-407E-A947-70E740481C1C}">
                <a14:useLocalDpi xmlns:a14="http://schemas.microsoft.com/office/drawing/2010/main" val="0"/>
              </a:ext>
            </a:extLst>
          </a:blip>
          <a:srcRect l="7770" t="7767" r="13190"/>
          <a:stretch/>
        </p:blipFill>
        <p:spPr>
          <a:xfrm>
            <a:off x="2643856" y="3606539"/>
            <a:ext cx="3414970" cy="2712881"/>
          </a:xfrm>
          <a:prstGeom prst="rect">
            <a:avLst/>
          </a:prstGeom>
        </p:spPr>
      </p:pic>
      <p:pic>
        <p:nvPicPr>
          <p:cNvPr id="46" name="Picture 45">
            <a:extLst>
              <a:ext uri="{FF2B5EF4-FFF2-40B4-BE49-F238E27FC236}">
                <a16:creationId xmlns:a16="http://schemas.microsoft.com/office/drawing/2014/main" id="{482ABFE3-4EFE-6842-8AE8-11CD92E0B144}"/>
              </a:ext>
            </a:extLst>
          </p:cNvPr>
          <p:cNvPicPr>
            <a:picLocks noChangeAspect="1"/>
          </p:cNvPicPr>
          <p:nvPr/>
        </p:nvPicPr>
        <p:blipFill rotWithShape="1">
          <a:blip r:embed="rId8">
            <a:extLst>
              <a:ext uri="{28A0092B-C50C-407E-A947-70E740481C1C}">
                <a14:useLocalDpi xmlns:a14="http://schemas.microsoft.com/office/drawing/2010/main" val="0"/>
              </a:ext>
            </a:extLst>
          </a:blip>
          <a:srcRect l="6855" t="8569" r="13779"/>
          <a:stretch/>
        </p:blipFill>
        <p:spPr>
          <a:xfrm>
            <a:off x="2605750" y="3631290"/>
            <a:ext cx="3429000" cy="2675342"/>
          </a:xfrm>
          <a:prstGeom prst="rect">
            <a:avLst/>
          </a:prstGeom>
        </p:spPr>
      </p:pic>
      <p:sp>
        <p:nvSpPr>
          <p:cNvPr id="48" name="Left Arrow 47">
            <a:extLst>
              <a:ext uri="{FF2B5EF4-FFF2-40B4-BE49-F238E27FC236}">
                <a16:creationId xmlns:a16="http://schemas.microsoft.com/office/drawing/2014/main" id="{78046237-90E2-2C47-80D7-C3482A7D179A}"/>
              </a:ext>
            </a:extLst>
          </p:cNvPr>
          <p:cNvSpPr/>
          <p:nvPr/>
        </p:nvSpPr>
        <p:spPr bwMode="auto">
          <a:xfrm>
            <a:off x="6082236" y="4902193"/>
            <a:ext cx="982869" cy="188015"/>
          </a:xfrm>
          <a:prstGeom prst="leftArrow">
            <a:avLst/>
          </a:prstGeom>
          <a:gradFill flip="none" rotWithShape="1">
            <a:gsLst>
              <a:gs pos="0">
                <a:srgbClr val="0000FF"/>
              </a:gs>
              <a:gs pos="100000">
                <a:srgbClr val="0000FF"/>
              </a:gs>
              <a:gs pos="50000">
                <a:schemeClr val="bg1"/>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solidFill>
                <a:srgbClr val="000000"/>
              </a:solidFill>
              <a:latin typeface="Arial" pitchFamily="-112" charset="0"/>
              <a:ea typeface="ＭＳ Ｐゴシック" pitchFamily="-112" charset="-128"/>
              <a:cs typeface="ＭＳ Ｐゴシック" pitchFamily="-112" charset="-128"/>
            </a:endParaRPr>
          </a:p>
        </p:txBody>
      </p:sp>
      <p:sp>
        <p:nvSpPr>
          <p:cNvPr id="52" name="TextBox 51">
            <a:extLst>
              <a:ext uri="{FF2B5EF4-FFF2-40B4-BE49-F238E27FC236}">
                <a16:creationId xmlns:a16="http://schemas.microsoft.com/office/drawing/2014/main" id="{C04EF2C8-EA51-AB48-9A87-6506F44A138A}"/>
              </a:ext>
            </a:extLst>
          </p:cNvPr>
          <p:cNvSpPr txBox="1"/>
          <p:nvPr/>
        </p:nvSpPr>
        <p:spPr>
          <a:xfrm>
            <a:off x="6303101" y="4604283"/>
            <a:ext cx="684803" cy="369332"/>
          </a:xfrm>
          <a:prstGeom prst="rect">
            <a:avLst/>
          </a:prstGeom>
          <a:noFill/>
        </p:spPr>
        <p:txBody>
          <a:bodyPr wrap="none" rtlCol="0">
            <a:spAutoFit/>
          </a:bodyPr>
          <a:lstStyle/>
          <a:p>
            <a:r>
              <a:rPr lang="en-US" dirty="0">
                <a:solidFill>
                  <a:srgbClr val="000000"/>
                </a:solidFill>
                <a:latin typeface="Times New Roman"/>
                <a:cs typeface="Times New Roman"/>
              </a:rPr>
              <a:t>Ratio</a:t>
            </a:r>
          </a:p>
        </p:txBody>
      </p:sp>
      <p:pic>
        <p:nvPicPr>
          <p:cNvPr id="54" name="Picture 53" descr="dihadron_ratio.pdf">
            <a:extLst>
              <a:ext uri="{FF2B5EF4-FFF2-40B4-BE49-F238E27FC236}">
                <a16:creationId xmlns:a16="http://schemas.microsoft.com/office/drawing/2014/main" id="{7AECA733-861E-2E4C-A18B-D863ECC1A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144" y="3330515"/>
            <a:ext cx="3169134" cy="2922987"/>
          </a:xfrm>
          <a:prstGeom prst="rect">
            <a:avLst/>
          </a:prstGeom>
          <a:solidFill>
            <a:schemeClr val="bg1">
              <a:lumMod val="95000"/>
            </a:schemeClr>
          </a:solidFill>
        </p:spPr>
      </p:pic>
      <p:pic>
        <p:nvPicPr>
          <p:cNvPr id="55" name="Picture 54" descr="dihadron_xg.pdf">
            <a:extLst>
              <a:ext uri="{FF2B5EF4-FFF2-40B4-BE49-F238E27FC236}">
                <a16:creationId xmlns:a16="http://schemas.microsoft.com/office/drawing/2014/main" id="{63313475-5EAD-6843-837F-F0E184450B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9974" y="4151498"/>
            <a:ext cx="2598778" cy="2120903"/>
          </a:xfrm>
          <a:prstGeom prst="rect">
            <a:avLst/>
          </a:prstGeom>
          <a:solidFill>
            <a:schemeClr val="bg1">
              <a:lumMod val="95000"/>
            </a:schemeClr>
          </a:solidFill>
        </p:spPr>
      </p:pic>
      <p:pic>
        <p:nvPicPr>
          <p:cNvPr id="3" name="Picture 2">
            <a:extLst>
              <a:ext uri="{FF2B5EF4-FFF2-40B4-BE49-F238E27FC236}">
                <a16:creationId xmlns:a16="http://schemas.microsoft.com/office/drawing/2014/main" id="{62DD470B-1C0B-6418-6CDF-A79FC772AE25}"/>
              </a:ext>
            </a:extLst>
          </p:cNvPr>
          <p:cNvPicPr>
            <a:picLocks noChangeAspect="1"/>
          </p:cNvPicPr>
          <p:nvPr/>
        </p:nvPicPr>
        <p:blipFill>
          <a:blip r:embed="rId11"/>
          <a:stretch>
            <a:fillRect/>
          </a:stretch>
        </p:blipFill>
        <p:spPr>
          <a:xfrm>
            <a:off x="11411955" y="17268"/>
            <a:ext cx="761999" cy="659189"/>
          </a:xfrm>
          <a:prstGeom prst="rect">
            <a:avLst/>
          </a:prstGeom>
        </p:spPr>
      </p:pic>
    </p:spTree>
    <p:extLst>
      <p:ext uri="{BB962C8B-B14F-4D97-AF65-F5344CB8AC3E}">
        <p14:creationId xmlns:p14="http://schemas.microsoft.com/office/powerpoint/2010/main" val="5160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linds(horizont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1"/>
                                        </p:tgtEl>
                                        <p:attrNameLst>
                                          <p:attrName>style.visibility</p:attrName>
                                        </p:attrNameLst>
                                      </p:cBhvr>
                                      <p:to>
                                        <p:strVal val="hidden"/>
                                      </p:to>
                                    </p:set>
                                  </p:childTnLst>
                                </p:cTn>
                              </p:par>
                              <p:par>
                                <p:cTn id="33" presetID="55"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strVal val="#ppt_w*0.70"/>
                                          </p:val>
                                        </p:tav>
                                        <p:tav tm="100000">
                                          <p:val>
                                            <p:strVal val="#ppt_w"/>
                                          </p:val>
                                        </p:tav>
                                      </p:tavLst>
                                    </p:anim>
                                    <p:anim calcmode="lin" valueType="num">
                                      <p:cBhvr>
                                        <p:cTn id="36" dur="1000" fill="hold"/>
                                        <p:tgtEl>
                                          <p:spTgt spid="39"/>
                                        </p:tgtEl>
                                        <p:attrNameLst>
                                          <p:attrName>ppt_h</p:attrName>
                                        </p:attrNameLst>
                                      </p:cBhvr>
                                      <p:tavLst>
                                        <p:tav tm="0">
                                          <p:val>
                                            <p:strVal val="#ppt_h"/>
                                          </p:val>
                                        </p:tav>
                                        <p:tav tm="100000">
                                          <p:val>
                                            <p:strVal val="#ppt_h"/>
                                          </p:val>
                                        </p:tav>
                                      </p:tavLst>
                                    </p:anim>
                                    <p:animEffect transition="in" filter="fade">
                                      <p:cBhvr>
                                        <p:cTn id="37" dur="1000"/>
                                        <p:tgtEl>
                                          <p:spTgt spid="39"/>
                                        </p:tgtEl>
                                      </p:cBhvr>
                                    </p:animEffect>
                                  </p:childTnLst>
                                </p:cTn>
                              </p:par>
                              <p:par>
                                <p:cTn id="38" presetID="3" presetClass="entr" presetSubtype="1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linds(horizontal)">
                                      <p:cBhvr>
                                        <p:cTn id="40" dur="500"/>
                                        <p:tgtEl>
                                          <p:spTgt spid="42"/>
                                        </p:tgtEl>
                                      </p:cBhvr>
                                    </p:animEffect>
                                  </p:childTnLst>
                                </p:cTn>
                              </p:par>
                              <p:par>
                                <p:cTn id="41" presetID="3" presetClass="entr" presetSubtype="1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linds(horizont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42"/>
                                        </p:tgtEl>
                                        <p:attrNameLst>
                                          <p:attrName>style.visibility</p:attrName>
                                        </p:attrNameLst>
                                      </p:cBhvr>
                                      <p:to>
                                        <p:strVal val="hidden"/>
                                      </p:to>
                                    </p:se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3" presetClass="entr" presetSubtype="1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linds(horizontal)">
                                      <p:cBhvr>
                                        <p:cTn id="57" dur="500"/>
                                        <p:tgtEl>
                                          <p:spTgt spid="43"/>
                                        </p:tgtEl>
                                      </p:cBhvr>
                                    </p:animEffect>
                                  </p:childTnLst>
                                </p:cTn>
                              </p:par>
                              <p:par>
                                <p:cTn id="58" presetID="3" presetClass="entr" presetSubtype="1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linds(horizontal)">
                                      <p:cBhvr>
                                        <p:cTn id="60" dur="500"/>
                                        <p:tgtEl>
                                          <p:spTgt spid="46"/>
                                        </p:tgtEl>
                                      </p:cBhvr>
                                    </p:animEffec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4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46"/>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5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8"/>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3"/>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4"/>
                                        </p:tgtEl>
                                        <p:attrNameLst>
                                          <p:attrName>style.visibility</p:attrName>
                                        </p:attrNameLst>
                                      </p:cBhvr>
                                      <p:to>
                                        <p:strVal val="hidden"/>
                                      </p:to>
                                    </p:set>
                                  </p:childTnLst>
                                </p:cTn>
                              </p:par>
                              <p:par>
                                <p:cTn id="76" presetID="3" presetClass="entr" presetSubtype="10" fill="hold"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blinds(horizontal)">
                                      <p:cBhvr>
                                        <p:cTn id="78" dur="500"/>
                                        <p:tgtEl>
                                          <p:spTgt spid="55"/>
                                        </p:tgtEl>
                                      </p:cBhvr>
                                    </p:animEffect>
                                  </p:childTnLst>
                                </p:cTn>
                              </p:par>
                              <p:par>
                                <p:cTn id="79" presetID="3" presetClass="entr" presetSubtype="10" fill="hold" nodeType="with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blinds(horizontal)">
                                      <p:cBhvr>
                                        <p:cTn id="8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0" grpId="1"/>
      <p:bldP spid="48" grpId="0" animBg="1"/>
      <p:bldP spid="48" grpId="1" animBg="1"/>
      <p:bldP spid="52" grpId="0"/>
      <p:bldP spid="5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B8896-2742-D5F4-6000-3D56A91F942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8B532-CA20-60E5-979A-5D4BF5D29074}"/>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4" name="TextBox 3">
            <a:extLst>
              <a:ext uri="{FF2B5EF4-FFF2-40B4-BE49-F238E27FC236}">
                <a16:creationId xmlns:a16="http://schemas.microsoft.com/office/drawing/2014/main" id="{A71180A9-0B52-F6F2-0989-CB5684FBA480}"/>
              </a:ext>
            </a:extLst>
          </p:cNvPr>
          <p:cNvSpPr txBox="1"/>
          <p:nvPr/>
        </p:nvSpPr>
        <p:spPr>
          <a:xfrm>
            <a:off x="2057400" y="963361"/>
            <a:ext cx="8614954" cy="3970318"/>
          </a:xfrm>
          <a:prstGeom prst="rect">
            <a:avLst/>
          </a:prstGeom>
          <a:noFill/>
        </p:spPr>
        <p:txBody>
          <a:bodyPr wrap="square">
            <a:spAutoFit/>
          </a:bodyPr>
          <a:lstStyle/>
          <a:p>
            <a:pPr algn="l" rtl="0" fontAlgn="base">
              <a:spcBef>
                <a:spcPts val="0"/>
              </a:spcBef>
              <a:spcAft>
                <a:spcPts val="0"/>
              </a:spcAft>
            </a:pPr>
            <a:r>
              <a:rPr lang="en-US" sz="2800" b="1" i="1" u="none" strike="noStrike" dirty="0">
                <a:solidFill>
                  <a:srgbClr val="000000"/>
                </a:solidFill>
                <a:effectLst/>
                <a:latin typeface="Arial" panose="020B0604020202020204" pitchFamily="34" charset="0"/>
              </a:rPr>
              <a:t>Q4. On slide 23 of Lijuan’s presentation, UPC in </a:t>
            </a:r>
            <a:r>
              <a:rPr lang="en-US" sz="2800" b="1" i="1" u="none" strike="noStrike" dirty="0" err="1">
                <a:solidFill>
                  <a:srgbClr val="000000"/>
                </a:solidFill>
                <a:effectLst/>
                <a:latin typeface="Arial" panose="020B0604020202020204" pitchFamily="34" charset="0"/>
              </a:rPr>
              <a:t>pAu</a:t>
            </a:r>
            <a:r>
              <a:rPr lang="en-US" sz="2800" b="1" i="1" u="none" strike="noStrike" dirty="0">
                <a:solidFill>
                  <a:srgbClr val="000000"/>
                </a:solidFill>
                <a:effectLst/>
                <a:latin typeface="Arial" panose="020B0604020202020204" pitchFamily="34" charset="0"/>
              </a:rPr>
              <a:t> was discussed, in particular J/psi measurement. Would it be possible to  make a connection to the similar process at the EIC and explore the complementarity in the kinematics between EIC and </a:t>
            </a:r>
            <a:r>
              <a:rPr lang="en-US" sz="2800" b="1" i="1" u="none" strike="noStrike" dirty="0" err="1">
                <a:solidFill>
                  <a:srgbClr val="000000"/>
                </a:solidFill>
                <a:effectLst/>
                <a:latin typeface="Arial" panose="020B0604020202020204" pitchFamily="34" charset="0"/>
              </a:rPr>
              <a:t>pA</a:t>
            </a:r>
            <a:r>
              <a:rPr lang="en-US" sz="2800" b="1" i="1" u="none" strike="noStrike" dirty="0">
                <a:solidFill>
                  <a:srgbClr val="000000"/>
                </a:solidFill>
                <a:effectLst/>
                <a:latin typeface="Arial" panose="020B0604020202020204" pitchFamily="34" charset="0"/>
              </a:rPr>
              <a:t> at RHIC? What would be the impact of the proposed measurement of J/Psi production in polarized </a:t>
            </a:r>
            <a:r>
              <a:rPr lang="en-US" sz="2800" b="1" i="1" u="none" strike="noStrike" dirty="0" err="1">
                <a:solidFill>
                  <a:srgbClr val="000000"/>
                </a:solidFill>
                <a:effectLst/>
                <a:latin typeface="Arial" panose="020B0604020202020204" pitchFamily="34" charset="0"/>
              </a:rPr>
              <a:t>pAu</a:t>
            </a:r>
            <a:r>
              <a:rPr lang="en-US" sz="2800" b="1" i="1" u="none" strike="noStrike" dirty="0">
                <a:solidFill>
                  <a:srgbClr val="000000"/>
                </a:solidFill>
                <a:effectLst/>
                <a:latin typeface="Arial" panose="020B0604020202020204" pitchFamily="34" charset="0"/>
              </a:rPr>
              <a:t> UPC on the EIC program</a:t>
            </a:r>
            <a:r>
              <a:rPr lang="en-US" sz="2800" b="1" i="0" u="none" strike="noStrike" dirty="0">
                <a:solidFill>
                  <a:srgbClr val="000000"/>
                </a:solidFill>
                <a:effectLst/>
                <a:latin typeface="Arial" panose="020B0604020202020204" pitchFamily="34" charset="0"/>
              </a:rPr>
              <a:t>?</a:t>
            </a:r>
          </a:p>
        </p:txBody>
      </p:sp>
      <p:pic>
        <p:nvPicPr>
          <p:cNvPr id="8" name="Picture 7">
            <a:extLst>
              <a:ext uri="{FF2B5EF4-FFF2-40B4-BE49-F238E27FC236}">
                <a16:creationId xmlns:a16="http://schemas.microsoft.com/office/drawing/2014/main" id="{6E779559-BB26-51B4-0D4A-FDB556047718}"/>
              </a:ext>
            </a:extLst>
          </p:cNvPr>
          <p:cNvPicPr>
            <a:picLocks noChangeAspect="1"/>
          </p:cNvPicPr>
          <p:nvPr/>
        </p:nvPicPr>
        <p:blipFill>
          <a:blip r:embed="rId2"/>
          <a:stretch>
            <a:fillRect/>
          </a:stretch>
        </p:blipFill>
        <p:spPr>
          <a:xfrm>
            <a:off x="11411955" y="17268"/>
            <a:ext cx="761999" cy="659189"/>
          </a:xfrm>
          <a:prstGeom prst="rect">
            <a:avLst/>
          </a:prstGeom>
        </p:spPr>
      </p:pic>
    </p:spTree>
    <p:extLst>
      <p:ext uri="{BB962C8B-B14F-4D97-AF65-F5344CB8AC3E}">
        <p14:creationId xmlns:p14="http://schemas.microsoft.com/office/powerpoint/2010/main" val="420737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C9294-C929-0504-4ADD-C32668D20EE5}"/>
              </a:ext>
            </a:extLst>
          </p:cNvPr>
          <p:cNvPicPr>
            <a:picLocks noChangeAspect="1"/>
          </p:cNvPicPr>
          <p:nvPr/>
        </p:nvPicPr>
        <p:blipFill>
          <a:blip r:embed="rId2"/>
          <a:stretch>
            <a:fillRect/>
          </a:stretch>
        </p:blipFill>
        <p:spPr>
          <a:xfrm>
            <a:off x="2026442" y="4835591"/>
            <a:ext cx="2895568" cy="1935341"/>
          </a:xfrm>
          <a:prstGeom prst="rect">
            <a:avLst/>
          </a:prstGeom>
        </p:spPr>
      </p:pic>
      <p:sp>
        <p:nvSpPr>
          <p:cNvPr id="4" name="Title 3">
            <a:extLst>
              <a:ext uri="{FF2B5EF4-FFF2-40B4-BE49-F238E27FC236}">
                <a16:creationId xmlns:a16="http://schemas.microsoft.com/office/drawing/2014/main" id="{4EF74B77-3509-F24C-9208-53ABFF3EA554}"/>
              </a:ext>
            </a:extLst>
          </p:cNvPr>
          <p:cNvSpPr>
            <a:spLocks noGrp="1"/>
          </p:cNvSpPr>
          <p:nvPr>
            <p:ph type="title"/>
          </p:nvPr>
        </p:nvSpPr>
        <p:spPr/>
        <p:txBody>
          <a:bodyPr>
            <a:normAutofit/>
          </a:bodyPr>
          <a:lstStyle/>
          <a:p>
            <a:r>
              <a:rPr lang="en-US" sz="2400" dirty="0"/>
              <a:t>3d Spatial Imaging through UPC </a:t>
            </a:r>
          </a:p>
        </p:txBody>
      </p:sp>
      <p:sp>
        <p:nvSpPr>
          <p:cNvPr id="5" name="Slide Number Placeholder 4">
            <a:extLst>
              <a:ext uri="{FF2B5EF4-FFF2-40B4-BE49-F238E27FC236}">
                <a16:creationId xmlns:a16="http://schemas.microsoft.com/office/drawing/2014/main" id="{A9BEFFF9-B0FB-2942-8986-C42B5A0408C2}"/>
              </a:ext>
            </a:extLst>
          </p:cNvPr>
          <p:cNvSpPr>
            <a:spLocks noGrp="1"/>
          </p:cNvSpPr>
          <p:nvPr>
            <p:ph type="sldNum" sz="quarter" idx="4"/>
          </p:nvPr>
        </p:nvSpPr>
        <p:spPr bwMode="auto">
          <a:xfrm>
            <a:off x="10001185" y="6536736"/>
            <a:ext cx="322866" cy="3013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400" kern="1200">
                <a:solidFill>
                  <a:srgbClr val="0432FF"/>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z="1000">
                <a:solidFill>
                  <a:srgbClr val="B2D33B"/>
                </a:solidFill>
              </a:rPr>
              <a:pPr/>
              <a:t>8</a:t>
            </a:fld>
            <a:endParaRPr lang="en-US" sz="1000" dirty="0">
              <a:solidFill>
                <a:srgbClr val="B2D33B"/>
              </a:solidFill>
            </a:endParaRPr>
          </a:p>
        </p:txBody>
      </p:sp>
      <p:pic>
        <p:nvPicPr>
          <p:cNvPr id="15" name="Picture 14" descr="figurer_upcdrawing.png">
            <a:extLst>
              <a:ext uri="{FF2B5EF4-FFF2-40B4-BE49-F238E27FC236}">
                <a16:creationId xmlns:a16="http://schemas.microsoft.com/office/drawing/2014/main" id="{7585E8F7-DD04-4B4F-A85B-E7BE85051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610" y="689321"/>
            <a:ext cx="1361084" cy="1490870"/>
          </a:xfrm>
          <a:prstGeom prst="rect">
            <a:avLst/>
          </a:prstGeom>
        </p:spPr>
      </p:pic>
      <p:sp>
        <p:nvSpPr>
          <p:cNvPr id="16" name="TextBox 15">
            <a:extLst>
              <a:ext uri="{FF2B5EF4-FFF2-40B4-BE49-F238E27FC236}">
                <a16:creationId xmlns:a16="http://schemas.microsoft.com/office/drawing/2014/main" id="{646EED92-2A96-054A-A2F3-2B5F87F0A214}"/>
              </a:ext>
            </a:extLst>
          </p:cNvPr>
          <p:cNvSpPr txBox="1"/>
          <p:nvPr/>
        </p:nvSpPr>
        <p:spPr>
          <a:xfrm>
            <a:off x="2026443" y="456164"/>
            <a:ext cx="748923" cy="369332"/>
          </a:xfrm>
          <a:prstGeom prst="rect">
            <a:avLst/>
          </a:prstGeom>
          <a:noFill/>
        </p:spPr>
        <p:txBody>
          <a:bodyPr wrap="none" rtlCol="0">
            <a:spAutoFit/>
          </a:bodyPr>
          <a:lstStyle/>
          <a:p>
            <a:r>
              <a:rPr lang="en-US" b="1" dirty="0">
                <a:solidFill>
                  <a:srgbClr val="0432FF"/>
                </a:solidFill>
                <a:latin typeface="Arial" panose="020B0604020202020204"/>
              </a:rPr>
              <a:t>UPC:</a:t>
            </a:r>
          </a:p>
        </p:txBody>
      </p:sp>
      <p:sp>
        <p:nvSpPr>
          <p:cNvPr id="17" name="TextBox 16">
            <a:extLst>
              <a:ext uri="{FF2B5EF4-FFF2-40B4-BE49-F238E27FC236}">
                <a16:creationId xmlns:a16="http://schemas.microsoft.com/office/drawing/2014/main" id="{91928F55-B8D5-A942-9805-9E965669976E}"/>
              </a:ext>
            </a:extLst>
          </p:cNvPr>
          <p:cNvSpPr txBox="1"/>
          <p:nvPr/>
        </p:nvSpPr>
        <p:spPr>
          <a:xfrm>
            <a:off x="4856487" y="678329"/>
            <a:ext cx="4105611" cy="584775"/>
          </a:xfrm>
          <a:prstGeom prst="rect">
            <a:avLst/>
          </a:prstGeom>
          <a:noFill/>
        </p:spPr>
        <p:txBody>
          <a:bodyPr wrap="none" rtlCol="0">
            <a:spAutoFit/>
          </a:bodyPr>
          <a:lstStyle/>
          <a:p>
            <a:r>
              <a:rPr lang="en-US" sz="1600" dirty="0">
                <a:solidFill>
                  <a:srgbClr val="000000"/>
                </a:solidFill>
                <a:latin typeface="Arial" panose="020B0604020202020204"/>
                <a:sym typeface="Wingdings"/>
              </a:rPr>
              <a:t>worldwide only access to GPD E for gluons</a:t>
            </a:r>
          </a:p>
          <a:p>
            <a:r>
              <a:rPr lang="en-US" sz="1600" dirty="0">
                <a:solidFill>
                  <a:srgbClr val="0432FF"/>
                </a:solidFill>
                <a:latin typeface="Arial" panose="020B0604020202020204"/>
                <a:sym typeface="Wingdings" pitchFamily="2" charset="2"/>
              </a:rPr>
              <a:t></a:t>
            </a:r>
            <a:r>
              <a:rPr lang="en-US" sz="1600" dirty="0">
                <a:solidFill>
                  <a:srgbClr val="000000"/>
                </a:solidFill>
                <a:latin typeface="Arial" panose="020B0604020202020204"/>
                <a:sym typeface="Wingdings" pitchFamily="2" charset="2"/>
              </a:rPr>
              <a:t> </a:t>
            </a:r>
            <a:r>
              <a:rPr lang="en-US" sz="1600" dirty="0">
                <a:solidFill>
                  <a:srgbClr val="000000"/>
                </a:solidFill>
                <a:latin typeface="Arial" panose="020B0604020202020204"/>
              </a:rPr>
              <a:t>J/</a:t>
            </a:r>
            <a:r>
              <a:rPr lang="en-US" sz="1600" dirty="0" err="1">
                <a:solidFill>
                  <a:srgbClr val="000000"/>
                </a:solidFill>
                <a:latin typeface="Arial" panose="020B0604020202020204"/>
              </a:rPr>
              <a:t>Ψ</a:t>
            </a:r>
            <a:r>
              <a:rPr lang="en-US" sz="1600" dirty="0">
                <a:solidFill>
                  <a:srgbClr val="000000"/>
                </a:solidFill>
                <a:latin typeface="Arial" panose="020B0604020202020204"/>
              </a:rPr>
              <a:t> production in </a:t>
            </a:r>
            <a:r>
              <a:rPr lang="en-US" sz="1600" dirty="0" err="1">
                <a:solidFill>
                  <a:srgbClr val="000000"/>
                </a:solidFill>
                <a:latin typeface="Arial" panose="020B0604020202020204"/>
              </a:rPr>
              <a:t>p</a:t>
            </a:r>
            <a:r>
              <a:rPr lang="en-US" sz="1600" baseline="30000" dirty="0" err="1">
                <a:solidFill>
                  <a:srgbClr val="000000"/>
                </a:solidFill>
                <a:latin typeface="Arial" panose="020B0604020202020204"/>
              </a:rPr>
              <a:t>↑</a:t>
            </a:r>
            <a:r>
              <a:rPr lang="en-US" sz="1600" dirty="0" err="1">
                <a:solidFill>
                  <a:srgbClr val="000000"/>
                </a:solidFill>
                <a:latin typeface="Arial" panose="020B0604020202020204"/>
              </a:rPr>
              <a:t>Au</a:t>
            </a:r>
            <a:r>
              <a:rPr lang="en-US" sz="1600" dirty="0">
                <a:solidFill>
                  <a:srgbClr val="000000"/>
                </a:solidFill>
                <a:latin typeface="Arial" panose="020B0604020202020204"/>
              </a:rPr>
              <a:t> or </a:t>
            </a:r>
            <a:r>
              <a:rPr lang="en-US" sz="1600" dirty="0" err="1">
                <a:solidFill>
                  <a:srgbClr val="000000"/>
                </a:solidFill>
                <a:latin typeface="Arial" panose="020B0604020202020204"/>
              </a:rPr>
              <a:t>p</a:t>
            </a:r>
            <a:r>
              <a:rPr lang="en-US" sz="1600" baseline="30000" dirty="0" err="1">
                <a:solidFill>
                  <a:srgbClr val="000000"/>
                </a:solidFill>
                <a:latin typeface="Arial" panose="020B0604020202020204"/>
              </a:rPr>
              <a:t>↑</a:t>
            </a:r>
            <a:r>
              <a:rPr lang="en-US" sz="1600" dirty="0" err="1">
                <a:solidFill>
                  <a:srgbClr val="000000"/>
                </a:solidFill>
                <a:latin typeface="Arial" panose="020B0604020202020204"/>
              </a:rPr>
              <a:t>p</a:t>
            </a:r>
            <a:r>
              <a:rPr lang="en-US" sz="1600" dirty="0">
                <a:solidFill>
                  <a:srgbClr val="000000"/>
                </a:solidFill>
                <a:latin typeface="Arial" panose="020B0604020202020204"/>
              </a:rPr>
              <a:t> (500 GeV)</a:t>
            </a:r>
          </a:p>
        </p:txBody>
      </p:sp>
      <p:graphicFrame>
        <p:nvGraphicFramePr>
          <p:cNvPr id="18" name="Object 17">
            <a:extLst>
              <a:ext uri="{FF2B5EF4-FFF2-40B4-BE49-F238E27FC236}">
                <a16:creationId xmlns:a16="http://schemas.microsoft.com/office/drawing/2014/main" id="{D07FE85B-6F54-6A4D-B9DD-E341014DBF59}"/>
              </a:ext>
            </a:extLst>
          </p:cNvPr>
          <p:cNvGraphicFramePr>
            <a:graphicFrameLocks noChangeAspect="1"/>
          </p:cNvGraphicFramePr>
          <p:nvPr/>
        </p:nvGraphicFramePr>
        <p:xfrm>
          <a:off x="4914953" y="1199732"/>
          <a:ext cx="4106729" cy="695862"/>
        </p:xfrm>
        <a:graphic>
          <a:graphicData uri="http://schemas.openxmlformats.org/presentationml/2006/ole">
            <mc:AlternateContent xmlns:mc="http://schemas.openxmlformats.org/markup-compatibility/2006">
              <mc:Choice xmlns:v="urn:schemas-microsoft-com:vml" Requires="v">
                <p:oleObj name="Equation" r:id="rId4" imgW="4572000" imgH="774700" progId="Equation.DSMT4">
                  <p:embed/>
                </p:oleObj>
              </mc:Choice>
              <mc:Fallback>
                <p:oleObj name="Equation" r:id="rId4" imgW="4572000" imgH="774700" progId="Equation.DSMT4">
                  <p:embed/>
                  <p:pic>
                    <p:nvPicPr>
                      <p:cNvPr id="18" name="Object 17">
                        <a:extLst>
                          <a:ext uri="{FF2B5EF4-FFF2-40B4-BE49-F238E27FC236}">
                            <a16:creationId xmlns:a16="http://schemas.microsoft.com/office/drawing/2014/main" id="{D07FE85B-6F54-6A4D-B9DD-E341014DBF59}"/>
                          </a:ext>
                        </a:extLst>
                      </p:cNvPr>
                      <p:cNvPicPr/>
                      <p:nvPr/>
                    </p:nvPicPr>
                    <p:blipFill>
                      <a:blip r:embed="rId5"/>
                      <a:stretch>
                        <a:fillRect/>
                      </a:stretch>
                    </p:blipFill>
                    <p:spPr>
                      <a:xfrm>
                        <a:off x="4914953" y="1199732"/>
                        <a:ext cx="4106729" cy="695862"/>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9529DE18-6D61-144A-BEC5-9F8261B9B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042230" y="727192"/>
            <a:ext cx="1733550" cy="1177290"/>
          </a:xfrm>
          <a:prstGeom prst="rect">
            <a:avLst/>
          </a:prstGeom>
          <a:noFill/>
          <a:ln>
            <a:noFill/>
          </a:ln>
          <a:extLs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30" name="Picture 29">
            <a:extLst>
              <a:ext uri="{FF2B5EF4-FFF2-40B4-BE49-F238E27FC236}">
                <a16:creationId xmlns:a16="http://schemas.microsoft.com/office/drawing/2014/main" id="{E5F874EE-1C48-E449-9509-F759F8959948}"/>
              </a:ext>
            </a:extLst>
          </p:cNvPr>
          <p:cNvPicPr>
            <a:picLocks noChangeAspect="1"/>
          </p:cNvPicPr>
          <p:nvPr/>
        </p:nvPicPr>
        <p:blipFill rotWithShape="1">
          <a:blip r:embed="rId7"/>
          <a:srcRect t="8937" r="7778"/>
          <a:stretch/>
        </p:blipFill>
        <p:spPr>
          <a:xfrm>
            <a:off x="1945099" y="2511466"/>
            <a:ext cx="3180276" cy="2129633"/>
          </a:xfrm>
          <a:prstGeom prst="rect">
            <a:avLst/>
          </a:prstGeom>
        </p:spPr>
      </p:pic>
      <p:sp>
        <p:nvSpPr>
          <p:cNvPr id="7" name="TextBox 6">
            <a:extLst>
              <a:ext uri="{FF2B5EF4-FFF2-40B4-BE49-F238E27FC236}">
                <a16:creationId xmlns:a16="http://schemas.microsoft.com/office/drawing/2014/main" id="{B43B7F7B-9D73-BD4D-BAD2-2DEC5BF42868}"/>
              </a:ext>
            </a:extLst>
          </p:cNvPr>
          <p:cNvSpPr txBox="1"/>
          <p:nvPr/>
        </p:nvSpPr>
        <p:spPr>
          <a:xfrm>
            <a:off x="2308126" y="2203233"/>
            <a:ext cx="2672591" cy="369332"/>
          </a:xfrm>
          <a:prstGeom prst="rect">
            <a:avLst/>
          </a:prstGeom>
          <a:noFill/>
        </p:spPr>
        <p:txBody>
          <a:bodyPr wrap="none" rtlCol="0">
            <a:spAutoFit/>
          </a:bodyPr>
          <a:lstStyle/>
          <a:p>
            <a:r>
              <a:rPr lang="en-US" dirty="0">
                <a:solidFill>
                  <a:srgbClr val="000000"/>
                </a:solidFill>
                <a:latin typeface="Arial" panose="020B0604020202020204"/>
              </a:rPr>
              <a:t>2015 polarized </a:t>
            </a:r>
            <a:r>
              <a:rPr lang="en-US" dirty="0" err="1">
                <a:solidFill>
                  <a:srgbClr val="000000"/>
                </a:solidFill>
                <a:latin typeface="Arial" panose="020B0604020202020204"/>
              </a:rPr>
              <a:t>pA</a:t>
            </a:r>
            <a:r>
              <a:rPr lang="en-US" dirty="0">
                <a:solidFill>
                  <a:srgbClr val="000000"/>
                </a:solidFill>
                <a:latin typeface="Arial" panose="020B0604020202020204"/>
              </a:rPr>
              <a:t> data: </a:t>
            </a:r>
          </a:p>
        </p:txBody>
      </p:sp>
      <p:sp>
        <p:nvSpPr>
          <p:cNvPr id="10" name="TextBox 9">
            <a:extLst>
              <a:ext uri="{FF2B5EF4-FFF2-40B4-BE49-F238E27FC236}">
                <a16:creationId xmlns:a16="http://schemas.microsoft.com/office/drawing/2014/main" id="{0348EF6C-1FEF-384C-B1C3-55580586F879}"/>
              </a:ext>
            </a:extLst>
          </p:cNvPr>
          <p:cNvSpPr txBox="1"/>
          <p:nvPr/>
        </p:nvSpPr>
        <p:spPr>
          <a:xfrm>
            <a:off x="5488402" y="2015811"/>
            <a:ext cx="4928801" cy="707886"/>
          </a:xfrm>
          <a:prstGeom prst="rect">
            <a:avLst/>
          </a:prstGeom>
          <a:noFill/>
        </p:spPr>
        <p:txBody>
          <a:bodyPr wrap="square" rtlCol="0">
            <a:spAutoFit/>
          </a:bodyPr>
          <a:lstStyle/>
          <a:p>
            <a:r>
              <a:rPr lang="en-US" sz="2000" dirty="0">
                <a:solidFill>
                  <a:srgbClr val="0432FF"/>
                </a:solidFill>
                <a:latin typeface="Arial" panose="020B0604020202020204"/>
              </a:rPr>
              <a:t>Forward rapidity gives access to the large asymmetry region</a:t>
            </a:r>
          </a:p>
        </p:txBody>
      </p:sp>
      <p:pic>
        <p:nvPicPr>
          <p:cNvPr id="23" name="Picture 22" descr="A screenshot of a cell phone&#10;&#10;Description automatically generated">
            <a:extLst>
              <a:ext uri="{FF2B5EF4-FFF2-40B4-BE49-F238E27FC236}">
                <a16:creationId xmlns:a16="http://schemas.microsoft.com/office/drawing/2014/main" id="{3AFC67BA-DC78-BB41-83AE-2B5DD8EB8459}"/>
              </a:ext>
            </a:extLst>
          </p:cNvPr>
          <p:cNvPicPr>
            <a:picLocks noChangeAspect="1"/>
          </p:cNvPicPr>
          <p:nvPr/>
        </p:nvPicPr>
        <p:blipFill rotWithShape="1">
          <a:blip r:embed="rId8"/>
          <a:srcRect t="8851" r="7899"/>
          <a:stretch/>
        </p:blipFill>
        <p:spPr>
          <a:xfrm>
            <a:off x="6084727" y="2753903"/>
            <a:ext cx="3963969" cy="2660421"/>
          </a:xfrm>
          <a:prstGeom prst="rect">
            <a:avLst/>
          </a:prstGeom>
        </p:spPr>
      </p:pic>
      <p:pic>
        <p:nvPicPr>
          <p:cNvPr id="13" name="Picture 12" descr="A close up of a logo&#10;&#10;Description automatically generated">
            <a:extLst>
              <a:ext uri="{FF2B5EF4-FFF2-40B4-BE49-F238E27FC236}">
                <a16:creationId xmlns:a16="http://schemas.microsoft.com/office/drawing/2014/main" id="{9C04E6BA-AB89-B84D-AED3-E99277C6BDE6}"/>
              </a:ext>
            </a:extLst>
          </p:cNvPr>
          <p:cNvPicPr>
            <a:picLocks noChangeAspect="1"/>
          </p:cNvPicPr>
          <p:nvPr/>
        </p:nvPicPr>
        <p:blipFill>
          <a:blip r:embed="rId9"/>
          <a:stretch>
            <a:fillRect/>
          </a:stretch>
        </p:blipFill>
        <p:spPr>
          <a:xfrm>
            <a:off x="8471565" y="3802922"/>
            <a:ext cx="1382631" cy="181013"/>
          </a:xfrm>
          <a:prstGeom prst="rect">
            <a:avLst/>
          </a:prstGeom>
        </p:spPr>
      </p:pic>
      <p:sp>
        <p:nvSpPr>
          <p:cNvPr id="2" name="TextBox 1">
            <a:extLst>
              <a:ext uri="{FF2B5EF4-FFF2-40B4-BE49-F238E27FC236}">
                <a16:creationId xmlns:a16="http://schemas.microsoft.com/office/drawing/2014/main" id="{E9127CA4-2905-EF40-BA89-0F23CCE690DF}"/>
              </a:ext>
            </a:extLst>
          </p:cNvPr>
          <p:cNvSpPr txBox="1"/>
          <p:nvPr/>
        </p:nvSpPr>
        <p:spPr>
          <a:xfrm>
            <a:off x="5550099" y="5444529"/>
            <a:ext cx="4773953" cy="1200329"/>
          </a:xfrm>
          <a:prstGeom prst="rect">
            <a:avLst/>
          </a:prstGeom>
          <a:noFill/>
        </p:spPr>
        <p:txBody>
          <a:bodyPr wrap="square" rtlCol="0">
            <a:spAutoFit/>
          </a:bodyPr>
          <a:lstStyle/>
          <a:p>
            <a:pPr marL="285750" indent="-285750">
              <a:buClr>
                <a:srgbClr val="B2D33B"/>
              </a:buClr>
              <a:buFont typeface="Wingdings" pitchFamily="2" charset="2"/>
              <a:buChar char="§"/>
            </a:pPr>
            <a:r>
              <a:rPr lang="en-US" dirty="0">
                <a:solidFill>
                  <a:srgbClr val="000000"/>
                </a:solidFill>
                <a:latin typeface="Arial" panose="020B0604020202020204"/>
              </a:rPr>
              <a:t>STAR forward upgrade </a:t>
            </a:r>
            <a:r>
              <a:rPr lang="en-US" dirty="0">
                <a:solidFill>
                  <a:srgbClr val="000000"/>
                </a:solidFill>
                <a:latin typeface="Arial" panose="020B0604020202020204"/>
                <a:sym typeface="Wingdings" pitchFamily="2" charset="2"/>
              </a:rPr>
              <a:t> closer to </a:t>
            </a:r>
            <a:r>
              <a:rPr lang="en-US" dirty="0">
                <a:solidFill>
                  <a:srgbClr val="000000"/>
                </a:solidFill>
                <a:latin typeface="Arial" panose="020B0604020202020204"/>
              </a:rPr>
              <a:t>J/</a:t>
            </a:r>
            <a:r>
              <a:rPr lang="en-US" dirty="0" err="1">
                <a:solidFill>
                  <a:srgbClr val="000000"/>
                </a:solidFill>
                <a:latin typeface="Arial" panose="020B0604020202020204"/>
              </a:rPr>
              <a:t>Ψ</a:t>
            </a:r>
            <a:r>
              <a:rPr lang="en-US" dirty="0">
                <a:solidFill>
                  <a:srgbClr val="000000"/>
                </a:solidFill>
                <a:latin typeface="Arial" panose="020B0604020202020204"/>
              </a:rPr>
              <a:t> </a:t>
            </a:r>
            <a:r>
              <a:rPr lang="en-US" dirty="0">
                <a:solidFill>
                  <a:srgbClr val="000000"/>
                </a:solidFill>
                <a:latin typeface="Arial" panose="020B0604020202020204"/>
                <a:sym typeface="Wingdings" pitchFamily="2" charset="2"/>
              </a:rPr>
              <a:t>threshold</a:t>
            </a:r>
          </a:p>
          <a:p>
            <a:pPr marL="285750" indent="-285750">
              <a:buClr>
                <a:srgbClr val="B2D33B"/>
              </a:buClr>
              <a:buFont typeface="Wingdings" pitchFamily="2" charset="2"/>
              <a:buChar char="§"/>
            </a:pPr>
            <a:r>
              <a:rPr lang="en-US" dirty="0">
                <a:solidFill>
                  <a:srgbClr val="000000"/>
                </a:solidFill>
                <a:latin typeface="Arial" panose="020B0604020202020204"/>
                <a:sym typeface="Wingdings" pitchFamily="2" charset="2"/>
              </a:rPr>
              <a:t>Complementary to </a:t>
            </a:r>
            <a:r>
              <a:rPr lang="en-US" dirty="0" err="1">
                <a:solidFill>
                  <a:srgbClr val="000000"/>
                </a:solidFill>
                <a:latin typeface="Arial" panose="020B0604020202020204"/>
                <a:sym typeface="Wingdings" pitchFamily="2" charset="2"/>
              </a:rPr>
              <a:t>JLab</a:t>
            </a:r>
            <a:r>
              <a:rPr lang="en-US" dirty="0">
                <a:solidFill>
                  <a:srgbClr val="000000"/>
                </a:solidFill>
                <a:latin typeface="Arial" panose="020B0604020202020204"/>
                <a:sym typeface="Wingdings" pitchFamily="2" charset="2"/>
              </a:rPr>
              <a:t> experiments for </a:t>
            </a:r>
            <a:r>
              <a:rPr lang="en-US" dirty="0">
                <a:solidFill>
                  <a:srgbClr val="000000"/>
                </a:solidFill>
                <a:latin typeface="Arial" panose="020B0604020202020204"/>
              </a:rPr>
              <a:t>J/</a:t>
            </a:r>
            <a:r>
              <a:rPr lang="en-US" dirty="0" err="1">
                <a:solidFill>
                  <a:srgbClr val="000000"/>
                </a:solidFill>
                <a:latin typeface="Arial" panose="020B0604020202020204"/>
              </a:rPr>
              <a:t>Ψ</a:t>
            </a:r>
            <a:r>
              <a:rPr lang="en-US" dirty="0">
                <a:solidFill>
                  <a:srgbClr val="000000"/>
                </a:solidFill>
                <a:latin typeface="Arial" panose="020B0604020202020204"/>
              </a:rPr>
              <a:t> production at threshold </a:t>
            </a:r>
          </a:p>
        </p:txBody>
      </p:sp>
      <p:sp>
        <p:nvSpPr>
          <p:cNvPr id="8" name="TextBox 7">
            <a:extLst>
              <a:ext uri="{FF2B5EF4-FFF2-40B4-BE49-F238E27FC236}">
                <a16:creationId xmlns:a16="http://schemas.microsoft.com/office/drawing/2014/main" id="{93C1CF8E-BF23-9896-8572-C539AAEB9F41}"/>
              </a:ext>
            </a:extLst>
          </p:cNvPr>
          <p:cNvSpPr txBox="1"/>
          <p:nvPr/>
        </p:nvSpPr>
        <p:spPr>
          <a:xfrm rot="20400000">
            <a:off x="1955045" y="3244334"/>
            <a:ext cx="8579934" cy="369332"/>
          </a:xfrm>
          <a:prstGeom prst="rect">
            <a:avLst/>
          </a:prstGeom>
          <a:solidFill>
            <a:schemeClr val="bg1">
              <a:lumMod val="8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dirty="0">
                <a:solidFill>
                  <a:srgbClr val="000000"/>
                </a:solidFill>
                <a:latin typeface="Arial" panose="020B0604020202020204"/>
              </a:rPr>
              <a:t>J/</a:t>
            </a:r>
            <a:r>
              <a:rPr lang="en-US" dirty="0" err="1">
                <a:solidFill>
                  <a:srgbClr val="000000"/>
                </a:solidFill>
                <a:latin typeface="Arial" panose="020B0604020202020204"/>
              </a:rPr>
              <a:t>Ψ</a:t>
            </a:r>
            <a:r>
              <a:rPr lang="en-US" dirty="0">
                <a:solidFill>
                  <a:srgbClr val="000000"/>
                </a:solidFill>
                <a:latin typeface="Arial" panose="020B0604020202020204"/>
              </a:rPr>
              <a:t> cross section as </a:t>
            </a:r>
            <a:r>
              <a:rPr lang="en-US" dirty="0" err="1">
                <a:solidFill>
                  <a:srgbClr val="000000"/>
                </a:solidFill>
                <a:latin typeface="Arial" panose="020B0604020202020204"/>
              </a:rPr>
              <a:t>fct</a:t>
            </a:r>
            <a:r>
              <a:rPr lang="en-US" dirty="0">
                <a:solidFill>
                  <a:srgbClr val="000000"/>
                </a:solidFill>
                <a:latin typeface="Arial" panose="020B0604020202020204"/>
              </a:rPr>
              <a:t> of </a:t>
            </a:r>
            <a:r>
              <a:rPr lang="en-US" dirty="0" err="1">
                <a:solidFill>
                  <a:srgbClr val="000000"/>
                </a:solidFill>
                <a:latin typeface="Arial" panose="020B0604020202020204"/>
              </a:rPr>
              <a:t>W</a:t>
            </a:r>
            <a:r>
              <a:rPr lang="en-US" dirty="0" err="1">
                <a:solidFill>
                  <a:srgbClr val="000000"/>
                </a:solidFill>
                <a:latin typeface="Symbol" pitchFamily="2" charset="2"/>
              </a:rPr>
              <a:t>g</a:t>
            </a:r>
            <a:r>
              <a:rPr lang="en-US" dirty="0" err="1">
                <a:solidFill>
                  <a:srgbClr val="000000"/>
                </a:solidFill>
                <a:latin typeface="Arial" panose="020B0604020202020204"/>
              </a:rPr>
              <a:t>p</a:t>
            </a:r>
            <a:r>
              <a:rPr lang="en-US" dirty="0">
                <a:solidFill>
                  <a:srgbClr val="000000"/>
                </a:solidFill>
                <a:latin typeface="Arial" panose="020B0604020202020204"/>
              </a:rPr>
              <a:t> can be done as well complementary to ep</a:t>
            </a:r>
            <a:endParaRPr lang="en-US" baseline="-25000" dirty="0">
              <a:solidFill>
                <a:srgbClr val="000000"/>
              </a:solidFill>
              <a:latin typeface="Arial" panose="020B0604020202020204"/>
              <a:cs typeface="Comic Sans MS"/>
            </a:endParaRPr>
          </a:p>
        </p:txBody>
      </p:sp>
      <p:pic>
        <p:nvPicPr>
          <p:cNvPr id="6" name="Picture 5">
            <a:extLst>
              <a:ext uri="{FF2B5EF4-FFF2-40B4-BE49-F238E27FC236}">
                <a16:creationId xmlns:a16="http://schemas.microsoft.com/office/drawing/2014/main" id="{BCBAF41E-48E0-9502-2F2F-D46787B0DFD5}"/>
              </a:ext>
            </a:extLst>
          </p:cNvPr>
          <p:cNvPicPr>
            <a:picLocks noChangeAspect="1"/>
          </p:cNvPicPr>
          <p:nvPr/>
        </p:nvPicPr>
        <p:blipFill>
          <a:blip r:embed="rId10"/>
          <a:stretch>
            <a:fillRect/>
          </a:stretch>
        </p:blipFill>
        <p:spPr>
          <a:xfrm>
            <a:off x="11411955" y="17268"/>
            <a:ext cx="761999" cy="659189"/>
          </a:xfrm>
          <a:prstGeom prst="rect">
            <a:avLst/>
          </a:prstGeom>
        </p:spPr>
      </p:pic>
    </p:spTree>
    <p:extLst>
      <p:ext uri="{BB962C8B-B14F-4D97-AF65-F5344CB8AC3E}">
        <p14:creationId xmlns:p14="http://schemas.microsoft.com/office/powerpoint/2010/main" val="387775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1DF97E-0799-DA46-90F4-413940AF6B9A}"/>
              </a:ext>
            </a:extLst>
          </p:cNvPr>
          <p:cNvSpPr>
            <a:spLocks noGrp="1"/>
          </p:cNvSpPr>
          <p:nvPr>
            <p:ph type="sldNum" sz="quarter" idx="12"/>
          </p:nvPr>
        </p:nvSpPr>
        <p:spPr>
          <a:xfrm>
            <a:off x="1524000" y="6588684"/>
            <a:ext cx="2057400" cy="28209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a:solidFill>
                  <a:srgbClr val="FFFFFF"/>
                </a:solidFill>
              </a:rPr>
              <a:pPr/>
              <a:t>9</a:t>
            </a:fld>
            <a:endParaRPr lang="en-US">
              <a:solidFill>
                <a:srgbClr val="FFFFFF"/>
              </a:solidFill>
            </a:endParaRPr>
          </a:p>
        </p:txBody>
      </p:sp>
      <p:sp>
        <p:nvSpPr>
          <p:cNvPr id="4" name="Title 3">
            <a:extLst>
              <a:ext uri="{FF2B5EF4-FFF2-40B4-BE49-F238E27FC236}">
                <a16:creationId xmlns:a16="http://schemas.microsoft.com/office/drawing/2014/main" id="{70E14A4C-D7CC-C34A-9CA6-7A749A1DD9FD}"/>
              </a:ext>
            </a:extLst>
          </p:cNvPr>
          <p:cNvSpPr>
            <a:spLocks noGrp="1"/>
          </p:cNvSpPr>
          <p:nvPr>
            <p:ph type="title"/>
          </p:nvPr>
        </p:nvSpPr>
        <p:spPr/>
        <p:txBody>
          <a:bodyPr>
            <a:normAutofit/>
          </a:bodyPr>
          <a:lstStyle/>
          <a:p>
            <a:r>
              <a:rPr lang="en-US" sz="2400" dirty="0"/>
              <a:t>Exclusive Upsilon Production</a:t>
            </a:r>
            <a:endParaRPr lang="en-US" sz="2200" dirty="0"/>
          </a:p>
        </p:txBody>
      </p:sp>
      <p:sp>
        <p:nvSpPr>
          <p:cNvPr id="6" name="TextBox 5">
            <a:extLst>
              <a:ext uri="{FF2B5EF4-FFF2-40B4-BE49-F238E27FC236}">
                <a16:creationId xmlns:a16="http://schemas.microsoft.com/office/drawing/2014/main" id="{6AC51C41-17F9-F642-B22D-B0A67F1A70FB}"/>
              </a:ext>
            </a:extLst>
          </p:cNvPr>
          <p:cNvSpPr txBox="1"/>
          <p:nvPr/>
        </p:nvSpPr>
        <p:spPr>
          <a:xfrm>
            <a:off x="1946622" y="5376068"/>
            <a:ext cx="6989397" cy="1323439"/>
          </a:xfrm>
          <a:prstGeom prst="rect">
            <a:avLst/>
          </a:prstGeom>
          <a:noFill/>
          <a:ln>
            <a:noFill/>
          </a:ln>
        </p:spPr>
        <p:txBody>
          <a:bodyPr wrap="square" rtlCol="0">
            <a:spAutoFit/>
          </a:bodyPr>
          <a:lstStyle/>
          <a:p>
            <a:r>
              <a:rPr lang="en-US" sz="1600" dirty="0">
                <a:solidFill>
                  <a:srgbClr val="0432FF"/>
                </a:solidFill>
                <a:latin typeface="Arial" panose="020B0604020202020204"/>
                <a:cs typeface="Arial" panose="020B0604020202020204" pitchFamily="34" charset="0"/>
              </a:rPr>
              <a:t>KEY: </a:t>
            </a:r>
          </a:p>
          <a:p>
            <a:pPr marL="342900" indent="-342900">
              <a:buFont typeface="Arial" panose="020B0604020202020204" pitchFamily="34" charset="0"/>
              <a:buChar char="•"/>
            </a:pPr>
            <a:r>
              <a:rPr lang="en-US" sz="1600" dirty="0">
                <a:solidFill>
                  <a:srgbClr val="0432FF"/>
                </a:solidFill>
                <a:latin typeface="Arial" panose="020B0604020202020204"/>
                <a:cs typeface="Arial" panose="020B0604020202020204" pitchFamily="34" charset="0"/>
              </a:rPr>
              <a:t>good sensitivity over the entire rapidity range</a:t>
            </a:r>
          </a:p>
          <a:p>
            <a:pPr marL="342900" indent="-342900">
              <a:buFont typeface="Arial" panose="020B0604020202020204" pitchFamily="34" charset="0"/>
              <a:buChar char="•"/>
            </a:pPr>
            <a:r>
              <a:rPr lang="en-US" sz="1600" dirty="0">
                <a:solidFill>
                  <a:srgbClr val="0432FF"/>
                </a:solidFill>
                <a:latin typeface="Arial" panose="020B0604020202020204"/>
                <a:cs typeface="Arial" panose="020B0604020202020204" pitchFamily="34" charset="0"/>
              </a:rPr>
              <a:t>good mass resolution to separate the three </a:t>
            </a:r>
            <a:r>
              <a:rPr lang="en-US" sz="1600" dirty="0">
                <a:solidFill>
                  <a:srgbClr val="0432FF"/>
                </a:solidFill>
                <a:latin typeface="Symbol" pitchFamily="2" charset="2"/>
                <a:cs typeface="Arial" panose="020B0604020202020204" pitchFamily="34" charset="0"/>
              </a:rPr>
              <a:t>U</a:t>
            </a:r>
            <a:r>
              <a:rPr lang="en-US" sz="1600" dirty="0">
                <a:solidFill>
                  <a:srgbClr val="0432FF"/>
                </a:solidFill>
                <a:latin typeface="Arial" panose="020B0604020202020204"/>
                <a:cs typeface="Arial" panose="020B0604020202020204" pitchFamily="34" charset="0"/>
              </a:rPr>
              <a:t> states </a:t>
            </a:r>
          </a:p>
          <a:p>
            <a:pPr marL="342900" indent="-342900">
              <a:buFont typeface="Arial" panose="020B0604020202020204" pitchFamily="34" charset="0"/>
              <a:buChar char="•"/>
            </a:pPr>
            <a:r>
              <a:rPr lang="en-US" sz="1600" dirty="0">
                <a:solidFill>
                  <a:srgbClr val="0432FF"/>
                </a:solidFill>
                <a:latin typeface="Arial" panose="020B0604020202020204"/>
                <a:cs typeface="Arial" panose="020B0604020202020204" pitchFamily="34" charset="0"/>
              </a:rPr>
              <a:t>good t resolution </a:t>
            </a:r>
          </a:p>
          <a:p>
            <a:pPr marL="342900" indent="-342900">
              <a:buFont typeface="Arial" panose="020B0604020202020204" pitchFamily="34" charset="0"/>
              <a:buChar char="•"/>
            </a:pPr>
            <a:r>
              <a:rPr lang="en-US" sz="1600" dirty="0">
                <a:solidFill>
                  <a:srgbClr val="0432FF"/>
                </a:solidFill>
                <a:latin typeface="Arial" panose="020B0604020202020204"/>
                <a:cs typeface="Arial" panose="020B0604020202020204" pitchFamily="34" charset="0"/>
              </a:rPr>
              <a:t>e and m PID</a:t>
            </a:r>
          </a:p>
        </p:txBody>
      </p:sp>
      <p:pic>
        <p:nvPicPr>
          <p:cNvPr id="7" name="Picture 6">
            <a:extLst>
              <a:ext uri="{FF2B5EF4-FFF2-40B4-BE49-F238E27FC236}">
                <a16:creationId xmlns:a16="http://schemas.microsoft.com/office/drawing/2014/main" id="{6BF367B3-15A6-5845-A5A9-E541BA34F221}"/>
              </a:ext>
            </a:extLst>
          </p:cNvPr>
          <p:cNvPicPr>
            <a:picLocks noChangeAspect="1"/>
          </p:cNvPicPr>
          <p:nvPr/>
        </p:nvPicPr>
        <p:blipFill>
          <a:blip r:embed="rId2"/>
          <a:stretch>
            <a:fillRect/>
          </a:stretch>
        </p:blipFill>
        <p:spPr>
          <a:xfrm>
            <a:off x="2754233" y="2470805"/>
            <a:ext cx="6769452" cy="2905263"/>
          </a:xfrm>
          <a:prstGeom prst="rect">
            <a:avLst/>
          </a:prstGeom>
          <a:ln>
            <a:solidFill>
              <a:srgbClr val="011893"/>
            </a:solidFill>
          </a:ln>
        </p:spPr>
      </p:pic>
      <p:sp>
        <p:nvSpPr>
          <p:cNvPr id="8" name="TextBox 7">
            <a:extLst>
              <a:ext uri="{FF2B5EF4-FFF2-40B4-BE49-F238E27FC236}">
                <a16:creationId xmlns:a16="http://schemas.microsoft.com/office/drawing/2014/main" id="{AC85CCAD-66A2-D24D-9189-05778D0AFC69}"/>
              </a:ext>
            </a:extLst>
          </p:cNvPr>
          <p:cNvSpPr txBox="1"/>
          <p:nvPr/>
        </p:nvSpPr>
        <p:spPr>
          <a:xfrm>
            <a:off x="1946622" y="1621650"/>
            <a:ext cx="4149378" cy="830997"/>
          </a:xfrm>
          <a:prstGeom prst="rect">
            <a:avLst/>
          </a:prstGeom>
          <a:noFill/>
          <a:ln>
            <a:solidFill>
              <a:srgbClr val="0432FF"/>
            </a:solidFill>
          </a:ln>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uncertainty of total and differential cross section of </a:t>
            </a:r>
            <a:r>
              <a:rPr lang="en-US" sz="1200" dirty="0">
                <a:solidFill>
                  <a:srgbClr val="000000"/>
                </a:solidFill>
                <a:latin typeface="Symbol" panose="05050102010706020507" pitchFamily="18" charset="2"/>
                <a:cs typeface="Arial" panose="020B0604020202020204" pitchFamily="34" charset="0"/>
              </a:rPr>
              <a:t>U</a:t>
            </a:r>
            <a:r>
              <a:rPr lang="en-US" sz="1200" dirty="0">
                <a:solidFill>
                  <a:srgbClr val="000000"/>
                </a:solidFill>
                <a:latin typeface="Arial" panose="020B0604020202020204" pitchFamily="34" charset="0"/>
                <a:cs typeface="Arial" panose="020B0604020202020204" pitchFamily="34" charset="0"/>
              </a:rPr>
              <a:t>(1S) near threshold for photo-production and electro-production (Q</a:t>
            </a:r>
            <a:r>
              <a:rPr lang="en-US" sz="1200" baseline="30000" dirty="0">
                <a:solidFill>
                  <a:srgbClr val="000000"/>
                </a:solidFill>
                <a:latin typeface="Arial" panose="020B0604020202020204" pitchFamily="34" charset="0"/>
                <a:cs typeface="Arial" panose="020B0604020202020204" pitchFamily="34" charset="0"/>
              </a:rPr>
              <a:t>2</a:t>
            </a:r>
            <a:r>
              <a:rPr lang="en-US" sz="1200" dirty="0">
                <a:solidFill>
                  <a:srgbClr val="000000"/>
                </a:solidFill>
                <a:latin typeface="Arial" panose="020B0604020202020204" pitchFamily="34" charset="0"/>
                <a:cs typeface="Arial" panose="020B0604020202020204" pitchFamily="34" charset="0"/>
              </a:rPr>
              <a:t> &lt; 1 GeV</a:t>
            </a:r>
            <a:r>
              <a:rPr lang="en-US" sz="1200" baseline="30000" dirty="0">
                <a:solidFill>
                  <a:srgbClr val="000000"/>
                </a:solidFill>
                <a:latin typeface="Arial" panose="020B0604020202020204" pitchFamily="34" charset="0"/>
                <a:cs typeface="Arial" panose="020B0604020202020204" pitchFamily="34" charset="0"/>
              </a:rPr>
              <a:t>2</a:t>
            </a:r>
            <a:r>
              <a:rPr lang="en-US" sz="1200" dirty="0">
                <a:solidFill>
                  <a:srgbClr val="000000"/>
                </a:solidFill>
                <a:latin typeface="Arial" panose="020B0604020202020204" pitchFamily="34" charset="0"/>
                <a:cs typeface="Arial" panose="020B0604020202020204" pitchFamily="34" charset="0"/>
              </a:rPr>
              <a:t>) in </a:t>
            </a:r>
            <a:r>
              <a:rPr lang="en-US" sz="1200" dirty="0" err="1">
                <a:solidFill>
                  <a:srgbClr val="000000"/>
                </a:solidFill>
                <a:latin typeface="Arial" panose="020B0604020202020204" pitchFamily="34" charset="0"/>
                <a:cs typeface="Arial" panose="020B0604020202020204" pitchFamily="34" charset="0"/>
              </a:rPr>
              <a:t>e+p</a:t>
            </a:r>
            <a:r>
              <a:rPr lang="en-US" sz="1200" dirty="0">
                <a:solidFill>
                  <a:srgbClr val="000000"/>
                </a:solidFill>
                <a:latin typeface="Arial" panose="020B0604020202020204" pitchFamily="34" charset="0"/>
                <a:cs typeface="Arial" panose="020B0604020202020204" pitchFamily="34" charset="0"/>
              </a:rPr>
              <a:t> collisions via the di-electron decay channel</a:t>
            </a:r>
          </a:p>
        </p:txBody>
      </p:sp>
      <p:sp>
        <p:nvSpPr>
          <p:cNvPr id="9" name="TextBox 8">
            <a:extLst>
              <a:ext uri="{FF2B5EF4-FFF2-40B4-BE49-F238E27FC236}">
                <a16:creationId xmlns:a16="http://schemas.microsoft.com/office/drawing/2014/main" id="{ECE6E312-CD19-2347-BABB-30C8052FAF56}"/>
              </a:ext>
            </a:extLst>
          </p:cNvPr>
          <p:cNvSpPr txBox="1"/>
          <p:nvPr/>
        </p:nvSpPr>
        <p:spPr>
          <a:xfrm>
            <a:off x="6191556" y="1612318"/>
            <a:ext cx="4476444" cy="830997"/>
          </a:xfrm>
          <a:prstGeom prst="rect">
            <a:avLst/>
          </a:prstGeom>
          <a:noFill/>
          <a:ln>
            <a:solidFill>
              <a:srgbClr val="0432FF"/>
            </a:solidFill>
          </a:ln>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trace anomaly contribution to the proton mass in Ji’s decomposition;</a:t>
            </a:r>
          </a:p>
          <a:p>
            <a:r>
              <a:rPr lang="en-US" sz="1200" dirty="0">
                <a:solidFill>
                  <a:srgbClr val="33CC33"/>
                </a:solidFill>
                <a:latin typeface="Arial" panose="020B0604020202020204" pitchFamily="34" charset="0"/>
                <a:cs typeface="Arial" panose="020B0604020202020204" pitchFamily="34" charset="0"/>
              </a:rPr>
              <a:t>green</a:t>
            </a:r>
            <a:r>
              <a:rPr lang="en-US" sz="1200" dirty="0">
                <a:solidFill>
                  <a:srgbClr val="000000"/>
                </a:solidFill>
                <a:latin typeface="Arial" panose="020B0604020202020204" pitchFamily="34" charset="0"/>
                <a:cs typeface="Arial" panose="020B0604020202020204" pitchFamily="34" charset="0"/>
              </a:rPr>
              <a:t> and </a:t>
            </a:r>
            <a:r>
              <a:rPr lang="en-US" sz="1200" dirty="0">
                <a:solidFill>
                  <a:srgbClr val="FF0000"/>
                </a:solidFill>
                <a:latin typeface="Arial" panose="020B0604020202020204" pitchFamily="34" charset="0"/>
                <a:cs typeface="Arial" panose="020B0604020202020204" pitchFamily="34" charset="0"/>
              </a:rPr>
              <a:t>red</a:t>
            </a:r>
            <a:r>
              <a:rPr lang="en-US" sz="1200" dirty="0">
                <a:solidFill>
                  <a:srgbClr val="000000"/>
                </a:solidFill>
                <a:latin typeface="Arial" panose="020B0604020202020204" pitchFamily="34" charset="0"/>
                <a:cs typeface="Arial" panose="020B0604020202020204" pitchFamily="34" charset="0"/>
              </a:rPr>
              <a:t> points are offset; band from a recent lattice QCD calculation; di-electron and di-muon decay channels</a:t>
            </a:r>
          </a:p>
        </p:txBody>
      </p:sp>
      <p:sp>
        <p:nvSpPr>
          <p:cNvPr id="10" name="TextBox 9">
            <a:extLst>
              <a:ext uri="{FF2B5EF4-FFF2-40B4-BE49-F238E27FC236}">
                <a16:creationId xmlns:a16="http://schemas.microsoft.com/office/drawing/2014/main" id="{03B634F1-B171-A441-8F38-1F27C705FA5B}"/>
              </a:ext>
            </a:extLst>
          </p:cNvPr>
          <p:cNvSpPr txBox="1"/>
          <p:nvPr/>
        </p:nvSpPr>
        <p:spPr>
          <a:xfrm>
            <a:off x="1954312" y="491507"/>
            <a:ext cx="7491153" cy="1107996"/>
          </a:xfrm>
          <a:prstGeom prst="rect">
            <a:avLst/>
          </a:prstGeom>
          <a:noFill/>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photo- and electro-production of heavy </a:t>
            </a:r>
            <a:r>
              <a:rPr lang="en-US" sz="2000" dirty="0" err="1">
                <a:solidFill>
                  <a:srgbClr val="000000"/>
                </a:solidFill>
                <a:latin typeface="Arial" panose="020B0604020202020204" pitchFamily="34" charset="0"/>
                <a:cs typeface="Arial" panose="020B0604020202020204" pitchFamily="34" charset="0"/>
              </a:rPr>
              <a:t>quarkonia</a:t>
            </a:r>
            <a:r>
              <a:rPr lang="en-US" sz="2000" dirty="0">
                <a:solidFill>
                  <a:srgbClr val="000000"/>
                </a:solidFill>
                <a:latin typeface="Arial" panose="020B0604020202020204" pitchFamily="34" charset="0"/>
                <a:cs typeface="Arial" panose="020B0604020202020204" pitchFamily="34" charset="0"/>
              </a:rPr>
              <a:t> near-threshold</a:t>
            </a:r>
          </a:p>
          <a:p>
            <a:r>
              <a:rPr lang="en-US" dirty="0">
                <a:solidFill>
                  <a:srgbClr val="000000"/>
                </a:solidFill>
                <a:latin typeface="Arial" panose="020B0604020202020204" pitchFamily="34" charset="0"/>
                <a:cs typeface="Arial" panose="020B0604020202020204" pitchFamily="34" charset="0"/>
                <a:sym typeface="Symbol" panose="05050102010706020507" pitchFamily="18" charset="2"/>
              </a:rPr>
              <a:t>t measured from:</a:t>
            </a:r>
          </a:p>
          <a:p>
            <a:pPr marL="285750" indent="-285750">
              <a:buClr>
                <a:srgbClr val="0432FF"/>
              </a:buClr>
              <a:buFont typeface="Wingdings" pitchFamily="2" charset="2"/>
              <a:buChar char="§"/>
            </a:pPr>
            <a:r>
              <a:rPr lang="en-US" sz="1400" dirty="0">
                <a:solidFill>
                  <a:srgbClr val="000000"/>
                </a:solidFill>
                <a:latin typeface="Arial" panose="020B0604020202020204" pitchFamily="34" charset="0"/>
                <a:cs typeface="Arial" panose="020B0604020202020204" pitchFamily="34" charset="0"/>
                <a:sym typeface="Symbol" panose="05050102010706020507" pitchFamily="18" charset="2"/>
              </a:rPr>
              <a:t>Incoming and out-going proton four-momenta </a:t>
            </a:r>
          </a:p>
          <a:p>
            <a:pPr marL="285750" indent="-285750">
              <a:buClr>
                <a:srgbClr val="0432FF"/>
              </a:buClr>
              <a:buFont typeface="Wingdings" pitchFamily="2" charset="2"/>
              <a:buChar char="§"/>
            </a:pPr>
            <a:r>
              <a:rPr lang="en-US" sz="1400" dirty="0" err="1">
                <a:solidFill>
                  <a:srgbClr val="000000"/>
                </a:solidFill>
                <a:latin typeface="Arial" panose="020B0604020202020204" pitchFamily="34" charset="0"/>
                <a:cs typeface="Arial" panose="020B0604020202020204" pitchFamily="34" charset="0"/>
                <a:sym typeface="Symbol" panose="05050102010706020507" pitchFamily="18" charset="2"/>
              </a:rPr>
              <a:t>Υ</a:t>
            </a:r>
            <a:r>
              <a:rPr lang="en-US" sz="1400" dirty="0">
                <a:solidFill>
                  <a:srgbClr val="000000"/>
                </a:solidFill>
                <a:latin typeface="Arial" panose="020B0604020202020204" pitchFamily="34" charset="0"/>
                <a:cs typeface="Arial" panose="020B0604020202020204" pitchFamily="34" charset="0"/>
                <a:sym typeface="Symbol" panose="05050102010706020507" pitchFamily="18" charset="2"/>
              </a:rPr>
              <a:t> four-momenta</a:t>
            </a:r>
          </a:p>
        </p:txBody>
      </p:sp>
      <p:sp>
        <p:nvSpPr>
          <p:cNvPr id="2" name="TextBox 1">
            <a:extLst>
              <a:ext uri="{FF2B5EF4-FFF2-40B4-BE49-F238E27FC236}">
                <a16:creationId xmlns:a16="http://schemas.microsoft.com/office/drawing/2014/main" id="{AB5D44EB-D3E9-3CA5-CBFB-16100E75488D}"/>
              </a:ext>
            </a:extLst>
          </p:cNvPr>
          <p:cNvSpPr txBox="1"/>
          <p:nvPr/>
        </p:nvSpPr>
        <p:spPr>
          <a:xfrm rot="20400000">
            <a:off x="1955045" y="3105836"/>
            <a:ext cx="8579934" cy="646331"/>
          </a:xfrm>
          <a:prstGeom prst="rect">
            <a:avLst/>
          </a:prstGeom>
          <a:solidFill>
            <a:schemeClr val="bg1">
              <a:lumMod val="8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dirty="0">
                <a:solidFill>
                  <a:srgbClr val="000000"/>
                </a:solidFill>
                <a:latin typeface="Arial" panose="020B0604020202020204"/>
                <a:cs typeface="Comic Sans MS"/>
              </a:rPr>
              <a:t>Identical study can be done with </a:t>
            </a:r>
            <a:r>
              <a:rPr lang="en-US" dirty="0">
                <a:solidFill>
                  <a:srgbClr val="000000"/>
                </a:solidFill>
                <a:latin typeface="Arial" panose="020B0604020202020204"/>
              </a:rPr>
              <a:t>J/</a:t>
            </a:r>
            <a:r>
              <a:rPr lang="en-US" dirty="0" err="1">
                <a:solidFill>
                  <a:srgbClr val="000000"/>
                </a:solidFill>
                <a:latin typeface="Arial" panose="020B0604020202020204"/>
              </a:rPr>
              <a:t>Ψ</a:t>
            </a:r>
            <a:r>
              <a:rPr lang="en-US" dirty="0">
                <a:solidFill>
                  <a:srgbClr val="000000"/>
                </a:solidFill>
                <a:latin typeface="Arial" panose="020B0604020202020204"/>
              </a:rPr>
              <a:t> at EIC cross section and single spin asymmetry A</a:t>
            </a:r>
            <a:r>
              <a:rPr lang="en-US" baseline="-25000" dirty="0">
                <a:solidFill>
                  <a:srgbClr val="000000"/>
                </a:solidFill>
                <a:latin typeface="Arial" panose="020B0604020202020204"/>
              </a:rPr>
              <a:t>UT</a:t>
            </a:r>
            <a:endParaRPr lang="en-US" baseline="-25000" dirty="0">
              <a:solidFill>
                <a:srgbClr val="000000"/>
              </a:solidFill>
              <a:latin typeface="Arial" panose="020B0604020202020204"/>
              <a:cs typeface="Comic Sans MS"/>
            </a:endParaRPr>
          </a:p>
        </p:txBody>
      </p:sp>
      <p:pic>
        <p:nvPicPr>
          <p:cNvPr id="5" name="Picture 4">
            <a:extLst>
              <a:ext uri="{FF2B5EF4-FFF2-40B4-BE49-F238E27FC236}">
                <a16:creationId xmlns:a16="http://schemas.microsoft.com/office/drawing/2014/main" id="{69D2146D-57E5-4E9E-67CD-963020BDE74B}"/>
              </a:ext>
            </a:extLst>
          </p:cNvPr>
          <p:cNvPicPr>
            <a:picLocks noChangeAspect="1"/>
          </p:cNvPicPr>
          <p:nvPr/>
        </p:nvPicPr>
        <p:blipFill>
          <a:blip r:embed="rId3"/>
          <a:stretch>
            <a:fillRect/>
          </a:stretch>
        </p:blipFill>
        <p:spPr>
          <a:xfrm>
            <a:off x="11411955" y="17268"/>
            <a:ext cx="761999" cy="659189"/>
          </a:xfrm>
          <a:prstGeom prst="rect">
            <a:avLst/>
          </a:prstGeom>
        </p:spPr>
      </p:pic>
    </p:spTree>
    <p:extLst>
      <p:ext uri="{BB962C8B-B14F-4D97-AF65-F5344CB8AC3E}">
        <p14:creationId xmlns:p14="http://schemas.microsoft.com/office/powerpoint/2010/main" val="298599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1_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Standard_Compressed_060121" id="{81931DB4-BE11-AC4C-8733-C612231D0574}" vid="{9DFA2559-1B1D-A844-9731-917E9F0BD7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5460</TotalTime>
  <Words>1616</Words>
  <Application>Microsoft Macintosh PowerPoint</Application>
  <PresentationFormat>Widescreen</PresentationFormat>
  <Paragraphs>125</Paragraphs>
  <Slides>17</Slides>
  <Notes>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8" baseType="lpstr">
      <vt:lpstr>ＭＳ Ｐゴシック</vt:lpstr>
      <vt:lpstr>Arial</vt:lpstr>
      <vt:lpstr>Calibri</vt:lpstr>
      <vt:lpstr>Cambria Math</vt:lpstr>
      <vt:lpstr>Comic Sans MS</vt:lpstr>
      <vt:lpstr>Symbol</vt:lpstr>
      <vt:lpstr>Times New Roman</vt:lpstr>
      <vt:lpstr>Wingdings</vt:lpstr>
      <vt:lpstr>BNL</vt:lpstr>
      <vt:lpstr>1_BNL</vt:lpstr>
      <vt:lpstr>Equation</vt:lpstr>
      <vt:lpstr>Q1. What activities are planned for the shutdown and can you start Run 25 earlier than late March? How much earlier? </vt:lpstr>
      <vt:lpstr>Q2. On Slide 13 of Lijuan’s presentation, she showed a projection (green band) for gamma-jet I_AA with anticipated Run 25 AuAu statistics, and pp statistics from Run 24. What is the statistical error bar on this I_AA from only the pp statistics? From only the AuAu statistics? And does the band include an estimate of systematic error? Please also answer this question for other hard probes observables important to the STAR program where a pp reference measurement is critical.</vt:lpstr>
      <vt:lpstr>PowerPoint Presentation</vt:lpstr>
      <vt:lpstr>Probing Non-linear QCD effects</vt:lpstr>
      <vt:lpstr>Probing Non-linear QCD effects</vt:lpstr>
      <vt:lpstr>EIC: Probing Non-linear QCD effects</vt:lpstr>
      <vt:lpstr>PowerPoint Presentation</vt:lpstr>
      <vt:lpstr>3d Spatial Imaging through UPC </vt:lpstr>
      <vt:lpstr>Exclusive Upsilon Production</vt:lpstr>
      <vt:lpstr>PowerPoint Presentation</vt:lpstr>
      <vt:lpstr>Q6. If, after the completion of the Au+Au collisions, there are additional 2 or 3 or 4 weeks available, would your priorities change? </vt:lpstr>
      <vt:lpstr>PowerPoint Presentation</vt:lpstr>
      <vt:lpstr>Q8. Could you update the PAC on your current efforts and plans for data preservation?</vt:lpstr>
      <vt:lpstr>Q9. What is the status/timing of the FXT BESII data analysis?</vt:lpstr>
      <vt:lpstr>Q10. Last year we recommended BNL to assist STAR in finding the necessary resources (computing and IT-personnel) to achieve timely completion of the BES-II analyses. Can you update us on whether and how the problem was resolved? </vt:lpstr>
      <vt:lpstr>Backup</vt:lpstr>
      <vt:lpstr>Some Facts about UPC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Capasso, Frances</dc:creator>
  <cp:keywords/>
  <dc:description/>
  <cp:lastModifiedBy>Ruan, Lijuan</cp:lastModifiedBy>
  <cp:revision>321</cp:revision>
  <dcterms:created xsi:type="dcterms:W3CDTF">2023-01-06T14:54:33Z</dcterms:created>
  <dcterms:modified xsi:type="dcterms:W3CDTF">2024-11-08T10:43:36Z</dcterms:modified>
  <cp:category/>
</cp:coreProperties>
</file>