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1289" r:id="rId3"/>
    <p:sldId id="1349" r:id="rId4"/>
    <p:sldId id="1358" r:id="rId5"/>
    <p:sldId id="1364" r:id="rId6"/>
    <p:sldId id="1265" r:id="rId7"/>
    <p:sldId id="5703" r:id="rId8"/>
    <p:sldId id="5704" r:id="rId9"/>
    <p:sldId id="1340" r:id="rId10"/>
    <p:sldId id="5702" r:id="rId11"/>
    <p:sldId id="5709" r:id="rId12"/>
    <p:sldId id="3753" r:id="rId13"/>
    <p:sldId id="5705" r:id="rId14"/>
    <p:sldId id="5706" r:id="rId15"/>
    <p:sldId id="5707" r:id="rId16"/>
    <p:sldId id="1322" r:id="rId17"/>
    <p:sldId id="3774" r:id="rId18"/>
    <p:sldId id="5708" r:id="rId19"/>
    <p:sldId id="1372" r:id="rId20"/>
    <p:sldId id="1382" r:id="rId21"/>
    <p:sldId id="367" r:id="rId22"/>
    <p:sldId id="1366" r:id="rId23"/>
    <p:sldId id="80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0FA00"/>
    <a:srgbClr val="0432FF"/>
    <a:srgbClr val="9437FF"/>
    <a:srgbClr val="FF40FF"/>
    <a:srgbClr val="011893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46"/>
    <p:restoredTop sz="94694"/>
  </p:normalViewPr>
  <p:slideViewPr>
    <p:cSldViewPr snapToGrid="0" snapToObjects="1">
      <p:cViewPr varScale="1">
        <p:scale>
          <a:sx n="113" d="100"/>
          <a:sy n="113" d="100"/>
        </p:scale>
        <p:origin x="19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details in backup</a:t>
            </a:r>
          </a:p>
          <a:p>
            <a:r>
              <a:rPr lang="en-US" dirty="0"/>
              <a:t>picture</a:t>
            </a:r>
            <a:r>
              <a:rPr lang="en-US" baseline="0" dirty="0"/>
              <a:t> much more schematic / carton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08EBF-2233-CE4E-A001-2D4667C35E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5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1E37-EE90-1647-8B0C-2560B7C6EC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48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715375" cy="477760"/>
          </a:xfrm>
        </p:spPr>
        <p:txBody>
          <a:bodyPr/>
          <a:lstStyle>
            <a:lvl1pPr>
              <a:defRPr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 anchor="ctr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B01AD43-7665-4F46-BEFA-8DECD8160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163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4" y="0"/>
            <a:ext cx="8715375" cy="67119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53192" y="6370637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2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53192" y="6377894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53192" y="6370637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53192" y="6370637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2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314D3E-74BB-6547-89B9-C8119AF1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0"/>
            <a:ext cx="8286750" cy="64007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53192" y="6370637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2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34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0"/>
            <a:ext cx="8286750" cy="64007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53192" y="6370637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2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29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4" y="-7749"/>
            <a:ext cx="8715375" cy="691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691514"/>
            <a:ext cx="8286750" cy="5480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53192" y="6370637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200" b="1">
                <a:solidFill>
                  <a:schemeClr val="accent3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7" r:id="rId6"/>
    <p:sldLayoutId id="2147483674" r:id="rId7"/>
    <p:sldLayoutId id="2147483666" r:id="rId8"/>
    <p:sldLayoutId id="2147483675" r:id="rId9"/>
    <p:sldLayoutId id="2147483676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i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3"/>
        </a:buClr>
        <a:buFont typeface="Wingdings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Wingdings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3">
            <a:lumMod val="75000"/>
          </a:schemeClr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>
            <a:lumMod val="50000"/>
          </a:schemeClr>
        </a:buClr>
        <a:buFont typeface="Wingdings" pitchFamily="2" charset="2"/>
        <a:buChar char="ü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png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10" Type="http://schemas.openxmlformats.org/officeDocument/2006/relationships/image" Target="../media/image62.emf"/><Relationship Id="rId4" Type="http://schemas.openxmlformats.org/officeDocument/2006/relationships/image" Target="../media/image56.png"/><Relationship Id="rId9" Type="http://schemas.openxmlformats.org/officeDocument/2006/relationships/image" Target="../media/image6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67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5.bin"/><Relationship Id="rId5" Type="http://schemas.openxmlformats.org/officeDocument/2006/relationships/hyperlink" Target="http://arxiv.org/abs/arXiv:1506.01415" TargetMode="External"/><Relationship Id="rId4" Type="http://schemas.openxmlformats.org/officeDocument/2006/relationships/image" Target="../media/image6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tif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png"/><Relationship Id="rId5" Type="http://schemas.openxmlformats.org/officeDocument/2006/relationships/image" Target="../media/image74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21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5.png"/><Relationship Id="rId5" Type="http://schemas.openxmlformats.org/officeDocument/2006/relationships/image" Target="../media/image640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0.png"/><Relationship Id="rId5" Type="http://schemas.openxmlformats.org/officeDocument/2006/relationships/image" Target="../media/image850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gif"/><Relationship Id="rId7" Type="http://schemas.openxmlformats.org/officeDocument/2006/relationships/image" Target="../media/image33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2.pn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382" y="2171936"/>
            <a:ext cx="8887503" cy="1465115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/>
              </a:rPr>
              <a:t>The </a:t>
            </a:r>
            <a:r>
              <a:rPr lang="en-US" dirty="0" err="1">
                <a:cs typeface="Arial"/>
              </a:rPr>
              <a:t>eA</a:t>
            </a:r>
            <a:r>
              <a:rPr lang="en-US" dirty="0">
                <a:cs typeface="Arial"/>
              </a:rPr>
              <a:t> – </a:t>
            </a:r>
            <a:r>
              <a:rPr lang="en-US" dirty="0" err="1">
                <a:cs typeface="Arial"/>
              </a:rPr>
              <a:t>pA</a:t>
            </a:r>
            <a:r>
              <a:rPr lang="en-US" dirty="0">
                <a:cs typeface="Arial"/>
              </a:rPr>
              <a:t> Synergies 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and 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Complementarities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625" y="5091303"/>
            <a:ext cx="8286750" cy="512344"/>
          </a:xfrm>
        </p:spPr>
        <p:txBody>
          <a:bodyPr/>
          <a:lstStyle/>
          <a:p>
            <a:r>
              <a:rPr lang="en-US" dirty="0"/>
              <a:t>Elke-Caroline </a:t>
            </a:r>
            <a:r>
              <a:rPr lang="en-US" dirty="0" err="1"/>
              <a:t>Aschenauer</a:t>
            </a:r>
            <a:r>
              <a:rPr lang="en-US" dirty="0"/>
              <a:t> (BNL)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9CEEA-06BE-B24B-86A9-03043F827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Probing Non-linear QCD effects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62AD60-9855-5D46-AFB7-AF776D19D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84234" y="6442231"/>
            <a:ext cx="2057400" cy="22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432FF"/>
                </a:solidFill>
                <a:latin typeface="+mj-lt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b="0" smtClean="0">
                <a:solidFill>
                  <a:schemeClr val="accent3"/>
                </a:solidFill>
                <a:latin typeface="+mn-lt"/>
              </a:rPr>
              <a:pPr/>
              <a:t>10</a:t>
            </a:fld>
            <a:endParaRPr lang="en-US" b="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073AA-A1BE-6247-B66F-BB652CA2F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4" t="1219" r="-1"/>
          <a:stretch/>
        </p:blipFill>
        <p:spPr>
          <a:xfrm>
            <a:off x="3256247" y="2182086"/>
            <a:ext cx="2728175" cy="37034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AA828A-3BB3-E64E-8E07-C7DE9BF4A411}"/>
              </a:ext>
            </a:extLst>
          </p:cNvPr>
          <p:cNvSpPr txBox="1"/>
          <p:nvPr/>
        </p:nvSpPr>
        <p:spPr>
          <a:xfrm>
            <a:off x="226912" y="584537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Times New Roman" panose="02020603050405020304" pitchFamily="18" charset="0"/>
              </a:rPr>
              <a:t>Forward </a:t>
            </a:r>
            <a:r>
              <a:rPr lang="en-US" sz="1400" dirty="0" err="1">
                <a:cs typeface="Times New Roman" panose="02020603050405020304" pitchFamily="18" charset="0"/>
              </a:rPr>
              <a:t>rapidities</a:t>
            </a:r>
            <a:r>
              <a:rPr lang="en-US" sz="1400" dirty="0">
                <a:cs typeface="Times New Roman" panose="02020603050405020304" pitchFamily="18" charset="0"/>
              </a:rPr>
              <a:t> at STAR provide an absolutely </a:t>
            </a:r>
          </a:p>
          <a:p>
            <a:pPr algn="ctr"/>
            <a:r>
              <a:rPr lang="en-US" sz="1400" dirty="0">
                <a:cs typeface="Times New Roman" panose="02020603050405020304" pitchFamily="18" charset="0"/>
              </a:rPr>
              <a:t>unique opportunity to have very high gluon densities</a:t>
            </a:r>
          </a:p>
          <a:p>
            <a:pPr algn="ctr"/>
            <a:r>
              <a:rPr lang="en-US" sz="1400" dirty="0">
                <a:solidFill>
                  <a:schemeClr val="accent2"/>
                </a:solidFill>
                <a:cs typeface="Times New Roman" panose="02020603050405020304" pitchFamily="18" charset="0"/>
                <a:sym typeface="Wingdings"/>
              </a:rPr>
              <a:t> </a:t>
            </a:r>
            <a:r>
              <a:rPr lang="en-US" sz="1400" dirty="0">
                <a:solidFill>
                  <a:schemeClr val="accent2"/>
                </a:solidFill>
                <a:cs typeface="Times New Roman" panose="02020603050405020304" pitchFamily="18" charset="0"/>
              </a:rPr>
              <a:t>proton – Au collisions</a:t>
            </a:r>
          </a:p>
          <a:p>
            <a:pPr algn="ctr"/>
            <a:r>
              <a:rPr lang="en-US" sz="1400" dirty="0">
                <a:cs typeface="Times New Roman" panose="02020603050405020304" pitchFamily="18" charset="0"/>
              </a:rPr>
              <a:t>combined with an unambiguous observable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D4C575-08BC-B448-8F6C-DCF714B7DC54}"/>
              </a:ext>
            </a:extLst>
          </p:cNvPr>
          <p:cNvGrpSpPr>
            <a:grpSpLocks noChangeAspect="1"/>
          </p:cNvGrpSpPr>
          <p:nvPr/>
        </p:nvGrpSpPr>
        <p:grpSpPr>
          <a:xfrm>
            <a:off x="5261151" y="1034018"/>
            <a:ext cx="655134" cy="1254254"/>
            <a:chOff x="1785475" y="1524000"/>
            <a:chExt cx="2139646" cy="4096340"/>
          </a:xfrm>
        </p:grpSpPr>
        <p:pic>
          <p:nvPicPr>
            <p:cNvPr id="7" name="Picture 20" descr="jet_schematic_seed">
              <a:extLst>
                <a:ext uri="{FF2B5EF4-FFF2-40B4-BE49-F238E27FC236}">
                  <a16:creationId xmlns:a16="http://schemas.microsoft.com/office/drawing/2014/main" id="{82B0EDA8-9BBC-3A4A-BC7E-4ADB060D20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-10000" contrast="20000"/>
            </a:blip>
            <a:srcRect t="4557"/>
            <a:stretch/>
          </p:blipFill>
          <p:spPr bwMode="auto">
            <a:xfrm>
              <a:off x="2162385" y="1524000"/>
              <a:ext cx="1762736" cy="216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0" descr="jet_schematic_seed">
              <a:extLst>
                <a:ext uri="{FF2B5EF4-FFF2-40B4-BE49-F238E27FC236}">
                  <a16:creationId xmlns:a16="http://schemas.microsoft.com/office/drawing/2014/main" id="{A8C1393B-A1B5-8540-ADF3-2520FD0B2C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-10000" contrast="20000"/>
            </a:blip>
            <a:srcRect t="4557" b="5482"/>
            <a:stretch/>
          </p:blipFill>
          <p:spPr bwMode="auto">
            <a:xfrm rot="12000000">
              <a:off x="1785475" y="3575259"/>
              <a:ext cx="1762736" cy="2045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993EDF6-E824-5C46-AF39-218BF5D08D5C}"/>
              </a:ext>
            </a:extLst>
          </p:cNvPr>
          <p:cNvSpPr txBox="1"/>
          <p:nvPr/>
        </p:nvSpPr>
        <p:spPr>
          <a:xfrm>
            <a:off x="4648200" y="139198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139E46-27E0-8843-B171-75DE37BCDD20}"/>
              </a:ext>
            </a:extLst>
          </p:cNvPr>
          <p:cNvSpPr txBox="1"/>
          <p:nvPr/>
        </p:nvSpPr>
        <p:spPr>
          <a:xfrm>
            <a:off x="6433249" y="1370343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337387-40A6-C740-A0C3-218D9A0A28E2}"/>
              </a:ext>
            </a:extLst>
          </p:cNvPr>
          <p:cNvCxnSpPr/>
          <p:nvPr/>
        </p:nvCxnSpPr>
        <p:spPr>
          <a:xfrm>
            <a:off x="5816321" y="1661145"/>
            <a:ext cx="86938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44C627-F00D-CB48-96C1-1CAE41B544E0}"/>
              </a:ext>
            </a:extLst>
          </p:cNvPr>
          <p:cNvCxnSpPr/>
          <p:nvPr/>
        </p:nvCxnSpPr>
        <p:spPr>
          <a:xfrm>
            <a:off x="4664435" y="1665626"/>
            <a:ext cx="824753" cy="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E31A8E8-7EAF-F74D-8914-79E9A9195EDF}"/>
              </a:ext>
            </a:extLst>
          </p:cNvPr>
          <p:cNvSpPr txBox="1"/>
          <p:nvPr/>
        </p:nvSpPr>
        <p:spPr>
          <a:xfrm>
            <a:off x="7030291" y="1382179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4A431A-8289-AE42-B3BE-34FE3C40AD2D}"/>
              </a:ext>
            </a:extLst>
          </p:cNvPr>
          <p:cNvSpPr txBox="1"/>
          <p:nvPr/>
        </p:nvSpPr>
        <p:spPr>
          <a:xfrm>
            <a:off x="8732452" y="1382179"/>
            <a:ext cx="335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F2A71C-54A7-E543-842B-22581B41E353}"/>
              </a:ext>
            </a:extLst>
          </p:cNvPr>
          <p:cNvGrpSpPr>
            <a:grpSpLocks noChangeAspect="1"/>
          </p:cNvGrpSpPr>
          <p:nvPr/>
        </p:nvGrpSpPr>
        <p:grpSpPr>
          <a:xfrm>
            <a:off x="7653081" y="1024210"/>
            <a:ext cx="655134" cy="1254254"/>
            <a:chOff x="1785475" y="1524000"/>
            <a:chExt cx="2139646" cy="4096340"/>
          </a:xfrm>
        </p:grpSpPr>
        <p:pic>
          <p:nvPicPr>
            <p:cNvPr id="16" name="Picture 20" descr="jet_schematic_seed">
              <a:extLst>
                <a:ext uri="{FF2B5EF4-FFF2-40B4-BE49-F238E27FC236}">
                  <a16:creationId xmlns:a16="http://schemas.microsoft.com/office/drawing/2014/main" id="{5D3998B2-1A3F-E14D-928F-B27EF2CC4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-10000" contrast="20000"/>
            </a:blip>
            <a:srcRect t="4557"/>
            <a:stretch/>
          </p:blipFill>
          <p:spPr bwMode="auto">
            <a:xfrm>
              <a:off x="2162385" y="1524000"/>
              <a:ext cx="1762736" cy="216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0" descr="jet_schematic_seed">
              <a:extLst>
                <a:ext uri="{FF2B5EF4-FFF2-40B4-BE49-F238E27FC236}">
                  <a16:creationId xmlns:a16="http://schemas.microsoft.com/office/drawing/2014/main" id="{50947870-D67B-D04B-95DB-9A07E49E8E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-10000" contrast="20000"/>
            </a:blip>
            <a:srcRect t="4557" b="5482"/>
            <a:stretch/>
          </p:blipFill>
          <p:spPr bwMode="auto">
            <a:xfrm rot="12000000">
              <a:off x="1785475" y="3575259"/>
              <a:ext cx="1762736" cy="2045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jet_schematic_seed">
            <a:extLst>
              <a:ext uri="{FF2B5EF4-FFF2-40B4-BE49-F238E27FC236}">
                <a16:creationId xmlns:a16="http://schemas.microsoft.com/office/drawing/2014/main" id="{A4332C5B-0D1D-8B4A-B331-A07234C8E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-10000" contrast="20000"/>
          </a:blip>
          <a:srcRect t="4557"/>
          <a:stretch/>
        </p:blipFill>
        <p:spPr bwMode="auto">
          <a:xfrm>
            <a:off x="7757138" y="1016387"/>
            <a:ext cx="539729" cy="66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34BFC09-4A5A-694D-A416-7F6E859103BD}"/>
              </a:ext>
            </a:extLst>
          </p:cNvPr>
          <p:cNvCxnSpPr/>
          <p:nvPr/>
        </p:nvCxnSpPr>
        <p:spPr>
          <a:xfrm>
            <a:off x="8198412" y="1651337"/>
            <a:ext cx="86938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4D5D7C-DD71-B648-9847-ED1F13F7715C}"/>
              </a:ext>
            </a:extLst>
          </p:cNvPr>
          <p:cNvCxnSpPr/>
          <p:nvPr/>
        </p:nvCxnSpPr>
        <p:spPr>
          <a:xfrm>
            <a:off x="7046526" y="1655818"/>
            <a:ext cx="824753" cy="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2B19729-D3F9-DB45-9477-9B7C8B1060FB}"/>
              </a:ext>
            </a:extLst>
          </p:cNvPr>
          <p:cNvSpPr txBox="1"/>
          <p:nvPr/>
        </p:nvSpPr>
        <p:spPr>
          <a:xfrm>
            <a:off x="2853397" y="26255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104A0C-51BF-C747-96F5-BD51B590C3B5}"/>
              </a:ext>
            </a:extLst>
          </p:cNvPr>
          <p:cNvSpPr txBox="1"/>
          <p:nvPr/>
        </p:nvSpPr>
        <p:spPr>
          <a:xfrm>
            <a:off x="4522779" y="581723"/>
            <a:ext cx="4382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cs typeface="Times New Roman" panose="02020603050405020304" pitchFamily="18" charset="0"/>
              </a:rPr>
              <a:t>counting experiment of di-hadrons in pp and </a:t>
            </a:r>
            <a:r>
              <a:rPr lang="en-US" sz="1400" dirty="0" err="1">
                <a:cs typeface="Times New Roman" panose="02020603050405020304" pitchFamily="18" charset="0"/>
              </a:rPr>
              <a:t>pA</a:t>
            </a:r>
            <a:endParaRPr lang="en-US" sz="1400" dirty="0"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solidFill>
                  <a:schemeClr val="accent2"/>
                </a:solidFill>
                <a:cs typeface="Times New Roman" panose="02020603050405020304" pitchFamily="18" charset="0"/>
              </a:rPr>
              <a:t>Saturation: Disappearance of backward hadron in </a:t>
            </a:r>
            <a:r>
              <a:rPr lang="en-US" sz="1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pA</a:t>
            </a:r>
            <a:endParaRPr lang="en-US" sz="1400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CustomShape 7">
            <a:extLst>
              <a:ext uri="{FF2B5EF4-FFF2-40B4-BE49-F238E27FC236}">
                <a16:creationId xmlns:a16="http://schemas.microsoft.com/office/drawing/2014/main" id="{0B16952F-54E0-4849-A664-FBFDD50317A1}"/>
              </a:ext>
            </a:extLst>
          </p:cNvPr>
          <p:cNvSpPr/>
          <p:nvPr/>
        </p:nvSpPr>
        <p:spPr>
          <a:xfrm>
            <a:off x="345100" y="5906609"/>
            <a:ext cx="8555026" cy="5915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6470" indent="-285750">
              <a:lnSpc>
                <a:spcPct val="100000"/>
              </a:lnSpc>
              <a:buClr>
                <a:schemeClr val="accent3"/>
              </a:buClr>
              <a:buSzPct val="100000"/>
              <a:buFont typeface="Wingdings" pitchFamily="2" charset="2"/>
              <a:buChar char="§"/>
            </a:pPr>
            <a:r>
              <a:rPr lang="en-US" sz="1600" b="1" strike="noStrike" spc="-1" dirty="0">
                <a:solidFill>
                  <a:schemeClr val="accent2"/>
                </a:solidFill>
                <a:ea typeface="Noto Sans CJK SC Regular"/>
              </a:rPr>
              <a:t>A dependence</a:t>
            </a:r>
            <a:r>
              <a:rPr lang="en-US" sz="1600" b="0" strike="noStrike" spc="-1" dirty="0">
                <a:solidFill>
                  <a:schemeClr val="accent2"/>
                </a:solidFill>
                <a:ea typeface="Noto Sans CJK SC Regular"/>
              </a:rPr>
              <a:t>: 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 Regular"/>
              </a:rPr>
              <a:t>at low </a:t>
            </a:r>
            <a:r>
              <a:rPr lang="en-US" sz="1600" b="0" strike="noStrike" spc="-1" dirty="0" err="1">
                <a:solidFill>
                  <a:srgbClr val="000000"/>
                </a:solidFill>
                <a:ea typeface="Noto Sans CJK SC Regular"/>
              </a:rPr>
              <a:t>p</a:t>
            </a:r>
            <a:r>
              <a:rPr lang="en-US" sz="1600" b="0" strike="noStrike" spc="-1" baseline="-33000" dirty="0" err="1">
                <a:solidFill>
                  <a:srgbClr val="000000"/>
                </a:solidFill>
                <a:ea typeface="Noto Sans CJK SC Regular"/>
              </a:rPr>
              <a:t>T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 Regular"/>
              </a:rPr>
              <a:t> more suppression in </a:t>
            </a:r>
            <a:r>
              <a:rPr lang="en-US" sz="1600" b="0" strike="noStrike" spc="-1" dirty="0" err="1">
                <a:solidFill>
                  <a:srgbClr val="000000"/>
                </a:solidFill>
                <a:ea typeface="Noto Sans CJK SC Regular"/>
              </a:rPr>
              <a:t>pAu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 Regular"/>
              </a:rPr>
              <a:t> than </a:t>
            </a:r>
            <a:r>
              <a:rPr lang="en-US" sz="1600" b="0" strike="noStrike" spc="-1" dirty="0" err="1">
                <a:solidFill>
                  <a:srgbClr val="000000"/>
                </a:solidFill>
                <a:ea typeface="Noto Sans CJK SC Regular"/>
              </a:rPr>
              <a:t>pAl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 Regular"/>
              </a:rPr>
              <a:t> relative to the pp</a:t>
            </a:r>
            <a:endParaRPr lang="en-US" sz="1600" b="0" strike="noStrike" spc="-1" dirty="0"/>
          </a:p>
          <a:p>
            <a:pPr marL="286470" indent="-285750">
              <a:lnSpc>
                <a:spcPct val="100000"/>
              </a:lnSpc>
              <a:buClr>
                <a:schemeClr val="accent3"/>
              </a:buClr>
              <a:buSzPct val="100000"/>
              <a:buFont typeface="Wingdings" pitchFamily="2" charset="2"/>
              <a:buChar char="§"/>
            </a:pPr>
            <a:r>
              <a:rPr lang="en-US" sz="1600" b="1" strike="noStrike" spc="-1" dirty="0">
                <a:solidFill>
                  <a:schemeClr val="accent2"/>
                </a:solidFill>
                <a:ea typeface="Noto Sans CJK SC Regular"/>
              </a:rPr>
              <a:t>x dependence</a:t>
            </a:r>
            <a:r>
              <a:rPr lang="en-US" sz="1600" b="0" strike="noStrike" spc="-1" dirty="0">
                <a:solidFill>
                  <a:schemeClr val="accent2"/>
                </a:solidFill>
                <a:ea typeface="Noto Sans CJK SC Regular"/>
              </a:rPr>
              <a:t>: 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 Regular"/>
              </a:rPr>
              <a:t>at high </a:t>
            </a:r>
            <a:r>
              <a:rPr lang="en-US" sz="1600" b="0" strike="noStrike" spc="-1" dirty="0" err="1">
                <a:solidFill>
                  <a:srgbClr val="000000"/>
                </a:solidFill>
                <a:ea typeface="Noto Sans CJK SC Regular"/>
              </a:rPr>
              <a:t>p</a:t>
            </a:r>
            <a:r>
              <a:rPr lang="en-US" sz="1600" b="0" strike="noStrike" spc="-1" baseline="-33000" dirty="0" err="1">
                <a:solidFill>
                  <a:srgbClr val="000000"/>
                </a:solidFill>
                <a:ea typeface="Noto Sans CJK SC Regular"/>
              </a:rPr>
              <a:t>T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 Regular"/>
              </a:rPr>
              <a:t> (large x) no suppression in </a:t>
            </a:r>
            <a:r>
              <a:rPr lang="en-US" sz="1600" b="0" strike="noStrike" spc="-1" dirty="0" err="1">
                <a:solidFill>
                  <a:srgbClr val="000000"/>
                </a:solidFill>
                <a:ea typeface="Noto Sans CJK SC Regular"/>
              </a:rPr>
              <a:t>pA</a:t>
            </a:r>
            <a:endParaRPr lang="en-US" sz="1600" b="0" strike="noStrike" spc="-1" dirty="0">
              <a:solidFill>
                <a:srgbClr val="000000"/>
              </a:solidFill>
              <a:ea typeface="Noto Sans CJK SC Regular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33302FB-2036-0341-8F03-4E71F64183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4" t="4279" r="2817" b="2587"/>
          <a:stretch/>
        </p:blipFill>
        <p:spPr>
          <a:xfrm>
            <a:off x="5947039" y="3179978"/>
            <a:ext cx="3045414" cy="2825082"/>
          </a:xfrm>
          <a:prstGeom prst="rect">
            <a:avLst/>
          </a:prstGeom>
        </p:spPr>
      </p:pic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5186B15A-09F7-2E45-9400-DA51FB5235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9944" y="3813344"/>
          <a:ext cx="1635398" cy="591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711111" imgH="6044444" progId="Equation.DSMT4">
                  <p:embed/>
                </p:oleObj>
              </mc:Choice>
              <mc:Fallback>
                <p:oleObj name="Equation" r:id="rId5" imgW="16711111" imgH="6044444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5186B15A-09F7-2E45-9400-DA51FB5235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944" y="3813344"/>
                        <a:ext cx="1635398" cy="591507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84166D92-315F-6D4B-9E1D-DBBCD3E28DE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34177" y="1511536"/>
            <a:ext cx="2728174" cy="2085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BF6833-E636-6642-BFCB-769223C9EBB7}"/>
                  </a:ext>
                </a:extLst>
              </p:cNvPr>
              <p:cNvSpPr txBox="1"/>
              <p:nvPr/>
            </p:nvSpPr>
            <p:spPr>
              <a:xfrm>
                <a:off x="882391" y="4609169"/>
                <a:ext cx="1818639" cy="115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2"/>
                    </a:solidFill>
                    <a:ea typeface="Microsoft YaHei UI" panose="020B0503020204020204" pitchFamily="34" charset="-122"/>
                  </a:rPr>
                  <a:t>Observable</a:t>
                </a:r>
                <a:r>
                  <a:rPr lang="en-US" sz="1400" dirty="0">
                    <a:solidFill>
                      <a:srgbClr val="0432FF"/>
                    </a:solidFill>
                    <a:ea typeface="Microsoft YaHei UI" panose="020B0503020204020204" pitchFamily="34" charset="-122"/>
                  </a:rPr>
                  <a:t>: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𝑝𝑎𝑖𝑟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𝑡𝑟𝑖𝑔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∆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sz="14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𝑏𝑖𝑛</m:t>
                        </m:r>
                      </m:den>
                    </m:f>
                  </m:oMath>
                </a14:m>
                <a:r>
                  <a:rPr lang="en-US" sz="1400" dirty="0"/>
                  <a:t>, 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𝑡𝑟𝑖𝑔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1400" dirty="0"/>
                  <a:t>→ higher </a:t>
                </a:r>
                <a:r>
                  <a:rPr lang="en-US" sz="1400" dirty="0" err="1"/>
                  <a:t>p</a:t>
                </a:r>
                <a:r>
                  <a:rPr lang="en-US" sz="1400" baseline="-25000" dirty="0" err="1"/>
                  <a:t>T</a:t>
                </a:r>
                <a:endParaRPr lang="en-US" sz="1400" baseline="-25000" dirty="0"/>
              </a:p>
              <a:p>
                <a:pPr algn="ctr"/>
                <a:endParaRPr lang="en-US" sz="1400" b="1" dirty="0">
                  <a:solidFill>
                    <a:srgbClr val="0432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BF6833-E636-6642-BFCB-769223C9E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391" y="4609169"/>
                <a:ext cx="1818639" cy="1155894"/>
              </a:xfrm>
              <a:prstGeom prst="rect">
                <a:avLst/>
              </a:prstGeom>
              <a:blipFill>
                <a:blip r:embed="rId9"/>
                <a:stretch>
                  <a:fillRect t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D216123C-9FC2-E249-8C3E-B5A04839DBA2}"/>
              </a:ext>
            </a:extLst>
          </p:cNvPr>
          <p:cNvSpPr txBox="1"/>
          <p:nvPr/>
        </p:nvSpPr>
        <p:spPr>
          <a:xfrm>
            <a:off x="6977001" y="3068703"/>
            <a:ext cx="21226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/>
              <a:t>Phys.Rev.Lett</a:t>
            </a:r>
            <a:r>
              <a:rPr lang="en-US" sz="1000" i="1" dirty="0"/>
              <a:t>.</a:t>
            </a:r>
            <a:r>
              <a:rPr lang="en-US" sz="1000" dirty="0"/>
              <a:t> 129 (2022) 092501</a:t>
            </a:r>
          </a:p>
        </p:txBody>
      </p:sp>
    </p:spTree>
    <p:extLst>
      <p:ext uri="{BB962C8B-B14F-4D97-AF65-F5344CB8AC3E}">
        <p14:creationId xmlns:p14="http://schemas.microsoft.com/office/powerpoint/2010/main" val="192068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D01FA-0EDC-A666-15BA-B08C86A98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7ACBA-A83F-1029-15C6-24E60F56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Probing Non-linear QCD effects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615BF6-CE01-3DDB-CAD1-A1C54E743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84234" y="6442231"/>
            <a:ext cx="2057400" cy="22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432FF"/>
                </a:solidFill>
                <a:latin typeface="+mj-lt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b="0" smtClean="0">
                <a:solidFill>
                  <a:schemeClr val="accent3"/>
                </a:solidFill>
                <a:latin typeface="+mn-lt"/>
              </a:rPr>
              <a:pPr/>
              <a:t>11</a:t>
            </a:fld>
            <a:endParaRPr lang="en-US" b="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A70C7-52D1-5151-10DF-BAAFB08B2729}"/>
              </a:ext>
            </a:extLst>
          </p:cNvPr>
          <p:cNvSpPr txBox="1"/>
          <p:nvPr/>
        </p:nvSpPr>
        <p:spPr>
          <a:xfrm>
            <a:off x="226912" y="584537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Times New Roman" panose="02020603050405020304" pitchFamily="18" charset="0"/>
              </a:rPr>
              <a:t>Forward </a:t>
            </a:r>
            <a:r>
              <a:rPr lang="en-US" sz="1400" dirty="0" err="1">
                <a:cs typeface="Times New Roman" panose="02020603050405020304" pitchFamily="18" charset="0"/>
              </a:rPr>
              <a:t>rapidities</a:t>
            </a:r>
            <a:r>
              <a:rPr lang="en-US" sz="1400" dirty="0">
                <a:cs typeface="Times New Roman" panose="02020603050405020304" pitchFamily="18" charset="0"/>
              </a:rPr>
              <a:t> at STAR provide an absolutely </a:t>
            </a:r>
          </a:p>
          <a:p>
            <a:pPr algn="ctr"/>
            <a:r>
              <a:rPr lang="en-US" sz="1400" dirty="0">
                <a:cs typeface="Times New Roman" panose="02020603050405020304" pitchFamily="18" charset="0"/>
              </a:rPr>
              <a:t>unique opportunity to have very high gluon densities</a:t>
            </a:r>
          </a:p>
          <a:p>
            <a:pPr algn="ctr"/>
            <a:r>
              <a:rPr lang="en-US" sz="1400" dirty="0">
                <a:solidFill>
                  <a:schemeClr val="accent2"/>
                </a:solidFill>
                <a:cs typeface="Times New Roman" panose="02020603050405020304" pitchFamily="18" charset="0"/>
                <a:sym typeface="Wingdings"/>
              </a:rPr>
              <a:t> </a:t>
            </a:r>
            <a:r>
              <a:rPr lang="en-US" sz="1400" dirty="0">
                <a:solidFill>
                  <a:schemeClr val="accent2"/>
                </a:solidFill>
                <a:cs typeface="Times New Roman" panose="02020603050405020304" pitchFamily="18" charset="0"/>
              </a:rPr>
              <a:t>proton – Au collisions</a:t>
            </a:r>
          </a:p>
          <a:p>
            <a:pPr algn="ctr"/>
            <a:r>
              <a:rPr lang="en-US" sz="1400" dirty="0">
                <a:cs typeface="Times New Roman" panose="02020603050405020304" pitchFamily="18" charset="0"/>
              </a:rPr>
              <a:t>combined with an unambiguous observable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75AAFD-E1B2-B132-3D6C-729F11644F2F}"/>
              </a:ext>
            </a:extLst>
          </p:cNvPr>
          <p:cNvGrpSpPr>
            <a:grpSpLocks noChangeAspect="1"/>
          </p:cNvGrpSpPr>
          <p:nvPr/>
        </p:nvGrpSpPr>
        <p:grpSpPr>
          <a:xfrm>
            <a:off x="5261151" y="1034018"/>
            <a:ext cx="655134" cy="1254254"/>
            <a:chOff x="1785475" y="1524000"/>
            <a:chExt cx="2139646" cy="4096340"/>
          </a:xfrm>
        </p:grpSpPr>
        <p:pic>
          <p:nvPicPr>
            <p:cNvPr id="7" name="Picture 20" descr="jet_schematic_seed">
              <a:extLst>
                <a:ext uri="{FF2B5EF4-FFF2-40B4-BE49-F238E27FC236}">
                  <a16:creationId xmlns:a16="http://schemas.microsoft.com/office/drawing/2014/main" id="{0660B9C2-AB38-1FB1-AD93-991BE3C400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/>
            <a:stretch/>
          </p:blipFill>
          <p:spPr bwMode="auto">
            <a:xfrm>
              <a:off x="2162385" y="1524000"/>
              <a:ext cx="1762736" cy="216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0" descr="jet_schematic_seed">
              <a:extLst>
                <a:ext uri="{FF2B5EF4-FFF2-40B4-BE49-F238E27FC236}">
                  <a16:creationId xmlns:a16="http://schemas.microsoft.com/office/drawing/2014/main" id="{E3F5899B-2179-22CF-F8DE-65E4EFF7CC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 b="5482"/>
            <a:stretch/>
          </p:blipFill>
          <p:spPr bwMode="auto">
            <a:xfrm rot="12000000">
              <a:off x="1785475" y="3575259"/>
              <a:ext cx="1762736" cy="2045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AA7467B-4F83-08FA-450E-4B8E97C989B3}"/>
              </a:ext>
            </a:extLst>
          </p:cNvPr>
          <p:cNvSpPr txBox="1"/>
          <p:nvPr/>
        </p:nvSpPr>
        <p:spPr>
          <a:xfrm>
            <a:off x="4648200" y="139198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EE03D-D4B2-173E-A46E-DD4A4A65FFA3}"/>
              </a:ext>
            </a:extLst>
          </p:cNvPr>
          <p:cNvSpPr txBox="1"/>
          <p:nvPr/>
        </p:nvSpPr>
        <p:spPr>
          <a:xfrm>
            <a:off x="6433249" y="1370343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364668-7344-8893-4950-C635C870285C}"/>
              </a:ext>
            </a:extLst>
          </p:cNvPr>
          <p:cNvCxnSpPr/>
          <p:nvPr/>
        </p:nvCxnSpPr>
        <p:spPr>
          <a:xfrm>
            <a:off x="5816321" y="1661145"/>
            <a:ext cx="86938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47961B-372B-2D0F-23A2-BC29C891E6AA}"/>
              </a:ext>
            </a:extLst>
          </p:cNvPr>
          <p:cNvCxnSpPr/>
          <p:nvPr/>
        </p:nvCxnSpPr>
        <p:spPr>
          <a:xfrm>
            <a:off x="4664435" y="1665626"/>
            <a:ext cx="824753" cy="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6C3A757-4481-C0D8-F956-E309ABFF713A}"/>
              </a:ext>
            </a:extLst>
          </p:cNvPr>
          <p:cNvSpPr txBox="1"/>
          <p:nvPr/>
        </p:nvSpPr>
        <p:spPr>
          <a:xfrm>
            <a:off x="7030291" y="1382179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8A0D3-3B88-4518-AC38-94E148E9812E}"/>
              </a:ext>
            </a:extLst>
          </p:cNvPr>
          <p:cNvSpPr txBox="1"/>
          <p:nvPr/>
        </p:nvSpPr>
        <p:spPr>
          <a:xfrm>
            <a:off x="8732452" y="1382179"/>
            <a:ext cx="335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05CC34-DABD-BEA8-46A7-E661B3FE5F34}"/>
              </a:ext>
            </a:extLst>
          </p:cNvPr>
          <p:cNvGrpSpPr>
            <a:grpSpLocks noChangeAspect="1"/>
          </p:cNvGrpSpPr>
          <p:nvPr/>
        </p:nvGrpSpPr>
        <p:grpSpPr>
          <a:xfrm>
            <a:off x="7653081" y="1024210"/>
            <a:ext cx="655134" cy="1254254"/>
            <a:chOff x="1785475" y="1524000"/>
            <a:chExt cx="2139646" cy="4096340"/>
          </a:xfrm>
        </p:grpSpPr>
        <p:pic>
          <p:nvPicPr>
            <p:cNvPr id="16" name="Picture 20" descr="jet_schematic_seed">
              <a:extLst>
                <a:ext uri="{FF2B5EF4-FFF2-40B4-BE49-F238E27FC236}">
                  <a16:creationId xmlns:a16="http://schemas.microsoft.com/office/drawing/2014/main" id="{278718B4-7EF6-857B-ECB1-DF08A4686C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/>
            <a:stretch/>
          </p:blipFill>
          <p:spPr bwMode="auto">
            <a:xfrm>
              <a:off x="2162385" y="1524000"/>
              <a:ext cx="1762736" cy="216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0" descr="jet_schematic_seed">
              <a:extLst>
                <a:ext uri="{FF2B5EF4-FFF2-40B4-BE49-F238E27FC236}">
                  <a16:creationId xmlns:a16="http://schemas.microsoft.com/office/drawing/2014/main" id="{D355CF60-39B7-D499-3D65-EEC1F34ECF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-10000" contrast="20000"/>
            </a:blip>
            <a:srcRect t="4557" b="5482"/>
            <a:stretch/>
          </p:blipFill>
          <p:spPr bwMode="auto">
            <a:xfrm rot="12000000">
              <a:off x="1785475" y="3575259"/>
              <a:ext cx="1762736" cy="2045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 descr="jet_schematic_seed">
            <a:extLst>
              <a:ext uri="{FF2B5EF4-FFF2-40B4-BE49-F238E27FC236}">
                <a16:creationId xmlns:a16="http://schemas.microsoft.com/office/drawing/2014/main" id="{39A6A56F-678F-9B16-8C57-2D431B6A8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-10000" contrast="20000"/>
          </a:blip>
          <a:srcRect t="4557"/>
          <a:stretch/>
        </p:blipFill>
        <p:spPr bwMode="auto">
          <a:xfrm>
            <a:off x="7757138" y="1016387"/>
            <a:ext cx="539729" cy="66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2199611-68C1-9FBE-4897-48A8EA1A1643}"/>
              </a:ext>
            </a:extLst>
          </p:cNvPr>
          <p:cNvCxnSpPr/>
          <p:nvPr/>
        </p:nvCxnSpPr>
        <p:spPr>
          <a:xfrm>
            <a:off x="8198412" y="1651337"/>
            <a:ext cx="86938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38556AF-D967-0005-1658-304CE22739D1}"/>
              </a:ext>
            </a:extLst>
          </p:cNvPr>
          <p:cNvCxnSpPr/>
          <p:nvPr/>
        </p:nvCxnSpPr>
        <p:spPr>
          <a:xfrm>
            <a:off x="7046526" y="1655818"/>
            <a:ext cx="824753" cy="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41F89EE-F142-BDC0-D67F-EF25801AB7C9}"/>
              </a:ext>
            </a:extLst>
          </p:cNvPr>
          <p:cNvSpPr txBox="1"/>
          <p:nvPr/>
        </p:nvSpPr>
        <p:spPr>
          <a:xfrm>
            <a:off x="2853397" y="26255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B2B215-07E8-226B-1789-284661B193AB}"/>
              </a:ext>
            </a:extLst>
          </p:cNvPr>
          <p:cNvSpPr txBox="1"/>
          <p:nvPr/>
        </p:nvSpPr>
        <p:spPr>
          <a:xfrm>
            <a:off x="4522779" y="581723"/>
            <a:ext cx="4382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cs typeface="Times New Roman" panose="02020603050405020304" pitchFamily="18" charset="0"/>
              </a:rPr>
              <a:t>counting experiment of di-hadrons in pp and </a:t>
            </a:r>
            <a:r>
              <a:rPr lang="en-US" sz="1400" dirty="0" err="1">
                <a:cs typeface="Times New Roman" panose="02020603050405020304" pitchFamily="18" charset="0"/>
              </a:rPr>
              <a:t>pA</a:t>
            </a:r>
            <a:endParaRPr lang="en-US" sz="1400" dirty="0"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solidFill>
                  <a:schemeClr val="accent2"/>
                </a:solidFill>
                <a:cs typeface="Times New Roman" panose="02020603050405020304" pitchFamily="18" charset="0"/>
              </a:rPr>
              <a:t>Saturation: Disappearance of backward hadron in </a:t>
            </a:r>
            <a:r>
              <a:rPr lang="en-US" sz="1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pA</a:t>
            </a:r>
            <a:endParaRPr lang="en-US" sz="1400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2E32B099-779D-9E6A-432B-46673D3692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560551"/>
              </p:ext>
            </p:extLst>
          </p:nvPr>
        </p:nvGraphicFramePr>
        <p:xfrm>
          <a:off x="1049036" y="2511669"/>
          <a:ext cx="1635398" cy="591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711111" imgH="6044444" progId="Equation.DSMT4">
                  <p:embed/>
                </p:oleObj>
              </mc:Choice>
              <mc:Fallback>
                <p:oleObj name="Equation" r:id="rId3" imgW="16711111" imgH="6044444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5186B15A-09F7-2E45-9400-DA51FB5235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9036" y="2511669"/>
                        <a:ext cx="1635398" cy="591507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4761723-DB95-F763-BFBD-F66D7BB0807D}"/>
                  </a:ext>
                </a:extLst>
              </p:cNvPr>
              <p:cNvSpPr txBox="1"/>
              <p:nvPr/>
            </p:nvSpPr>
            <p:spPr>
              <a:xfrm>
                <a:off x="1011483" y="3307494"/>
                <a:ext cx="1818639" cy="115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2"/>
                    </a:solidFill>
                    <a:ea typeface="Microsoft YaHei UI" panose="020B0503020204020204" pitchFamily="34" charset="-122"/>
                  </a:rPr>
                  <a:t>Observable</a:t>
                </a:r>
                <a:r>
                  <a:rPr lang="en-US" sz="1400" dirty="0">
                    <a:solidFill>
                      <a:srgbClr val="0432FF"/>
                    </a:solidFill>
                    <a:ea typeface="Microsoft YaHei UI" panose="020B0503020204020204" pitchFamily="34" charset="-122"/>
                  </a:rPr>
                  <a:t>: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𝑝𝑎𝑖𝑟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𝑡𝑟𝑖𝑔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∆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sz="14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𝑏𝑖𝑛</m:t>
                        </m:r>
                      </m:den>
                    </m:f>
                  </m:oMath>
                </a14:m>
                <a:r>
                  <a:rPr lang="en-US" sz="1400" dirty="0"/>
                  <a:t>, 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𝑡𝑟𝑖𝑔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1400" dirty="0"/>
                  <a:t>→ higher </a:t>
                </a:r>
                <a:r>
                  <a:rPr lang="en-US" sz="1400" dirty="0" err="1"/>
                  <a:t>p</a:t>
                </a:r>
                <a:r>
                  <a:rPr lang="en-US" sz="1400" baseline="-25000" dirty="0" err="1"/>
                  <a:t>T</a:t>
                </a:r>
                <a:endParaRPr lang="en-US" sz="1400" baseline="-25000" dirty="0"/>
              </a:p>
              <a:p>
                <a:pPr algn="ctr"/>
                <a:endParaRPr lang="en-US" sz="1400" b="1" dirty="0">
                  <a:solidFill>
                    <a:srgbClr val="0432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4761723-DB95-F763-BFBD-F66D7BB0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483" y="3307494"/>
                <a:ext cx="1818639" cy="1155894"/>
              </a:xfrm>
              <a:prstGeom prst="rect">
                <a:avLst/>
              </a:prstGeom>
              <a:blipFill>
                <a:blip r:embed="rId5"/>
                <a:stretch>
                  <a:fillRect t="-1087" r="-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 descr="Chart, scatter chart&#10;&#10;Description automatically generated">
            <a:extLst>
              <a:ext uri="{FF2B5EF4-FFF2-40B4-BE49-F238E27FC236}">
                <a16:creationId xmlns:a16="http://schemas.microsoft.com/office/drawing/2014/main" id="{75515A49-1C31-D70D-80E5-38F212641F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810" y="2184007"/>
            <a:ext cx="5637007" cy="265626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3846444-8C9D-4D23-4263-F36774B268D1}"/>
              </a:ext>
            </a:extLst>
          </p:cNvPr>
          <p:cNvSpPr txBox="1"/>
          <p:nvPr/>
        </p:nvSpPr>
        <p:spPr>
          <a:xfrm>
            <a:off x="989703" y="1645920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Utilizing </a:t>
            </a:r>
            <a:r>
              <a:rPr lang="en-US" dirty="0" err="1"/>
              <a:t>fSTAR</a:t>
            </a:r>
            <a:r>
              <a:rPr lang="en-US" dirty="0"/>
              <a:t> in 2025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F971FF4-42C0-950C-1FE7-10D6FA31E439}"/>
                  </a:ext>
                </a:extLst>
              </p:cNvPr>
              <p:cNvSpPr txBox="1"/>
              <p:nvPr/>
            </p:nvSpPr>
            <p:spPr>
              <a:xfrm>
                <a:off x="428625" y="4769864"/>
                <a:ext cx="8461337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dirty="0"/>
                  <a:t>STAR forward upgrade provides charged hadron detection down </a:t>
                </a:r>
                <a:r>
                  <a:rPr lang="en-US" sz="1600" dirty="0" err="1">
                    <a:cs typeface="Times New Roman" panose="02020603050405020304" pitchFamily="18" charset="0"/>
                  </a:rPr>
                  <a:t>p</a:t>
                </a:r>
                <a:r>
                  <a:rPr lang="en-US" sz="1600" baseline="-25000" dirty="0" err="1">
                    <a:cs typeface="Times New Roman" panose="02020603050405020304" pitchFamily="18" charset="0"/>
                  </a:rPr>
                  <a:t>T</a:t>
                </a:r>
                <a:r>
                  <a:rPr lang="en-US" sz="1600" dirty="0">
                    <a:cs typeface="Times New Roman" panose="02020603050405020304" pitchFamily="18" charset="0"/>
                  </a:rPr>
                  <a:t> of 0.2 GeV/c</a:t>
                </a:r>
              </a:p>
              <a:p>
                <a:pPr algn="just"/>
                <a:r>
                  <a:rPr lang="en-US" sz="1600" dirty="0">
                    <a:solidFill>
                      <a:srgbClr val="0432FF"/>
                    </a:solidFill>
                    <a:sym typeface="Wingdings" pitchFamily="2" charset="2"/>
                  </a:rPr>
                  <a:t> </a:t>
                </a:r>
                <a:r>
                  <a:rPr lang="en-US" sz="1600" dirty="0">
                    <a:solidFill>
                      <a:srgbClr val="0432FF"/>
                    </a:solidFill>
                  </a:rPr>
                  <a:t>2025 data: </a:t>
                </a:r>
              </a:p>
              <a:p>
                <a:pPr marL="285750" indent="-285750" algn="just">
                  <a:buClr>
                    <a:srgbClr val="0432FF"/>
                  </a:buClr>
                  <a:buFont typeface="Wingdings" pitchFamily="2" charset="2"/>
                  <a:buChar char="§"/>
                </a:pPr>
                <a:r>
                  <a:rPr lang="en-US" sz="1600" dirty="0"/>
                  <a:t>Scan more complete x-Q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 phase space, compared to the 2015 data </a:t>
                </a:r>
              </a:p>
              <a:p>
                <a:pPr marL="285750" indent="-285750" algn="just">
                  <a:buClr>
                    <a:srgbClr val="0432FF"/>
                  </a:buClr>
                  <a:buFont typeface="Wingdings" pitchFamily="2" charset="2"/>
                  <a:buChar char="§"/>
                </a:pPr>
                <a:r>
                  <a:rPr lang="en-US" sz="1600" dirty="0"/>
                  <a:t>could not study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/>
                  <a:t> dependence for the 2015 data, limited statistics for di-</a:t>
                </a:r>
                <a:r>
                  <a:rPr lang="en-US" sz="1600" dirty="0">
                    <a:latin typeface="Symbol" pitchFamily="2" charset="2"/>
                  </a:rPr>
                  <a:t>p</a:t>
                </a:r>
                <a:r>
                  <a:rPr lang="en-US" sz="1600" dirty="0"/>
                  <a:t>0</a:t>
                </a:r>
              </a:p>
              <a:p>
                <a:pPr marL="285750" indent="-285750" algn="just">
                  <a:buClr>
                    <a:srgbClr val="0432FF"/>
                  </a:buClr>
                  <a:buFont typeface="Wingdings" pitchFamily="2" charset="2"/>
                  <a:buChar char="§"/>
                </a:pPr>
                <a:r>
                  <a:rPr lang="en-US" sz="1600" dirty="0"/>
                  <a:t>Access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b="0" dirty="0"/>
                  <a:t>, which is closer to the saturation region </a:t>
                </a:r>
                <a:r>
                  <a:rPr lang="en-US" sz="1600" b="0" dirty="0">
                    <a:sym typeface="Wingdings" pitchFamily="2" charset="2"/>
                  </a:rPr>
                  <a:t> </a:t>
                </a:r>
                <a:r>
                  <a:rPr lang="en-US" sz="1600" b="0" dirty="0"/>
                  <a:t>stronger suppression is expected!</a:t>
                </a:r>
              </a:p>
              <a:p>
                <a:pPr marL="285750" indent="-285750" algn="just">
                  <a:buClr>
                    <a:srgbClr val="0432FF"/>
                  </a:buClr>
                  <a:buFont typeface="Wingdings" pitchFamily="2" charset="2"/>
                  <a:buChar char="§"/>
                </a:pPr>
                <a:r>
                  <a:rPr lang="en-US" sz="1600" dirty="0"/>
                  <a:t>Much larger statistic </a:t>
                </a:r>
                <a:r>
                  <a:rPr lang="en-US" sz="1600" b="0" dirty="0"/>
                  <a:t>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b="0" dirty="0"/>
                  <a:t>, to test evolution of Q</a:t>
                </a:r>
                <a:r>
                  <a:rPr lang="en-US" sz="1600" b="0" baseline="-25000" dirty="0"/>
                  <a:t>s</a:t>
                </a:r>
                <a:r>
                  <a:rPr lang="en-US" sz="1600" b="0" dirty="0"/>
                  <a:t> with x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F971FF4-42C0-950C-1FE7-10D6FA31E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5" y="4769864"/>
                <a:ext cx="8461337" cy="1815882"/>
              </a:xfrm>
              <a:prstGeom prst="rect">
                <a:avLst/>
              </a:prstGeom>
              <a:blipFill>
                <a:blip r:embed="rId7"/>
                <a:stretch>
                  <a:fillRect l="-300" t="-694" r="-450" b="-3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B8F46BC-39BF-62F1-ED19-A112F4D092F9}"/>
              </a:ext>
            </a:extLst>
          </p:cNvPr>
          <p:cNvCxnSpPr>
            <a:cxnSpLocks/>
          </p:cNvCxnSpPr>
          <p:nvPr/>
        </p:nvCxnSpPr>
        <p:spPr bwMode="auto">
          <a:xfrm flipH="1">
            <a:off x="5073395" y="3204887"/>
            <a:ext cx="383418" cy="0"/>
          </a:xfrm>
          <a:prstGeom prst="straightConnector1">
            <a:avLst/>
          </a:prstGeom>
          <a:noFill/>
          <a:ln w="38100" cap="flat" cmpd="sng" algn="ctr">
            <a:solidFill>
              <a:srgbClr val="0432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B3E369F-81CB-ABE0-8BA4-7A93735FA8AF}"/>
              </a:ext>
            </a:extLst>
          </p:cNvPr>
          <p:cNvCxnSpPr>
            <a:cxnSpLocks/>
          </p:cNvCxnSpPr>
          <p:nvPr/>
        </p:nvCxnSpPr>
        <p:spPr bwMode="auto">
          <a:xfrm flipH="1">
            <a:off x="7818388" y="3195917"/>
            <a:ext cx="383418" cy="0"/>
          </a:xfrm>
          <a:prstGeom prst="straightConnector1">
            <a:avLst/>
          </a:prstGeom>
          <a:noFill/>
          <a:ln w="38100" cap="flat" cmpd="sng" algn="ctr">
            <a:solidFill>
              <a:srgbClr val="0432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2469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86750" cy="609600"/>
          </a:xfrm>
        </p:spPr>
        <p:txBody>
          <a:bodyPr>
            <a:normAutofit/>
          </a:bodyPr>
          <a:lstStyle/>
          <a:p>
            <a:r>
              <a:rPr lang="en-US" dirty="0"/>
              <a:t>EIC: Probing Non-linear QCD effects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6860789" y="6442231"/>
            <a:ext cx="2057400" cy="22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432FF"/>
                </a:solidFill>
                <a:latin typeface="+mj-lt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b="0" smtClean="0">
                <a:solidFill>
                  <a:schemeClr val="accent3"/>
                </a:solidFill>
                <a:latin typeface="+mn-lt"/>
              </a:rPr>
              <a:pPr/>
              <a:t>12</a:t>
            </a:fld>
            <a:endParaRPr lang="en-US" b="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286" y="869942"/>
            <a:ext cx="4596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EIC has the unique opportunity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have very high gluon densities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– lead collisions</a:t>
            </a:r>
          </a:p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Observable: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Di-hadrons (jets) in ep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01FCD4-3FAB-5646-AE91-1BFE4A4E8448}"/>
              </a:ext>
            </a:extLst>
          </p:cNvPr>
          <p:cNvSpPr txBox="1"/>
          <p:nvPr/>
        </p:nvSpPr>
        <p:spPr>
          <a:xfrm>
            <a:off x="4447563" y="603574"/>
            <a:ext cx="4547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 can 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map the transition </a:t>
            </a:r>
          </a:p>
          <a:p>
            <a:pPr algn="ctr"/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from a linear to a non-linear QCD regime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evolution of Q</a:t>
            </a:r>
            <a:r>
              <a:rPr lang="en-US" baseline="-25000" dirty="0">
                <a:solidFill>
                  <a:srgbClr val="0000FF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s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with x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000AFE3-2E63-9042-AC7E-60272825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868" y="1815469"/>
            <a:ext cx="3098797" cy="2302831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9542412-B080-534C-A0CB-22E1DE439F01}"/>
              </a:ext>
            </a:extLst>
          </p:cNvPr>
          <p:cNvCxnSpPr/>
          <p:nvPr/>
        </p:nvCxnSpPr>
        <p:spPr bwMode="auto">
          <a:xfrm flipH="1" flipV="1">
            <a:off x="5998400" y="3347935"/>
            <a:ext cx="1066801" cy="1693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003CAF9-82A1-4842-A097-A9DA13AE6F4C}"/>
              </a:ext>
            </a:extLst>
          </p:cNvPr>
          <p:cNvCxnSpPr/>
          <p:nvPr/>
        </p:nvCxnSpPr>
        <p:spPr bwMode="auto">
          <a:xfrm flipH="1" flipV="1">
            <a:off x="6480999" y="3356402"/>
            <a:ext cx="558800" cy="847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C4876EE-6691-2B43-B849-150BE5819175}"/>
              </a:ext>
            </a:extLst>
          </p:cNvPr>
          <p:cNvSpPr txBox="1"/>
          <p:nvPr/>
        </p:nvSpPr>
        <p:spPr>
          <a:xfrm>
            <a:off x="6887396" y="31193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x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AEF985F8-B65E-DC46-BEC3-4353C5DE3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227" y="4165497"/>
            <a:ext cx="2885715" cy="210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id="{476A3948-2473-904E-9286-1D6C3E723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477" y="4200417"/>
            <a:ext cx="2880953" cy="207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A8AE410-DEA1-1C4D-931C-1B677E175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149" y="4225973"/>
            <a:ext cx="2897143" cy="20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5BC754E-9C5A-BE43-8359-775D301D97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4" r="14335"/>
          <a:stretch/>
        </p:blipFill>
        <p:spPr>
          <a:xfrm>
            <a:off x="785817" y="3630246"/>
            <a:ext cx="3701189" cy="26734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17944B0-2D5E-354C-9673-CB1AED40B9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t="7767" r="13190"/>
          <a:stretch/>
        </p:blipFill>
        <p:spPr>
          <a:xfrm>
            <a:off x="1119856" y="3606538"/>
            <a:ext cx="3414970" cy="271288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2ABFE3-4EFE-6842-8AE8-11CD92E0B1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t="8569" r="13779"/>
          <a:stretch/>
        </p:blipFill>
        <p:spPr>
          <a:xfrm>
            <a:off x="1081750" y="3631290"/>
            <a:ext cx="3429000" cy="2675342"/>
          </a:xfrm>
          <a:prstGeom prst="rect">
            <a:avLst/>
          </a:prstGeom>
        </p:spPr>
      </p:pic>
      <p:sp>
        <p:nvSpPr>
          <p:cNvPr id="48" name="Left Arrow 47">
            <a:extLst>
              <a:ext uri="{FF2B5EF4-FFF2-40B4-BE49-F238E27FC236}">
                <a16:creationId xmlns:a16="http://schemas.microsoft.com/office/drawing/2014/main" id="{78046237-90E2-2C47-80D7-C3482A7D179A}"/>
              </a:ext>
            </a:extLst>
          </p:cNvPr>
          <p:cNvSpPr/>
          <p:nvPr/>
        </p:nvSpPr>
        <p:spPr bwMode="auto">
          <a:xfrm>
            <a:off x="4558235" y="4902192"/>
            <a:ext cx="982869" cy="188015"/>
          </a:xfrm>
          <a:prstGeom prst="lef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04EF2C8-EA51-AB48-9A87-6506F44A138A}"/>
              </a:ext>
            </a:extLst>
          </p:cNvPr>
          <p:cNvSpPr txBox="1"/>
          <p:nvPr/>
        </p:nvSpPr>
        <p:spPr>
          <a:xfrm>
            <a:off x="4779100" y="460428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Ratio</a:t>
            </a:r>
          </a:p>
        </p:txBody>
      </p:sp>
      <p:pic>
        <p:nvPicPr>
          <p:cNvPr id="54" name="Picture 53" descr="dihadron_ratio.pdf">
            <a:extLst>
              <a:ext uri="{FF2B5EF4-FFF2-40B4-BE49-F238E27FC236}">
                <a16:creationId xmlns:a16="http://schemas.microsoft.com/office/drawing/2014/main" id="{7AECA733-861E-2E4C-A18B-D863ECC1AE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144" y="3330514"/>
            <a:ext cx="3169134" cy="29229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55" name="Picture 54" descr="dihadron_xg.pdf">
            <a:extLst>
              <a:ext uri="{FF2B5EF4-FFF2-40B4-BE49-F238E27FC236}">
                <a16:creationId xmlns:a16="http://schemas.microsoft.com/office/drawing/2014/main" id="{63313475-5EAD-6843-837F-F0E184450B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974" y="4151497"/>
            <a:ext cx="2598778" cy="21209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1609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0" grpId="1"/>
      <p:bldP spid="48" grpId="0" animBg="1"/>
      <p:bldP spid="48" grpId="1" animBg="1"/>
      <p:bldP spid="52" grpId="0"/>
      <p:bldP spid="5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6801BE-0C0B-A244-A37F-F49FDC2BA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16C4FD-3F46-9247-89E0-24D5885C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nFF</a:t>
            </a:r>
            <a:r>
              <a:rPr lang="en-US" dirty="0"/>
              <a:t>: What we know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F6303-D880-814C-A2C8-C297DD99397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" r="3774" b="66256"/>
          <a:stretch/>
        </p:blipFill>
        <p:spPr bwMode="auto">
          <a:xfrm>
            <a:off x="491230" y="1164655"/>
            <a:ext cx="7899400" cy="32808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7A61AF-4ABA-B14C-8B15-E3A1668B84AB}"/>
              </a:ext>
            </a:extLst>
          </p:cNvPr>
          <p:cNvSpPr txBox="1"/>
          <p:nvPr/>
        </p:nvSpPr>
        <p:spPr>
          <a:xfrm>
            <a:off x="438501" y="566940"/>
            <a:ext cx="8392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effectLst/>
              </a:rPr>
              <a:t>HERMES:</a:t>
            </a:r>
            <a:r>
              <a:rPr lang="en-US" dirty="0">
                <a:effectLst/>
              </a:rPr>
              <a:t> production rates of identified hadrons in semi-inclusive deep inelastic </a:t>
            </a:r>
          </a:p>
          <a:p>
            <a:r>
              <a:rPr lang="en-US" i="1" dirty="0" err="1">
                <a:effectLst/>
              </a:rPr>
              <a:t>e</a:t>
            </a:r>
            <a:r>
              <a:rPr lang="en-US" dirty="0" err="1">
                <a:effectLst/>
              </a:rPr>
              <a:t>+A</a:t>
            </a:r>
            <a:r>
              <a:rPr lang="en-US" dirty="0">
                <a:effectLst/>
              </a:rPr>
              <a:t> scattering differ from those in </a:t>
            </a:r>
            <a:r>
              <a:rPr lang="en-US" i="1" dirty="0" err="1">
                <a:effectLst/>
              </a:rPr>
              <a:t>e</a:t>
            </a:r>
            <a:r>
              <a:rPr lang="en-US" dirty="0" err="1">
                <a:effectLst/>
              </a:rPr>
              <a:t>+</a:t>
            </a:r>
            <a:r>
              <a:rPr lang="en-US" i="1" dirty="0" err="1">
                <a:effectLst/>
              </a:rPr>
              <a:t>p</a:t>
            </a:r>
            <a:r>
              <a:rPr lang="en-US" dirty="0">
                <a:effectLst/>
              </a:rPr>
              <a:t> scattering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A18546-4058-0D49-B815-AD41A56889F6}"/>
              </a:ext>
            </a:extLst>
          </p:cNvPr>
          <p:cNvSpPr txBox="1"/>
          <p:nvPr/>
        </p:nvSpPr>
        <p:spPr>
          <a:xfrm>
            <a:off x="3862598" y="4272570"/>
            <a:ext cx="3989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insensitive to initial state effects</a:t>
            </a:r>
          </a:p>
          <a:p>
            <a:r>
              <a:rPr lang="en-US" dirty="0">
                <a:sym typeface="Wingdings"/>
              </a:rPr>
              <a:t> cannot be explained by </a:t>
            </a:r>
            <a:r>
              <a:rPr lang="en-US" dirty="0" err="1">
                <a:solidFill>
                  <a:srgbClr val="FF0000"/>
                </a:solidFill>
                <a:sym typeface="Wingdings"/>
              </a:rPr>
              <a:t>nPDF</a:t>
            </a:r>
            <a:r>
              <a:rPr lang="en-US" dirty="0">
                <a:sym typeface="Wingdings"/>
              </a:rPr>
              <a:t>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AC038-6E76-4946-85A1-B21A4CB71ECD}"/>
              </a:ext>
            </a:extLst>
          </p:cNvPr>
          <p:cNvSpPr txBox="1"/>
          <p:nvPr/>
        </p:nvSpPr>
        <p:spPr>
          <a:xfrm>
            <a:off x="436440" y="4986704"/>
            <a:ext cx="3750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extraction of effective </a:t>
            </a:r>
            <a:r>
              <a:rPr lang="en-US" dirty="0" err="1"/>
              <a:t>nFF</a:t>
            </a:r>
            <a:endParaRPr lang="en-US" dirty="0"/>
          </a:p>
          <a:p>
            <a:pPr marL="285750" indent="-285750">
              <a:buClr>
                <a:schemeClr val="accent3"/>
              </a:buClr>
              <a:buFont typeface="Wingdings" charset="0"/>
              <a:buChar char="à"/>
            </a:pPr>
            <a:r>
              <a:rPr lang="en-US" dirty="0">
                <a:sym typeface="Wingdings"/>
              </a:rPr>
              <a:t>do this effects survive at high √s</a:t>
            </a:r>
          </a:p>
          <a:p>
            <a:pPr marL="285750" indent="-285750">
              <a:buClr>
                <a:schemeClr val="accent3"/>
              </a:buClr>
              <a:buFont typeface="Wingdings" charset="0"/>
              <a:buChar char="à"/>
            </a:pPr>
            <a:r>
              <a:rPr lang="en-US" dirty="0">
                <a:sym typeface="Wingdings"/>
              </a:rPr>
              <a:t>RHIC / LHC access to gluon FF</a:t>
            </a:r>
            <a:endParaRPr lang="en-US" dirty="0"/>
          </a:p>
        </p:txBody>
      </p:sp>
      <p:graphicFrame>
        <p:nvGraphicFramePr>
          <p:cNvPr id="9" name="Object 13">
            <a:extLst>
              <a:ext uri="{FF2B5EF4-FFF2-40B4-BE49-F238E27FC236}">
                <a16:creationId xmlns:a16="http://schemas.microsoft.com/office/drawing/2014/main" id="{C558B31E-6E64-1C43-8CCA-A69819A344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06353"/>
              </p:ext>
            </p:extLst>
          </p:nvPr>
        </p:nvGraphicFramePr>
        <p:xfrm>
          <a:off x="433003" y="4271644"/>
          <a:ext cx="3295644" cy="618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724900" imgH="1638300" progId="Equation.DSMT4">
                  <p:embed/>
                </p:oleObj>
              </mc:Choice>
              <mc:Fallback>
                <p:oleObj name="Equation" r:id="rId3" imgW="8724900" imgH="1638300" progId="Equation.DSMT4">
                  <p:embed/>
                  <p:pic>
                    <p:nvPicPr>
                      <p:cNvPr id="66663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003" y="4271644"/>
                        <a:ext cx="3295644" cy="6188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764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124707-E1EB-97FB-BD24-CAAC79E98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000" y="1541883"/>
            <a:ext cx="3100373" cy="38916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3829EA-812E-B443-993F-4B074C574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302B28-8A2C-0245-B338-083D8D4E9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nFF</a:t>
            </a:r>
            <a:r>
              <a:rPr lang="en-US" dirty="0"/>
              <a:t> in </a:t>
            </a:r>
            <a:r>
              <a:rPr lang="en-US" dirty="0" err="1"/>
              <a:t>pA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4C6A3B-D6CF-3346-A7E3-5FB5C6EE792A}"/>
              </a:ext>
            </a:extLst>
          </p:cNvPr>
          <p:cNvSpPr txBox="1"/>
          <p:nvPr/>
        </p:nvSpPr>
        <p:spPr>
          <a:xfrm>
            <a:off x="452070" y="567582"/>
            <a:ext cx="63081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cs typeface="Comic Sans MS"/>
              </a:rPr>
              <a:t>Observable: </a:t>
            </a:r>
            <a:r>
              <a:rPr lang="en-US" dirty="0">
                <a:cs typeface="Comic Sans MS"/>
              </a:rPr>
              <a:t>Hadron distribution inside jet</a:t>
            </a:r>
          </a:p>
          <a:p>
            <a:r>
              <a:rPr lang="en-US" dirty="0">
                <a:solidFill>
                  <a:schemeClr val="accent3"/>
                </a:solidFill>
                <a:cs typeface="Comic Sans MS"/>
                <a:sym typeface="Wingdings" pitchFamily="2" charset="2"/>
              </a:rPr>
              <a:t></a:t>
            </a:r>
            <a:r>
              <a:rPr lang="en-US" dirty="0">
                <a:cs typeface="Comic Sans MS"/>
                <a:sym typeface="Wingdings" pitchFamily="2" charset="2"/>
              </a:rPr>
              <a:t> </a:t>
            </a:r>
            <a:r>
              <a:rPr lang="en-US" dirty="0">
                <a:cs typeface="Comic Sans MS"/>
              </a:rPr>
              <a:t>Study  hadron distributions inside a fully reconstructed jet</a:t>
            </a:r>
          </a:p>
          <a:p>
            <a:endParaRPr lang="en-US" dirty="0">
              <a:cs typeface="Comic Sans MS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57A1CF96-5D70-7143-B595-41FB7859D1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210149"/>
              </p:ext>
            </p:extLst>
          </p:nvPr>
        </p:nvGraphicFramePr>
        <p:xfrm>
          <a:off x="759069" y="1103955"/>
          <a:ext cx="20447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44700" imgH="495300" progId="Equation.DSMT4">
                  <p:embed/>
                </p:oleObj>
              </mc:Choice>
              <mc:Fallback>
                <p:oleObj name="Equation" r:id="rId3" imgW="2044700" imgH="49530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9069" y="1103955"/>
                        <a:ext cx="20447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C2C7E79-373F-4240-AF75-55C8CCD776AF}"/>
              </a:ext>
            </a:extLst>
          </p:cNvPr>
          <p:cNvSpPr txBox="1"/>
          <p:nvPr/>
        </p:nvSpPr>
        <p:spPr>
          <a:xfrm>
            <a:off x="749492" y="1574173"/>
            <a:ext cx="2726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cs typeface="Comic Sans MS"/>
              </a:rPr>
              <a:t>W. </a:t>
            </a:r>
            <a:r>
              <a:rPr lang="en-US" sz="1000" dirty="0" err="1">
                <a:cs typeface="Comic Sans MS"/>
              </a:rPr>
              <a:t>Vogelsang</a:t>
            </a:r>
            <a:r>
              <a:rPr lang="en-US" sz="1000" dirty="0">
                <a:cs typeface="Comic Sans MS"/>
              </a:rPr>
              <a:t> et al. </a:t>
            </a:r>
            <a:r>
              <a:rPr lang="en-US" sz="1000" u="sng" dirty="0">
                <a:cs typeface="Comic Sans MS"/>
                <a:hlinkClick r:id="rId5"/>
              </a:rPr>
              <a:t>arXiv:1506.01415</a:t>
            </a:r>
            <a:endParaRPr lang="en-US" sz="1000" dirty="0">
              <a:cs typeface="Comic Sans MS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32E3152D-D110-0141-B1F6-3EA1A0360D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3482625"/>
              </p:ext>
            </p:extLst>
          </p:nvPr>
        </p:nvGraphicFramePr>
        <p:xfrm>
          <a:off x="3101730" y="1114334"/>
          <a:ext cx="6477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47700" imgH="546100" progId="Equation.DSMT4">
                  <p:embed/>
                </p:oleObj>
              </mc:Choice>
              <mc:Fallback>
                <p:oleObj name="Equation" r:id="rId6" imgW="647700" imgH="5461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01730" y="1114334"/>
                        <a:ext cx="6477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6EE80D2-C694-6049-BCA3-02B3C9FD91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54" y="1904819"/>
            <a:ext cx="4291582" cy="24717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AEF982-CD02-BF44-9C3C-352A4067229B}"/>
              </a:ext>
            </a:extLst>
          </p:cNvPr>
          <p:cNvSpPr txBox="1"/>
          <p:nvPr/>
        </p:nvSpPr>
        <p:spPr>
          <a:xfrm>
            <a:off x="2611410" y="1814222"/>
            <a:ext cx="19527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/>
              <a:t>Nuclear Physics A 978 (2018) 65–106 </a:t>
            </a:r>
            <a:endParaRPr lang="en-US" sz="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586055-4FDA-E64D-9062-5195171CC9B2}"/>
              </a:ext>
            </a:extLst>
          </p:cNvPr>
          <p:cNvSpPr txBox="1"/>
          <p:nvPr/>
        </p:nvSpPr>
        <p:spPr>
          <a:xfrm>
            <a:off x="428625" y="4470399"/>
            <a:ext cx="41433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  <a:sym typeface="Wingdings" pitchFamily="2" charset="2"/>
              </a:rPr>
              <a:t>LHC no suppression</a:t>
            </a:r>
          </a:p>
          <a:p>
            <a:r>
              <a:rPr lang="en-US" dirty="0">
                <a:solidFill>
                  <a:schemeClr val="accent3"/>
                </a:solidFill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dirty="0">
                <a:cs typeface="Times New Roman" panose="02020603050405020304" pitchFamily="18" charset="0"/>
                <a:sym typeface="Wingdings" pitchFamily="2" charset="2"/>
              </a:rPr>
              <a:t> current understanding LHC hadronization happens outside nuclear medium ?</a:t>
            </a:r>
            <a:endParaRPr lang="en-US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5EDFE9-967D-E242-A370-99385036E205}"/>
              </a:ext>
            </a:extLst>
          </p:cNvPr>
          <p:cNvSpPr txBox="1"/>
          <p:nvPr/>
        </p:nvSpPr>
        <p:spPr>
          <a:xfrm>
            <a:off x="5080733" y="1136325"/>
            <a:ext cx="374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Comic Sans MS"/>
              </a:rPr>
              <a:t>RHIC: </a:t>
            </a:r>
            <a:r>
              <a:rPr lang="en-US" dirty="0" err="1">
                <a:cs typeface="Comic Sans MS"/>
              </a:rPr>
              <a:t>nFF</a:t>
            </a:r>
            <a:r>
              <a:rPr lang="en-US" dirty="0">
                <a:cs typeface="Comic Sans MS"/>
              </a:rPr>
              <a:t> </a:t>
            </a:r>
            <a:r>
              <a:rPr lang="en-US" dirty="0">
                <a:effectLst/>
                <a:cs typeface="Comic Sans MS"/>
              </a:rPr>
              <a:t>in </a:t>
            </a:r>
            <a:r>
              <a:rPr lang="en-US" dirty="0" err="1">
                <a:effectLst/>
                <a:cs typeface="Comic Sans MS"/>
              </a:rPr>
              <a:t>p+A</a:t>
            </a:r>
            <a:r>
              <a:rPr lang="en-US" dirty="0">
                <a:effectLst/>
                <a:cs typeface="Comic Sans MS"/>
              </a:rPr>
              <a:t>/</a:t>
            </a:r>
            <a:r>
              <a:rPr lang="en-US" dirty="0" err="1">
                <a:effectLst/>
                <a:cs typeface="Comic Sans MS"/>
              </a:rPr>
              <a:t>p+p</a:t>
            </a:r>
            <a:r>
              <a:rPr lang="en-US" dirty="0">
                <a:effectLst/>
                <a:cs typeface="Comic Sans MS"/>
              </a:rPr>
              <a:t>  at |</a:t>
            </a:r>
            <a:r>
              <a:rPr lang="en-US" i="1" dirty="0">
                <a:effectLst/>
                <a:latin typeface="Symbol" pitchFamily="2" charset="2"/>
                <a:cs typeface="Comic Sans MS"/>
              </a:rPr>
              <a:t>h</a:t>
            </a:r>
            <a:r>
              <a:rPr lang="en-US" dirty="0">
                <a:effectLst/>
                <a:cs typeface="Comic Sans MS"/>
              </a:rPr>
              <a:t>| &lt; 0.4 </a:t>
            </a:r>
            <a:endParaRPr lang="en-US" dirty="0">
              <a:solidFill>
                <a:srgbClr val="0000FF"/>
              </a:solidFill>
              <a:cs typeface="Comic Sans M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333409-3E41-8B43-BC57-AF2F269FFE42}"/>
              </a:ext>
            </a:extLst>
          </p:cNvPr>
          <p:cNvSpPr txBox="1"/>
          <p:nvPr/>
        </p:nvSpPr>
        <p:spPr>
          <a:xfrm>
            <a:off x="5220677" y="5433536"/>
            <a:ext cx="3494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600" dirty="0"/>
              <a:t>√s dependence LHC to RHIC allows to vary kinematics</a:t>
            </a:r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600" dirty="0"/>
              <a:t>only at RHIC: measure nuclear effects for polarized TMD FF </a:t>
            </a:r>
            <a:r>
              <a:rPr lang="en-US" sz="1600" dirty="0">
                <a:solidFill>
                  <a:schemeClr val="accent3"/>
                </a:solidFill>
                <a:sym typeface="Wingdings"/>
              </a:rPr>
              <a:t></a:t>
            </a:r>
            <a:r>
              <a:rPr lang="en-US" sz="1600" dirty="0">
                <a:sym typeface="Wingdings"/>
              </a:rPr>
              <a:t> </a:t>
            </a:r>
            <a:r>
              <a:rPr lang="en-US" sz="1600" dirty="0" err="1">
                <a:sym typeface="Wingdings"/>
              </a:rPr>
              <a:t>nCollins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9197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68BD3E-84D9-184D-8505-A6115137D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983CBB-B4A3-C840-880C-9C1A64F2C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nFF</a:t>
            </a:r>
            <a:r>
              <a:rPr lang="en-US" dirty="0"/>
              <a:t> in </a:t>
            </a:r>
            <a:r>
              <a:rPr lang="en-US" dirty="0" err="1"/>
              <a:t>eA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DB6E52-9237-5447-ABCB-B5317FA40706}"/>
              </a:ext>
            </a:extLst>
          </p:cNvPr>
          <p:cNvGrpSpPr/>
          <p:nvPr/>
        </p:nvGrpSpPr>
        <p:grpSpPr>
          <a:xfrm>
            <a:off x="1187935" y="1797535"/>
            <a:ext cx="6447698" cy="2290357"/>
            <a:chOff x="617416" y="1000369"/>
            <a:chExt cx="6447698" cy="2290357"/>
          </a:xfrm>
        </p:grpSpPr>
        <p:pic>
          <p:nvPicPr>
            <p:cNvPr id="5" name="Picture 4" descr="Chart, diagram, histogram&#10;&#10;Description automatically generated">
              <a:extLst>
                <a:ext uri="{FF2B5EF4-FFF2-40B4-BE49-F238E27FC236}">
                  <a16:creationId xmlns:a16="http://schemas.microsoft.com/office/drawing/2014/main" id="{522DB6D9-3C90-5447-B950-D07F588D3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583" r="3033"/>
            <a:stretch/>
          </p:blipFill>
          <p:spPr>
            <a:xfrm>
              <a:off x="656494" y="1044988"/>
              <a:ext cx="6408620" cy="224573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543177-F06E-C744-BBA3-9BBF79F43770}"/>
                </a:ext>
              </a:extLst>
            </p:cNvPr>
            <p:cNvSpPr/>
            <p:nvPr/>
          </p:nvSpPr>
          <p:spPr>
            <a:xfrm>
              <a:off x="617416" y="1000369"/>
              <a:ext cx="218831" cy="468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78FCC27-203A-F541-948E-A3895E12F6BF}"/>
              </a:ext>
            </a:extLst>
          </p:cNvPr>
          <p:cNvSpPr txBox="1"/>
          <p:nvPr/>
        </p:nvSpPr>
        <p:spPr>
          <a:xfrm>
            <a:off x="428625" y="547077"/>
            <a:ext cx="6611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cs typeface="Comic Sans MS"/>
              </a:rPr>
              <a:t>EIC: </a:t>
            </a:r>
            <a:r>
              <a:rPr lang="en-US" dirty="0">
                <a:cs typeface="Comic Sans MS"/>
              </a:rPr>
              <a:t>large </a:t>
            </a:r>
            <a:r>
              <a:rPr lang="en-US" dirty="0">
                <a:latin typeface="Symbol" pitchFamily="2" charset="2"/>
                <a:cs typeface="Symbol" charset="2"/>
              </a:rPr>
              <a:t>n</a:t>
            </a:r>
            <a:r>
              <a:rPr lang="en-US" dirty="0">
                <a:cs typeface="Comic Sans MS"/>
              </a:rPr>
              <a:t> range </a:t>
            </a:r>
          </a:p>
          <a:p>
            <a:r>
              <a:rPr lang="en-US" dirty="0">
                <a:cs typeface="Comic Sans MS"/>
                <a:sym typeface="Wingdings"/>
              </a:rPr>
              <a:t>        </a:t>
            </a:r>
            <a:r>
              <a:rPr lang="en-US" dirty="0">
                <a:solidFill>
                  <a:schemeClr val="accent3"/>
                </a:solidFill>
                <a:cs typeface="Comic Sans MS"/>
                <a:sym typeface="Wingdings"/>
              </a:rPr>
              <a:t></a:t>
            </a:r>
            <a:r>
              <a:rPr lang="en-US" dirty="0">
                <a:cs typeface="Comic Sans MS"/>
                <a:sym typeface="Wingdings"/>
              </a:rPr>
              <a:t> hadronization in and out of nucleus</a:t>
            </a:r>
            <a:endParaRPr lang="en-US" dirty="0">
              <a:cs typeface="Comic Sans M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4CA855-5979-8642-AF3A-44A35927EB0C}"/>
              </a:ext>
            </a:extLst>
          </p:cNvPr>
          <p:cNvGrpSpPr/>
          <p:nvPr/>
        </p:nvGrpSpPr>
        <p:grpSpPr>
          <a:xfrm>
            <a:off x="6204200" y="304800"/>
            <a:ext cx="2288171" cy="1525182"/>
            <a:chOff x="516844" y="3868802"/>
            <a:chExt cx="3689783" cy="1878083"/>
          </a:xfrm>
        </p:grpSpPr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id="{BAB43554-F04D-9B41-B78A-A0D59A1E4A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t="35928" r="9846" b="35011"/>
            <a:stretch/>
          </p:blipFill>
          <p:spPr bwMode="auto">
            <a:xfrm>
              <a:off x="516844" y="3868802"/>
              <a:ext cx="3689783" cy="1782806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4D62F7-B7E9-5045-8A2C-E7C4CD2BF4CB}"/>
                </a:ext>
              </a:extLst>
            </p:cNvPr>
            <p:cNvSpPr txBox="1"/>
            <p:nvPr/>
          </p:nvSpPr>
          <p:spPr>
            <a:xfrm>
              <a:off x="3743457" y="5443693"/>
              <a:ext cx="401179" cy="303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srgbClr val="000000"/>
                  </a:solidFill>
                </a:rPr>
                <a:t>z</a:t>
              </a:r>
              <a:endParaRPr lang="en-US" sz="1000" baseline="30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0" name="Picture 17">
            <a:extLst>
              <a:ext uri="{FF2B5EF4-FFF2-40B4-BE49-F238E27FC236}">
                <a16:creationId xmlns:a16="http://schemas.microsoft.com/office/drawing/2014/main" id="{115970E7-15F3-7C47-BB1D-637980852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62523" t="9603" r="13505" b="71912"/>
          <a:stretch/>
        </p:blipFill>
        <p:spPr bwMode="auto">
          <a:xfrm>
            <a:off x="8481362" y="211015"/>
            <a:ext cx="662638" cy="76590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D03643-FA0D-054B-8EA0-FB236786A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144" y="4000415"/>
            <a:ext cx="3558482" cy="2685647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B5DC87-F818-A447-AACF-9F5993662A50}"/>
                  </a:ext>
                </a:extLst>
              </p:cNvPr>
              <p:cNvSpPr txBox="1"/>
              <p:nvPr/>
            </p:nvSpPr>
            <p:spPr>
              <a:xfrm>
                <a:off x="371878" y="4380810"/>
                <a:ext cx="1203085" cy="946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𝑆𝐼𝐷𝐼𝑆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𝑒𝐴</m:t>
                                  </m:r>
                                </m:sub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𝑗𝑒𝑡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𝐷𝐼𝑆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𝑒𝐴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𝑆𝐼𝐷𝐼𝑆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𝑒𝑝</m:t>
                                  </m:r>
                                </m:sub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𝑗𝑒𝑡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𝐷𝐼𝑆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𝑒𝑝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B5DC87-F818-A447-AACF-9F5993662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78" y="4380810"/>
                <a:ext cx="1203085" cy="9466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130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BC9294-C929-0504-4ADD-C32668D20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2" y="4835590"/>
            <a:ext cx="2895568" cy="193534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EF74B77-3509-F24C-9208-53ABFF3E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3d Spatial Imaging through UPC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EFFF9-B0FB-2942-8986-C42B5A04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477185" y="6536736"/>
            <a:ext cx="322866" cy="30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rgbClr val="0432FF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z="1000" smtClean="0">
                <a:solidFill>
                  <a:schemeClr val="accent3"/>
                </a:solidFill>
              </a:rPr>
              <a:pPr/>
              <a:t>16</a:t>
            </a:fld>
            <a:endParaRPr lang="en-US" sz="1000" dirty="0">
              <a:solidFill>
                <a:schemeClr val="accent3"/>
              </a:solidFill>
            </a:endParaRPr>
          </a:p>
        </p:txBody>
      </p:sp>
      <p:pic>
        <p:nvPicPr>
          <p:cNvPr id="15" name="Picture 14" descr="figurer_upcdrawing.png">
            <a:extLst>
              <a:ext uri="{FF2B5EF4-FFF2-40B4-BE49-F238E27FC236}">
                <a16:creationId xmlns:a16="http://schemas.microsoft.com/office/drawing/2014/main" id="{7585E8F7-DD04-4B4F-A85B-E7BE85051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10" y="689321"/>
            <a:ext cx="1361084" cy="1490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6EED92-2A96-054A-A2F3-2B5F87F0A214}"/>
              </a:ext>
            </a:extLst>
          </p:cNvPr>
          <p:cNvSpPr txBox="1"/>
          <p:nvPr/>
        </p:nvSpPr>
        <p:spPr>
          <a:xfrm>
            <a:off x="502442" y="45616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</a:rPr>
              <a:t>UPC: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928F55-B8D5-A942-9805-9E965669976E}"/>
              </a:ext>
            </a:extLst>
          </p:cNvPr>
          <p:cNvSpPr txBox="1"/>
          <p:nvPr/>
        </p:nvSpPr>
        <p:spPr>
          <a:xfrm>
            <a:off x="3332486" y="678328"/>
            <a:ext cx="4105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ym typeface="Wingdings"/>
              </a:rPr>
              <a:t>worldwide only access to GPD E for gluons</a:t>
            </a:r>
          </a:p>
          <a:p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/>
              <a:t>J/</a:t>
            </a:r>
            <a:r>
              <a:rPr lang="en-US" sz="1600" dirty="0" err="1"/>
              <a:t>Ψ</a:t>
            </a:r>
            <a:r>
              <a:rPr lang="en-US" sz="1600" dirty="0"/>
              <a:t> production in </a:t>
            </a:r>
            <a:r>
              <a:rPr lang="en-US" sz="1600" dirty="0" err="1"/>
              <a:t>p</a:t>
            </a:r>
            <a:r>
              <a:rPr lang="en-US" sz="1600" baseline="30000" dirty="0" err="1"/>
              <a:t>↑</a:t>
            </a:r>
            <a:r>
              <a:rPr lang="en-US" sz="1600" dirty="0" err="1"/>
              <a:t>Au</a:t>
            </a:r>
            <a:r>
              <a:rPr lang="en-US" sz="1600" dirty="0"/>
              <a:t> or </a:t>
            </a:r>
            <a:r>
              <a:rPr lang="en-US" sz="1600" dirty="0" err="1"/>
              <a:t>p</a:t>
            </a:r>
            <a:r>
              <a:rPr lang="en-US" sz="1600" baseline="30000" dirty="0" err="1"/>
              <a:t>↑</a:t>
            </a:r>
            <a:r>
              <a:rPr lang="en-US" sz="1600" dirty="0" err="1"/>
              <a:t>p</a:t>
            </a:r>
            <a:r>
              <a:rPr lang="en-US" sz="1600" dirty="0"/>
              <a:t> (500 GeV)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D07FE85B-6F54-6A4D-B9DD-E341014DBF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90952" y="1199732"/>
          <a:ext cx="4106729" cy="69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572000" imgH="774700" progId="Equation.DSMT4">
                  <p:embed/>
                </p:oleObj>
              </mc:Choice>
              <mc:Fallback>
                <p:oleObj name="Equation" r:id="rId4" imgW="4572000" imgH="7747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D07FE85B-6F54-6A4D-B9DD-E341014DBF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90952" y="1199732"/>
                        <a:ext cx="4106729" cy="695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9529DE18-6D61-144A-BEC5-9F8261B9B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8230" y="727192"/>
            <a:ext cx="1733550" cy="117729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5F874EE-1C48-E449-9509-F759F89599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37" r="7778"/>
          <a:stretch/>
        </p:blipFill>
        <p:spPr>
          <a:xfrm>
            <a:off x="421099" y="2511465"/>
            <a:ext cx="3180276" cy="21296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3B7F7B-9D73-BD4D-BAD2-2DEC5BF42868}"/>
              </a:ext>
            </a:extLst>
          </p:cNvPr>
          <p:cNvSpPr txBox="1"/>
          <p:nvPr/>
        </p:nvSpPr>
        <p:spPr>
          <a:xfrm>
            <a:off x="784125" y="2203233"/>
            <a:ext cx="267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2015 polarized </a:t>
            </a:r>
            <a:r>
              <a:rPr lang="en-US" dirty="0" err="1"/>
              <a:t>pA</a:t>
            </a:r>
            <a:r>
              <a:rPr lang="en-US" dirty="0"/>
              <a:t> data: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8EF6C-1FEF-384C-B1C3-55580586F879}"/>
              </a:ext>
            </a:extLst>
          </p:cNvPr>
          <p:cNvSpPr txBox="1"/>
          <p:nvPr/>
        </p:nvSpPr>
        <p:spPr>
          <a:xfrm>
            <a:off x="3964401" y="2015811"/>
            <a:ext cx="4928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432FF"/>
                </a:solidFill>
              </a:rPr>
              <a:t>Forward rapidity gives access to the large asymmetry region</a:t>
            </a:r>
          </a:p>
        </p:txBody>
      </p:sp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FC67BA-DC78-BB41-83AE-2B5DD8EB84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851" r="7899"/>
          <a:stretch/>
        </p:blipFill>
        <p:spPr>
          <a:xfrm>
            <a:off x="4560726" y="2753902"/>
            <a:ext cx="3963969" cy="2660421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9C04E6BA-AB89-B84D-AED3-E99277C6BD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7564" y="3802921"/>
            <a:ext cx="1382631" cy="1810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127CA4-2905-EF40-BA89-0F23CCE690DF}"/>
              </a:ext>
            </a:extLst>
          </p:cNvPr>
          <p:cNvSpPr txBox="1"/>
          <p:nvPr/>
        </p:nvSpPr>
        <p:spPr>
          <a:xfrm>
            <a:off x="4026098" y="5444528"/>
            <a:ext cx="4773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dirty="0"/>
              <a:t>STAR forward upgrade </a:t>
            </a:r>
            <a:r>
              <a:rPr lang="en-US" dirty="0">
                <a:sym typeface="Wingdings" pitchFamily="2" charset="2"/>
              </a:rPr>
              <a:t> closer to </a:t>
            </a:r>
            <a:r>
              <a:rPr lang="en-US" dirty="0"/>
              <a:t>J/</a:t>
            </a:r>
            <a:r>
              <a:rPr lang="en-US" dirty="0" err="1"/>
              <a:t>Ψ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threshold</a:t>
            </a:r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dirty="0">
                <a:sym typeface="Wingdings" pitchFamily="2" charset="2"/>
              </a:rPr>
              <a:t>Complementary to </a:t>
            </a:r>
            <a:r>
              <a:rPr lang="en-US" dirty="0" err="1">
                <a:sym typeface="Wingdings" pitchFamily="2" charset="2"/>
              </a:rPr>
              <a:t>JLab</a:t>
            </a:r>
            <a:r>
              <a:rPr lang="en-US" dirty="0">
                <a:sym typeface="Wingdings" pitchFamily="2" charset="2"/>
              </a:rPr>
              <a:t> experiments for </a:t>
            </a:r>
            <a:r>
              <a:rPr lang="en-US" dirty="0"/>
              <a:t>J/</a:t>
            </a:r>
            <a:r>
              <a:rPr lang="en-US" dirty="0" err="1"/>
              <a:t>Ψ</a:t>
            </a:r>
            <a:r>
              <a:rPr lang="en-US" dirty="0"/>
              <a:t> production at threshold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C1CF8E-BF23-9896-8572-C539AAEB9F41}"/>
              </a:ext>
            </a:extLst>
          </p:cNvPr>
          <p:cNvSpPr txBox="1"/>
          <p:nvPr/>
        </p:nvSpPr>
        <p:spPr>
          <a:xfrm rot="20400000">
            <a:off x="431045" y="3244334"/>
            <a:ext cx="857993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J/</a:t>
            </a:r>
            <a:r>
              <a:rPr lang="en-US" dirty="0" err="1"/>
              <a:t>Ψ</a:t>
            </a:r>
            <a:r>
              <a:rPr lang="en-US" dirty="0"/>
              <a:t> cross section as </a:t>
            </a:r>
            <a:r>
              <a:rPr lang="en-US" dirty="0" err="1"/>
              <a:t>fct</a:t>
            </a:r>
            <a:r>
              <a:rPr lang="en-US" dirty="0"/>
              <a:t> of </a:t>
            </a:r>
            <a:r>
              <a:rPr lang="en-US" dirty="0" err="1"/>
              <a:t>W</a:t>
            </a:r>
            <a:r>
              <a:rPr lang="en-US" dirty="0" err="1">
                <a:latin typeface="Symbol" pitchFamily="2" charset="2"/>
              </a:rPr>
              <a:t>g</a:t>
            </a:r>
            <a:r>
              <a:rPr lang="en-US" dirty="0" err="1"/>
              <a:t>p</a:t>
            </a:r>
            <a:r>
              <a:rPr lang="en-US" dirty="0"/>
              <a:t> can be done as well complementary to ep</a:t>
            </a:r>
            <a:endParaRPr lang="en-US" baseline="-25000" dirty="0"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7775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1DF97E-0799-DA46-90F4-413940AF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88684"/>
            <a:ext cx="2057400" cy="2820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E14A4C-D7CC-C34A-9CA6-7A749A1DD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Exclusive Upsilon Production</a:t>
            </a: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C51C41-17F9-F642-B22D-B0A67F1A70FB}"/>
              </a:ext>
            </a:extLst>
          </p:cNvPr>
          <p:cNvSpPr txBox="1"/>
          <p:nvPr/>
        </p:nvSpPr>
        <p:spPr>
          <a:xfrm>
            <a:off x="422621" y="5376067"/>
            <a:ext cx="698939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0" i="0" u="none" strike="noStrike" baseline="0" dirty="0">
                <a:solidFill>
                  <a:srgbClr val="0432FF"/>
                </a:solidFill>
                <a:cs typeface="Arial" panose="020B0604020202020204" pitchFamily="34" charset="0"/>
              </a:rPr>
              <a:t>KEY: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0432FF"/>
                </a:solidFill>
                <a:cs typeface="Arial" panose="020B0604020202020204" pitchFamily="34" charset="0"/>
              </a:rPr>
              <a:t>good sensitivity over the entire rapidity range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0432FF"/>
                </a:solidFill>
                <a:cs typeface="Arial" panose="020B0604020202020204" pitchFamily="34" charset="0"/>
              </a:rPr>
              <a:t>good mass resolution to separate the three </a:t>
            </a:r>
            <a:r>
              <a:rPr lang="en-US" sz="1600" b="0" i="0" u="none" strike="noStrike" baseline="0" dirty="0">
                <a:solidFill>
                  <a:srgbClr val="0432FF"/>
                </a:solidFill>
                <a:latin typeface="Symbol" pitchFamily="2" charset="2"/>
                <a:cs typeface="Arial" panose="020B0604020202020204" pitchFamily="34" charset="0"/>
              </a:rPr>
              <a:t>U</a:t>
            </a:r>
            <a:r>
              <a:rPr lang="en-US" sz="1600" dirty="0">
                <a:solidFill>
                  <a:srgbClr val="0432FF"/>
                </a:solidFill>
                <a:cs typeface="Arial" panose="020B0604020202020204" pitchFamily="34" charset="0"/>
              </a:rPr>
              <a:t> </a:t>
            </a:r>
            <a:r>
              <a:rPr lang="en-US" sz="1600" b="0" i="0" u="none" strike="noStrike" baseline="0" dirty="0">
                <a:solidFill>
                  <a:srgbClr val="0432FF"/>
                </a:solidFill>
                <a:cs typeface="Arial" panose="020B0604020202020204" pitchFamily="34" charset="0"/>
              </a:rPr>
              <a:t>states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0432FF"/>
                </a:solidFill>
                <a:cs typeface="Arial" panose="020B0604020202020204" pitchFamily="34" charset="0"/>
              </a:rPr>
              <a:t>good t resolution </a:t>
            </a:r>
            <a:endParaRPr lang="en-US" sz="1600" dirty="0">
              <a:solidFill>
                <a:srgbClr val="0432FF"/>
              </a:solidFill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cs typeface="Arial" panose="020B0604020202020204" pitchFamily="34" charset="0"/>
              </a:rPr>
              <a:t>e</a:t>
            </a:r>
            <a:r>
              <a:rPr lang="en-US" sz="1600" b="0" i="0" u="none" strike="noStrike" baseline="0" dirty="0">
                <a:solidFill>
                  <a:srgbClr val="0432FF"/>
                </a:solidFill>
                <a:cs typeface="Arial" panose="020B0604020202020204" pitchFamily="34" charset="0"/>
              </a:rPr>
              <a:t> and m PID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F367B3-15A6-5845-A5A9-E541BA34F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233" y="2470804"/>
            <a:ext cx="6769452" cy="2905263"/>
          </a:xfrm>
          <a:prstGeom prst="rect">
            <a:avLst/>
          </a:prstGeom>
          <a:ln>
            <a:solidFill>
              <a:srgbClr val="011893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85CCAD-66A2-D24D-9189-05778D0AFC69}"/>
              </a:ext>
            </a:extLst>
          </p:cNvPr>
          <p:cNvSpPr txBox="1"/>
          <p:nvPr/>
        </p:nvSpPr>
        <p:spPr>
          <a:xfrm>
            <a:off x="422622" y="1621649"/>
            <a:ext cx="4149378" cy="83099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uncertainty of total and differential cross section of </a:t>
            </a:r>
            <a:r>
              <a:rPr 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(1S) near threshold for photo-production and electro-production (Q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&lt; 1 GeV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in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e+p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collisions via the di-electron decay channel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E6E312-CD19-2347-BABB-30C8052FAF56}"/>
              </a:ext>
            </a:extLst>
          </p:cNvPr>
          <p:cNvSpPr txBox="1"/>
          <p:nvPr/>
        </p:nvSpPr>
        <p:spPr>
          <a:xfrm>
            <a:off x="4667556" y="1612317"/>
            <a:ext cx="4476444" cy="83099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trace anomaly contribution to the proton mass in Ji’s decomposition;</a:t>
            </a:r>
          </a:p>
          <a:p>
            <a:pPr algn="l"/>
            <a:r>
              <a:rPr lang="en-US" sz="1200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b="0" i="0" u="none" strike="noStrike" baseline="0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reen</a:t>
            </a: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points are offset; band from a recent lattice QCD calculation; di-electron and di-muon decay channels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B634F1-B171-A441-8F38-1F27C705FA5B}"/>
              </a:ext>
            </a:extLst>
          </p:cNvPr>
          <p:cNvSpPr txBox="1"/>
          <p:nvPr/>
        </p:nvSpPr>
        <p:spPr>
          <a:xfrm>
            <a:off x="430311" y="491507"/>
            <a:ext cx="74911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photo- and electro-production of heavy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quarkonia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near-threshold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 measured from: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Incoming and out-going proton four-momenta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Υ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four-momenta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5D44EB-D3E9-3CA5-CBFB-16100E75488D}"/>
              </a:ext>
            </a:extLst>
          </p:cNvPr>
          <p:cNvSpPr txBox="1"/>
          <p:nvPr/>
        </p:nvSpPr>
        <p:spPr>
          <a:xfrm rot="20400000">
            <a:off x="431045" y="3105835"/>
            <a:ext cx="857993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Comic Sans MS"/>
              </a:rPr>
              <a:t>Identical study can be done with </a:t>
            </a:r>
            <a:r>
              <a:rPr lang="en-US" dirty="0"/>
              <a:t>J/</a:t>
            </a:r>
            <a:r>
              <a:rPr lang="en-US" dirty="0" err="1"/>
              <a:t>Ψ</a:t>
            </a:r>
            <a:r>
              <a:rPr lang="en-US" dirty="0"/>
              <a:t> at EIC cross section and single spin asymmetry A</a:t>
            </a:r>
            <a:r>
              <a:rPr lang="en-US" baseline="-25000" dirty="0"/>
              <a:t>UT</a:t>
            </a:r>
            <a:endParaRPr lang="en-US" baseline="-25000" dirty="0"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8599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60E20C-5BB8-8041-827A-50D622464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AFC0FC-B02B-DA4D-BB9C-19551330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4" name="Picture 3" descr="Tower_Bridge,London_Getting_Opened_5.jpg">
            <a:extLst>
              <a:ext uri="{FF2B5EF4-FFF2-40B4-BE49-F238E27FC236}">
                <a16:creationId xmlns:a16="http://schemas.microsoft.com/office/drawing/2014/main" id="{37B3FFA6-A84A-844C-ACDE-C4A6C52D9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" t="16012" r="9722" b="7760"/>
          <a:stretch/>
        </p:blipFill>
        <p:spPr>
          <a:xfrm>
            <a:off x="1776525" y="1107342"/>
            <a:ext cx="5590950" cy="3474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802A0D-FDAE-4E42-BE59-83B0AE21A6AD}"/>
              </a:ext>
            </a:extLst>
          </p:cNvPr>
          <p:cNvSpPr txBox="1"/>
          <p:nvPr/>
        </p:nvSpPr>
        <p:spPr>
          <a:xfrm>
            <a:off x="5413664" y="1018742"/>
            <a:ext cx="1255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80FF00"/>
                </a:solidFill>
              </a:rPr>
              <a:t>ep/</a:t>
            </a:r>
            <a:r>
              <a:rPr lang="en-US" sz="3200" dirty="0" err="1">
                <a:solidFill>
                  <a:srgbClr val="80FF00"/>
                </a:solidFill>
              </a:rPr>
              <a:t>eA</a:t>
            </a:r>
            <a:endParaRPr lang="en-US" sz="3200" dirty="0">
              <a:solidFill>
                <a:srgbClr val="80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3FA95A-CAFB-1140-931C-88B62AF4E151}"/>
              </a:ext>
            </a:extLst>
          </p:cNvPr>
          <p:cNvSpPr txBox="1"/>
          <p:nvPr/>
        </p:nvSpPr>
        <p:spPr>
          <a:xfrm>
            <a:off x="2213229" y="1044257"/>
            <a:ext cx="112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FF"/>
                </a:solidFill>
              </a:rPr>
              <a:t>pp/</a:t>
            </a:r>
            <a:r>
              <a:rPr lang="en-US" sz="2800" dirty="0" err="1">
                <a:solidFill>
                  <a:srgbClr val="FF00FF"/>
                </a:solidFill>
              </a:rPr>
              <a:t>pA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4EF0A-CAB8-3449-898A-75973F12E37B}"/>
              </a:ext>
            </a:extLst>
          </p:cNvPr>
          <p:cNvSpPr txBox="1"/>
          <p:nvPr/>
        </p:nvSpPr>
        <p:spPr>
          <a:xfrm>
            <a:off x="3155961" y="3064890"/>
            <a:ext cx="27158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universality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factorization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evolution</a:t>
            </a:r>
          </a:p>
          <a:p>
            <a:pPr algn="ctr"/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both probes are needed to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understand nuclear effects in QCD</a:t>
            </a:r>
          </a:p>
        </p:txBody>
      </p:sp>
    </p:spTree>
    <p:extLst>
      <p:ext uri="{BB962C8B-B14F-4D97-AF65-F5344CB8AC3E}">
        <p14:creationId xmlns:p14="http://schemas.microsoft.com/office/powerpoint/2010/main" val="3158246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1EE602-7D01-4F44-A711-74F739910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D5545-7D34-B74C-BDBE-285F4A5FC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64" y="3534889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357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95483-D3CC-4447-AA6F-E6E91619C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432FF"/>
                </a:solidFill>
                <a:latin typeface="+mj-lt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>
                <a:solidFill>
                  <a:schemeClr val="accent3"/>
                </a:solidFill>
              </a:rPr>
              <a:pPr/>
              <a:t>2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648B17-AF8D-5D4F-AE18-F22325673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different probes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B13D7F-6C27-5A45-B0C5-D7A0FFF433A7}"/>
              </a:ext>
            </a:extLst>
          </p:cNvPr>
          <p:cNvSpPr txBox="1"/>
          <p:nvPr/>
        </p:nvSpPr>
        <p:spPr>
          <a:xfrm>
            <a:off x="217612" y="620588"/>
            <a:ext cx="871537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Complementarity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QCD has two concepts which lay its foundation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factorization and universality</a:t>
            </a:r>
          </a:p>
          <a:p>
            <a:pPr algn="ctr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tests these concepts and separate interaction dependent phenomena from </a:t>
            </a:r>
          </a:p>
          <a:p>
            <a:pPr algn="ctr"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intrinsic nuclear properties </a:t>
            </a:r>
          </a:p>
          <a:p>
            <a:pPr algn="ctr"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complementary probes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critical</a:t>
            </a:r>
          </a:p>
          <a:p>
            <a:pPr algn="ctr"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Probes: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precision data from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e+e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084DD-CFA3-A640-AD33-37EBCD5EDDE5}"/>
              </a:ext>
            </a:extLst>
          </p:cNvPr>
          <p:cNvSpPr txBox="1"/>
          <p:nvPr/>
        </p:nvSpPr>
        <p:spPr>
          <a:xfrm>
            <a:off x="6096037" y="2809029"/>
            <a:ext cx="151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F74845-9A26-494E-9CDE-987D8741EEA6}"/>
              </a:ext>
            </a:extLst>
          </p:cNvPr>
          <p:cNvSpPr txBox="1"/>
          <p:nvPr/>
        </p:nvSpPr>
        <p:spPr>
          <a:xfrm>
            <a:off x="1472411" y="2809809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F44784-BE0C-1D48-A0E8-BDF83FEDC024}"/>
              </a:ext>
            </a:extLst>
          </p:cNvPr>
          <p:cNvSpPr txBox="1"/>
          <p:nvPr/>
        </p:nvSpPr>
        <p:spPr>
          <a:xfrm>
            <a:off x="4472605" y="3120794"/>
            <a:ext cx="4629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Example: Measure PDFs at HERA at √s=0.3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0" name="Picture 9" descr="d09-158f19b.eps">
            <a:extLst>
              <a:ext uri="{FF2B5EF4-FFF2-40B4-BE49-F238E27FC236}">
                <a16:creationId xmlns:a16="http://schemas.microsoft.com/office/drawing/2014/main" id="{FD8F51D4-2835-9849-B61D-48493A0C8B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t="2884" r="4977" b="4238"/>
          <a:stretch/>
        </p:blipFill>
        <p:spPr>
          <a:xfrm>
            <a:off x="7263469" y="3375705"/>
            <a:ext cx="1404281" cy="1333836"/>
          </a:xfrm>
          <a:prstGeom prst="rect">
            <a:avLst/>
          </a:prstGeom>
        </p:spPr>
      </p:pic>
      <p:pic>
        <p:nvPicPr>
          <p:cNvPr id="11" name="Picture 10" descr="sidebarReducedCrossSectionPlot.eps">
            <a:extLst>
              <a:ext uri="{FF2B5EF4-FFF2-40B4-BE49-F238E27FC236}">
                <a16:creationId xmlns:a16="http://schemas.microsoft.com/office/drawing/2014/main" id="{4EAE20F4-135F-C743-A597-D100C240C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32" y="3406485"/>
            <a:ext cx="1491996" cy="1394206"/>
          </a:xfrm>
          <a:prstGeom prst="rect">
            <a:avLst/>
          </a:prstGeom>
        </p:spPr>
      </p:pic>
      <p:sp>
        <p:nvSpPr>
          <p:cNvPr id="12" name="AutoShape 49">
            <a:extLst>
              <a:ext uri="{FF2B5EF4-FFF2-40B4-BE49-F238E27FC236}">
                <a16:creationId xmlns:a16="http://schemas.microsoft.com/office/drawing/2014/main" id="{749D8D8C-2560-9D4E-96FB-EE8E24BF0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814" y="3825374"/>
            <a:ext cx="555205" cy="34395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0000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8FC4F0-2120-234F-94FC-6C84CC4279B8}"/>
              </a:ext>
            </a:extLst>
          </p:cNvPr>
          <p:cNvSpPr txBox="1"/>
          <p:nvPr/>
        </p:nvSpPr>
        <p:spPr>
          <a:xfrm>
            <a:off x="4162389" y="4810524"/>
            <a:ext cx="4849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Predict pp and     measurements at √s=0.2, 1.96 &amp; 7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Screen shot 2013-02-09 at 3.52.47 PM.png">
            <a:extLst>
              <a:ext uri="{FF2B5EF4-FFF2-40B4-BE49-F238E27FC236}">
                <a16:creationId xmlns:a16="http://schemas.microsoft.com/office/drawing/2014/main" id="{6393AF20-E85D-2746-A46F-EC69E7FA8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4" t="8671"/>
          <a:stretch/>
        </p:blipFill>
        <p:spPr>
          <a:xfrm>
            <a:off x="6007644" y="5178723"/>
            <a:ext cx="1719729" cy="1592977"/>
          </a:xfrm>
          <a:prstGeom prst="rect">
            <a:avLst/>
          </a:prstGeom>
        </p:spPr>
      </p:pic>
      <p:pic>
        <p:nvPicPr>
          <p:cNvPr id="15" name="Picture 14" descr="factorisation.png">
            <a:extLst>
              <a:ext uri="{FF2B5EF4-FFF2-40B4-BE49-F238E27FC236}">
                <a16:creationId xmlns:a16="http://schemas.microsoft.com/office/drawing/2014/main" id="{AC8B93F9-3584-FF4E-97F6-BA8375053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9" y="3253311"/>
            <a:ext cx="3800237" cy="16249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EB574E-B42C-F640-AB1F-2B8643190209}"/>
              </a:ext>
            </a:extLst>
          </p:cNvPr>
          <p:cNvSpPr txBox="1"/>
          <p:nvPr/>
        </p:nvSpPr>
        <p:spPr>
          <a:xfrm>
            <a:off x="419579" y="4971871"/>
            <a:ext cx="5187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(un)polarized cross section ~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⊗ </a:t>
            </a:r>
            <a:r>
              <a:rPr lang="en-US" sz="14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hard-scattering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⊗ </a:t>
            </a:r>
            <a:r>
              <a:rPr lang="en-US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Hadronization</a:t>
            </a:r>
            <a:endParaRPr 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hard-scattering 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calculable in QCD</a:t>
            </a:r>
          </a:p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PDFs and Hadronization: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need to be determined experimentally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D6A558-8BA4-C543-BEF0-A226D3A0FCE1}"/>
                  </a:ext>
                </a:extLst>
              </p:cNvPr>
              <p:cNvSpPr txBox="1"/>
              <p:nvPr/>
            </p:nvSpPr>
            <p:spPr>
              <a:xfrm>
                <a:off x="5494596" y="4858410"/>
                <a:ext cx="25603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US" sz="1400" dirty="0"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D6A558-8BA4-C543-BEF0-A226D3A0F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596" y="4858410"/>
                <a:ext cx="256032" cy="215444"/>
              </a:xfrm>
              <a:prstGeom prst="rect">
                <a:avLst/>
              </a:prstGeom>
              <a:blipFill>
                <a:blip r:embed="rId6"/>
                <a:stretch>
                  <a:fillRect l="-14286" r="-952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471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  <p:bldP spid="13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09AA2-5E6E-FF49-A417-3CD5611B5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Probing Non-linear Effects in QCD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10DC3-A7A4-804A-BED0-A477D43F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3F309-1580-1C44-BFF7-2EF454475E68}"/>
              </a:ext>
            </a:extLst>
          </p:cNvPr>
          <p:cNvSpPr txBox="1"/>
          <p:nvPr/>
        </p:nvSpPr>
        <p:spPr>
          <a:xfrm>
            <a:off x="428625" y="494323"/>
            <a:ext cx="9031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cs typeface="Times New Roman" panose="02020603050405020304" pitchFamily="18" charset="0"/>
              </a:rPr>
              <a:t>Saturation models predict broadening of away side peak</a:t>
            </a:r>
          </a:p>
          <a:p>
            <a:pPr algn="l"/>
            <a:r>
              <a:rPr lang="en-US" sz="1600" dirty="0">
                <a:solidFill>
                  <a:schemeClr val="accent3"/>
                </a:solidFill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1600" dirty="0">
                <a:cs typeface="Times New Roman" panose="02020603050405020304" pitchFamily="18" charset="0"/>
                <a:sym typeface="Wingdings" pitchFamily="2" charset="2"/>
              </a:rPr>
              <a:t> broadening driven by difference of Q</a:t>
            </a:r>
            <a:r>
              <a:rPr lang="en-US" sz="1600" baseline="-25000" dirty="0">
                <a:cs typeface="Times New Roman" panose="02020603050405020304" pitchFamily="18" charset="0"/>
                <a:sym typeface="Wingdings" pitchFamily="2" charset="2"/>
              </a:rPr>
              <a:t>s</a:t>
            </a:r>
            <a:r>
              <a:rPr lang="en-US" sz="1600" dirty="0">
                <a:cs typeface="Times New Roman" panose="02020603050405020304" pitchFamily="18" charset="0"/>
                <a:sym typeface="Wingdings" pitchFamily="2" charset="2"/>
              </a:rPr>
              <a:t> at fixed x</a:t>
            </a:r>
          </a:p>
          <a:p>
            <a:r>
              <a:rPr lang="en-US" sz="1600" dirty="0">
                <a:solidFill>
                  <a:schemeClr val="accent3"/>
                </a:solidFill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1600" dirty="0">
                <a:cs typeface="Times New Roman" panose="02020603050405020304" pitchFamily="18" charset="0"/>
                <a:sym typeface="Wingdings" pitchFamily="2" charset="2"/>
              </a:rPr>
              <a:t> Repeat study in </a:t>
            </a:r>
            <a:r>
              <a:rPr lang="en-US" sz="1600" dirty="0"/>
              <a:t>PRD 89, 074037 (2014) </a:t>
            </a:r>
            <a:r>
              <a:rPr lang="en-US" sz="1600" dirty="0">
                <a:cs typeface="Times New Roman" panose="02020603050405020304" pitchFamily="18" charset="0"/>
              </a:rPr>
              <a:t>for ep, </a:t>
            </a:r>
            <a:r>
              <a:rPr lang="en-US" sz="1600" dirty="0" err="1">
                <a:cs typeface="Times New Roman" panose="02020603050405020304" pitchFamily="18" charset="0"/>
              </a:rPr>
              <a:t>eA</a:t>
            </a:r>
            <a:r>
              <a:rPr lang="en-US" sz="1600" dirty="0">
                <a:cs typeface="Times New Roman" panose="02020603050405020304" pitchFamily="18" charset="0"/>
              </a:rPr>
              <a:t> for</a:t>
            </a:r>
            <a:r>
              <a:rPr lang="en-US" sz="1600" dirty="0">
                <a:cs typeface="Times New Roman" panose="02020603050405020304" pitchFamily="18" charset="0"/>
                <a:sym typeface="Wingdings" pitchFamily="2" charset="2"/>
              </a:rPr>
              <a:t> pp, </a:t>
            </a:r>
            <a:r>
              <a:rPr lang="en-US" sz="1600" dirty="0" err="1">
                <a:cs typeface="Times New Roman" panose="02020603050405020304" pitchFamily="18" charset="0"/>
                <a:sym typeface="Wingdings" pitchFamily="2" charset="2"/>
              </a:rPr>
              <a:t>pA</a:t>
            </a:r>
            <a:endParaRPr lang="en-US" sz="1600" dirty="0"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B4370A-EC0E-5142-9BEB-1B4E9D16DDF4}"/>
              </a:ext>
            </a:extLst>
          </p:cNvPr>
          <p:cNvGrpSpPr/>
          <p:nvPr/>
        </p:nvGrpSpPr>
        <p:grpSpPr>
          <a:xfrm>
            <a:off x="446141" y="1447800"/>
            <a:ext cx="3661475" cy="2186602"/>
            <a:chOff x="152400" y="3657600"/>
            <a:chExt cx="3575304" cy="2590800"/>
          </a:xfrm>
        </p:grpSpPr>
        <p:pic>
          <p:nvPicPr>
            <p:cNvPr id="7" name="Picture 6" descr="Chart, diagram, histogram&#10;&#10;Description automatically generated">
              <a:extLst>
                <a:ext uri="{FF2B5EF4-FFF2-40B4-BE49-F238E27FC236}">
                  <a16:creationId xmlns:a16="http://schemas.microsoft.com/office/drawing/2014/main" id="{A0804753-2878-2A42-9646-224D10D00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6" r="1429" b="1593"/>
            <a:stretch/>
          </p:blipFill>
          <p:spPr>
            <a:xfrm>
              <a:off x="152400" y="3657600"/>
              <a:ext cx="3575304" cy="25908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97D618-AC5F-B642-81B4-C77DEF1C9BD4}"/>
                </a:ext>
              </a:extLst>
            </p:cNvPr>
            <p:cNvSpPr txBox="1"/>
            <p:nvPr/>
          </p:nvSpPr>
          <p:spPr>
            <a:xfrm>
              <a:off x="2198118" y="3716179"/>
              <a:ext cx="15295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PRD 89, 074037 (2014)</a:t>
              </a:r>
              <a:endParaRPr lang="en-US" sz="1000" dirty="0"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71DDD2-C8FE-A040-A5A4-2830F79F4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014" y="1395869"/>
            <a:ext cx="2772720" cy="2003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7944BC6-0F3A-4943-8440-B2407E284839}"/>
                  </a:ext>
                </a:extLst>
              </p:cNvPr>
              <p:cNvSpPr txBox="1"/>
              <p:nvPr/>
            </p:nvSpPr>
            <p:spPr>
              <a:xfrm>
                <a:off x="4553917" y="3399295"/>
                <a:ext cx="459008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accent3"/>
                  </a:buClr>
                </a:pPr>
                <a:r>
                  <a:rPr lang="en-US" sz="1200" dirty="0"/>
                  <a:t>PYTHIA to simulate </a:t>
                </a:r>
                <a:r>
                  <a:rPr lang="en-US" sz="1200" dirty="0" err="1"/>
                  <a:t>p+p</a:t>
                </a:r>
                <a:r>
                  <a:rPr lang="en-US" sz="1200" dirty="0"/>
                  <a:t> collisions:</a:t>
                </a:r>
              </a:p>
              <a:p>
                <a:pPr marL="102870" indent="-102870">
                  <a:buClr>
                    <a:schemeClr val="accent3"/>
                  </a:buClr>
                  <a:buFont typeface="Wingdings" pitchFamily="2" charset="2"/>
                  <a:buChar char="§"/>
                </a:pPr>
                <a:r>
                  <a:rPr lang="en-US" sz="1200" dirty="0"/>
                  <a:t>Considering intrinsic </a:t>
                </a:r>
                <a:r>
                  <a:rPr lang="en-US" sz="1200" dirty="0" err="1"/>
                  <a:t>kT</a:t>
                </a:r>
                <a:r>
                  <a:rPr lang="en-US" sz="1200" dirty="0"/>
                  <a:t>, PS, </a:t>
                </a:r>
                <a:r>
                  <a:rPr lang="en-US" sz="1200" dirty="0" err="1"/>
                  <a:t>p</a:t>
                </a:r>
                <a:r>
                  <a:rPr lang="en-US" sz="1200" baseline="-25000" dirty="0" err="1"/>
                  <a:t>T</a:t>
                </a:r>
                <a:r>
                  <a:rPr lang="en-US" sz="1200" baseline="30000" dirty="0" err="1"/>
                  <a:t>frag</a:t>
                </a:r>
                <a:r>
                  <a:rPr lang="en-US" sz="1200" dirty="0"/>
                  <a:t> and detector smearing, challenging to observe broadening phenomena </a:t>
                </a:r>
              </a:p>
              <a:p>
                <a:pPr marL="102870" indent="-102870">
                  <a:buClr>
                    <a:schemeClr val="accent3"/>
                  </a:buClr>
                  <a:buFont typeface="Wingdings" pitchFamily="2" charset="2"/>
                  <a:buChar char="§"/>
                </a:pPr>
                <a:r>
                  <a:rPr lang="en-US" sz="1200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200" dirty="0" err="1">
                    <a:solidFill>
                      <a:srgbClr val="000000"/>
                    </a:solidFill>
                  </a:rPr>
                  <a:t>p</a:t>
                </a:r>
                <a:r>
                  <a:rPr lang="en-US" sz="1200" baseline="-25000" dirty="0" err="1">
                    <a:solidFill>
                      <a:srgbClr val="000000"/>
                    </a:solidFill>
                  </a:rPr>
                  <a:t>T</a:t>
                </a:r>
                <a:r>
                  <a:rPr lang="en-US" sz="1200" dirty="0">
                    <a:solidFill>
                      <a:srgbClr val="000000"/>
                    </a:solidFill>
                  </a:rPr>
                  <a:t> from fragmentation had the greatest effect of the width of the correlation function.</a:t>
                </a:r>
              </a:p>
              <a:p>
                <a:pPr marL="102870" indent="-102870">
                  <a:buClr>
                    <a:schemeClr val="accent3"/>
                  </a:buClr>
                  <a:buFont typeface="Wingdings" pitchFamily="2" charset="2"/>
                  <a:buChar char="§"/>
                </a:pPr>
                <a:r>
                  <a:rPr lang="en-US" sz="1200" dirty="0">
                    <a:solidFill>
                      <a:srgbClr val="000000"/>
                    </a:solidFill>
                  </a:rPr>
                  <a:t>Initial-state and final-state </a:t>
                </a:r>
                <a:r>
                  <a:rPr lang="en-US" sz="1200" dirty="0" err="1">
                    <a:solidFill>
                      <a:srgbClr val="000000"/>
                    </a:solidFill>
                  </a:rPr>
                  <a:t>parton</a:t>
                </a:r>
                <a:r>
                  <a:rPr lang="en-US" sz="1200" dirty="0">
                    <a:solidFill>
                      <a:srgbClr val="000000"/>
                    </a:solidFill>
                  </a:rPr>
                  <a:t> showers did not significantly affect the width</a:t>
                </a:r>
                <a:endParaRPr lang="en-US" sz="12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7944BC6-0F3A-4943-8440-B2407E284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917" y="3399295"/>
                <a:ext cx="4590081" cy="1384995"/>
              </a:xfrm>
              <a:prstGeom prst="rect">
                <a:avLst/>
              </a:prstGeom>
              <a:blipFill>
                <a:blip r:embed="rId4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D0602E-2AF8-E641-ABE9-27EE13EB80B1}"/>
                  </a:ext>
                </a:extLst>
              </p:cNvPr>
              <p:cNvSpPr txBox="1"/>
              <p:nvPr/>
            </p:nvSpPr>
            <p:spPr>
              <a:xfrm>
                <a:off x="3078847" y="4849848"/>
                <a:ext cx="5820830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chemeClr val="accent3"/>
                  </a:buClr>
                  <a:buFont typeface="Wingdings" pitchFamily="2" charset="2"/>
                  <a:buChar char="§"/>
                </a:pPr>
                <a:r>
                  <a:rPr lang="en-US" sz="1600" dirty="0"/>
                  <a:t>T</a:t>
                </a:r>
                <a:r>
                  <a:rPr lang="en-US" sz="1600" dirty="0">
                    <a:solidFill>
                      <a:srgbClr val="000000"/>
                    </a:solidFill>
                  </a:rPr>
                  <a:t>he width of the away-side peak as </a:t>
                </a:r>
                <a:r>
                  <a:rPr lang="en-US" sz="1600" dirty="0" err="1">
                    <a:solidFill>
                      <a:srgbClr val="000000"/>
                    </a:solidFill>
                  </a:rPr>
                  <a:t>fct</a:t>
                </a:r>
                <a:r>
                  <a:rPr lang="en-US" sz="1600" dirty="0">
                    <a:solidFill>
                      <a:srgbClr val="00000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dirty="0" err="1">
                    <a:solidFill>
                      <a:srgbClr val="000000"/>
                    </a:solidFill>
                  </a:rPr>
                  <a:t>k</a:t>
                </a:r>
                <a:r>
                  <a:rPr lang="en-US" sz="1600" baseline="-25000" dirty="0" err="1">
                    <a:solidFill>
                      <a:srgbClr val="000000"/>
                    </a:solidFill>
                  </a:rPr>
                  <a:t>T</a:t>
                </a:r>
                <a:r>
                  <a:rPr lang="en-US" sz="1600" dirty="0" err="1">
                    <a:solidFill>
                      <a:srgbClr val="000000"/>
                    </a:solidFill>
                  </a:rPr>
                  <a:t>.</a:t>
                </a:r>
                <a:r>
                  <a:rPr lang="en-US" sz="1600" dirty="0">
                    <a:solidFill>
                      <a:srgbClr val="000000"/>
                    </a:solidFill>
                  </a:rPr>
                  <a:t> </a:t>
                </a:r>
              </a:p>
              <a:p>
                <a:pPr marL="285750" indent="-285750">
                  <a:buClr>
                    <a:schemeClr val="accent3"/>
                  </a:buClr>
                  <a:buFont typeface="Wingdings" pitchFamily="2" charset="2"/>
                  <a:buChar char="§"/>
                </a:pPr>
                <a:r>
                  <a:rPr lang="en-US" sz="1600" dirty="0">
                    <a:solidFill>
                      <a:srgbClr val="000000"/>
                    </a:solidFill>
                  </a:rPr>
                  <a:t>The width becomes almost constant when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dirty="0" err="1">
                    <a:solidFill>
                      <a:srgbClr val="000000"/>
                    </a:solidFill>
                  </a:rPr>
                  <a:t>k</a:t>
                </a:r>
                <a:r>
                  <a:rPr lang="en-US" sz="1600" baseline="-25000" dirty="0" err="1">
                    <a:solidFill>
                      <a:srgbClr val="000000"/>
                    </a:solidFill>
                  </a:rPr>
                  <a:t>T</a:t>
                </a:r>
                <a:r>
                  <a:rPr lang="en-US" sz="1600" dirty="0">
                    <a:solidFill>
                      <a:srgbClr val="000000"/>
                    </a:solidFill>
                  </a:rPr>
                  <a:t> is equal to or greater than 0.5 GeV/c.</a:t>
                </a:r>
              </a:p>
              <a:p>
                <a:pPr marL="285750" indent="-285750">
                  <a:buClr>
                    <a:schemeClr val="accent3"/>
                  </a:buClr>
                  <a:buFont typeface="Wingdings" pitchFamily="2" charset="2"/>
                  <a:buChar char="§"/>
                </a:pPr>
                <a:r>
                  <a:rPr lang="en-US" sz="1600" dirty="0"/>
                  <a:t>2024 measurement with di-charged hadrons using the STAR forward upgrade can use near-side peak to calibrate contribution from different components</a:t>
                </a:r>
              </a:p>
              <a:p>
                <a:pPr marL="285750" indent="-285750">
                  <a:buClr>
                    <a:schemeClr val="accent3"/>
                  </a:buClr>
                  <a:buFont typeface="Wingdings" pitchFamily="2" charset="2"/>
                  <a:buChar char="§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D0602E-2AF8-E641-ABE9-27EE13EB8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847" y="4849848"/>
                <a:ext cx="5820830" cy="1815882"/>
              </a:xfrm>
              <a:prstGeom prst="rect">
                <a:avLst/>
              </a:prstGeom>
              <a:blipFill>
                <a:blip r:embed="rId5"/>
                <a:stretch>
                  <a:fillRect l="-217" t="-694" r="-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101F6A53-441E-8848-A984-88F12C2CAD4C}"/>
              </a:ext>
            </a:extLst>
          </p:cNvPr>
          <p:cNvGrpSpPr/>
          <p:nvPr/>
        </p:nvGrpSpPr>
        <p:grpSpPr>
          <a:xfrm>
            <a:off x="244323" y="3780214"/>
            <a:ext cx="2879877" cy="2772986"/>
            <a:chOff x="244323" y="3733800"/>
            <a:chExt cx="2879877" cy="2772986"/>
          </a:xfrm>
        </p:grpSpPr>
        <p:pic>
          <p:nvPicPr>
            <p:cNvPr id="13" name="Picture 12" descr="A graph of a function&#10;&#10;Description automatically generated">
              <a:extLst>
                <a:ext uri="{FF2B5EF4-FFF2-40B4-BE49-F238E27FC236}">
                  <a16:creationId xmlns:a16="http://schemas.microsoft.com/office/drawing/2014/main" id="{9E99DA94-7743-3A4A-8DB2-929AD0045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277"/>
            <a:stretch/>
          </p:blipFill>
          <p:spPr>
            <a:xfrm>
              <a:off x="244323" y="3733800"/>
              <a:ext cx="2879877" cy="27404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3F1D4E4-CEFD-D24B-85C8-E5CB79A4C7CA}"/>
                    </a:ext>
                  </a:extLst>
                </p:cNvPr>
                <p:cNvSpPr txBox="1"/>
                <p:nvPr/>
              </p:nvSpPr>
              <p:spPr>
                <a:xfrm>
                  <a:off x="2209800" y="6260565"/>
                  <a:ext cx="840230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sz="1000" dirty="0" err="1">
                      <a:solidFill>
                        <a:srgbClr val="000000"/>
                      </a:solidFill>
                    </a:rPr>
                    <a:t>k</a:t>
                  </a:r>
                  <a:r>
                    <a:rPr lang="en-US" sz="1000" baseline="-25000" dirty="0" err="1">
                      <a:solidFill>
                        <a:srgbClr val="000000"/>
                      </a:solidFill>
                    </a:rPr>
                    <a:t>T</a:t>
                  </a:r>
                  <a:r>
                    <a:rPr lang="en-US" sz="1000" dirty="0">
                      <a:solidFill>
                        <a:srgbClr val="000000"/>
                      </a:solidFill>
                    </a:rPr>
                    <a:t> [GeV/c]</a:t>
                  </a:r>
                  <a:endParaRPr lang="en-US" sz="1000" dirty="0"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3F1D4E4-CEFD-D24B-85C8-E5CB79A4C7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9800" y="6260565"/>
                  <a:ext cx="840230" cy="246221"/>
                </a:xfrm>
                <a:prstGeom prst="rect">
                  <a:avLst/>
                </a:prstGeom>
                <a:blipFill>
                  <a:blip r:embed="rId7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3904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1C5DD-14EC-8E4E-997E-EAF89A2E6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Probing Non-linear Effects in QCD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AD1261-9DB3-5E47-A255-A510EFADC37A}"/>
              </a:ext>
            </a:extLst>
          </p:cNvPr>
          <p:cNvSpPr txBox="1"/>
          <p:nvPr/>
        </p:nvSpPr>
        <p:spPr>
          <a:xfrm>
            <a:off x="117230" y="474099"/>
            <a:ext cx="91439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cs typeface="Times New Roman" panose="02020603050405020304" pitchFamily="18" charset="0"/>
              </a:rPr>
              <a:t>Forward </a:t>
            </a:r>
            <a:r>
              <a:rPr lang="en-US" sz="1500" dirty="0" err="1">
                <a:cs typeface="Times New Roman" panose="02020603050405020304" pitchFamily="18" charset="0"/>
              </a:rPr>
              <a:t>rapidities</a:t>
            </a:r>
            <a:r>
              <a:rPr lang="en-US" sz="1500" dirty="0">
                <a:cs typeface="Times New Roman" panose="02020603050405020304" pitchFamily="18" charset="0"/>
              </a:rPr>
              <a:t> at STAR provide an absolutely unique opportunity to have very high gluon densities </a:t>
            </a:r>
            <a:r>
              <a:rPr lang="en-US" sz="1500" dirty="0">
                <a:solidFill>
                  <a:srgbClr val="0000FF"/>
                </a:solidFill>
                <a:cs typeface="Times New Roman" panose="02020603050405020304" pitchFamily="18" charset="0"/>
                <a:sym typeface="Wingdings"/>
              </a:rPr>
              <a:t></a:t>
            </a:r>
            <a:r>
              <a:rPr lang="en-US" sz="1500" dirty="0"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1500" dirty="0">
                <a:solidFill>
                  <a:srgbClr val="0000FF"/>
                </a:solidFill>
                <a:cs typeface="Times New Roman" panose="02020603050405020304" pitchFamily="18" charset="0"/>
              </a:rPr>
              <a:t>proton – Au collisions</a:t>
            </a:r>
          </a:p>
          <a:p>
            <a:pPr algn="ctr"/>
            <a:r>
              <a:rPr lang="en-US" sz="1500" dirty="0">
                <a:cs typeface="Times New Roman" panose="02020603050405020304" pitchFamily="18" charset="0"/>
              </a:rPr>
              <a:t>combined with an unambiguous observable: Di-hadron/jet correlation in pp and </a:t>
            </a:r>
            <a:r>
              <a:rPr lang="en-US" sz="1500" dirty="0" err="1">
                <a:cs typeface="Times New Roman" panose="02020603050405020304" pitchFamily="18" charset="0"/>
              </a:rPr>
              <a:t>pA</a:t>
            </a:r>
            <a:endParaRPr lang="en-US" sz="1500" dirty="0">
              <a:cs typeface="Times New Roman" panose="02020603050405020304" pitchFamily="18" charset="0"/>
            </a:endParaRPr>
          </a:p>
          <a:p>
            <a:pPr algn="ctr"/>
            <a:r>
              <a:rPr lang="en-US" sz="1500" dirty="0">
                <a:solidFill>
                  <a:srgbClr val="0432FF"/>
                </a:solidFill>
                <a:cs typeface="Times New Roman" panose="02020603050405020304" pitchFamily="18" charset="0"/>
              </a:rPr>
              <a:t>Saturation: Disappearance/Decorrelation of backward hadron / jet in </a:t>
            </a:r>
            <a:r>
              <a:rPr lang="en-US" sz="1500" dirty="0" err="1">
                <a:solidFill>
                  <a:srgbClr val="0432FF"/>
                </a:solidFill>
                <a:cs typeface="Times New Roman" panose="02020603050405020304" pitchFamily="18" charset="0"/>
              </a:rPr>
              <a:t>pA</a:t>
            </a:r>
            <a:endParaRPr lang="en-US" sz="1500" dirty="0">
              <a:solidFill>
                <a:srgbClr val="0432FF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1500" dirty="0">
                <a:solidFill>
                  <a:srgbClr val="0432FF"/>
                </a:solidFill>
                <a:cs typeface="Times New Roman" panose="02020603050405020304" pitchFamily="18" charset="0"/>
              </a:rPr>
              <a:t>Absolutely critical to observe universality for saturation between </a:t>
            </a:r>
            <a:r>
              <a:rPr lang="en-US" sz="1500" dirty="0" err="1">
                <a:solidFill>
                  <a:srgbClr val="0432FF"/>
                </a:solidFill>
                <a:cs typeface="Times New Roman" panose="02020603050405020304" pitchFamily="18" charset="0"/>
              </a:rPr>
              <a:t>pA</a:t>
            </a:r>
            <a:r>
              <a:rPr lang="en-US" sz="1500" dirty="0">
                <a:solidFill>
                  <a:srgbClr val="0432FF"/>
                </a:solidFill>
                <a:cs typeface="Times New Roman" panose="02020603050405020304" pitchFamily="18" charset="0"/>
              </a:rPr>
              <a:t> and </a:t>
            </a:r>
            <a:r>
              <a:rPr lang="en-US" sz="1500" dirty="0" err="1">
                <a:solidFill>
                  <a:srgbClr val="0432FF"/>
                </a:solidFill>
                <a:cs typeface="Times New Roman" panose="02020603050405020304" pitchFamily="18" charset="0"/>
              </a:rPr>
              <a:t>eA@EIC</a:t>
            </a:r>
            <a:endParaRPr lang="en-US" sz="1500" dirty="0">
              <a:solidFill>
                <a:srgbClr val="0432FF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2145B5-7F36-274A-A716-6AC600322A2C}"/>
              </a:ext>
            </a:extLst>
          </p:cNvPr>
          <p:cNvSpPr txBox="1"/>
          <p:nvPr/>
        </p:nvSpPr>
        <p:spPr>
          <a:xfrm>
            <a:off x="2853397" y="26255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8B715A43-8E86-CF49-B178-FE748235D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9865F8-198F-694E-82E1-38CE5FBD052A}"/>
              </a:ext>
            </a:extLst>
          </p:cNvPr>
          <p:cNvSpPr txBox="1"/>
          <p:nvPr/>
        </p:nvSpPr>
        <p:spPr>
          <a:xfrm>
            <a:off x="238370" y="5352871"/>
            <a:ext cx="4419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200" dirty="0"/>
              <a:t>Comparison of </a:t>
            </a:r>
            <a:r>
              <a:rPr lang="en-US" sz="1200" dirty="0" err="1"/>
              <a:t>p+p</a:t>
            </a:r>
            <a:r>
              <a:rPr lang="en-US" sz="1200" dirty="0"/>
              <a:t>, </a:t>
            </a:r>
            <a:r>
              <a:rPr lang="en-US" sz="1200" dirty="0" err="1"/>
              <a:t>p+Au</a:t>
            </a:r>
            <a:r>
              <a:rPr lang="en-US" sz="1200" dirty="0"/>
              <a:t> and </a:t>
            </a:r>
            <a:r>
              <a:rPr lang="en-US" sz="1200" dirty="0" err="1"/>
              <a:t>d+Au</a:t>
            </a:r>
            <a:r>
              <a:rPr lang="en-US" sz="1200" dirty="0"/>
              <a:t> → study the individual source of Double Parton Scattering (DPS)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200" b="1" dirty="0"/>
              <a:t>Compare pedestal</a:t>
            </a:r>
            <a:r>
              <a:rPr lang="en-US" sz="1200" dirty="0"/>
              <a:t>: DPS provides an explanation of higher pedestal in </a:t>
            </a:r>
            <a:r>
              <a:rPr lang="en-US" sz="1200" dirty="0" err="1"/>
              <a:t>d+Au</a:t>
            </a:r>
            <a:r>
              <a:rPr lang="en-US" sz="1200" dirty="0"/>
              <a:t> 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200" b="1" dirty="0"/>
              <a:t>Compare away-side correlation → </a:t>
            </a:r>
            <a:r>
              <a:rPr lang="en-US" sz="1200" dirty="0"/>
              <a:t>window to study </a:t>
            </a:r>
            <a:r>
              <a:rPr lang="en-US" sz="1200" b="1" dirty="0"/>
              <a:t>double </a:t>
            </a:r>
            <a:r>
              <a:rPr lang="en-US" sz="1200" b="1" dirty="0" err="1"/>
              <a:t>parton</a:t>
            </a:r>
            <a:r>
              <a:rPr lang="en-US" sz="1200" b="1" dirty="0"/>
              <a:t> distributions </a:t>
            </a:r>
            <a:r>
              <a:rPr lang="en-US" sz="1200" dirty="0"/>
              <a:t>in nucleons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4E7991-5A61-CD42-80E2-4ED41E0F28B7}"/>
                  </a:ext>
                </a:extLst>
              </p:cNvPr>
              <p:cNvSpPr txBox="1"/>
              <p:nvPr/>
            </p:nvSpPr>
            <p:spPr>
              <a:xfrm>
                <a:off x="4572000" y="1828800"/>
                <a:ext cx="4157485" cy="472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432FF"/>
                    </a:solidFill>
                    <a:ea typeface="Microsoft YaHei UI" panose="020B0503020204020204" pitchFamily="34" charset="-122"/>
                  </a:rPr>
                  <a:t>Observable: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𝑝𝑎𝑖𝑟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𝑡𝑟𝑖𝑔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∆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sz="14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𝑏𝑖𝑛</m:t>
                        </m:r>
                      </m:den>
                    </m:f>
                  </m:oMath>
                </a14:m>
                <a:r>
                  <a:rPr lang="en-US" sz="14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𝑡𝑟𝑖𝑔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1400" dirty="0"/>
                  <a:t>→ higher </a:t>
                </a:r>
                <a:r>
                  <a:rPr lang="en-US" sz="1400" dirty="0" err="1"/>
                  <a:t>p</a:t>
                </a:r>
                <a:r>
                  <a:rPr lang="en-US" sz="1400" baseline="-25000" dirty="0" err="1"/>
                  <a:t>T</a:t>
                </a:r>
                <a:endParaRPr lang="en-US" sz="1400" baseline="-25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4E7991-5A61-CD42-80E2-4ED41E0F2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828800"/>
                <a:ext cx="4157485" cy="4720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5659A10-8C77-074E-AFB9-47B05011BD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2" r="2036" b="5102"/>
          <a:stretch/>
        </p:blipFill>
        <p:spPr>
          <a:xfrm>
            <a:off x="304800" y="1676400"/>
            <a:ext cx="3219450" cy="126808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70C2BCC-EB65-5243-A371-8EEC5AA06D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" t="4906" r="650" b="3653"/>
          <a:stretch/>
        </p:blipFill>
        <p:spPr>
          <a:xfrm>
            <a:off x="304800" y="3184488"/>
            <a:ext cx="3151491" cy="20359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E96224-FA6A-4B4E-95C7-996540084D5B}"/>
              </a:ext>
            </a:extLst>
          </p:cNvPr>
          <p:cNvSpPr txBox="1"/>
          <p:nvPr/>
        </p:nvSpPr>
        <p:spPr>
          <a:xfrm>
            <a:off x="302217" y="2902712"/>
            <a:ext cx="3588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cs typeface="Times New Roman" panose="02020603050405020304" pitchFamily="18" charset="0"/>
              </a:rPr>
              <a:t>Two </a:t>
            </a:r>
            <a:r>
              <a:rPr lang="en-US" sz="1200" dirty="0">
                <a:latin typeface="Symbol" pitchFamily="2" charset="2"/>
                <a:cs typeface="Times New Roman" panose="02020603050405020304" pitchFamily="18" charset="0"/>
              </a:rPr>
              <a:t>p</a:t>
            </a:r>
            <a:r>
              <a:rPr lang="en-US" sz="1200" baseline="30000" dirty="0">
                <a:cs typeface="Times New Roman" panose="02020603050405020304" pitchFamily="18" charset="0"/>
              </a:rPr>
              <a:t>0</a:t>
            </a:r>
            <a:r>
              <a:rPr lang="en-US" sz="1200" dirty="0">
                <a:cs typeface="Times New Roman" panose="02020603050405020304" pitchFamily="18" charset="0"/>
              </a:rPr>
              <a:t>s </a:t>
            </a:r>
            <a:r>
              <a:rPr lang="en-US" sz="1200" dirty="0"/>
              <a:t>generated from the same hard scattering </a:t>
            </a:r>
          </a:p>
        </p:txBody>
      </p:sp>
      <p:pic>
        <p:nvPicPr>
          <p:cNvPr id="12" name="Picture 11" descr="Chart&#10;&#10;Description automatically generated with medium confidence">
            <a:extLst>
              <a:ext uri="{FF2B5EF4-FFF2-40B4-BE49-F238E27FC236}">
                <a16:creationId xmlns:a16="http://schemas.microsoft.com/office/drawing/2014/main" id="{7544076C-148A-284B-83F5-ECC9CD82D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213" y="2409628"/>
            <a:ext cx="4871787" cy="23147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4924B2-5A26-AD42-B8D8-E8455C517097}"/>
              </a:ext>
            </a:extLst>
          </p:cNvPr>
          <p:cNvSpPr txBox="1"/>
          <p:nvPr/>
        </p:nvSpPr>
        <p:spPr>
          <a:xfrm>
            <a:off x="4572000" y="4796693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200" dirty="0"/>
              <a:t>In the overlapping 𝑝</a:t>
            </a:r>
            <a:r>
              <a:rPr lang="en-US" sz="1200" baseline="-25000" dirty="0"/>
              <a:t>T</a:t>
            </a:r>
            <a:r>
              <a:rPr lang="en-US" sz="1200" dirty="0"/>
              <a:t> range of two collaborations, no suppression or E.A./centrality dependence in </a:t>
            </a:r>
            <a:r>
              <a:rPr lang="en-US" sz="1200" dirty="0" err="1"/>
              <a:t>d+Au</a:t>
            </a:r>
            <a:r>
              <a:rPr lang="en-US" sz="1200" dirty="0"/>
              <a:t> relative to </a:t>
            </a:r>
            <a:r>
              <a:rPr lang="en-US" sz="1200" dirty="0" err="1"/>
              <a:t>p+p</a:t>
            </a:r>
            <a:r>
              <a:rPr lang="en-US" sz="1200" dirty="0"/>
              <a:t> 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200" dirty="0"/>
              <a:t>Suppression observed only at very low </a:t>
            </a:r>
            <a:r>
              <a:rPr lang="en-US" sz="1200" dirty="0" err="1"/>
              <a:t>p</a:t>
            </a:r>
            <a:r>
              <a:rPr lang="en-US" sz="1200" baseline="-25000" dirty="0" err="1"/>
              <a:t>T</a:t>
            </a:r>
            <a:r>
              <a:rPr lang="en-US" sz="1200" dirty="0"/>
              <a:t> (</a:t>
            </a:r>
            <a:r>
              <a:rPr lang="en-US" sz="1200" dirty="0" err="1"/>
              <a:t>p</a:t>
            </a:r>
            <a:r>
              <a:rPr lang="en-US" sz="1200" baseline="-25000" dirty="0" err="1"/>
              <a:t>T</a:t>
            </a:r>
            <a:r>
              <a:rPr lang="en-US" sz="1200" baseline="30000" dirty="0" err="1"/>
              <a:t>asso</a:t>
            </a:r>
            <a:r>
              <a:rPr lang="en-US" sz="1200" dirty="0"/>
              <a:t> = 0.5 – 0.75 GeV/c) at PHENIX, where STAR FMS cannot reach 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200" b="1" dirty="0"/>
              <a:t> </a:t>
            </a:r>
            <a:r>
              <a:rPr lang="en-US" sz="1200" dirty="0"/>
              <a:t>STAR forward upgrade can go to low </a:t>
            </a:r>
            <a:r>
              <a:rPr lang="en-US" sz="1200" dirty="0" err="1"/>
              <a:t>p</a:t>
            </a:r>
            <a:r>
              <a:rPr lang="en-US" sz="1200" baseline="-25000" dirty="0" err="1"/>
              <a:t>T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1200" dirty="0">
                <a:sym typeface="Wingdings" pitchFamily="2" charset="2"/>
              </a:rPr>
              <a:t> 0.2 GeV/c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6476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C355BE5C-5A29-1245-8C39-619E63BC1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7143" r="1610" b="3811"/>
          <a:stretch/>
        </p:blipFill>
        <p:spPr>
          <a:xfrm>
            <a:off x="428625" y="4114800"/>
            <a:ext cx="3256517" cy="24384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16B11B-293B-1F40-AFB6-A43C29EBB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rgbClr val="0432FF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01AD43-7665-4F46-BEFA-8DECD816088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A626DE-E1A6-744A-B124-5F21375A52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8625" y="0"/>
            <a:ext cx="8286750" cy="477838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Polarized </a:t>
            </a:r>
            <a:r>
              <a:rPr lang="en-US" i="1" dirty="0" err="1"/>
              <a:t>pA</a:t>
            </a:r>
            <a:r>
              <a:rPr lang="en-US" i="1" dirty="0"/>
              <a:t> and </a:t>
            </a:r>
            <a:r>
              <a:rPr lang="en-US" i="1" dirty="0" err="1"/>
              <a:t>eA</a:t>
            </a:r>
            <a:endParaRPr lang="en-US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213F23-C108-C446-B161-184298773CCE}"/>
              </a:ext>
            </a:extLst>
          </p:cNvPr>
          <p:cNvSpPr txBox="1"/>
          <p:nvPr/>
        </p:nvSpPr>
        <p:spPr>
          <a:xfrm>
            <a:off x="3689714" y="5615476"/>
            <a:ext cx="5344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cs typeface="Times New Roman" panose="02020603050405020304" pitchFamily="18" charset="0"/>
              </a:rPr>
              <a:t>polarized </a:t>
            </a:r>
            <a:r>
              <a:rPr lang="en-US" sz="1600" dirty="0" err="1">
                <a:cs typeface="Times New Roman" panose="02020603050405020304" pitchFamily="18" charset="0"/>
              </a:rPr>
              <a:t>eA</a:t>
            </a:r>
            <a:r>
              <a:rPr lang="en-US" sz="1600" dirty="0">
                <a:cs typeface="Times New Roman" panose="02020603050405020304" pitchFamily="18" charset="0"/>
              </a:rPr>
              <a:t>: till now few studies</a:t>
            </a:r>
          </a:p>
          <a:p>
            <a:r>
              <a:rPr lang="en-US" sz="1600" dirty="0">
                <a:solidFill>
                  <a:srgbClr val="0432FF"/>
                </a:solidFill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1600" dirty="0"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600" dirty="0"/>
              <a:t>Elliptic Anisotropy in </a:t>
            </a:r>
            <a:r>
              <a:rPr lang="en-US" sz="1600" dirty="0" err="1"/>
              <a:t>eA</a:t>
            </a:r>
            <a:r>
              <a:rPr lang="en-US" sz="1600" dirty="0"/>
              <a:t> Di-Jet Production driven by linearly polarized gluons </a:t>
            </a:r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RHIC can inspire program</a:t>
            </a:r>
            <a:endParaRPr lang="en-US" sz="1600" dirty="0"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BAEEB5-2128-8E4C-831A-169CCB1D4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871954"/>
            <a:ext cx="6113500" cy="22929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665BCC-2FC5-9143-AFC3-624CD400A37E}"/>
              </a:ext>
            </a:extLst>
          </p:cNvPr>
          <p:cNvSpPr txBox="1"/>
          <p:nvPr/>
        </p:nvSpPr>
        <p:spPr>
          <a:xfrm>
            <a:off x="4211448" y="2721178"/>
            <a:ext cx="175220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/>
              <a:t>STAR, PRD </a:t>
            </a:r>
            <a:r>
              <a:rPr lang="en-US" sz="600" b="1" dirty="0"/>
              <a:t>103,</a:t>
            </a:r>
            <a:r>
              <a:rPr lang="en-US" sz="600" dirty="0"/>
              <a:t> 072005 (2021)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DB3BF-174D-D84E-B729-23A9F8901784}"/>
              </a:ext>
            </a:extLst>
          </p:cNvPr>
          <p:cNvSpPr txBox="1"/>
          <p:nvPr/>
        </p:nvSpPr>
        <p:spPr>
          <a:xfrm>
            <a:off x="440457" y="473808"/>
            <a:ext cx="8274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cs typeface="Times New Roman" panose="02020603050405020304" pitchFamily="18" charset="0"/>
              </a:rPr>
              <a:t>Polarization at RHIC and EIC provides unique opportunities in the world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F054F2-B7CB-4C49-AA45-D847F219DFED}"/>
              </a:ext>
            </a:extLst>
          </p:cNvPr>
          <p:cNvSpPr txBox="1"/>
          <p:nvPr/>
        </p:nvSpPr>
        <p:spPr>
          <a:xfrm>
            <a:off x="428624" y="3138109"/>
            <a:ext cx="871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cs typeface="Times New Roman" panose="02020603050405020304" pitchFamily="18" charset="0"/>
              </a:rPr>
              <a:t>suppression increases at low </a:t>
            </a:r>
            <a:r>
              <a:rPr lang="en-US" sz="1600" dirty="0" err="1">
                <a:cs typeface="Times New Roman" panose="02020603050405020304" pitchFamily="18" charset="0"/>
              </a:rPr>
              <a:t>x</a:t>
            </a:r>
            <a:r>
              <a:rPr lang="en-US" sz="1600" baseline="-25000" dirty="0" err="1">
                <a:cs typeface="Times New Roman" panose="02020603050405020304" pitchFamily="18" charset="0"/>
              </a:rPr>
              <a:t>F</a:t>
            </a:r>
            <a:r>
              <a:rPr lang="en-US" sz="1600" dirty="0">
                <a:cs typeface="Times New Roman" panose="02020603050405020304" pitchFamily="18" charset="0"/>
              </a:rPr>
              <a:t> similar as di-hadron correlations</a:t>
            </a:r>
          </a:p>
          <a:p>
            <a:pPr algn="l"/>
            <a:r>
              <a:rPr lang="en-US" sz="1600" dirty="0">
                <a:solidFill>
                  <a:srgbClr val="0432FF"/>
                </a:solidFill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1600" dirty="0">
                <a:cs typeface="Times New Roman" panose="02020603050405020304" pitchFamily="18" charset="0"/>
                <a:sym typeface="Wingdings" pitchFamily="2" charset="2"/>
              </a:rPr>
              <a:t> Unpolarized observables: initial state PDFs and TMDs are the driving force for suppression</a:t>
            </a:r>
          </a:p>
          <a:p>
            <a:pPr algn="l"/>
            <a:r>
              <a:rPr lang="en-US" sz="1600" dirty="0">
                <a:solidFill>
                  <a:srgbClr val="0432FF"/>
                </a:solidFill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1600" dirty="0">
                <a:cs typeface="Times New Roman" panose="02020603050405020304" pitchFamily="18" charset="0"/>
                <a:sym typeface="Wingdings" pitchFamily="2" charset="2"/>
              </a:rPr>
              <a:t> Polarized observables:  TMD fragmentation functions, i.e. Collins FF</a:t>
            </a:r>
            <a:endParaRPr lang="en-US" sz="1600" dirty="0"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10FE5F-8B27-8B4D-8E14-82C2AE916765}"/>
              </a:ext>
            </a:extLst>
          </p:cNvPr>
          <p:cNvSpPr txBox="1"/>
          <p:nvPr/>
        </p:nvSpPr>
        <p:spPr>
          <a:xfrm>
            <a:off x="3647008" y="4131759"/>
            <a:ext cx="5733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cs typeface="Times New Roman" panose="02020603050405020304" pitchFamily="18" charset="0"/>
              </a:rPr>
              <a:t>Golden probe to measure Collins FF: hadrons in jet  </a:t>
            </a:r>
          </a:p>
          <a:p>
            <a:pPr algn="l"/>
            <a:r>
              <a:rPr lang="en-US" sz="1600" dirty="0">
                <a:solidFill>
                  <a:srgbClr val="0432FF"/>
                </a:solidFill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1600" dirty="0"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600" dirty="0">
                <a:cs typeface="Times New Roman" panose="02020603050405020304" pitchFamily="18" charset="0"/>
              </a:rPr>
              <a:t>several results published and released for pp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5E1F65-84E8-2C4C-9515-781A3B2846C8}"/>
              </a:ext>
            </a:extLst>
          </p:cNvPr>
          <p:cNvSpPr txBox="1"/>
          <p:nvPr/>
        </p:nvSpPr>
        <p:spPr>
          <a:xfrm>
            <a:off x="3647008" y="4664604"/>
            <a:ext cx="5578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cs typeface="Times New Roman" panose="02020603050405020304" pitchFamily="18" charset="0"/>
              </a:rPr>
              <a:t>Important Question: is the non-</a:t>
            </a:r>
            <a:r>
              <a:rPr lang="en-US" sz="1600" dirty="0" err="1">
                <a:cs typeface="Times New Roman" panose="02020603050405020304" pitchFamily="18" charset="0"/>
              </a:rPr>
              <a:t>pertubative</a:t>
            </a:r>
            <a:r>
              <a:rPr lang="en-US" sz="1600" dirty="0">
                <a:cs typeface="Times New Roman" panose="02020603050405020304" pitchFamily="18" charset="0"/>
              </a:rPr>
              <a:t> part in TMD evolution for the same in ep &amp; </a:t>
            </a:r>
            <a:r>
              <a:rPr lang="en-US" sz="1600" dirty="0" err="1">
                <a:cs typeface="Times New Roman" panose="02020603050405020304" pitchFamily="18" charset="0"/>
              </a:rPr>
              <a:t>eA</a:t>
            </a:r>
            <a:r>
              <a:rPr lang="en-US" sz="1600" dirty="0">
                <a:cs typeface="Times New Roman" panose="02020603050405020304" pitchFamily="18" charset="0"/>
              </a:rPr>
              <a:t> (pp &amp; </a:t>
            </a:r>
            <a:r>
              <a:rPr lang="en-US" sz="1600" dirty="0" err="1">
                <a:cs typeface="Times New Roman" panose="02020603050405020304" pitchFamily="18" charset="0"/>
              </a:rPr>
              <a:t>pA</a:t>
            </a:r>
            <a:r>
              <a:rPr lang="en-US" sz="1600" dirty="0">
                <a:cs typeface="Times New Roman" panose="02020603050405020304" pitchFamily="18" charset="0"/>
              </a:rPr>
              <a:t>) universal </a:t>
            </a:r>
          </a:p>
          <a:p>
            <a:pPr algn="l"/>
            <a:r>
              <a:rPr lang="en-US" sz="1600" dirty="0">
                <a:cs typeface="Times New Roman" panose="02020603050405020304" pitchFamily="18" charset="0"/>
              </a:rPr>
              <a:t>and are nuclear effects universal?</a:t>
            </a:r>
          </a:p>
        </p:txBody>
      </p:sp>
    </p:spTree>
    <p:extLst>
      <p:ext uri="{BB962C8B-B14F-4D97-AF65-F5344CB8AC3E}">
        <p14:creationId xmlns:p14="http://schemas.microsoft.com/office/powerpoint/2010/main" val="3940563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9F000-5763-2B26-040F-2C10610C22D3}"/>
              </a:ext>
            </a:extLst>
          </p:cNvPr>
          <p:cNvGrpSpPr/>
          <p:nvPr/>
        </p:nvGrpSpPr>
        <p:grpSpPr>
          <a:xfrm>
            <a:off x="306452" y="1444191"/>
            <a:ext cx="5118704" cy="4112723"/>
            <a:chOff x="5239116" y="857201"/>
            <a:chExt cx="6824939" cy="5483630"/>
          </a:xfrm>
        </p:grpSpPr>
        <p:pic>
          <p:nvPicPr>
            <p:cNvPr id="8" name="Picture 7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CC4D15F6-71A2-3DF5-7222-4DC8BD672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4677" y="857201"/>
              <a:ext cx="6754588" cy="2743200"/>
            </a:xfrm>
            <a:prstGeom prst="rect">
              <a:avLst/>
            </a:prstGeom>
          </p:spPr>
        </p:pic>
        <p:pic>
          <p:nvPicPr>
            <p:cNvPr id="10" name="Picture 9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5AC7560F-52F1-8A40-ADEC-2D834E16E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9116" y="3625063"/>
              <a:ext cx="6824939" cy="271576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5B5375-2D27-3653-CD57-112498024AC3}"/>
                  </a:ext>
                </a:extLst>
              </p:cNvPr>
              <p:cNvSpPr txBox="1"/>
              <p:nvPr/>
            </p:nvSpPr>
            <p:spPr>
              <a:xfrm>
                <a:off x="5327853" y="1601659"/>
                <a:ext cx="3933377" cy="1359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Conditional </a:t>
                </a:r>
                <a:r>
                  <a:rPr lang="en-US" sz="1350" dirty="0">
                    <a:solidFill>
                      <a:srgbClr val="FF0000"/>
                    </a:solidFill>
                  </a:rPr>
                  <a:t>di-jet</a:t>
                </a:r>
                <a:r>
                  <a:rPr lang="en-US" sz="1350" dirty="0"/>
                  <a:t> yields ratio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𝑝𝑃𝑏</m:t>
                        </m:r>
                      </m:num>
                      <m:den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𝑝𝑝</m:t>
                        </m:r>
                      </m:den>
                    </m:f>
                  </m:oMath>
                </a14:m>
                <a:r>
                  <a:rPr lang="en-US" sz="1350" dirty="0"/>
                  <a:t> is measured: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350" dirty="0"/>
                  <a:t>Rapidity dependence 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𝑝𝑃𝑏</m:t>
                        </m:r>
                      </m:num>
                      <m:den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𝑝𝑝</m:t>
                        </m:r>
                      </m:den>
                    </m:f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~0.8</m:t>
                    </m:r>
                  </m:oMath>
                </a14:m>
                <a:r>
                  <a:rPr lang="en-US" sz="1350" dirty="0"/>
                  <a:t> at most forward, less suppression compared to STAR </a:t>
                </a:r>
                <a:r>
                  <a:rPr lang="en-US" sz="1350" dirty="0" err="1"/>
                  <a:t>dihadron</a:t>
                </a:r>
                <a:endParaRPr lang="en-US" sz="1350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𝑃𝑏</m:t>
                        </m:r>
                      </m:sub>
                    </m:sSub>
                  </m:oMath>
                </a14:m>
                <a:r>
                  <a:rPr lang="en-US" sz="1350" dirty="0"/>
                  <a:t>→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35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5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350" i="1" dirty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350" dirty="0"/>
                  <a:t>; but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en-US" sz="1350" dirty="0"/>
                  <a:t> &gt; </a:t>
                </a:r>
                <a14:m>
                  <m:oMath xmlns:m="http://schemas.openxmlformats.org/officeDocument/2006/math">
                    <m:r>
                      <a:rPr lang="en-US" sz="135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800 </m:t>
                    </m:r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</m:t>
                    </m:r>
                    <m:sSup>
                      <m:sSupPr>
                        <m:ctrlP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350" dirty="0">
                    <a:ea typeface="Cambria Math" panose="02040503050406030204" pitchFamily="18" charset="0"/>
                  </a:rPr>
                  <a:t>, too high?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5B5375-2D27-3653-CD57-112498024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853" y="1601659"/>
                <a:ext cx="3933377" cy="1359731"/>
              </a:xfrm>
              <a:prstGeom prst="rect">
                <a:avLst/>
              </a:prstGeom>
              <a:blipFill>
                <a:blip r:embed="rId5"/>
                <a:stretch>
                  <a:fillRect l="-647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4B0D853-FCF8-078F-29B4-28F34AD5499E}"/>
                  </a:ext>
                </a:extLst>
              </p:cNvPr>
              <p:cNvSpPr txBox="1"/>
              <p:nvPr/>
            </p:nvSpPr>
            <p:spPr>
              <a:xfrm>
                <a:off x="5376232" y="3674602"/>
                <a:ext cx="3767768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Width extracted as 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350" dirty="0"/>
                  <a:t> from the Gaussian fit: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350" dirty="0"/>
                  <a:t>Remains the same in </a:t>
                </a:r>
                <a:r>
                  <a:rPr lang="en-US" sz="1350" dirty="0" err="1"/>
                  <a:t>p+p</a:t>
                </a:r>
                <a:r>
                  <a:rPr lang="en-US" sz="1350" dirty="0"/>
                  <a:t> and </a:t>
                </a:r>
                <a:r>
                  <a:rPr lang="en-US" sz="1350" dirty="0" err="1"/>
                  <a:t>p+Pb</a:t>
                </a:r>
                <a:endParaRPr lang="en-US" sz="1350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350" dirty="0">
                    <a:ea typeface="Cambria Math" panose="02040503050406030204" pitchFamily="18" charset="0"/>
                  </a:rPr>
                  <a:t>Same conclusion with RHIC </a:t>
                </a:r>
                <a:r>
                  <a:rPr lang="en-US" sz="1350" dirty="0" err="1">
                    <a:ea typeface="Cambria Math" panose="02040503050406030204" pitchFamily="18" charset="0"/>
                  </a:rPr>
                  <a:t>dihadron</a:t>
                </a:r>
                <a:endParaRPr lang="en-US" sz="135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4B0D853-FCF8-078F-29B4-28F34AD54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232" y="3674602"/>
                <a:ext cx="3767768" cy="715581"/>
              </a:xfrm>
              <a:prstGeom prst="rect">
                <a:avLst/>
              </a:prstGeom>
              <a:blipFill>
                <a:blip r:embed="rId6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210E364-6FA5-157D-928C-AAA214B29D63}"/>
              </a:ext>
            </a:extLst>
          </p:cNvPr>
          <p:cNvSpPr txBox="1"/>
          <p:nvPr/>
        </p:nvSpPr>
        <p:spPr>
          <a:xfrm>
            <a:off x="509954" y="1219005"/>
            <a:ext cx="234266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ATLAS, PRC 100, 034903 (2019)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79C77B6-01F1-3B34-38F8-B38C099A1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53192" y="6370637"/>
            <a:ext cx="434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934F5B-F72A-5B40-9C8D-A00CBE18C85D}" type="slidenum">
              <a:rPr lang="en-US" smtClean="0">
                <a:solidFill>
                  <a:schemeClr val="accent3"/>
                </a:solidFill>
              </a:rPr>
              <a:pPr/>
              <a:t>23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3A5680-A1E0-F941-BEDF-2E29A717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a typeface="Microsoft YaHei UI" panose="020B0503020204020204" pitchFamily="34" charset="-122"/>
              </a:rPr>
              <a:t>Dijets</a:t>
            </a:r>
            <a:r>
              <a:rPr lang="en-US" dirty="0">
                <a:ea typeface="Microsoft YaHei UI" panose="020B0503020204020204" pitchFamily="34" charset="-122"/>
              </a:rPr>
              <a:t> at ATLAS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81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625" y="0"/>
            <a:ext cx="8286750" cy="609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Different Processes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7660" y="511602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cs typeface="Times New Roman"/>
              </a:rPr>
              <a:t>Hadron-Hadron: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97" t="7778"/>
          <a:stretch/>
        </p:blipFill>
        <p:spPr>
          <a:xfrm>
            <a:off x="444255" y="949047"/>
            <a:ext cx="2657920" cy="10119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123" y="1978709"/>
            <a:ext cx="36857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charset="2"/>
              <a:buChar char="q"/>
            </a:pPr>
            <a:r>
              <a:rPr lang="en-US" sz="1400" dirty="0">
                <a:cs typeface="Times New Roman"/>
              </a:rPr>
              <a:t>probe has complex structure</a:t>
            </a:r>
          </a:p>
          <a:p>
            <a:pPr marL="285750" indent="-285750">
              <a:buClr>
                <a:schemeClr val="accent3"/>
              </a:buClr>
              <a:buFont typeface="Wingdings" charset="2"/>
              <a:buChar char="q"/>
            </a:pPr>
            <a:r>
              <a:rPr lang="en-US" sz="1400" dirty="0">
                <a:cs typeface="Times New Roman"/>
              </a:rPr>
              <a:t>no simple access to </a:t>
            </a:r>
            <a:r>
              <a:rPr lang="en-US" sz="1400" dirty="0" err="1">
                <a:cs typeface="Times New Roman"/>
              </a:rPr>
              <a:t>parton</a:t>
            </a:r>
            <a:r>
              <a:rPr lang="en-US" sz="1400" dirty="0">
                <a:cs typeface="Times New Roman"/>
              </a:rPr>
              <a:t> kinematics:</a:t>
            </a:r>
          </a:p>
          <a:p>
            <a:pPr>
              <a:buClr>
                <a:schemeClr val="accent3"/>
              </a:buClr>
            </a:pPr>
            <a:r>
              <a:rPr lang="en-US" sz="1400" dirty="0">
                <a:cs typeface="Times New Roman"/>
              </a:rPr>
              <a:t>     </a:t>
            </a:r>
            <a:r>
              <a:rPr lang="en-US" sz="1400" dirty="0">
                <a:latin typeface="Symbol" pitchFamily="2" charset="2"/>
                <a:cs typeface="Times New Roman"/>
              </a:rPr>
              <a:t>h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>
                <a:solidFill>
                  <a:schemeClr val="accent3"/>
                </a:solidFill>
                <a:cs typeface="Times New Roman"/>
                <a:sym typeface="Wingdings"/>
              </a:rPr>
              <a:t></a:t>
            </a:r>
            <a:r>
              <a:rPr lang="en-US" sz="1400" dirty="0">
                <a:cs typeface="Times New Roman"/>
                <a:sym typeface="Wingdings"/>
              </a:rPr>
              <a:t> x; </a:t>
            </a:r>
            <a:r>
              <a:rPr lang="en-US" sz="1400" dirty="0">
                <a:cs typeface="Times New Roman"/>
              </a:rPr>
              <a:t>p</a:t>
            </a:r>
            <a:r>
              <a:rPr lang="en-US" sz="1400" baseline="-25000" dirty="0">
                <a:cs typeface="Times New Roman"/>
              </a:rPr>
              <a:t>t</a:t>
            </a:r>
            <a:r>
              <a:rPr lang="en-US" sz="1400" baseline="30000" dirty="0">
                <a:cs typeface="Times New Roman"/>
              </a:rPr>
              <a:t>2</a:t>
            </a:r>
            <a:r>
              <a:rPr lang="en-US" sz="1400" baseline="-25000" dirty="0">
                <a:cs typeface="Times New Roman"/>
              </a:rPr>
              <a:t> </a:t>
            </a:r>
            <a:r>
              <a:rPr lang="en-US" sz="1400" dirty="0">
                <a:solidFill>
                  <a:schemeClr val="accent3"/>
                </a:solidFill>
                <a:cs typeface="Times New Roman"/>
                <a:sym typeface="Wingdings"/>
              </a:rPr>
              <a:t></a:t>
            </a:r>
            <a:r>
              <a:rPr lang="en-US" sz="1400" dirty="0">
                <a:cs typeface="Times New Roman"/>
                <a:sym typeface="Wingdings"/>
              </a:rPr>
              <a:t> Q</a:t>
            </a:r>
            <a:r>
              <a:rPr lang="en-US" sz="1400" baseline="30000" dirty="0">
                <a:cs typeface="Times New Roman"/>
                <a:sym typeface="Wingdings"/>
              </a:rPr>
              <a:t>2  </a:t>
            </a:r>
            <a:r>
              <a:rPr lang="en-US" sz="1400" dirty="0">
                <a:solidFill>
                  <a:schemeClr val="accent3"/>
                </a:solidFill>
                <a:cs typeface="Times New Roman"/>
                <a:sym typeface="Wingdings"/>
              </a:rPr>
              <a:t></a:t>
            </a:r>
            <a:r>
              <a:rPr lang="en-US" sz="1400" dirty="0">
                <a:cs typeface="Times New Roman"/>
                <a:sym typeface="Wingdings"/>
              </a:rPr>
              <a:t> x-Q</a:t>
            </a:r>
            <a:r>
              <a:rPr lang="en-US" sz="1400" baseline="30000" dirty="0">
                <a:cs typeface="Times New Roman"/>
                <a:sym typeface="Wingdings"/>
              </a:rPr>
              <a:t>2</a:t>
            </a:r>
            <a:r>
              <a:rPr lang="en-US" sz="1400" dirty="0">
                <a:cs typeface="Times New Roman"/>
                <a:sym typeface="Wingdings"/>
              </a:rPr>
              <a:t> </a:t>
            </a:r>
          </a:p>
          <a:p>
            <a:pPr>
              <a:buClr>
                <a:schemeClr val="accent3"/>
              </a:buClr>
            </a:pPr>
            <a:r>
              <a:rPr lang="en-US" sz="1400" dirty="0">
                <a:cs typeface="Times New Roman"/>
                <a:sym typeface="Wingdings"/>
              </a:rPr>
              <a:t>     strongly correlated</a:t>
            </a:r>
          </a:p>
          <a:p>
            <a:pPr marL="285750" indent="-285750">
              <a:buClr>
                <a:schemeClr val="accent3"/>
              </a:buClr>
              <a:buFont typeface="Wingdings" charset="2"/>
              <a:buChar char="q"/>
            </a:pPr>
            <a:r>
              <a:rPr lang="en-US" sz="1400" dirty="0">
                <a:cs typeface="Times New Roman"/>
              </a:rPr>
              <a:t>Gluons can be accessed directly </a:t>
            </a:r>
          </a:p>
          <a:p>
            <a:pPr>
              <a:buClr>
                <a:schemeClr val="accent3"/>
              </a:buClr>
            </a:pPr>
            <a:r>
              <a:rPr lang="en-US" sz="1400" dirty="0">
                <a:cs typeface="Times New Roman"/>
                <a:sym typeface="Wingdings" pitchFamily="2" charset="2"/>
              </a:rPr>
              <a:t>      </a:t>
            </a:r>
            <a:r>
              <a:rPr lang="en-US" sz="1400" dirty="0">
                <a:solidFill>
                  <a:schemeClr val="accent3"/>
                </a:solidFill>
                <a:cs typeface="Times New Roman"/>
                <a:sym typeface="Wingdings" pitchFamily="2" charset="2"/>
              </a:rPr>
              <a:t></a:t>
            </a:r>
            <a:r>
              <a:rPr lang="en-US" sz="1400" dirty="0">
                <a:cs typeface="Times New Roman"/>
                <a:sym typeface="Wingdings" pitchFamily="2" charset="2"/>
              </a:rPr>
              <a:t> </a:t>
            </a:r>
            <a:r>
              <a:rPr lang="en-US" sz="1400" dirty="0" err="1">
                <a:cs typeface="Times New Roman"/>
                <a:sym typeface="Wingdings" pitchFamily="2" charset="2"/>
              </a:rPr>
              <a:t>qg</a:t>
            </a:r>
            <a:r>
              <a:rPr lang="en-US" sz="1400" dirty="0">
                <a:cs typeface="Times New Roman"/>
                <a:sym typeface="Wingdings" pitchFamily="2" charset="2"/>
              </a:rPr>
              <a:t> &amp; gg</a:t>
            </a:r>
            <a:endParaRPr lang="en-US" sz="1400" dirty="0">
              <a:cs typeface="Times New Roman"/>
            </a:endParaRPr>
          </a:p>
          <a:p>
            <a:pPr marL="742950" lvl="1" indent="-285750"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sz="1400" dirty="0">
                <a:cs typeface="Times New Roman"/>
              </a:rPr>
              <a:t>gluon fragmentation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0365" y="2840309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cs typeface="Times New Roman"/>
              </a:rPr>
              <a:t>Electron-Hadron: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190" y="3308147"/>
            <a:ext cx="2667000" cy="1047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52157" y="4421398"/>
            <a:ext cx="32918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charset="2"/>
              <a:buChar char="q"/>
            </a:pPr>
            <a:r>
              <a:rPr lang="en-US" sz="1400" dirty="0">
                <a:cs typeface="Times New Roman"/>
              </a:rPr>
              <a:t>Point-like probe </a:t>
            </a:r>
            <a:r>
              <a:rPr lang="en-US" sz="1400" dirty="0">
                <a:solidFill>
                  <a:schemeClr val="accent2"/>
                </a:solidFill>
                <a:cs typeface="Times New Roman"/>
                <a:sym typeface="Wingdings"/>
              </a:rPr>
              <a:t></a:t>
            </a:r>
            <a:r>
              <a:rPr lang="en-US" sz="1400" dirty="0">
                <a:cs typeface="Times New Roman"/>
                <a:sym typeface="Wingdings"/>
              </a:rPr>
              <a:t> resolution</a:t>
            </a:r>
            <a:endParaRPr lang="en-US" sz="1400" dirty="0">
              <a:cs typeface="Times New Roman"/>
            </a:endParaRPr>
          </a:p>
          <a:p>
            <a:pPr marL="285750" indent="-285750">
              <a:buClr>
                <a:schemeClr val="accent2"/>
              </a:buClr>
              <a:buFont typeface="Wingdings" charset="2"/>
              <a:buChar char="q"/>
            </a:pPr>
            <a:r>
              <a:rPr lang="en-US" sz="1400" dirty="0">
                <a:cs typeface="Times New Roman"/>
              </a:rPr>
              <a:t>High precision &amp; access to partonic kinematics through scattered lepton </a:t>
            </a:r>
          </a:p>
          <a:p>
            <a:pPr>
              <a:buClr>
                <a:schemeClr val="accent2"/>
              </a:buClr>
            </a:pPr>
            <a:r>
              <a:rPr lang="en-US" sz="1400" dirty="0">
                <a:cs typeface="Times New Roman"/>
                <a:sym typeface="Wingdings"/>
              </a:rPr>
              <a:t>     </a:t>
            </a:r>
            <a:r>
              <a:rPr lang="en-US" sz="1400" dirty="0">
                <a:solidFill>
                  <a:schemeClr val="accent2"/>
                </a:solidFill>
                <a:cs typeface="Times New Roman"/>
                <a:sym typeface="Wingdings"/>
              </a:rPr>
              <a:t></a:t>
            </a:r>
            <a:r>
              <a:rPr lang="en-US" sz="1400" dirty="0">
                <a:cs typeface="Times New Roman"/>
                <a:sym typeface="Wingdings"/>
              </a:rPr>
              <a:t> </a:t>
            </a:r>
            <a:r>
              <a:rPr lang="en-US" sz="1400" dirty="0" err="1">
                <a:cs typeface="Times New Roman"/>
              </a:rPr>
              <a:t>x</a:t>
            </a:r>
            <a:r>
              <a:rPr lang="en-US" sz="1400" baseline="-25000" dirty="0" err="1">
                <a:cs typeface="Times New Roman"/>
              </a:rPr>
              <a:t>B</a:t>
            </a:r>
            <a:r>
              <a:rPr lang="en-US" sz="1400" dirty="0">
                <a:cs typeface="Times New Roman"/>
              </a:rPr>
              <a:t>, Q</a:t>
            </a:r>
            <a:r>
              <a:rPr lang="en-US" sz="1400" baseline="32000" dirty="0">
                <a:cs typeface="Times New Roman"/>
              </a:rPr>
              <a:t>2</a:t>
            </a:r>
            <a:endParaRPr lang="en-US" sz="1400" dirty="0">
              <a:cs typeface="Times New Roman"/>
            </a:endParaRPr>
          </a:p>
          <a:p>
            <a:pPr marL="285750" lvl="2" indent="-2857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Wingdings" charset="2"/>
              <a:buChar char="q"/>
            </a:pPr>
            <a:r>
              <a:rPr lang="en-US" sz="1400" dirty="0">
                <a:cs typeface="Times New Roman"/>
              </a:rPr>
              <a:t>initial and final state effects can be cleanly disentangled</a:t>
            </a:r>
          </a:p>
          <a:p>
            <a:pPr marL="742950" lvl="3" indent="-285750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400" dirty="0">
                <a:cs typeface="Times New Roman"/>
              </a:rPr>
              <a:t>inclusive measurements of Structure functions only sensitive to initial state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 bwMode="auto">
          <a:xfrm>
            <a:off x="7079620" y="6620512"/>
            <a:ext cx="2057400" cy="22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432FF"/>
                </a:solidFill>
                <a:latin typeface="+mj-lt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>
                <a:solidFill>
                  <a:schemeClr val="accent3"/>
                </a:solidFill>
              </a:rPr>
              <a:pPr/>
              <a:t>3</a:t>
            </a:fld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345446-1163-5F43-B259-6CF0B1943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987" y="1589691"/>
            <a:ext cx="2011480" cy="13319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10D22F-C6B7-224D-962C-7686717BC632}"/>
              </a:ext>
            </a:extLst>
          </p:cNvPr>
          <p:cNvSpPr txBox="1"/>
          <p:nvPr/>
        </p:nvSpPr>
        <p:spPr>
          <a:xfrm>
            <a:off x="3633067" y="1162432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cs typeface="Times New Roman"/>
              </a:rPr>
              <a:t>Ultra-Peripheral</a:t>
            </a:r>
            <a:r>
              <a:rPr lang="en-US" b="1" dirty="0">
                <a:solidFill>
                  <a:srgbClr val="0000FF"/>
                </a:solidFill>
                <a:cs typeface="Times New Roman"/>
              </a:rPr>
              <a:t> </a:t>
            </a:r>
            <a:r>
              <a:rPr lang="en-US" b="1" dirty="0">
                <a:solidFill>
                  <a:schemeClr val="accent2"/>
                </a:solidFill>
                <a:cs typeface="Times New Roman"/>
              </a:rPr>
              <a:t>Collisions: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FECD8C-2DDB-1744-ADC7-D3A18A229C90}"/>
              </a:ext>
            </a:extLst>
          </p:cNvPr>
          <p:cNvSpPr txBox="1"/>
          <p:nvPr/>
        </p:nvSpPr>
        <p:spPr>
          <a:xfrm>
            <a:off x="3645425" y="3006969"/>
            <a:ext cx="3151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charset="2"/>
              <a:buChar char="q"/>
            </a:pPr>
            <a:r>
              <a:rPr lang="en-US" sz="1400" dirty="0">
                <a:cs typeface="Times New Roman"/>
              </a:rPr>
              <a:t>Photon induced process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q"/>
            </a:pPr>
            <a:r>
              <a:rPr lang="en-US" sz="1400" dirty="0">
                <a:cs typeface="Times New Roman"/>
              </a:rPr>
              <a:t>no simple access to </a:t>
            </a:r>
            <a:r>
              <a:rPr lang="en-US" sz="1400" dirty="0" err="1">
                <a:cs typeface="Times New Roman"/>
              </a:rPr>
              <a:t>parton</a:t>
            </a:r>
            <a:r>
              <a:rPr lang="en-US" sz="1400" dirty="0">
                <a:cs typeface="Times New Roman"/>
              </a:rPr>
              <a:t> kinematics: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cs typeface="Times New Roman"/>
              </a:rPr>
              <a:t>     </a:t>
            </a:r>
            <a:r>
              <a:rPr lang="en-US" sz="1400" dirty="0">
                <a:latin typeface="Symbol" pitchFamily="2" charset="2"/>
                <a:cs typeface="Times New Roman"/>
              </a:rPr>
              <a:t>h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>
                <a:cs typeface="Times New Roman"/>
                <a:sym typeface="Wingdings"/>
              </a:rPr>
              <a:t> x; M</a:t>
            </a:r>
            <a:r>
              <a:rPr lang="en-US" sz="1400" baseline="30000" dirty="0">
                <a:cs typeface="Times New Roman"/>
                <a:sym typeface="Wingdings"/>
              </a:rPr>
              <a:t>2</a:t>
            </a:r>
            <a:r>
              <a:rPr lang="en-US" sz="1400" dirty="0">
                <a:cs typeface="Times New Roman"/>
                <a:sym typeface="Wingdings"/>
              </a:rPr>
              <a:t> Q</a:t>
            </a:r>
            <a:r>
              <a:rPr lang="en-US" sz="1400" baseline="30000" dirty="0">
                <a:cs typeface="Times New Roman"/>
                <a:sym typeface="Wingdings"/>
              </a:rPr>
              <a:t>2 </a:t>
            </a:r>
            <a:r>
              <a:rPr lang="en-US" sz="1400" dirty="0">
                <a:cs typeface="Times New Roman"/>
                <a:sym typeface="Wingdings"/>
              </a:rPr>
              <a:t>can only be 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cs typeface="Times New Roman"/>
                <a:sym typeface="Wingdings"/>
              </a:rPr>
              <a:t>     varied by VM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q"/>
            </a:pPr>
            <a:r>
              <a:rPr lang="en-US" sz="1400" dirty="0">
                <a:cs typeface="Times New Roman"/>
                <a:sym typeface="Wingdings"/>
              </a:rPr>
              <a:t>access to initial state</a:t>
            </a:r>
          </a:p>
        </p:txBody>
      </p:sp>
    </p:spTree>
    <p:extLst>
      <p:ext uri="{BB962C8B-B14F-4D97-AF65-F5344CB8AC3E}">
        <p14:creationId xmlns:p14="http://schemas.microsoft.com/office/powerpoint/2010/main" val="405600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0B8AEA64-53A2-374A-81E4-68254E4E3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884244" y="768576"/>
            <a:ext cx="1418493" cy="109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1CFCA7-4BBA-F546-BE5B-9803F3219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The Pillars of the </a:t>
            </a:r>
            <a:r>
              <a:rPr lang="en-US" i="1" dirty="0" err="1"/>
              <a:t>eA</a:t>
            </a:r>
            <a:r>
              <a:rPr lang="en-US" i="1" dirty="0"/>
              <a:t> – </a:t>
            </a:r>
            <a:r>
              <a:rPr lang="en-US" i="1" dirty="0" err="1"/>
              <a:t>pA</a:t>
            </a:r>
            <a:r>
              <a:rPr lang="en-US" i="1" dirty="0"/>
              <a:t>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6DE2BB-3619-014F-8A5C-FEBC6D452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32" y="2480547"/>
            <a:ext cx="1443524" cy="3250400"/>
          </a:xfrm>
          <a:prstGeom prst="rect">
            <a:avLst/>
          </a:prstGeom>
        </p:spPr>
      </p:pic>
      <p:pic>
        <p:nvPicPr>
          <p:cNvPr id="8" name="Picture 7" descr="A picture containing tableware, silver, column, pepper mill&#10;&#10;Description automatically generated">
            <a:extLst>
              <a:ext uri="{FF2B5EF4-FFF2-40B4-BE49-F238E27FC236}">
                <a16:creationId xmlns:a16="http://schemas.microsoft.com/office/drawing/2014/main" id="{A107C63A-0842-BB46-A0E3-27FF37AFE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801" y="2480547"/>
            <a:ext cx="1494397" cy="3250400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20E64967-815B-D945-88B2-42B2BD5C7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64" y="2480547"/>
            <a:ext cx="1245286" cy="3326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5F83C73-46D0-DD49-8B35-702675D0A01C}"/>
              </a:ext>
            </a:extLst>
          </p:cNvPr>
          <p:cNvSpPr/>
          <p:nvPr/>
        </p:nvSpPr>
        <p:spPr bwMode="auto">
          <a:xfrm>
            <a:off x="1066800" y="1883343"/>
            <a:ext cx="7010400" cy="65695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E1747E-AA2B-0247-B34B-F74C1BF59CA9}"/>
              </a:ext>
            </a:extLst>
          </p:cNvPr>
          <p:cNvSpPr txBox="1"/>
          <p:nvPr/>
        </p:nvSpPr>
        <p:spPr>
          <a:xfrm>
            <a:off x="3717240" y="1904946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cs typeface="Times New Roman" panose="02020603050405020304" pitchFamily="18" charset="0"/>
              </a:rPr>
              <a:t>nuclear</a:t>
            </a:r>
          </a:p>
          <a:p>
            <a:pPr algn="ctr"/>
            <a:r>
              <a:rPr lang="en-US" b="1" dirty="0">
                <a:solidFill>
                  <a:srgbClr val="0432FF"/>
                </a:solidFill>
                <a:cs typeface="Times New Roman" panose="02020603050405020304" pitchFamily="18" charset="0"/>
              </a:rPr>
              <a:t>Fragmentation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870F78-3416-554F-AF63-A3A5BCCEB8BF}"/>
              </a:ext>
            </a:extLst>
          </p:cNvPr>
          <p:cNvSpPr txBox="1"/>
          <p:nvPr/>
        </p:nvSpPr>
        <p:spPr>
          <a:xfrm>
            <a:off x="6732912" y="203464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8F00"/>
                </a:solidFill>
                <a:cs typeface="Times New Roman" panose="02020603050405020304" pitchFamily="18" charset="0"/>
              </a:rPr>
              <a:t>Saturation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3DA699-27F5-3E4D-9660-620DA560D70D}"/>
              </a:ext>
            </a:extLst>
          </p:cNvPr>
          <p:cNvSpPr txBox="1"/>
          <p:nvPr/>
        </p:nvSpPr>
        <p:spPr>
          <a:xfrm>
            <a:off x="1288411" y="188379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9300"/>
                </a:solidFill>
                <a:cs typeface="Times New Roman" panose="02020603050405020304" pitchFamily="18" charset="0"/>
              </a:rPr>
              <a:t>nuclear</a:t>
            </a:r>
          </a:p>
          <a:p>
            <a:pPr algn="ctr"/>
            <a:r>
              <a:rPr lang="en-US" b="1" dirty="0">
                <a:solidFill>
                  <a:srgbClr val="FF9300"/>
                </a:solidFill>
                <a:cs typeface="Times New Roman" panose="02020603050405020304" pitchFamily="18" charset="0"/>
              </a:rPr>
              <a:t>PDFs</a:t>
            </a: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5ACD3F6-265D-E54B-B5CE-452F8817498F}"/>
              </a:ext>
            </a:extLst>
          </p:cNvPr>
          <p:cNvSpPr/>
          <p:nvPr/>
        </p:nvSpPr>
        <p:spPr bwMode="auto">
          <a:xfrm>
            <a:off x="1066800" y="549347"/>
            <a:ext cx="7010400" cy="1333996"/>
          </a:xfrm>
          <a:prstGeom prst="triangl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92D2F9BE-DAB9-5D40-B98C-260246A4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750FFEA-4A7F-3041-B488-EAB8C75711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55"/>
          <a:stretch/>
        </p:blipFill>
        <p:spPr>
          <a:xfrm>
            <a:off x="493676" y="3086825"/>
            <a:ext cx="2202632" cy="20714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1F363EC-C996-984C-A97D-7C3AB6302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8070" y="2922381"/>
            <a:ext cx="3126760" cy="2015023"/>
          </a:xfrm>
          <a:prstGeom prst="rect">
            <a:avLst/>
          </a:prstGeom>
        </p:spPr>
      </p:pic>
      <p:pic>
        <p:nvPicPr>
          <p:cNvPr id="5" name="Picture 4" descr="A picture containing colorful&#10;&#10;Description automatically generated">
            <a:extLst>
              <a:ext uri="{FF2B5EF4-FFF2-40B4-BE49-F238E27FC236}">
                <a16:creationId xmlns:a16="http://schemas.microsoft.com/office/drawing/2014/main" id="{D990BDDA-3E8B-F646-BF3E-7D2206DF0E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0310" y="3266830"/>
            <a:ext cx="1762176" cy="135987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94C5C73-B6A6-A24A-AEC6-A1702C4A6E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02" t="3222" r="2157" b="1000"/>
          <a:stretch/>
        </p:blipFill>
        <p:spPr>
          <a:xfrm>
            <a:off x="638385" y="5679436"/>
            <a:ext cx="1979767" cy="11785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11A051-AFF8-3B4D-84A7-C2D655177CCF}"/>
              </a:ext>
            </a:extLst>
          </p:cNvPr>
          <p:cNvSpPr txBox="1"/>
          <p:nvPr/>
        </p:nvSpPr>
        <p:spPr>
          <a:xfrm>
            <a:off x="3008924" y="5814646"/>
            <a:ext cx="5501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to understand the energy dependence (x - Q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>
                <a:sym typeface="Wingdings" pitchFamily="2" charset="2"/>
              </a:rPr>
              <a:t> different </a:t>
            </a:r>
            <a:r>
              <a:rPr lang="en-US" dirty="0"/>
              <a:t> √s </a:t>
            </a:r>
            <a:r>
              <a:rPr lang="en-US" dirty="0">
                <a:sym typeface="Wingdings" pitchFamily="2" charset="2"/>
              </a:rPr>
              <a:t> LHC, RHIC, EIC</a:t>
            </a:r>
            <a:endParaRPr lang="en-US" dirty="0"/>
          </a:p>
          <a:p>
            <a:r>
              <a:rPr lang="en-US" dirty="0"/>
              <a:t>and A-dependence</a:t>
            </a:r>
          </a:p>
        </p:txBody>
      </p:sp>
    </p:spTree>
    <p:extLst>
      <p:ext uri="{BB962C8B-B14F-4D97-AF65-F5344CB8AC3E}">
        <p14:creationId xmlns:p14="http://schemas.microsoft.com/office/powerpoint/2010/main" val="1232190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963E2-4023-EA4F-A8ED-0B178D3F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0"/>
            <a:ext cx="8715375" cy="477760"/>
          </a:xfrm>
        </p:spPr>
        <p:txBody>
          <a:bodyPr>
            <a:normAutofit fontScale="90000"/>
          </a:bodyPr>
          <a:lstStyle/>
          <a:p>
            <a:r>
              <a:rPr lang="en-US" dirty="0"/>
              <a:t>RHIC and EIC Kinematics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24D8A-5D11-2347-8AD5-C4891A6B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AD43-7665-4F46-BEFA-8DECD816088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484CF3E0-9A7C-B74F-9A67-0E20A2F02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2" r="6701" b="4027"/>
          <a:stretch/>
        </p:blipFill>
        <p:spPr>
          <a:xfrm>
            <a:off x="244103" y="1153256"/>
            <a:ext cx="4348892" cy="30480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651C45-0A49-4446-AFBA-C55ACEC97F73}"/>
              </a:ext>
            </a:extLst>
          </p:cNvPr>
          <p:cNvCxnSpPr>
            <a:cxnSpLocks/>
          </p:cNvCxnSpPr>
          <p:nvPr/>
        </p:nvCxnSpPr>
        <p:spPr>
          <a:xfrm>
            <a:off x="428625" y="966220"/>
            <a:ext cx="8658939" cy="0"/>
          </a:xfrm>
          <a:prstGeom prst="line">
            <a:avLst/>
          </a:prstGeom>
          <a:ln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6333E8-A784-264F-839A-58A3360A105E}"/>
              </a:ext>
            </a:extLst>
          </p:cNvPr>
          <p:cNvCxnSpPr>
            <a:cxnSpLocks/>
          </p:cNvCxnSpPr>
          <p:nvPr/>
        </p:nvCxnSpPr>
        <p:spPr>
          <a:xfrm>
            <a:off x="4572000" y="609600"/>
            <a:ext cx="0" cy="5282180"/>
          </a:xfrm>
          <a:prstGeom prst="line">
            <a:avLst/>
          </a:prstGeom>
          <a:ln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FEA16A-4DE4-0D4F-A3E3-C4CD7F450615}"/>
              </a:ext>
            </a:extLst>
          </p:cNvPr>
          <p:cNvSpPr txBox="1"/>
          <p:nvPr/>
        </p:nvSpPr>
        <p:spPr>
          <a:xfrm>
            <a:off x="1789723" y="612519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cs typeface="Times New Roman" panose="02020603050405020304" pitchFamily="18" charset="0"/>
              </a:rPr>
              <a:t>pp vs ep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6E623D-9DD8-514C-A039-8F3CD9C6BE1A}"/>
              </a:ext>
            </a:extLst>
          </p:cNvPr>
          <p:cNvSpPr txBox="1"/>
          <p:nvPr/>
        </p:nvSpPr>
        <p:spPr>
          <a:xfrm>
            <a:off x="6314019" y="597822"/>
            <a:ext cx="116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pA</a:t>
            </a:r>
            <a:r>
              <a:rPr lang="en-US" b="1" dirty="0">
                <a:solidFill>
                  <a:srgbClr val="0432FF"/>
                </a:solidFill>
                <a:cs typeface="Times New Roman" panose="02020603050405020304" pitchFamily="18" charset="0"/>
              </a:rPr>
              <a:t> vs </a:t>
            </a:r>
            <a:r>
              <a:rPr lang="en-US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eA</a:t>
            </a:r>
            <a:endParaRPr lang="en-US" b="1" dirty="0">
              <a:solidFill>
                <a:srgbClr val="0432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1" name="Picture 20" descr="Chart, scatter chart&#10;&#10;Description automatically generated">
            <a:extLst>
              <a:ext uri="{FF2B5EF4-FFF2-40B4-BE49-F238E27FC236}">
                <a16:creationId xmlns:a16="http://schemas.microsoft.com/office/drawing/2014/main" id="{F4DED2B5-EE3E-8B45-B3DD-5B5A6764B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06" y="1181955"/>
            <a:ext cx="4267200" cy="32644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EA7B4C-2E15-364E-8E9E-7E6136C21992}"/>
              </a:ext>
            </a:extLst>
          </p:cNvPr>
          <p:cNvSpPr txBox="1"/>
          <p:nvPr/>
        </p:nvSpPr>
        <p:spPr>
          <a:xfrm>
            <a:off x="439421" y="4300361"/>
            <a:ext cx="4101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cs typeface="Times New Roman" panose="02020603050405020304" pitchFamily="18" charset="0"/>
              </a:rPr>
              <a:t>The STAR@RHIC pp data have a wide range of overlap with the EIC ep kinematics and reach to even higher Q</a:t>
            </a:r>
            <a:r>
              <a:rPr lang="en-US" baseline="30000" dirty="0">
                <a:cs typeface="Times New Roman" panose="02020603050405020304" pitchFamily="18" charset="0"/>
              </a:rPr>
              <a:t>2</a:t>
            </a:r>
            <a:r>
              <a:rPr lang="en-US" dirty="0">
                <a:cs typeface="Times New Roman" panose="02020603050405020304" pitchFamily="18" charset="0"/>
              </a:rPr>
              <a:t> then the EIC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1E6087-66B8-5D49-A07D-77CD35649235}"/>
              </a:ext>
            </a:extLst>
          </p:cNvPr>
          <p:cNvSpPr txBox="1"/>
          <p:nvPr/>
        </p:nvSpPr>
        <p:spPr>
          <a:xfrm>
            <a:off x="4683500" y="4298475"/>
            <a:ext cx="4288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cs typeface="Times New Roman" panose="02020603050405020304" pitchFamily="18" charset="0"/>
              </a:rPr>
              <a:t>The STAR@RHIC data have a wide </a:t>
            </a:r>
            <a:r>
              <a:rPr lang="en-US" dirty="0" err="1">
                <a:cs typeface="Times New Roman" panose="02020603050405020304" pitchFamily="18" charset="0"/>
              </a:rPr>
              <a:t>rangeof</a:t>
            </a:r>
            <a:r>
              <a:rPr lang="en-US" dirty="0">
                <a:cs typeface="Times New Roman" panose="02020603050405020304" pitchFamily="18" charset="0"/>
              </a:rPr>
              <a:t> overlap with the EIC kinematics and reach to lower x at low Q</a:t>
            </a:r>
            <a:r>
              <a:rPr lang="en-US" baseline="30000" dirty="0">
                <a:cs typeface="Times New Roman" panose="02020603050405020304" pitchFamily="18" charset="0"/>
              </a:rPr>
              <a:t>2</a:t>
            </a:r>
            <a:r>
              <a:rPr lang="en-US" dirty="0"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dirty="0">
                <a:cs typeface="Times New Roman" panose="02020603050405020304" pitchFamily="18" charset="0"/>
                <a:sym typeface="Wingdings" pitchFamily="2" charset="2"/>
              </a:rPr>
              <a:t> critical for saturation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1484AB-2D96-7E44-A1E5-27E09E714F22}"/>
              </a:ext>
            </a:extLst>
          </p:cNvPr>
          <p:cNvSpPr txBox="1"/>
          <p:nvPr/>
        </p:nvSpPr>
        <p:spPr>
          <a:xfrm>
            <a:off x="428625" y="5596207"/>
            <a:ext cx="828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It has been shown that studying polarized observables helps to tease out effects hidden in unpolarized observables like cross sections, i.e. TMDs</a:t>
            </a:r>
          </a:p>
        </p:txBody>
      </p:sp>
    </p:spTree>
    <p:extLst>
      <p:ext uri="{BB962C8B-B14F-4D97-AF65-F5344CB8AC3E}">
        <p14:creationId xmlns:p14="http://schemas.microsoft.com/office/powerpoint/2010/main" val="3183254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EB54337-E35C-C44A-8826-56FA15218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865" y="3630930"/>
            <a:ext cx="2937510" cy="2541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4" y="0"/>
            <a:ext cx="8715375" cy="640078"/>
          </a:xfrm>
        </p:spPr>
        <p:txBody>
          <a:bodyPr>
            <a:noAutofit/>
          </a:bodyPr>
          <a:lstStyle/>
          <a:p>
            <a:r>
              <a:rPr lang="en-US" sz="3200" dirty="0"/>
              <a:t>How Does the initial state in Nuclei Look?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8625" y="590411"/>
            <a:ext cx="53000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ea typeface="ＭＳ Ｐゴシック" charset="0"/>
                <a:cs typeface="Gill Sans" charset="0"/>
              </a:rPr>
              <a:t>3 conundrums of the initial state:</a:t>
            </a:r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600" dirty="0">
                <a:ea typeface="ＭＳ Ｐゴシック" charset="0"/>
                <a:cs typeface="Gill Sans" charset="0"/>
              </a:rPr>
              <a:t>What are the </a:t>
            </a:r>
            <a:r>
              <a:rPr lang="en-US" sz="1600" dirty="0" err="1">
                <a:ea typeface="ＭＳ Ｐゴシック" charset="0"/>
                <a:cs typeface="Gill Sans" charset="0"/>
              </a:rPr>
              <a:t>nPDFs</a:t>
            </a:r>
            <a:r>
              <a:rPr lang="en-US" sz="1600" dirty="0">
                <a:ea typeface="ＭＳ Ｐゴシック" charset="0"/>
                <a:cs typeface="Gill Sans" charset="0"/>
              </a:rPr>
              <a:t> at low-x?</a:t>
            </a:r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600" dirty="0">
                <a:ea typeface="ＭＳ Ｐゴシック" charset="0"/>
                <a:cs typeface="Gill Sans" charset="0"/>
              </a:rPr>
              <a:t>How saturated is the initial state of the nucleus?</a:t>
            </a:r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600" dirty="0">
                <a:ea typeface="ＭＳ Ｐゴシック" charset="0"/>
                <a:cs typeface="Gill Sans" charset="0"/>
              </a:rPr>
              <a:t>What is the spatial transverse distributions </a:t>
            </a:r>
            <a:br>
              <a:rPr lang="en-US" sz="1600" dirty="0">
                <a:ea typeface="ＭＳ Ｐゴシック" charset="0"/>
                <a:cs typeface="Gill Sans" charset="0"/>
              </a:rPr>
            </a:br>
            <a:r>
              <a:rPr lang="en-US" sz="1600" dirty="0">
                <a:ea typeface="ＭＳ Ｐゴシック" charset="0"/>
                <a:cs typeface="Gill Sans" charset="0"/>
              </a:rPr>
              <a:t>of nucleons and gluons?</a:t>
            </a:r>
          </a:p>
          <a:p>
            <a:pPr>
              <a:buClr>
                <a:schemeClr val="accent3"/>
              </a:buClr>
            </a:pPr>
            <a:r>
              <a:rPr lang="en-US" sz="1600" dirty="0">
                <a:ea typeface="ＭＳ Ｐゴシック" charset="0"/>
                <a:cs typeface="Gill Sans" charset="0"/>
              </a:rPr>
              <a:t>      </a:t>
            </a:r>
            <a:r>
              <a:rPr lang="en-US" sz="1600" dirty="0">
                <a:solidFill>
                  <a:schemeClr val="accent3"/>
                </a:solidFill>
                <a:ea typeface="ＭＳ Ｐゴシック" charset="0"/>
                <a:cs typeface="Gill Sans" charset="0"/>
                <a:sym typeface="Wingdings" pitchFamily="2" charset="2"/>
              </a:rPr>
              <a:t></a:t>
            </a:r>
            <a:r>
              <a:rPr lang="en-US" sz="1600" dirty="0">
                <a:ea typeface="ＭＳ Ｐゴシック" charset="0"/>
                <a:cs typeface="Gill Sans" charset="0"/>
                <a:sym typeface="Wingdings" pitchFamily="2" charset="2"/>
              </a:rPr>
              <a:t> </a:t>
            </a:r>
            <a:r>
              <a:rPr lang="en-US" sz="1600" dirty="0">
                <a:ea typeface="ＭＳ Ｐゴシック" charset="0"/>
                <a:cs typeface="Gill Sans" charset="0"/>
              </a:rPr>
              <a:t>How much does the spatial distribution fluctuate? </a:t>
            </a:r>
          </a:p>
          <a:p>
            <a:pPr>
              <a:buClr>
                <a:schemeClr val="accent3"/>
              </a:buClr>
            </a:pPr>
            <a:r>
              <a:rPr lang="en-US" sz="1600" dirty="0">
                <a:ea typeface="ＭＳ Ｐゴシック" charset="0"/>
                <a:cs typeface="Gill Sans" charset="0"/>
              </a:rPr>
              <a:t>           Lumpiness, hot-spots etc.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317949" y="550691"/>
            <a:ext cx="2579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Current knowledge including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first LHC </a:t>
            </a:r>
            <a:r>
              <a:rPr lang="en-US" sz="1400" dirty="0" err="1">
                <a:solidFill>
                  <a:srgbClr val="0000FF"/>
                </a:solidFill>
              </a:rPr>
              <a:t>pA</a:t>
            </a:r>
            <a:r>
              <a:rPr lang="en-US" sz="1400" dirty="0">
                <a:solidFill>
                  <a:srgbClr val="0000FF"/>
                </a:solidFill>
              </a:rPr>
              <a:t> data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8625" y="2792801"/>
            <a:ext cx="5615640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dirty="0"/>
              <a:t>RHIC can measure </a:t>
            </a:r>
            <a:r>
              <a:rPr lang="en-US" dirty="0" err="1"/>
              <a:t>nPDF</a:t>
            </a:r>
            <a:r>
              <a:rPr lang="en-US" dirty="0"/>
              <a:t> in a x-Q</a:t>
            </a:r>
            <a:r>
              <a:rPr lang="en-US" baseline="30000" dirty="0"/>
              <a:t>2</a:t>
            </a:r>
            <a:r>
              <a:rPr lang="en-US" dirty="0"/>
              <a:t> region</a:t>
            </a:r>
          </a:p>
          <a:p>
            <a:pPr>
              <a:buClr>
                <a:schemeClr val="accent3"/>
              </a:buClr>
            </a:pPr>
            <a:r>
              <a:rPr lang="en-US" dirty="0"/>
              <a:t>     where nuclear effects are large</a:t>
            </a:r>
          </a:p>
          <a:p>
            <a:pPr marL="742950" lvl="1" indent="-285750"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dirty="0"/>
              <a:t>Suppression evolves away quickly with Q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pPr lvl="1">
              <a:buClr>
                <a:schemeClr val="accent3"/>
              </a:buClr>
            </a:pPr>
            <a:r>
              <a:rPr lang="en-US" dirty="0"/>
              <a:t>     </a:t>
            </a:r>
            <a:r>
              <a:rPr lang="en-US" dirty="0">
                <a:solidFill>
                  <a:schemeClr val="accent3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challenge for LHC</a:t>
            </a:r>
          </a:p>
          <a:p>
            <a:pPr marL="742950" lvl="1" indent="-285750"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dirty="0">
                <a:cs typeface="Comic Sans MS"/>
              </a:rPr>
              <a:t>Q</a:t>
            </a:r>
            <a:r>
              <a:rPr lang="en-US" baseline="30000" dirty="0">
                <a:cs typeface="Comic Sans MS"/>
              </a:rPr>
              <a:t>2</a:t>
            </a:r>
            <a:r>
              <a:rPr lang="en-US" dirty="0">
                <a:cs typeface="Comic Sans MS"/>
              </a:rPr>
              <a:t> &gt; Q</a:t>
            </a:r>
            <a:r>
              <a:rPr lang="en-US" baseline="-25000" dirty="0">
                <a:cs typeface="Comic Sans MS"/>
              </a:rPr>
              <a:t>s</a:t>
            </a:r>
            <a:r>
              <a:rPr lang="en-US" baseline="30000" dirty="0">
                <a:cs typeface="Comic Sans MS"/>
              </a:rPr>
              <a:t>2</a:t>
            </a:r>
            <a:r>
              <a:rPr lang="en-US" dirty="0">
                <a:cs typeface="Comic Sans MS"/>
              </a:rPr>
              <a:t> over a wide range in x</a:t>
            </a:r>
          </a:p>
          <a:p>
            <a:pPr marL="171450" indent="-171450">
              <a:buClr>
                <a:schemeClr val="accent3"/>
              </a:buClr>
              <a:buFont typeface="Wingdings" pitchFamily="2" charset="2"/>
              <a:buChar char="§"/>
            </a:pPr>
            <a:endParaRPr lang="en-US" sz="800" dirty="0">
              <a:cs typeface="Comic Sans MS"/>
            </a:endParaRPr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dirty="0"/>
              <a:t>Observables free of final state effects</a:t>
            </a:r>
          </a:p>
          <a:p>
            <a:pPr marL="742950" lvl="1" indent="-285750"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dirty="0"/>
              <a:t>Gluons: </a:t>
            </a:r>
            <a:r>
              <a:rPr lang="en-US" dirty="0" err="1"/>
              <a:t>R</a:t>
            </a:r>
            <a:r>
              <a:rPr lang="en-US" baseline="-25000" dirty="0" err="1"/>
              <a:t>pA</a:t>
            </a:r>
            <a:r>
              <a:rPr lang="en-US" dirty="0"/>
              <a:t> for direct photons</a:t>
            </a:r>
          </a:p>
          <a:p>
            <a:pPr marL="742950" lvl="1" indent="-285750">
              <a:buClr>
                <a:schemeClr val="accent3"/>
              </a:buClr>
              <a:buFont typeface="Wingdings" pitchFamily="2" charset="2"/>
              <a:buChar char="Ø"/>
            </a:pPr>
            <a:r>
              <a:rPr lang="en-US" dirty="0"/>
              <a:t>Sea-quarks: </a:t>
            </a:r>
            <a:r>
              <a:rPr lang="en-US" dirty="0" err="1"/>
              <a:t>R</a:t>
            </a:r>
            <a:r>
              <a:rPr lang="en-US" baseline="-25000" dirty="0" err="1"/>
              <a:t>pA</a:t>
            </a:r>
            <a:r>
              <a:rPr lang="en-US" dirty="0"/>
              <a:t> for DY</a:t>
            </a:r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dirty="0"/>
              <a:t>Scan A-dependence prediction by </a:t>
            </a:r>
          </a:p>
          <a:p>
            <a:pPr>
              <a:buClr>
                <a:schemeClr val="accent3"/>
              </a:buClr>
            </a:pPr>
            <a:r>
              <a:rPr lang="en-US" dirty="0"/>
              <a:t>     saturation models</a:t>
            </a:r>
          </a:p>
          <a:p>
            <a:pPr marL="628650" lvl="1" indent="-171450">
              <a:buClr>
                <a:schemeClr val="accent3"/>
              </a:buClr>
              <a:buFont typeface="Wingdings" pitchFamily="2" charset="2"/>
              <a:buChar char="§"/>
            </a:pPr>
            <a:endParaRPr lang="en-US" sz="800" dirty="0"/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dirty="0"/>
              <a:t>can access saturation regime at forward </a:t>
            </a:r>
            <a:r>
              <a:rPr lang="en-US" dirty="0" err="1"/>
              <a:t>rapidities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D8E20-3411-8C40-8294-28202FB8B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2732BAF-8991-4F45-AB68-672D4CBEB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5" r="6172"/>
          <a:stretch/>
        </p:blipFill>
        <p:spPr>
          <a:xfrm>
            <a:off x="5517663" y="1000369"/>
            <a:ext cx="3378152" cy="26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5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Does the initial state in Nuclei Look?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69333" y="1100667"/>
            <a:ext cx="877146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563536" y="609600"/>
            <a:ext cx="8464" cy="598593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151461" y="719668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pA</a:t>
            </a:r>
            <a:r>
              <a:rPr lang="en-US" dirty="0">
                <a:solidFill>
                  <a:srgbClr val="0000FF"/>
                </a:solidFill>
              </a:rPr>
              <a:t>: DY@2.5 &lt; </a:t>
            </a:r>
            <a:r>
              <a:rPr lang="en-US" dirty="0">
                <a:solidFill>
                  <a:srgbClr val="0000FF"/>
                </a:solidFill>
                <a:latin typeface="Symbol" pitchFamily="2" charset="2"/>
                <a:cs typeface="Symbol" charset="2"/>
              </a:rPr>
              <a:t>h</a:t>
            </a:r>
            <a:r>
              <a:rPr lang="en-US" dirty="0">
                <a:solidFill>
                  <a:srgbClr val="0000FF"/>
                </a:solidFill>
              </a:rPr>
              <a:t> &lt; 4.5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34427" y="728135"/>
            <a:ext cx="365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pA</a:t>
            </a:r>
            <a:r>
              <a:rPr lang="en-US" dirty="0">
                <a:solidFill>
                  <a:srgbClr val="0000FF"/>
                </a:solidFill>
              </a:rPr>
              <a:t>: Direct Photon@2.5 &lt; </a:t>
            </a:r>
            <a:r>
              <a:rPr lang="en-US" dirty="0">
                <a:solidFill>
                  <a:srgbClr val="0000FF"/>
                </a:solidFill>
                <a:latin typeface="Symbol" pitchFamily="2" charset="2"/>
                <a:cs typeface="Symbol" charset="2"/>
              </a:rPr>
              <a:t>h</a:t>
            </a:r>
            <a:r>
              <a:rPr lang="en-US" dirty="0">
                <a:solidFill>
                  <a:srgbClr val="0000FF"/>
                </a:solidFill>
              </a:rPr>
              <a:t> &lt; 4.5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r="8025"/>
          <a:stretch/>
        </p:blipFill>
        <p:spPr bwMode="auto">
          <a:xfrm>
            <a:off x="2446865" y="1143862"/>
            <a:ext cx="2088532" cy="1684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 r="8902"/>
          <a:stretch/>
        </p:blipFill>
        <p:spPr bwMode="auto">
          <a:xfrm>
            <a:off x="62644" y="1105152"/>
            <a:ext cx="2065146" cy="16757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2" r="13364" b="2850"/>
          <a:stretch/>
        </p:blipFill>
        <p:spPr bwMode="auto">
          <a:xfrm>
            <a:off x="2229352" y="4531429"/>
            <a:ext cx="2291848" cy="2186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0" y="3524250"/>
            <a:ext cx="2159000" cy="1979436"/>
            <a:chOff x="0" y="3524250"/>
            <a:chExt cx="2159000" cy="1979436"/>
          </a:xfrm>
        </p:grpSpPr>
        <p:pic>
          <p:nvPicPr>
            <p:cNvPr id="18" name="Picture 17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53" t="6743" r="4424"/>
            <a:stretch/>
          </p:blipFill>
          <p:spPr bwMode="auto">
            <a:xfrm>
              <a:off x="0" y="3524250"/>
              <a:ext cx="2159000" cy="197943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0" name="Picture 19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8" t="1669" r="76793" b="88100"/>
            <a:stretch/>
          </p:blipFill>
          <p:spPr bwMode="auto">
            <a:xfrm>
              <a:off x="222238" y="3562366"/>
              <a:ext cx="533400" cy="27093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257904" y="2851153"/>
            <a:ext cx="3565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Impact on </a:t>
            </a:r>
            <a:r>
              <a:rPr lang="en-US" dirty="0" err="1">
                <a:solidFill>
                  <a:srgbClr val="0000FF"/>
                </a:solidFill>
              </a:rPr>
              <a:t>nPDFs</a:t>
            </a:r>
            <a:r>
              <a:rPr lang="en-US" dirty="0">
                <a:solidFill>
                  <a:srgbClr val="0000FF"/>
                </a:solidFill>
              </a:rPr>
              <a:t>: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 sea quarks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494" r="4206" b="1368"/>
          <a:stretch/>
        </p:blipFill>
        <p:spPr bwMode="auto">
          <a:xfrm>
            <a:off x="4614330" y="1134532"/>
            <a:ext cx="2650068" cy="1879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796026" y="2961219"/>
            <a:ext cx="30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Impact on </a:t>
            </a:r>
            <a:r>
              <a:rPr lang="en-US" dirty="0" err="1">
                <a:solidFill>
                  <a:srgbClr val="0000FF"/>
                </a:solidFill>
              </a:rPr>
              <a:t>nPDFs</a:t>
            </a:r>
            <a:r>
              <a:rPr lang="en-US" dirty="0">
                <a:solidFill>
                  <a:srgbClr val="0000FF"/>
                </a:solidFill>
              </a:rPr>
              <a:t>: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 gluons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699000" y="3429000"/>
            <a:ext cx="2146300" cy="1924050"/>
            <a:chOff x="4699000" y="3429000"/>
            <a:chExt cx="2146300" cy="1924050"/>
          </a:xfrm>
        </p:grpSpPr>
        <p:pic>
          <p:nvPicPr>
            <p:cNvPr id="24" name="Picture 23"/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13" t="6556" r="5096" b="6514"/>
            <a:stretch/>
          </p:blipFill>
          <p:spPr bwMode="auto">
            <a:xfrm>
              <a:off x="4699000" y="3429000"/>
              <a:ext cx="2146300" cy="19240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5" name="Picture 24"/>
            <p:cNvPicPr/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0" t="4038" r="80980" b="86697"/>
            <a:stretch/>
          </p:blipFill>
          <p:spPr bwMode="auto">
            <a:xfrm>
              <a:off x="4997979" y="3517316"/>
              <a:ext cx="423335" cy="244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pic>
        <p:nvPicPr>
          <p:cNvPr id="26" name="Picture 25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9" r="14645" b="2995"/>
          <a:stretch/>
        </p:blipFill>
        <p:spPr bwMode="auto">
          <a:xfrm>
            <a:off x="6856413" y="4089400"/>
            <a:ext cx="2287587" cy="2203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260166" y="1824571"/>
            <a:ext cx="1646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sym typeface="Wingdings"/>
              </a:rPr>
              <a:t>direct photon:</a:t>
            </a:r>
            <a:r>
              <a:rPr lang="en-US" dirty="0">
                <a:sym typeface="Wingdings"/>
              </a:rPr>
              <a:t> </a:t>
            </a:r>
          </a:p>
          <a:p>
            <a:r>
              <a:rPr lang="en-US" dirty="0">
                <a:sym typeface="Wingdings"/>
              </a:rPr>
              <a:t>Q</a:t>
            </a:r>
            <a:r>
              <a:rPr lang="en-US" baseline="30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: ~</a:t>
            </a:r>
            <a:r>
              <a:rPr lang="en-US" dirty="0"/>
              <a:t>p</a:t>
            </a:r>
            <a:r>
              <a:rPr lang="en-US" baseline="-25000" dirty="0"/>
              <a:t>t</a:t>
            </a:r>
            <a:r>
              <a:rPr lang="en-US" baseline="30000" dirty="0"/>
              <a:t>2</a:t>
            </a: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Q</a:t>
            </a:r>
            <a:r>
              <a:rPr lang="en-US" baseline="30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&gt;5 GeV</a:t>
            </a:r>
            <a:r>
              <a:rPr lang="en-US" baseline="30000" dirty="0">
                <a:sym typeface="Wingdings"/>
              </a:rPr>
              <a:t>2</a:t>
            </a:r>
            <a:endParaRPr lang="en-US" dirty="0">
              <a:sym typeface="Wingding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80746" y="3208867"/>
            <a:ext cx="145103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sym typeface="Wingdings"/>
              </a:rPr>
              <a:t>DY: </a:t>
            </a:r>
          </a:p>
          <a:p>
            <a:r>
              <a:rPr lang="en-US" dirty="0">
                <a:sym typeface="Wingdings"/>
              </a:rPr>
              <a:t>Q</a:t>
            </a:r>
            <a:r>
              <a:rPr lang="en-US" baseline="30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: ~M</a:t>
            </a:r>
            <a:r>
              <a:rPr lang="en-US" baseline="30000" dirty="0">
                <a:sym typeface="Wingdings"/>
              </a:rPr>
              <a:t>2</a:t>
            </a: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Q</a:t>
            </a:r>
            <a:r>
              <a:rPr lang="en-US" baseline="30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&gt;16 GeV</a:t>
            </a:r>
            <a:r>
              <a:rPr lang="en-US" baseline="30000" dirty="0">
                <a:sym typeface="Wingdings"/>
              </a:rPr>
              <a:t>2</a:t>
            </a:r>
          </a:p>
          <a:p>
            <a:r>
              <a:rPr lang="en-US" sz="1400" dirty="0"/>
              <a:t>Uncertainties:</a:t>
            </a:r>
          </a:p>
          <a:p>
            <a:r>
              <a:rPr lang="en-US" sz="1400" dirty="0"/>
              <a:t>2023 </a:t>
            </a:r>
            <a:r>
              <a:rPr lang="en-US" sz="1400" dirty="0" err="1"/>
              <a:t>pp</a:t>
            </a:r>
            <a:r>
              <a:rPr lang="en-US" sz="1400" dirty="0"/>
              <a:t> &amp; </a:t>
            </a:r>
            <a:r>
              <a:rPr lang="en-US" sz="1400" dirty="0" err="1"/>
              <a:t>pA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202443" y="1202267"/>
            <a:ext cx="1863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Uncertainties:</a:t>
            </a:r>
          </a:p>
          <a:p>
            <a:r>
              <a:rPr lang="en-US" sz="1400" dirty="0"/>
              <a:t>2015 + 2023 </a:t>
            </a:r>
            <a:r>
              <a:rPr lang="en-US" sz="1400" dirty="0" err="1"/>
              <a:t>pp&amp;pA</a:t>
            </a:r>
            <a:r>
              <a:rPr lang="en-US" sz="1400" dirty="0"/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8533" y="583353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 rot="20400000">
            <a:off x="280438" y="2725886"/>
            <a:ext cx="857993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Comic Sans MS"/>
              </a:rPr>
              <a:t>Both DY and direct photon </a:t>
            </a:r>
            <a:r>
              <a:rPr lang="en-US" dirty="0" err="1">
                <a:cs typeface="Comic Sans MS"/>
              </a:rPr>
              <a:t>R</a:t>
            </a:r>
            <a:r>
              <a:rPr lang="en-US" baseline="-25000" dirty="0" err="1">
                <a:cs typeface="Comic Sans MS"/>
              </a:rPr>
              <a:t>pA</a:t>
            </a:r>
            <a:r>
              <a:rPr lang="en-US" dirty="0">
                <a:cs typeface="Comic Sans MS"/>
              </a:rPr>
              <a:t> give significant constraints on </a:t>
            </a:r>
            <a:r>
              <a:rPr lang="en-US" dirty="0" err="1">
                <a:cs typeface="Comic Sans MS"/>
              </a:rPr>
              <a:t>nPDF</a:t>
            </a:r>
            <a:endParaRPr lang="en-US" dirty="0">
              <a:cs typeface="Comic Sans MS"/>
            </a:endParaRPr>
          </a:p>
          <a:p>
            <a:pPr algn="ctr"/>
            <a:r>
              <a:rPr lang="en-US" dirty="0">
                <a:cs typeface="Comic Sans MS"/>
              </a:rPr>
              <a:t>alternative observables and kinematics to EIC</a:t>
            </a:r>
            <a:endParaRPr lang="en-US" baseline="-25000" dirty="0">
              <a:cs typeface="Comic Sans M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EC987-1024-E845-B156-46A2DAF44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98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6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467BA4-AA20-1A49-A230-8256EA976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E3B893-EA63-394C-BBB6-2D1965D5E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Does the initial state in Nuclei Look?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F5E51D2-1EA4-DD49-A939-3884DB752C3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33" y="982886"/>
            <a:ext cx="68024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C74D8882-D2C7-A547-8611-1C23A76BE510}"/>
              </a:ext>
            </a:extLst>
          </p:cNvPr>
          <p:cNvSpPr>
            <a:spLocks/>
          </p:cNvSpPr>
          <p:nvPr/>
        </p:nvSpPr>
        <p:spPr bwMode="auto">
          <a:xfrm>
            <a:off x="602360" y="1994624"/>
            <a:ext cx="466521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700" dirty="0" err="1">
                <a:solidFill>
                  <a:schemeClr val="accent2"/>
                </a:solidFill>
                <a:ea typeface="ＭＳ Ｐゴシック" charset="0"/>
                <a:cs typeface="Comic Sans MS"/>
                <a:sym typeface="Arial" charset="0"/>
              </a:rPr>
              <a:t>quark+anti-quark</a:t>
            </a:r>
            <a:r>
              <a:rPr lang="en-US" sz="1700" dirty="0">
                <a:solidFill>
                  <a:schemeClr val="accent2"/>
                </a:solidFill>
                <a:ea typeface="ＭＳ Ｐゴシック" charset="0"/>
                <a:cs typeface="Comic Sans MS"/>
                <a:sym typeface="Arial" charset="0"/>
              </a:rPr>
              <a:t> momentum distributions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931B7A-1B09-154D-8F1B-051DC2F4FCC4}"/>
              </a:ext>
            </a:extLst>
          </p:cNvPr>
          <p:cNvSpPr>
            <a:spLocks/>
          </p:cNvSpPr>
          <p:nvPr/>
        </p:nvSpPr>
        <p:spPr bwMode="auto">
          <a:xfrm>
            <a:off x="5337296" y="1859878"/>
            <a:ext cx="3573463" cy="34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dirty="0">
                <a:solidFill>
                  <a:srgbClr val="FF0000"/>
                </a:solidFill>
                <a:ea typeface="ＭＳ Ｐゴシック" charset="0"/>
                <a:cs typeface="Comic Sans MS"/>
                <a:sym typeface="Arial" charset="0"/>
              </a:rPr>
              <a:t>gluon momentum distribution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DB38C355-678D-D84A-AD7C-F4D42DA702D1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616206" y="1587194"/>
            <a:ext cx="606425" cy="714386"/>
          </a:xfrm>
          <a:prstGeom prst="line">
            <a:avLst/>
          </a:prstGeom>
          <a:noFill/>
          <a:ln w="31750" cap="flat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28575" cmpd="sng">
                <a:solidFill>
                  <a:srgbClr val="0000FF"/>
                </a:solidFill>
              </a:ln>
              <a:solidFill>
                <a:schemeClr val="accent2"/>
              </a:solidFill>
            </a:endParaRP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D20B838D-D096-114E-95AF-63FD62C1422F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6604000" y="1576081"/>
            <a:ext cx="255342" cy="346504"/>
          </a:xfrm>
          <a:prstGeom prst="line">
            <a:avLst/>
          </a:prstGeom>
          <a:noFill/>
          <a:ln w="3175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F017F-F622-5948-A024-B791C53E54CD}"/>
              </a:ext>
            </a:extLst>
          </p:cNvPr>
          <p:cNvSpPr txBox="1"/>
          <p:nvPr/>
        </p:nvSpPr>
        <p:spPr>
          <a:xfrm>
            <a:off x="444255" y="572549"/>
            <a:ext cx="646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ea typeface="Comic Sans MS" charset="0"/>
                <a:cs typeface="Comic Sans MS" charset="0"/>
              </a:rPr>
              <a:t>Measure different structure function in </a:t>
            </a:r>
            <a:r>
              <a:rPr lang="en-US" dirty="0" err="1">
                <a:solidFill>
                  <a:schemeClr val="accent3"/>
                </a:solidFill>
                <a:ea typeface="Comic Sans MS" charset="0"/>
                <a:cs typeface="Comic Sans MS" charset="0"/>
              </a:rPr>
              <a:t>eA</a:t>
            </a:r>
            <a:r>
              <a:rPr lang="en-US" dirty="0">
                <a:solidFill>
                  <a:schemeClr val="accent3"/>
                </a:solidFill>
                <a:ea typeface="Comic Sans MS" charset="0"/>
                <a:cs typeface="Comic Sans MS" charset="0"/>
              </a:rPr>
              <a:t> </a:t>
            </a:r>
            <a:r>
              <a:rPr lang="en-US" dirty="0">
                <a:solidFill>
                  <a:schemeClr val="accent3"/>
                </a:solidFill>
                <a:ea typeface="Comic Sans MS" charset="0"/>
                <a:cs typeface="Comic Sans MS" charset="0"/>
                <a:sym typeface="Wingdings"/>
              </a:rPr>
              <a:t> constrain </a:t>
            </a:r>
            <a:r>
              <a:rPr lang="en-US" dirty="0" err="1">
                <a:solidFill>
                  <a:schemeClr val="accent3"/>
                </a:solidFill>
                <a:ea typeface="Comic Sans MS" charset="0"/>
                <a:cs typeface="Comic Sans MS" charset="0"/>
                <a:sym typeface="Wingdings"/>
              </a:rPr>
              <a:t>nPDF</a:t>
            </a:r>
            <a:r>
              <a:rPr lang="en-US" dirty="0">
                <a:solidFill>
                  <a:schemeClr val="accent3"/>
                </a:solidFill>
                <a:ea typeface="Comic Sans MS" charset="0"/>
                <a:cs typeface="Comic Sans MS" charset="0"/>
                <a:sym typeface="Wingdings"/>
              </a:rPr>
              <a:t>:</a:t>
            </a:r>
            <a:r>
              <a:rPr lang="en-US" dirty="0">
                <a:solidFill>
                  <a:schemeClr val="accent3"/>
                </a:solidFill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0E2A13-B0A9-4940-8928-D8AF633217E6}"/>
              </a:ext>
            </a:extLst>
          </p:cNvPr>
          <p:cNvSpPr txBox="1"/>
          <p:nvPr/>
        </p:nvSpPr>
        <p:spPr>
          <a:xfrm>
            <a:off x="551659" y="2203172"/>
            <a:ext cx="3720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ea typeface="Comic Sans MS" charset="0"/>
                <a:cs typeface="Comic Sans MS" charset="0"/>
              </a:rPr>
              <a:t>Gluon distribution </a:t>
            </a:r>
            <a:r>
              <a:rPr lang="en-US" dirty="0">
                <a:solidFill>
                  <a:schemeClr val="accent2"/>
                </a:solidFill>
                <a:ea typeface="Comic Sans MS" charset="0"/>
                <a:cs typeface="Comic Sans MS" charset="0"/>
              </a:rPr>
              <a:t>~ </a:t>
            </a:r>
            <a:r>
              <a:rPr lang="en-US" dirty="0">
                <a:solidFill>
                  <a:schemeClr val="accent2"/>
                </a:solidFill>
                <a:uFill>
                  <a:solidFill>
                    <a:srgbClr val="032CE2"/>
                  </a:solidFill>
                </a:uFill>
                <a:ea typeface="Comic Sans MS" charset="0"/>
                <a:cs typeface="Comic Sans MS" charset="0"/>
              </a:rPr>
              <a:t>d</a:t>
            </a:r>
            <a:r>
              <a:rPr lang="en-US" dirty="0">
                <a:solidFill>
                  <a:schemeClr val="accent2"/>
                </a:solidFill>
                <a:latin typeface="Symbol" pitchFamily="2" charset="2"/>
                <a:ea typeface="Symbol" charset="2"/>
                <a:cs typeface="Symbol" charset="2"/>
              </a:rPr>
              <a:t>s</a:t>
            </a:r>
            <a:r>
              <a:rPr lang="en-US" dirty="0">
                <a:solidFill>
                  <a:schemeClr val="accent2"/>
                </a:solidFill>
                <a:ea typeface="Comic Sans MS" charset="0"/>
                <a:cs typeface="Comic Sans MS" charset="0"/>
              </a:rPr>
              <a:t>(x,Q</a:t>
            </a:r>
            <a:r>
              <a:rPr lang="en-US" baseline="31999" dirty="0">
                <a:solidFill>
                  <a:schemeClr val="accent2"/>
                </a:solidFill>
                <a:ea typeface="Comic Sans MS" charset="0"/>
                <a:cs typeface="Comic Sans MS" charset="0"/>
              </a:rPr>
              <a:t>2</a:t>
            </a:r>
            <a:r>
              <a:rPr lang="en-US" dirty="0">
                <a:solidFill>
                  <a:schemeClr val="accent2"/>
                </a:solidFill>
                <a:ea typeface="Comic Sans MS" charset="0"/>
                <a:cs typeface="Comic Sans MS" charset="0"/>
              </a:rPr>
              <a:t>)/dlnQ</a:t>
            </a:r>
            <a:r>
              <a:rPr lang="en-US" baseline="31999" dirty="0">
                <a:solidFill>
                  <a:schemeClr val="accent2"/>
                </a:solidFill>
                <a:ea typeface="Comic Sans MS" charset="0"/>
                <a:cs typeface="Comic Sans MS" charset="0"/>
              </a:rPr>
              <a:t>2</a:t>
            </a:r>
            <a:endParaRPr lang="en-US" dirty="0">
              <a:solidFill>
                <a:schemeClr val="accent2"/>
              </a:solidFill>
              <a:ea typeface="Comic Sans MS" charset="0"/>
              <a:cs typeface="Comic Sans MS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61B110-BF5E-9144-8394-C3B0ACA71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8556" b="2710"/>
          <a:stretch/>
        </p:blipFill>
        <p:spPr>
          <a:xfrm>
            <a:off x="346879" y="2531745"/>
            <a:ext cx="4225121" cy="42580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C06C24-A880-8C40-A5EB-85059AC7A1BB}"/>
              </a:ext>
            </a:extLst>
          </p:cNvPr>
          <p:cNvSpPr txBox="1"/>
          <p:nvPr/>
        </p:nvSpPr>
        <p:spPr>
          <a:xfrm>
            <a:off x="1072214" y="6406429"/>
            <a:ext cx="1385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ea typeface="Comic Sans MS" charset="0"/>
                <a:cs typeface="Comic Sans MS" charset="0"/>
              </a:rPr>
              <a:t>arXiv:1708.05654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76456D-F2F0-6644-B660-3449F461D8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977"/>
          <a:stretch/>
        </p:blipFill>
        <p:spPr>
          <a:xfrm>
            <a:off x="4762094" y="2168089"/>
            <a:ext cx="3992356" cy="2489915"/>
          </a:xfrm>
          <a:prstGeom prst="rect">
            <a:avLst/>
          </a:prstGeom>
        </p:spPr>
      </p:pic>
      <p:pic>
        <p:nvPicPr>
          <p:cNvPr id="15" name="Picture 1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6C1A664-590B-BF4C-BCA9-BE5DA47F8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230" y="3429000"/>
            <a:ext cx="891980" cy="4459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D1E4DB-13EB-724B-AF39-EE777A1336A1}"/>
              </a:ext>
            </a:extLst>
          </p:cNvPr>
          <p:cNvSpPr txBox="1"/>
          <p:nvPr/>
        </p:nvSpPr>
        <p:spPr>
          <a:xfrm>
            <a:off x="6550668" y="2371836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Comic Sans MS"/>
              </a:rPr>
              <a:t>√s &lt; 45 </a:t>
            </a:r>
            <a:r>
              <a:rPr lang="en-US" dirty="0" err="1">
                <a:solidFill>
                  <a:srgbClr val="0000FF"/>
                </a:solidFill>
                <a:cs typeface="Comic Sans MS"/>
              </a:rPr>
              <a:t>GeV</a:t>
            </a:r>
            <a:endParaRPr lang="en-US" dirty="0">
              <a:solidFill>
                <a:srgbClr val="0000FF"/>
              </a:solidFill>
              <a:cs typeface="Comic Sans M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F7D22A-4BD5-1145-BF7D-40D3EEC91D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882"/>
          <a:stretch/>
        </p:blipFill>
        <p:spPr>
          <a:xfrm>
            <a:off x="4900246" y="4368085"/>
            <a:ext cx="3915508" cy="24899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E66F56-6825-6F43-B6F6-BCB58A5E047F}"/>
              </a:ext>
            </a:extLst>
          </p:cNvPr>
          <p:cNvSpPr txBox="1"/>
          <p:nvPr/>
        </p:nvSpPr>
        <p:spPr>
          <a:xfrm>
            <a:off x="6789276" y="4610482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Comic Sans MS"/>
              </a:rPr>
              <a:t>√s &lt; 90 </a:t>
            </a:r>
            <a:r>
              <a:rPr lang="en-US" dirty="0" err="1">
                <a:solidFill>
                  <a:srgbClr val="0000FF"/>
                </a:solidFill>
                <a:cs typeface="Comic Sans MS"/>
              </a:rPr>
              <a:t>GeV</a:t>
            </a:r>
            <a:endParaRPr lang="en-US" dirty="0">
              <a:solidFill>
                <a:srgbClr val="0000FF"/>
              </a:solidFill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77787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C2F920-43E8-3B47-A995-F2472FE0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29531" y="6442231"/>
            <a:ext cx="2057400" cy="22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432FF"/>
                </a:solidFill>
                <a:latin typeface="+mj-lt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>
                <a:solidFill>
                  <a:schemeClr val="accent3"/>
                </a:solidFill>
                <a:latin typeface="+mn-lt"/>
              </a:rPr>
              <a:pPr/>
              <a:t>9</a:t>
            </a:fld>
            <a:endParaRPr lang="en-US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7CB50-CBF6-0B49-AE2F-E2A03959C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Studying non-linear QCD effects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32FDCB96-B9C9-0A49-918D-521B25A99576}"/>
              </a:ext>
            </a:extLst>
          </p:cNvPr>
          <p:cNvSpPr txBox="1">
            <a:spLocks noChangeArrowheads="1"/>
          </p:cNvSpPr>
          <p:nvPr/>
        </p:nvSpPr>
        <p:spPr>
          <a:xfrm>
            <a:off x="328243" y="638797"/>
            <a:ext cx="5814650" cy="292915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800" b="0" dirty="0">
                <a:latin typeface="+mn-lt"/>
              </a:rPr>
              <a:t>Does the rise of g(x,Q</a:t>
            </a:r>
            <a:r>
              <a:rPr lang="en-US" sz="1800" b="0" baseline="30000" dirty="0">
                <a:latin typeface="+mn-lt"/>
              </a:rPr>
              <a:t>2</a:t>
            </a:r>
            <a:r>
              <a:rPr lang="en-US" sz="1800" b="0" dirty="0">
                <a:latin typeface="+mn-lt"/>
              </a:rPr>
              <a:t>) get tamed ?</a:t>
            </a:r>
          </a:p>
          <a:p>
            <a:pPr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800" b="0" dirty="0">
                <a:latin typeface="+mn-lt"/>
              </a:rPr>
              <a:t>Important to understand the initial condition for heavy ion collisions</a:t>
            </a:r>
          </a:p>
          <a:p>
            <a:pPr marL="0" indent="0" eaLnBrk="1" hangingPunct="1">
              <a:buClr>
                <a:schemeClr val="accent3"/>
              </a:buClr>
              <a:buNone/>
            </a:pPr>
            <a:r>
              <a:rPr lang="en-US" sz="1800" b="0" dirty="0">
                <a:solidFill>
                  <a:schemeClr val="accent3"/>
                </a:solidFill>
                <a:latin typeface="+mn-lt"/>
              </a:rPr>
              <a:t>Scattering of electrons off nuclei: </a:t>
            </a:r>
          </a:p>
          <a:p>
            <a:pPr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800" b="0" dirty="0">
                <a:latin typeface="+mn-lt"/>
              </a:rPr>
              <a:t>Probes interact over distances </a:t>
            </a:r>
            <a:r>
              <a:rPr lang="en-US" sz="1800" b="0" i="1" dirty="0">
                <a:latin typeface="+mn-lt"/>
              </a:rPr>
              <a:t>L</a:t>
            </a:r>
            <a:r>
              <a:rPr lang="en-US" sz="1800" b="0" dirty="0">
                <a:latin typeface="+mn-lt"/>
              </a:rPr>
              <a:t> ~ (2</a:t>
            </a:r>
            <a:r>
              <a:rPr lang="en-US" sz="1800" b="0" i="1" dirty="0">
                <a:latin typeface="+mn-lt"/>
              </a:rPr>
              <a:t>m</a:t>
            </a:r>
            <a:r>
              <a:rPr lang="en-US" sz="1800" b="0" i="1" baseline="-25000" dirty="0">
                <a:latin typeface="+mn-lt"/>
              </a:rPr>
              <a:t>N </a:t>
            </a:r>
            <a:r>
              <a:rPr lang="en-US" sz="1800" b="0" i="1" dirty="0">
                <a:latin typeface="+mn-lt"/>
              </a:rPr>
              <a:t>x</a:t>
            </a:r>
            <a:r>
              <a:rPr lang="en-US" sz="1800" b="0" dirty="0">
                <a:latin typeface="+mn-lt"/>
              </a:rPr>
              <a:t>)</a:t>
            </a:r>
            <a:r>
              <a:rPr lang="en-US" sz="1800" b="0" baseline="30000" dirty="0">
                <a:latin typeface="+mn-lt"/>
              </a:rPr>
              <a:t>-1</a:t>
            </a:r>
          </a:p>
          <a:p>
            <a:pPr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800" b="0" dirty="0">
                <a:latin typeface="+mn-lt"/>
              </a:rPr>
              <a:t>For </a:t>
            </a:r>
            <a:r>
              <a:rPr lang="en-US" sz="1800" b="0" i="1" dirty="0">
                <a:latin typeface="+mn-lt"/>
              </a:rPr>
              <a:t>L</a:t>
            </a:r>
            <a:r>
              <a:rPr lang="en-US" sz="1800" b="0" dirty="0">
                <a:latin typeface="+mn-lt"/>
              </a:rPr>
              <a:t> &gt; 2 R</a:t>
            </a:r>
            <a:r>
              <a:rPr lang="en-US" sz="1800" b="0" baseline="-25000" dirty="0">
                <a:latin typeface="+mn-lt"/>
              </a:rPr>
              <a:t>A</a:t>
            </a:r>
            <a:r>
              <a:rPr lang="en-US" sz="1800" b="0" dirty="0">
                <a:latin typeface="+mn-lt"/>
              </a:rPr>
              <a:t> ~ A</a:t>
            </a:r>
            <a:r>
              <a:rPr lang="en-US" sz="1800" b="0" baseline="30000" dirty="0">
                <a:latin typeface="+mn-lt"/>
              </a:rPr>
              <a:t>1/3</a:t>
            </a:r>
            <a:r>
              <a:rPr lang="en-US" sz="1800" b="0" dirty="0">
                <a:latin typeface="+mn-lt"/>
              </a:rPr>
              <a:t> probe cannot distinguish between</a:t>
            </a:r>
            <a:r>
              <a:rPr lang="en-US" sz="1800" b="0" dirty="0"/>
              <a:t> </a:t>
            </a:r>
            <a:r>
              <a:rPr lang="en-US" sz="1800" b="0" dirty="0">
                <a:latin typeface="+mn-lt"/>
              </a:rPr>
              <a:t>nucleons in front or back of nucleon </a:t>
            </a:r>
          </a:p>
          <a:p>
            <a:pPr eaLnBrk="1" hangingPunct="1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800" b="0" dirty="0">
                <a:latin typeface="+mn-lt"/>
              </a:rPr>
              <a:t>Probe interacts </a:t>
            </a:r>
            <a:r>
              <a:rPr lang="en-US" sz="1800" b="0" i="1" dirty="0">
                <a:solidFill>
                  <a:schemeClr val="accent3"/>
                </a:solidFill>
                <a:latin typeface="+mn-lt"/>
              </a:rPr>
              <a:t>coherently</a:t>
            </a:r>
            <a:r>
              <a:rPr lang="en-US" sz="1800" b="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800" b="0" dirty="0">
                <a:latin typeface="+mn-lt"/>
              </a:rPr>
              <a:t>with all nucleons</a:t>
            </a:r>
          </a:p>
          <a:p>
            <a:pPr eaLnBrk="1" hangingPunct="1">
              <a:buClr>
                <a:schemeClr val="accent3"/>
              </a:buClr>
              <a:buFont typeface="Wingdings" pitchFamily="2" charset="2"/>
              <a:buChar char="§"/>
            </a:pPr>
            <a:endParaRPr lang="en-US" sz="1800" b="0" dirty="0">
              <a:latin typeface="+mn-lt"/>
            </a:endParaRPr>
          </a:p>
          <a:p>
            <a:pPr eaLnBrk="1" hangingPunct="1">
              <a:buClr>
                <a:schemeClr val="accent3"/>
              </a:buClr>
              <a:buFont typeface="Wingdings" pitchFamily="2" charset="2"/>
              <a:buChar char="§"/>
            </a:pPr>
            <a:endParaRPr lang="en-US" sz="1800" b="0" dirty="0">
              <a:latin typeface="+mn-lt"/>
            </a:endParaRPr>
          </a:p>
          <a:p>
            <a:pPr eaLnBrk="1" hangingPunct="1">
              <a:buClr>
                <a:schemeClr val="accent3"/>
              </a:buClr>
              <a:buFont typeface="Wingdings" pitchFamily="2" charset="2"/>
              <a:buChar char="§"/>
            </a:pPr>
            <a:endParaRPr lang="en-US" sz="1800" b="0" dirty="0">
              <a:latin typeface="+mn-lt"/>
            </a:endParaRPr>
          </a:p>
          <a:p>
            <a:pPr eaLnBrk="1" hangingPunct="1">
              <a:buClr>
                <a:schemeClr val="accent3"/>
              </a:buClr>
              <a:buFont typeface="Wingdings" pitchFamily="2" charset="2"/>
              <a:buChar char="§"/>
            </a:pPr>
            <a:endParaRPr lang="en-US" sz="1800" b="0" dirty="0">
              <a:latin typeface="+mn-lt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F0F1908-2EDF-9F42-9CA5-F620184BF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3433" y="3788077"/>
            <a:ext cx="171450" cy="17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b="0"/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50A31F61-A33D-844E-A2F1-81277DF6A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208" y="3737277"/>
            <a:ext cx="1841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200" b="0">
              <a:latin typeface="Times New Roman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2F43389-E5AD-8649-8984-1CB858D86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922" y="4307716"/>
            <a:ext cx="36070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accent2"/>
                </a:solidFill>
                <a:latin typeface="+mn-lt"/>
                <a:cs typeface="Times New Roman"/>
              </a:rPr>
              <a:t>Nuclear </a:t>
            </a:r>
            <a:r>
              <a:rPr lang="ja-JP" altLang="en-US" sz="2400" dirty="0">
                <a:solidFill>
                  <a:schemeClr val="accent2"/>
                </a:solidFill>
                <a:latin typeface="+mn-lt"/>
                <a:cs typeface="Times New Roman"/>
              </a:rPr>
              <a:t>“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Times New Roman"/>
              </a:rPr>
              <a:t>Oomph</a:t>
            </a:r>
            <a:r>
              <a:rPr lang="ja-JP" altLang="en-US" sz="2400" dirty="0">
                <a:solidFill>
                  <a:schemeClr val="accent2"/>
                </a:solidFill>
                <a:latin typeface="+mn-lt"/>
                <a:cs typeface="Times New Roman"/>
              </a:rPr>
              <a:t>”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Times New Roman"/>
              </a:rPr>
              <a:t> Factor</a:t>
            </a:r>
          </a:p>
          <a:p>
            <a:r>
              <a:rPr lang="en-US" sz="2400" dirty="0">
                <a:solidFill>
                  <a:schemeClr val="accent2"/>
                </a:solidFill>
                <a:latin typeface="+mn-lt"/>
                <a:cs typeface="Times New Roman"/>
              </a:rPr>
              <a:t>Pocket Formula:</a:t>
            </a:r>
          </a:p>
        </p:txBody>
      </p:sp>
      <p:pic>
        <p:nvPicPr>
          <p:cNvPr id="10" name="Picture 17" descr="Untitled-1">
            <a:extLst>
              <a:ext uri="{FF2B5EF4-FFF2-40B4-BE49-F238E27FC236}">
                <a16:creationId xmlns:a16="http://schemas.microsoft.com/office/drawing/2014/main" id="{B6D6916C-85B8-1C40-B11D-1EE7528A3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40" y="1645520"/>
            <a:ext cx="976306" cy="130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8EB1D78D-71A9-104F-B7DA-0F6F735C0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41" y="5481869"/>
            <a:ext cx="87153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x-none" sz="2400" dirty="0">
                <a:solidFill>
                  <a:schemeClr val="accent2"/>
                </a:solidFill>
              </a:rPr>
              <a:t>Enhancement of </a:t>
            </a:r>
            <a:r>
              <a:rPr lang="en-US" altLang="x-none" sz="2400" i="1" dirty="0">
                <a:solidFill>
                  <a:schemeClr val="accent2"/>
                </a:solidFill>
              </a:rPr>
              <a:t>Q</a:t>
            </a:r>
            <a:r>
              <a:rPr lang="en-US" altLang="x-none" sz="2400" i="1" baseline="-25000" dirty="0">
                <a:solidFill>
                  <a:schemeClr val="accent2"/>
                </a:solidFill>
              </a:rPr>
              <a:t>S</a:t>
            </a:r>
            <a:r>
              <a:rPr lang="en-US" altLang="x-none" sz="2400" dirty="0">
                <a:solidFill>
                  <a:schemeClr val="accent2"/>
                </a:solidFill>
              </a:rPr>
              <a:t> with A </a:t>
            </a:r>
            <a:r>
              <a:rPr lang="en-US" altLang="x-none" sz="2400" dirty="0">
                <a:sym typeface="Symbol" charset="2"/>
              </a:rPr>
              <a:t></a:t>
            </a:r>
            <a:r>
              <a:rPr lang="en-US" altLang="x-none" sz="2400" dirty="0"/>
              <a:t> non-linear QCD regime reached at significantly lower √s in nuclei than in proton</a:t>
            </a:r>
          </a:p>
        </p:txBody>
      </p:sp>
      <p:graphicFrame>
        <p:nvGraphicFramePr>
          <p:cNvPr id="12" name="Object 24">
            <a:extLst>
              <a:ext uri="{FF2B5EF4-FFF2-40B4-BE49-F238E27FC236}">
                <a16:creationId xmlns:a16="http://schemas.microsoft.com/office/drawing/2014/main" id="{E5058701-EE6A-3241-8EC9-B6B86AEA70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323770"/>
              </p:ext>
            </p:extLst>
          </p:nvPr>
        </p:nvGraphicFramePr>
        <p:xfrm>
          <a:off x="4676591" y="4257688"/>
          <a:ext cx="2743200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711111" imgH="6044444" progId="Equation.DSMT4">
                  <p:embed/>
                </p:oleObj>
              </mc:Choice>
              <mc:Fallback>
                <p:oleObj name="Equation" r:id="rId3" imgW="16711111" imgH="6044444" progId="Equation.DSMT4">
                  <p:embed/>
                  <p:pic>
                    <p:nvPicPr>
                      <p:cNvPr id="12" name="Object 24">
                        <a:extLst>
                          <a:ext uri="{FF2B5EF4-FFF2-40B4-BE49-F238E27FC236}">
                            <a16:creationId xmlns:a16="http://schemas.microsoft.com/office/drawing/2014/main" id="{E5058701-EE6A-3241-8EC9-B6B86AEA70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6591" y="4257688"/>
                        <a:ext cx="2743200" cy="99218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5">
            <a:extLst>
              <a:ext uri="{FF2B5EF4-FFF2-40B4-BE49-F238E27FC236}">
                <a16:creationId xmlns:a16="http://schemas.microsoft.com/office/drawing/2014/main" id="{3EF1F2BC-0517-A84C-8DD4-0117A2EEB7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661003"/>
              </p:ext>
            </p:extLst>
          </p:nvPr>
        </p:nvGraphicFramePr>
        <p:xfrm>
          <a:off x="533400" y="3429000"/>
          <a:ext cx="8077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285714" imgH="1726984" progId="Equation.DSMT4">
                  <p:embed/>
                </p:oleObj>
              </mc:Choice>
              <mc:Fallback>
                <p:oleObj name="Equation" r:id="rId5" imgW="18285714" imgH="1726984" progId="Equation.DSMT4">
                  <p:embed/>
                  <p:pic>
                    <p:nvPicPr>
                      <p:cNvPr id="13" name="Object 25">
                        <a:extLst>
                          <a:ext uri="{FF2B5EF4-FFF2-40B4-BE49-F238E27FC236}">
                            <a16:creationId xmlns:a16="http://schemas.microsoft.com/office/drawing/2014/main" id="{3EF1F2BC-0517-A84C-8DD4-0117A2EEB7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429000"/>
                        <a:ext cx="8077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48AD4E5F-025A-A14E-8EC3-4987265E9E78}"/>
              </a:ext>
            </a:extLst>
          </p:cNvPr>
          <p:cNvGrpSpPr/>
          <p:nvPr/>
        </p:nvGrpSpPr>
        <p:grpSpPr>
          <a:xfrm>
            <a:off x="6270934" y="753930"/>
            <a:ext cx="2826851" cy="2118023"/>
            <a:chOff x="4203171" y="1163638"/>
            <a:chExt cx="3881437" cy="2965450"/>
          </a:xfrm>
        </p:grpSpPr>
        <p:pic>
          <p:nvPicPr>
            <p:cNvPr id="18" name="Picture 7" descr="cteq-pdfs-10gev2-liny">
              <a:extLst>
                <a:ext uri="{FF2B5EF4-FFF2-40B4-BE49-F238E27FC236}">
                  <a16:creationId xmlns:a16="http://schemas.microsoft.com/office/drawing/2014/main" id="{31578CEC-230C-8B4F-8C60-0E5032885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171" y="1163638"/>
              <a:ext cx="3881437" cy="296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1293C365-E067-3A47-99E0-8F7120F22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6737" y="1885902"/>
              <a:ext cx="480060" cy="480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" name="Picture 14">
              <a:extLst>
                <a:ext uri="{FF2B5EF4-FFF2-40B4-BE49-F238E27FC236}">
                  <a16:creationId xmlns:a16="http://schemas.microsoft.com/office/drawing/2014/main" id="{1AD3A396-C9B6-A24E-8EB4-B4C62E1B54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5057" y="1835939"/>
              <a:ext cx="528955" cy="528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0F3580C-B477-6D46-BEA0-C376D6C52B55}"/>
                </a:ext>
              </a:extLst>
            </p:cNvPr>
            <p:cNvCxnSpPr>
              <a:stCxn id="19" idx="1"/>
            </p:cNvCxnSpPr>
            <p:nvPr/>
          </p:nvCxnSpPr>
          <p:spPr bwMode="auto">
            <a:xfrm flipH="1" flipV="1">
              <a:off x="5312833" y="2106083"/>
              <a:ext cx="2093904" cy="1984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92201659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8087</TotalTime>
  <Words>2020</Words>
  <Application>Microsoft Macintosh PowerPoint</Application>
  <PresentationFormat>On-screen Show (4:3)</PresentationFormat>
  <Paragraphs>293</Paragraphs>
  <Slides>23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Microsoft YaHei UI</vt:lpstr>
      <vt:lpstr>ＭＳ Ｐゴシック</vt:lpstr>
      <vt:lpstr>Noto Sans CJK SC Regular</vt:lpstr>
      <vt:lpstr>Arial</vt:lpstr>
      <vt:lpstr>Calibri</vt:lpstr>
      <vt:lpstr>Cambria Math</vt:lpstr>
      <vt:lpstr>Comic Sans MS</vt:lpstr>
      <vt:lpstr>Symbol</vt:lpstr>
      <vt:lpstr>Times New Roman</vt:lpstr>
      <vt:lpstr>Wingdings</vt:lpstr>
      <vt:lpstr>BNL</vt:lpstr>
      <vt:lpstr>Equation</vt:lpstr>
      <vt:lpstr>The eA – pA Synergies  and  Complementarities</vt:lpstr>
      <vt:lpstr>Why do we need different probes</vt:lpstr>
      <vt:lpstr>Different Processes</vt:lpstr>
      <vt:lpstr>The Pillars of the eA – pA Program</vt:lpstr>
      <vt:lpstr>RHIC and EIC Kinematics</vt:lpstr>
      <vt:lpstr>How Does the initial state in Nuclei Look?</vt:lpstr>
      <vt:lpstr>How Does the initial state in Nuclei Look?</vt:lpstr>
      <vt:lpstr>How Does the initial state in Nuclei Look?</vt:lpstr>
      <vt:lpstr>Studying non-linear QCD effects</vt:lpstr>
      <vt:lpstr>Probing Non-linear QCD effects</vt:lpstr>
      <vt:lpstr>Probing Non-linear QCD effects</vt:lpstr>
      <vt:lpstr>EIC: Probing Non-linear QCD effects</vt:lpstr>
      <vt:lpstr>nFF: What we know</vt:lpstr>
      <vt:lpstr>nFF in pA</vt:lpstr>
      <vt:lpstr>nFF in eA</vt:lpstr>
      <vt:lpstr>3d Spatial Imaging through UPC </vt:lpstr>
      <vt:lpstr>Exclusive Upsilon Production</vt:lpstr>
      <vt:lpstr>Summary</vt:lpstr>
      <vt:lpstr>PowerPoint Presentation</vt:lpstr>
      <vt:lpstr>Probing Non-linear Effects in QCD</vt:lpstr>
      <vt:lpstr>Probing Non-linear Effects in QCD</vt:lpstr>
      <vt:lpstr>Polarized pA and eA</vt:lpstr>
      <vt:lpstr>Dijets at ATLAS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Elke-Caroline Aschenauer</dc:creator>
  <cp:keywords/>
  <dc:description/>
  <cp:lastModifiedBy>Ruan, Lijuan</cp:lastModifiedBy>
  <cp:revision>502</cp:revision>
  <dcterms:created xsi:type="dcterms:W3CDTF">2022-09-19T02:03:00Z</dcterms:created>
  <dcterms:modified xsi:type="dcterms:W3CDTF">2024-11-07T22:17:58Z</dcterms:modified>
  <cp:category/>
</cp:coreProperties>
</file>