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  <p:sldMasterId id="2147483651" r:id="rId2"/>
  </p:sldMasterIdLst>
  <p:notesMasterIdLst>
    <p:notesMasterId r:id="rId13"/>
  </p:notesMasterIdLst>
  <p:sldIdLst>
    <p:sldId id="256" r:id="rId3"/>
    <p:sldId id="257" r:id="rId4"/>
    <p:sldId id="258" r:id="rId5"/>
    <p:sldId id="401" r:id="rId6"/>
    <p:sldId id="402" r:id="rId7"/>
    <p:sldId id="259" r:id="rId8"/>
    <p:sldId id="381" r:id="rId9"/>
    <p:sldId id="368" r:id="rId10"/>
    <p:sldId id="400" r:id="rId11"/>
    <p:sldId id="3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FCD745-659F-4412-B4D8-4A3EE07ECE79}">
          <p14:sldIdLst>
            <p14:sldId id="256"/>
            <p14:sldId id="257"/>
            <p14:sldId id="258"/>
            <p14:sldId id="401"/>
            <p14:sldId id="402"/>
            <p14:sldId id="259"/>
            <p14:sldId id="381"/>
            <p14:sldId id="368"/>
            <p14:sldId id="400"/>
            <p14:sldId id="3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472C4"/>
    <a:srgbClr val="EAEFF7"/>
    <a:srgbClr val="ABABAB"/>
    <a:srgbClr val="FF9933"/>
    <a:srgbClr val="FFFFFF"/>
    <a:srgbClr val="699BFF"/>
    <a:srgbClr val="000000"/>
    <a:srgbClr val="AAE8FC"/>
    <a:srgbClr val="220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PWR_Additional_TOT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Histo_Data!$B$1</c:f>
              <c:strCache>
                <c:ptCount val="1"/>
                <c:pt idx="0">
                  <c:v>Typ - Mode 0 Shunt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Histo_Data!$B$2:$B$52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  <c:pt idx="7">
                  <c:v>3</c:v>
                </c:pt>
                <c:pt idx="8">
                  <c:v>12</c:v>
                </c:pt>
                <c:pt idx="9">
                  <c:v>6</c:v>
                </c:pt>
                <c:pt idx="10">
                  <c:v>21</c:v>
                </c:pt>
                <c:pt idx="11">
                  <c:v>36</c:v>
                </c:pt>
                <c:pt idx="12">
                  <c:v>46</c:v>
                </c:pt>
                <c:pt idx="13">
                  <c:v>54</c:v>
                </c:pt>
                <c:pt idx="14">
                  <c:v>108</c:v>
                </c:pt>
                <c:pt idx="15">
                  <c:v>68</c:v>
                </c:pt>
                <c:pt idx="16">
                  <c:v>78</c:v>
                </c:pt>
                <c:pt idx="17">
                  <c:v>63</c:v>
                </c:pt>
                <c:pt idx="18">
                  <c:v>30</c:v>
                </c:pt>
                <c:pt idx="19">
                  <c:v>10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E-43C3-8F49-919485B70898}"/>
            </c:ext>
          </c:extLst>
        </c:ser>
        <c:ser>
          <c:idx val="1"/>
          <c:order val="1"/>
          <c:tx>
            <c:strRef>
              <c:f>Histo_Data!$C$1</c:f>
              <c:strCache>
                <c:ptCount val="1"/>
                <c:pt idx="0">
                  <c:v>Max - Mode 0 Shunt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Histo_Data!$C$2:$C$52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6</c:v>
                </c:pt>
                <c:pt idx="7">
                  <c:v>9</c:v>
                </c:pt>
                <c:pt idx="8">
                  <c:v>6</c:v>
                </c:pt>
                <c:pt idx="9">
                  <c:v>24</c:v>
                </c:pt>
                <c:pt idx="10">
                  <c:v>24</c:v>
                </c:pt>
                <c:pt idx="11">
                  <c:v>39</c:v>
                </c:pt>
                <c:pt idx="12">
                  <c:v>45</c:v>
                </c:pt>
                <c:pt idx="13">
                  <c:v>56</c:v>
                </c:pt>
                <c:pt idx="14">
                  <c:v>83</c:v>
                </c:pt>
                <c:pt idx="15">
                  <c:v>66</c:v>
                </c:pt>
                <c:pt idx="16">
                  <c:v>71</c:v>
                </c:pt>
                <c:pt idx="17">
                  <c:v>55</c:v>
                </c:pt>
                <c:pt idx="18">
                  <c:v>31</c:v>
                </c:pt>
                <c:pt idx="19">
                  <c:v>13</c:v>
                </c:pt>
                <c:pt idx="20">
                  <c:v>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1E-43C3-8F49-919485B70898}"/>
            </c:ext>
          </c:extLst>
        </c:ser>
        <c:ser>
          <c:idx val="2"/>
          <c:order val="2"/>
          <c:tx>
            <c:strRef>
              <c:f>Histo_Data!$D$1</c:f>
              <c:strCache>
                <c:ptCount val="1"/>
                <c:pt idx="0">
                  <c:v>Typ - Mode 0 Tot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Histo_Data!$D$2:$D$52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6</c:v>
                </c:pt>
                <c:pt idx="24">
                  <c:v>3</c:v>
                </c:pt>
                <c:pt idx="25">
                  <c:v>9</c:v>
                </c:pt>
                <c:pt idx="26">
                  <c:v>6</c:v>
                </c:pt>
                <c:pt idx="27">
                  <c:v>15</c:v>
                </c:pt>
                <c:pt idx="28">
                  <c:v>30</c:v>
                </c:pt>
                <c:pt idx="29">
                  <c:v>24</c:v>
                </c:pt>
                <c:pt idx="30">
                  <c:v>68</c:v>
                </c:pt>
                <c:pt idx="31">
                  <c:v>56</c:v>
                </c:pt>
                <c:pt idx="32">
                  <c:v>74</c:v>
                </c:pt>
                <c:pt idx="33">
                  <c:v>75</c:v>
                </c:pt>
                <c:pt idx="34">
                  <c:v>66</c:v>
                </c:pt>
                <c:pt idx="35">
                  <c:v>51</c:v>
                </c:pt>
                <c:pt idx="36">
                  <c:v>39</c:v>
                </c:pt>
                <c:pt idx="37">
                  <c:v>12</c:v>
                </c:pt>
                <c:pt idx="38">
                  <c:v>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E-43C3-8F49-919485B70898}"/>
            </c:ext>
          </c:extLst>
        </c:ser>
        <c:ser>
          <c:idx val="3"/>
          <c:order val="3"/>
          <c:tx>
            <c:strRef>
              <c:f>Histo_Data!$E$1</c:f>
              <c:strCache>
                <c:ptCount val="1"/>
                <c:pt idx="0">
                  <c:v>Max - Mode 0 Tot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Histo_Data!$E$2:$E$52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7</c:v>
                </c:pt>
                <c:pt idx="30">
                  <c:v>3</c:v>
                </c:pt>
                <c:pt idx="31">
                  <c:v>6</c:v>
                </c:pt>
                <c:pt idx="32">
                  <c:v>9</c:v>
                </c:pt>
                <c:pt idx="33">
                  <c:v>3</c:v>
                </c:pt>
                <c:pt idx="34">
                  <c:v>18</c:v>
                </c:pt>
                <c:pt idx="35">
                  <c:v>12</c:v>
                </c:pt>
                <c:pt idx="36">
                  <c:v>18</c:v>
                </c:pt>
                <c:pt idx="37">
                  <c:v>33</c:v>
                </c:pt>
                <c:pt idx="38">
                  <c:v>30</c:v>
                </c:pt>
                <c:pt idx="39">
                  <c:v>36</c:v>
                </c:pt>
                <c:pt idx="40">
                  <c:v>60</c:v>
                </c:pt>
                <c:pt idx="41">
                  <c:v>48</c:v>
                </c:pt>
                <c:pt idx="42">
                  <c:v>72</c:v>
                </c:pt>
                <c:pt idx="43">
                  <c:v>57</c:v>
                </c:pt>
                <c:pt idx="44">
                  <c:v>37</c:v>
                </c:pt>
                <c:pt idx="45">
                  <c:v>44</c:v>
                </c:pt>
                <c:pt idx="46">
                  <c:v>24</c:v>
                </c:pt>
                <c:pt idx="47">
                  <c:v>17</c:v>
                </c:pt>
                <c:pt idx="48">
                  <c:v>4</c:v>
                </c:pt>
                <c:pt idx="49">
                  <c:v>4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1E-43C3-8F49-919485B70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754720"/>
        <c:axId val="128749440"/>
      </c:barChart>
      <c:catAx>
        <c:axId val="1287547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Additional</a:t>
                </a:r>
                <a:r>
                  <a:rPr lang="en-GB" baseline="0"/>
                  <a:t> Total Power vs. Load (%)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49440"/>
        <c:crosses val="autoZero"/>
        <c:auto val="1"/>
        <c:lblAlgn val="ctr"/>
        <c:lblOffset val="100"/>
        <c:noMultiLvlLbl val="0"/>
      </c:catAx>
      <c:valAx>
        <c:axId val="12874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5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BF77B-003A-4E1A-898E-FBE7F15C7ACD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30356C3-1559-4CEC-9ADF-910395C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0A1CDC-2BBF-4AD9-B5B5-2E07FBF4882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F12490-59CD-452F-B02D-F2D79916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561439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E649DFF-E639-4E02-86CC-A533CCEFA814}"/>
              </a:ext>
            </a:extLst>
          </p:cNvPr>
          <p:cNvGrpSpPr/>
          <p:nvPr userDrawn="1"/>
        </p:nvGrpSpPr>
        <p:grpSpPr>
          <a:xfrm>
            <a:off x="9555853" y="16878"/>
            <a:ext cx="2515109" cy="1440000"/>
            <a:chOff x="-109438" y="5643694"/>
            <a:chExt cx="2515109" cy="144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36AF2B-5CDB-4DCA-B86E-19B109862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6F51D6-9453-4ECC-9762-441C75CAD0A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80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41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7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/>
            </a:gs>
            <a:gs pos="0">
              <a:schemeClr val="accent1">
                <a:lumMod val="20000"/>
                <a:lumOff val="80000"/>
              </a:schemeClr>
            </a:gs>
            <a:gs pos="81000">
              <a:srgbClr val="FFFF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7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bnl.gov/event/25211/contributions/98063/attachments/58158/99918/SLDO_Considerations_v1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fc365.sharepoint.com/:p:/r/sites/TECH-EICRD/Shared%20Documents/EIC%20R_D/Technical%20Documents/SLDO/Progress_Presentations/SLDO_Considerations_v14.pptx?d=w6d6a1e25e9ba4ca9802ec9d59fb8ef71&amp;csf=1&amp;web=1&amp;e=XIN5AU&amp;nav=eyJzSWQiOjM5OSwiY0lkIjoxMjUxNjU2NjA5fQ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1AE1-2945-44BC-A9BF-E5942ABED8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SVT power estimates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8AB3B-0E14-439C-BFDC-E8B70A282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7556" y="4373216"/>
            <a:ext cx="9144000" cy="1270477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55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6ABB71-6FCA-A92A-0C1D-337C58DECE4B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Caveats…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312F95-DC14-FFFD-7BA6-A037E0FA891C}"/>
              </a:ext>
            </a:extLst>
          </p:cNvPr>
          <p:cNvSpPr/>
          <p:nvPr/>
        </p:nvSpPr>
        <p:spPr>
          <a:xfrm>
            <a:off x="403339" y="949999"/>
            <a:ext cx="11385321" cy="4688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Caveats to the numbers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estimate from MOSAIX. Not a warranty.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 that LEC value will rise (additional functions)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GAVDD, it is likely that EIC-LAS will be in the Max case, since we want the fastest frontend speed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may be able to reduce TXVDD consumption if we don’t need all the transmitters (or can run slower)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add consumption of non-SLDO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Mis-match in GAVDD,  GDVDD consumption may require different input voltages (waste of power in serial powering chain)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Irradiation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ts val="1000"/>
              </a:spcAft>
            </a:pP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Updates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future releases from MOSAIX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trike="sngStrike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r>
              <a:rPr lang="en-GB" strike="sngStrike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need to be updated once porting to XT011 is completed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results from ER2</a:t>
            </a:r>
          </a:p>
        </p:txBody>
      </p:sp>
    </p:spTree>
    <p:extLst>
      <p:ext uri="{BB962C8B-B14F-4D97-AF65-F5344CB8AC3E}">
        <p14:creationId xmlns:p14="http://schemas.microsoft.com/office/powerpoint/2010/main" val="111356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2E07C-043F-42A9-B4A4-76276E96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4C717-D076-44A5-9AB8-E7D56856C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Iain’s numbers (</a:t>
            </a:r>
            <a:r>
              <a:rPr lang="en-US" dirty="0">
                <a:hlinkClick r:id="rId2"/>
              </a:rPr>
              <a:t>https://indico.bnl.gov/event/25211/contributions/98063/attachments/58158/99918/SLDO_Considerations_v13.pptx</a:t>
            </a:r>
            <a:r>
              <a:rPr lang="en-US" dirty="0"/>
              <a:t>)</a:t>
            </a:r>
          </a:p>
          <a:p>
            <a:r>
              <a:rPr lang="en-US" dirty="0"/>
              <a:t>Do some scaling of the numbers there</a:t>
            </a:r>
          </a:p>
          <a:p>
            <a:r>
              <a:rPr lang="en-US" dirty="0"/>
              <a:t>Include </a:t>
            </a:r>
            <a:r>
              <a:rPr lang="en-US" dirty="0" err="1"/>
              <a:t>AncASIC</a:t>
            </a:r>
            <a:r>
              <a:rPr lang="en-US" dirty="0"/>
              <a:t> and FPC power loss</a:t>
            </a:r>
          </a:p>
          <a:p>
            <a:r>
              <a:rPr lang="en-US" dirty="0"/>
              <a:t>Multiply with numbers of chips</a:t>
            </a:r>
          </a:p>
          <a:p>
            <a:r>
              <a:rPr lang="en-US" dirty="0"/>
              <a:t>Use nominal and max categories as Iain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F9503-2DA4-4AED-9EC4-712328A2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46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C7F3E-C1A4-40EE-8F54-5F45FE798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21EA2-BEF0-4B9F-AC15-F795E5DBE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26" y="1354760"/>
            <a:ext cx="10899913" cy="55032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Iain gives power numbers for the 6-RSU LAS and the </a:t>
            </a:r>
            <a:r>
              <a:rPr lang="en-US" dirty="0" err="1"/>
              <a:t>AncASIC</a:t>
            </a:r>
            <a:r>
              <a:rPr lang="en-US" dirty="0"/>
              <a:t> in this case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 have scaled this for a 5-RSU LAS by using the current estimates given in another slide in his talk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For the </a:t>
            </a:r>
            <a:r>
              <a:rPr lang="en-US" dirty="0" err="1"/>
              <a:t>AncASIC</a:t>
            </a:r>
            <a:r>
              <a:rPr lang="en-US" dirty="0"/>
              <a:t> </a:t>
            </a:r>
            <a:r>
              <a:rPr lang="en-GB" dirty="0"/>
              <a:t>in the 6-RSU LAS case Iain gets 35% of the LAS power in the </a:t>
            </a:r>
            <a:r>
              <a:rPr lang="en-GB" dirty="0" err="1"/>
              <a:t>AncASIC</a:t>
            </a:r>
            <a:r>
              <a:rPr lang="en-GB" dirty="0"/>
              <a:t> (both nominal and max)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</a:t>
            </a:r>
            <a:r>
              <a:rPr lang="en-GB" dirty="0"/>
              <a:t> use the same 35% for the case of the 5-RSU LAS for both cases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F</a:t>
            </a:r>
            <a:r>
              <a:rPr lang="en-GB" dirty="0"/>
              <a:t>or the power loss in the FPC (200 </a:t>
            </a:r>
            <a:r>
              <a:rPr lang="en-GB" dirty="0" err="1"/>
              <a:t>m</a:t>
            </a:r>
            <a:r>
              <a:rPr lang="en-GB" dirty="0" err="1">
                <a:cs typeface="Calibri" panose="020F0502020204030204" pitchFamily="34" charset="0"/>
              </a:rPr>
              <a:t>Ω</a:t>
            </a:r>
            <a:r>
              <a:rPr lang="en-GB" dirty="0">
                <a:cs typeface="Calibri" panose="020F0502020204030204" pitchFamily="34" charset="0"/>
              </a:rPr>
              <a:t>/LAS) he shows distributions for the power loss with and without the FPC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The resistance scales with number of LAS because of serial powering, assumption is that each LAS adds a trace corresponding to its own length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More complex (long) FPC geometries will increase this)</a:t>
            </a:r>
            <a:endParaRPr lang="en-GB" dirty="0">
              <a:cs typeface="Calibri" panose="020F0502020204030204" pitchFamily="34" charset="0"/>
            </a:endParaRP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</a:t>
            </a:r>
            <a:r>
              <a:rPr lang="en-GB" dirty="0">
                <a:cs typeface="Calibri" panose="020F0502020204030204" pitchFamily="34" charset="0"/>
              </a:rPr>
              <a:t> eyeballed an additional power loss from the FPC of 20% in the nominal case, and 30% for max</a:t>
            </a:r>
            <a:endParaRPr lang="en-US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 don’t have a number for MOSAIX for IB, so I scaled Ian’s 6-RSU LAS number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 am sure that there are better numbers, and I am happy to substitute if you send them to me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In any case, this is a small fraction of the overall power</a:t>
            </a:r>
            <a:endParaRPr lang="en-GB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F2C8F-0D1F-4E27-BD65-23B699FC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2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08E69-6C25-43C3-8637-1F10329F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used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91C7FEE-8A9D-4F14-AF52-C28C6180F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219964"/>
              </p:ext>
            </p:extLst>
          </p:nvPr>
        </p:nvGraphicFramePr>
        <p:xfrm>
          <a:off x="281068" y="1828388"/>
          <a:ext cx="11431081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75">
                  <a:extLst>
                    <a:ext uri="{9D8B030D-6E8A-4147-A177-3AD203B41FA5}">
                      <a16:colId xmlns:a16="http://schemas.microsoft.com/office/drawing/2014/main" val="3697894623"/>
                    </a:ext>
                  </a:extLst>
                </a:gridCol>
                <a:gridCol w="1400493">
                  <a:extLst>
                    <a:ext uri="{9D8B030D-6E8A-4147-A177-3AD203B41FA5}">
                      <a16:colId xmlns:a16="http://schemas.microsoft.com/office/drawing/2014/main" val="2864915185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2058187750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3823447686"/>
                    </a:ext>
                  </a:extLst>
                </a:gridCol>
                <a:gridCol w="1400493">
                  <a:extLst>
                    <a:ext uri="{9D8B030D-6E8A-4147-A177-3AD203B41FA5}">
                      <a16:colId xmlns:a16="http://schemas.microsoft.com/office/drawing/2014/main" val="2794489669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147548267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22917127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Power [</a:t>
                      </a:r>
                      <a:r>
                        <a:rPr lang="en-US" dirty="0" err="1"/>
                        <a:t>mW</a:t>
                      </a:r>
                      <a:r>
                        <a:rPr lang="en-US" dirty="0"/>
                        <a:t>]</a:t>
                      </a:r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RSU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RSU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951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AncASIC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FPC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AncASIC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FPC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82803"/>
                  </a:ext>
                </a:extLst>
              </a:tr>
              <a:tr h="362874">
                <a:tc>
                  <a:txBody>
                    <a:bodyPr/>
                    <a:lstStyle/>
                    <a:p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382 (35%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218 (20%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428 (35%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245 (20% of LAS)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10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1689 (+55%)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759 (45%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507 (30%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1897 (+55%)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853 (45%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569 (30% of LAS)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9296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1B72F-D982-440E-8F22-FBDACAE8D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FB0EC38-B6C5-45D9-AB57-9BBB9EEA0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08668"/>
              </p:ext>
            </p:extLst>
          </p:nvPr>
        </p:nvGraphicFramePr>
        <p:xfrm>
          <a:off x="281068" y="3551333"/>
          <a:ext cx="61359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84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178433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  <a:gridCol w="1579499">
                  <a:extLst>
                    <a:ext uri="{9D8B030D-6E8A-4147-A177-3AD203B41FA5}">
                      <a16:colId xmlns:a16="http://schemas.microsoft.com/office/drawing/2014/main" val="212564279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75831670"/>
                    </a:ext>
                  </a:extLst>
                </a:gridCol>
                <a:gridCol w="1505522">
                  <a:extLst>
                    <a:ext uri="{9D8B030D-6E8A-4147-A177-3AD203B41FA5}">
                      <a16:colId xmlns:a16="http://schemas.microsoft.com/office/drawing/2014/main" val="122646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LAS/stave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staves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# of LAS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FB31051-B963-4BC8-9265-3262AD3BCEFF}"/>
              </a:ext>
            </a:extLst>
          </p:cNvPr>
          <p:cNvSpPr txBox="1"/>
          <p:nvPr/>
        </p:nvSpPr>
        <p:spPr>
          <a:xfrm>
            <a:off x="281068" y="1366723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Palatino Linotype" panose="02040502050505030304" pitchFamily="18" charset="0"/>
              </a:rPr>
              <a:t>OB and disks</a:t>
            </a:r>
            <a:endParaRPr lang="en-GB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5FEFC3C-B98C-4FE5-B219-B84CEF926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88842"/>
              </p:ext>
            </p:extLst>
          </p:nvPr>
        </p:nvGraphicFramePr>
        <p:xfrm>
          <a:off x="6526155" y="3551333"/>
          <a:ext cx="2683955" cy="112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43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505522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# of LAS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81470">
                <a:tc>
                  <a:txBody>
                    <a:bodyPr/>
                    <a:lstStyle/>
                    <a:p>
                      <a:r>
                        <a:rPr lang="en-US" dirty="0"/>
                        <a:t>5-RSU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F6A2DAE-0F30-403D-B607-7B68DC1FB1EF}"/>
              </a:ext>
            </a:extLst>
          </p:cNvPr>
          <p:cNvSpPr txBox="1"/>
          <p:nvPr/>
        </p:nvSpPr>
        <p:spPr>
          <a:xfrm>
            <a:off x="243982" y="482885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Palatino Linotype" panose="02040502050505030304" pitchFamily="18" charset="0"/>
              </a:rPr>
              <a:t>IB</a:t>
            </a:r>
            <a:endParaRPr lang="en-GB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2F60E1F-27EA-4B90-BD0D-D7AE29705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945701"/>
              </p:ext>
            </p:extLst>
          </p:nvPr>
        </p:nvGraphicFramePr>
        <p:xfrm>
          <a:off x="281068" y="5290519"/>
          <a:ext cx="538683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75">
                  <a:extLst>
                    <a:ext uri="{9D8B030D-6E8A-4147-A177-3AD203B41FA5}">
                      <a16:colId xmlns:a16="http://schemas.microsoft.com/office/drawing/2014/main" val="659169990"/>
                    </a:ext>
                  </a:extLst>
                </a:gridCol>
                <a:gridCol w="3952558">
                  <a:extLst>
                    <a:ext uri="{9D8B030D-6E8A-4147-A177-3AD203B41FA5}">
                      <a16:colId xmlns:a16="http://schemas.microsoft.com/office/drawing/2014/main" val="240675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 [</a:t>
                      </a:r>
                      <a:r>
                        <a:rPr lang="en-US" dirty="0" err="1"/>
                        <a:t>mW</a:t>
                      </a:r>
                      <a:r>
                        <a:rPr lang="en-US" dirty="0"/>
                        <a:t>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per 12-RSU row (incl. LEC &amp; REC)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920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76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3145 (+56%)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0813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31165DE-226B-430D-BFA5-69B189BF1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608678"/>
              </p:ext>
            </p:extLst>
          </p:nvPr>
        </p:nvGraphicFramePr>
        <p:xfrm>
          <a:off x="6096000" y="5290519"/>
          <a:ext cx="5290052" cy="149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04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358011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  <a:gridCol w="1783525">
                  <a:extLst>
                    <a:ext uri="{9D8B030D-6E8A-4147-A177-3AD203B41FA5}">
                      <a16:colId xmlns:a16="http://schemas.microsoft.com/office/drawing/2014/main" val="1803318231"/>
                    </a:ext>
                  </a:extLst>
                </a:gridCol>
                <a:gridCol w="1621473">
                  <a:extLst>
                    <a:ext uri="{9D8B030D-6E8A-4147-A177-3AD203B41FA5}">
                      <a16:colId xmlns:a16="http://schemas.microsoft.com/office/drawing/2014/main" val="1224262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# of sensors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Rows per sensor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# of rows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81470">
                <a:tc>
                  <a:txBody>
                    <a:bodyPr/>
                    <a:lstStyle/>
                    <a:p>
                      <a:r>
                        <a:rPr lang="en-US" dirty="0"/>
                        <a:t>L0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449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43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EF52-CB12-4E04-829C-F14F8D75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power numbers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3D0F34-F58E-4C4C-894D-B78481B16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889453"/>
              </p:ext>
            </p:extLst>
          </p:nvPr>
        </p:nvGraphicFramePr>
        <p:xfrm>
          <a:off x="105700" y="1457889"/>
          <a:ext cx="9370869" cy="4804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483">
                  <a:extLst>
                    <a:ext uri="{9D8B030D-6E8A-4147-A177-3AD203B41FA5}">
                      <a16:colId xmlns:a16="http://schemas.microsoft.com/office/drawing/2014/main" val="374296812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774766645"/>
                    </a:ext>
                  </a:extLst>
                </a:gridCol>
                <a:gridCol w="918796">
                  <a:extLst>
                    <a:ext uri="{9D8B030D-6E8A-4147-A177-3AD203B41FA5}">
                      <a16:colId xmlns:a16="http://schemas.microsoft.com/office/drawing/2014/main" val="1136931658"/>
                    </a:ext>
                  </a:extLst>
                </a:gridCol>
                <a:gridCol w="937754">
                  <a:extLst>
                    <a:ext uri="{9D8B030D-6E8A-4147-A177-3AD203B41FA5}">
                      <a16:colId xmlns:a16="http://schemas.microsoft.com/office/drawing/2014/main" val="115360322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0132229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208974604"/>
                    </a:ext>
                  </a:extLst>
                </a:gridCol>
                <a:gridCol w="983510">
                  <a:extLst>
                    <a:ext uri="{9D8B030D-6E8A-4147-A177-3AD203B41FA5}">
                      <a16:colId xmlns:a16="http://schemas.microsoft.com/office/drawing/2014/main" val="3007458866"/>
                    </a:ext>
                  </a:extLst>
                </a:gridCol>
                <a:gridCol w="901851">
                  <a:extLst>
                    <a:ext uri="{9D8B030D-6E8A-4147-A177-3AD203B41FA5}">
                      <a16:colId xmlns:a16="http://schemas.microsoft.com/office/drawing/2014/main" val="415863933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093936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Power/stave [W]</a:t>
                      </a:r>
                      <a:endParaRPr lang="en-GB" dirty="0"/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Air flow per stave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power/system</a:t>
                      </a:r>
                    </a:p>
                    <a:p>
                      <a:pPr algn="ctr"/>
                      <a:r>
                        <a:rPr lang="en-US" dirty="0"/>
                        <a:t>[W]</a:t>
                      </a:r>
                      <a:endParaRPr lang="en-GB" dirty="0"/>
                    </a:p>
                  </a:txBody>
                  <a:tcPr vert="vert27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Power/stave [W]</a:t>
                      </a:r>
                      <a:endParaRPr lang="en-GB" dirty="0"/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Air flow per stave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power/system [W]</a:t>
                      </a:r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39689"/>
                  </a:ext>
                </a:extLst>
              </a:tr>
              <a:tr h="109606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 [l/s]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Speed [m/s]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 [l/s]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Speed [m/s]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93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L0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948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65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5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L3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13.2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608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22.0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8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L4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27.1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1896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47.3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3310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34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Disks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5669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8929</a:t>
                      </a:r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17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power [kW]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8.31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13.47</a:t>
                      </a:r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87231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flow [l/s]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1038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08183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82BD6-A276-4F29-9C8A-BC47E982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8E641-394F-451E-941A-33AD96C21CA2}"/>
              </a:ext>
            </a:extLst>
          </p:cNvPr>
          <p:cNvSpPr txBox="1"/>
          <p:nvPr/>
        </p:nvSpPr>
        <p:spPr>
          <a:xfrm>
            <a:off x="9476569" y="2844460"/>
            <a:ext cx="26736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Volume flow is for       </a:t>
            </a:r>
            <a:r>
              <a:rPr lang="en-US" i="1" dirty="0" err="1"/>
              <a:t>c</a:t>
            </a:r>
            <a:r>
              <a:rPr lang="en-US" i="1" baseline="-25000" dirty="0" err="1"/>
              <a:t>p,v</a:t>
            </a:r>
            <a:r>
              <a:rPr lang="en-US" i="1" baseline="-25000" dirty="0"/>
              <a:t> </a:t>
            </a:r>
            <a:r>
              <a:rPr lang="en-US" dirty="0"/>
              <a:t>= 0.00129 J/Kcm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</a:t>
            </a:r>
            <a:r>
              <a:rPr lang="en-US" dirty="0"/>
              <a:t>T = 10°C, fully efficient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Stave air speed is for cross-section of         240 mm</a:t>
            </a:r>
            <a:r>
              <a:rPr lang="en-US" baseline="30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volume flow is at atmospheric pressure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641 l/s = 1358 cfm and 1038 l/s = 2199 cfm</a:t>
            </a:r>
          </a:p>
        </p:txBody>
      </p:sp>
    </p:spTree>
    <p:extLst>
      <p:ext uri="{BB962C8B-B14F-4D97-AF65-F5344CB8AC3E}">
        <p14:creationId xmlns:p14="http://schemas.microsoft.com/office/powerpoint/2010/main" val="336706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2FE4249-FB05-4141-86A6-DDB888D3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Further material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75AD4FA-E113-4F83-83BF-015DFF5D2C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Slides from Iain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9DB89-5BF0-416C-94B9-4A2FE03C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93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6265A9-20C3-1DFA-2EE3-1A781E330827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 Current and Power Consumption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3749634-5A57-9ACD-771B-A85598CC1E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98618" y="3876732"/>
          <a:ext cx="9116288" cy="2595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178917364"/>
                    </a:ext>
                  </a:extLst>
                </a:gridCol>
                <a:gridCol w="1281545">
                  <a:extLst>
                    <a:ext uri="{9D8B030D-6E8A-4147-A177-3AD203B41FA5}">
                      <a16:colId xmlns:a16="http://schemas.microsoft.com/office/drawing/2014/main" val="354330350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891405576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056461168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2753646995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565428772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1078774594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388834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Voltage(V)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Typ</a:t>
                      </a:r>
                      <a:r>
                        <a:rPr lang="en-GB" dirty="0"/>
                        <a:t>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Max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37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3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GAVDD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94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GDVDD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9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GSVDD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00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TXVDD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6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59082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0E44C9D-3614-E9F9-2E53-4AB3E3750CD8}"/>
              </a:ext>
            </a:extLst>
          </p:cNvPr>
          <p:cNvSpPr/>
          <p:nvPr/>
        </p:nvSpPr>
        <p:spPr>
          <a:xfrm>
            <a:off x="403339" y="949999"/>
            <a:ext cx="11385321" cy="2744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Converting to EIC-LAS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Assume 6 RSU LAS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Numbers in red do not have “Max” estimates in the previous slide, so assumed +50% on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number (since this is true for supplies that do have it)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EIC-LAS is one LEC and 6 RSU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calculate power for a LAS with Length L RSUs, use the formula below for each of the 4 supplies and add the results</a:t>
            </a: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V(I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RSU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 L + I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include the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power, use the power fractions (f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POWER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on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this slide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f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POWER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 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</a:t>
            </a:r>
          </a:p>
        </p:txBody>
      </p:sp>
    </p:spTree>
    <p:extLst>
      <p:ext uri="{BB962C8B-B14F-4D97-AF65-F5344CB8AC3E}">
        <p14:creationId xmlns:p14="http://schemas.microsoft.com/office/powerpoint/2010/main" val="2347360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0F272B-A998-5CF3-0D5F-7D036DD3B03F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Performance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678100-EEB8-90C9-4B1D-2A2F76596C5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340" y="1623508"/>
          <a:ext cx="11043807" cy="3122295"/>
        </p:xfrm>
        <a:graphic>
          <a:graphicData uri="http://schemas.openxmlformats.org/drawingml/2006/table">
            <a:tbl>
              <a:tblPr/>
              <a:tblGrid>
                <a:gridCol w="2504943">
                  <a:extLst>
                    <a:ext uri="{9D8B030D-6E8A-4147-A177-3AD203B41FA5}">
                      <a16:colId xmlns:a16="http://schemas.microsoft.com/office/drawing/2014/main" val="3565411039"/>
                    </a:ext>
                  </a:extLst>
                </a:gridCol>
                <a:gridCol w="1228840">
                  <a:extLst>
                    <a:ext uri="{9D8B030D-6E8A-4147-A177-3AD203B41FA5}">
                      <a16:colId xmlns:a16="http://schemas.microsoft.com/office/drawing/2014/main" val="3125110190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1801470026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976202668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016679449"/>
                    </a:ext>
                  </a:extLst>
                </a:gridCol>
                <a:gridCol w="897998">
                  <a:extLst>
                    <a:ext uri="{9D8B030D-6E8A-4147-A177-3AD203B41FA5}">
                      <a16:colId xmlns:a16="http://schemas.microsoft.com/office/drawing/2014/main" val="3501414052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1650294060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942936099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220694214"/>
                    </a:ext>
                  </a:extLst>
                </a:gridCol>
                <a:gridCol w="551403">
                  <a:extLst>
                    <a:ext uri="{9D8B030D-6E8A-4147-A177-3AD203B41FA5}">
                      <a16:colId xmlns:a16="http://schemas.microsoft.com/office/drawing/2014/main" val="172168472"/>
                    </a:ext>
                  </a:extLst>
                </a:gridCol>
                <a:gridCol w="582912">
                  <a:extLst>
                    <a:ext uri="{9D8B030D-6E8A-4147-A177-3AD203B41FA5}">
                      <a16:colId xmlns:a16="http://schemas.microsoft.com/office/drawing/2014/main" val="3503635911"/>
                    </a:ext>
                  </a:extLst>
                </a:gridCol>
                <a:gridCol w="551403">
                  <a:extLst>
                    <a:ext uri="{9D8B030D-6E8A-4147-A177-3AD203B41FA5}">
                      <a16:colId xmlns:a16="http://schemas.microsoft.com/office/drawing/2014/main" val="260606787"/>
                    </a:ext>
                  </a:extLst>
                </a:gridCol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EIC-LAS, AncASIC and Total Power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MODE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7531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18272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1422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705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Global Digital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732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Global Analog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6590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815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Serialiser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0686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375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2380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 Power Fraction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40.28%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35.06%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5960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02BB723-DB13-8290-90F7-A49C67876946}"/>
              </a:ext>
            </a:extLst>
          </p:cNvPr>
          <p:cNvSpPr txBox="1"/>
          <p:nvPr/>
        </p:nvSpPr>
        <p:spPr>
          <a:xfrm>
            <a:off x="403340" y="4929846"/>
            <a:ext cx="3623716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N.B. FPC traces add another 200mW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E49CB0D-38F1-226D-BF86-55D75F383355}"/>
              </a:ext>
            </a:extLst>
          </p:cNvPr>
          <p:cNvCxnSpPr/>
          <p:nvPr/>
        </p:nvCxnSpPr>
        <p:spPr>
          <a:xfrm>
            <a:off x="10594109" y="4890031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CE6414-4C3D-EBBC-AFBD-655953753121}"/>
              </a:ext>
            </a:extLst>
          </p:cNvPr>
          <p:cNvSpPr txBox="1"/>
          <p:nvPr/>
        </p:nvSpPr>
        <p:spPr>
          <a:xfrm>
            <a:off x="10267737" y="526223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1702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0A6FE1-6608-C871-6CD0-BA7878437D00}"/>
              </a:ext>
            </a:extLst>
          </p:cNvPr>
          <p:cNvCxnSpPr/>
          <p:nvPr/>
        </p:nvCxnSpPr>
        <p:spPr>
          <a:xfrm>
            <a:off x="11217563" y="4867189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6B3AB2-C738-93D5-8987-28599FA92BA4}"/>
              </a:ext>
            </a:extLst>
          </p:cNvPr>
          <p:cNvSpPr txBox="1"/>
          <p:nvPr/>
        </p:nvSpPr>
        <p:spPr>
          <a:xfrm>
            <a:off x="10905835" y="525936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2581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6337D2-D5AA-57D5-00CA-3A3A3419905E}"/>
              </a:ext>
            </a:extLst>
          </p:cNvPr>
          <p:cNvSpPr txBox="1"/>
          <p:nvPr/>
        </p:nvSpPr>
        <p:spPr>
          <a:xfrm>
            <a:off x="8976832" y="5262232"/>
            <a:ext cx="1305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 values: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C20F25-32EB-3A83-6A26-A5DC081C072D}"/>
              </a:ext>
            </a:extLst>
          </p:cNvPr>
          <p:cNvSpPr/>
          <p:nvPr/>
        </p:nvSpPr>
        <p:spPr>
          <a:xfrm>
            <a:off x="403338" y="949999"/>
            <a:ext cx="5997461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Overall Power Consumption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5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DDE35F5-F733-31BA-1565-CE28DFC6C8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340" y="1366982"/>
          <a:ext cx="8472805" cy="4921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0C7FF9D-F8B0-534F-9F6C-1DBCB71BF054}"/>
              </a:ext>
            </a:extLst>
          </p:cNvPr>
          <p:cNvSpPr/>
          <p:nvPr/>
        </p:nvSpPr>
        <p:spPr>
          <a:xfrm>
            <a:off x="8876145" y="948653"/>
            <a:ext cx="2912516" cy="394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FPC Consumption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FPC traces consume considerable power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from ~35% to 50-60% of LAS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&gt;1A through 200mohm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Varies with </a:t>
            </a:r>
            <a:r>
              <a:rPr lang="en-GB" sz="1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Max corner due to current increase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Cooling problem or not? To be included in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53E4FA-4CBE-4CCC-85D5-019002C6DB0C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err="1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Performance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D8B7B5-E4E5-7601-43DA-E3DE04CD52E6}"/>
              </a:ext>
            </a:extLst>
          </p:cNvPr>
          <p:cNvSpPr/>
          <p:nvPr/>
        </p:nvSpPr>
        <p:spPr>
          <a:xfrm>
            <a:off x="403338" y="949999"/>
            <a:ext cx="5997461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Power Variation in Corners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70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UKRI">
      <a:dk1>
        <a:srgbClr val="201D3E"/>
      </a:dk1>
      <a:lt1>
        <a:srgbClr val="FF6800"/>
      </a:lt1>
      <a:dk2>
        <a:srgbClr val="F19D1B"/>
      </a:dk2>
      <a:lt2>
        <a:srgbClr val="F9BB0E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32643</TotalTime>
  <Words>1100</Words>
  <Application>Microsoft Office PowerPoint</Application>
  <PresentationFormat>Widescreen</PresentationFormat>
  <Paragraphs>339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 Narrow</vt:lpstr>
      <vt:lpstr>Arial</vt:lpstr>
      <vt:lpstr>Calibri</vt:lpstr>
      <vt:lpstr>Calibri Light</vt:lpstr>
      <vt:lpstr>Palatino Linotype</vt:lpstr>
      <vt:lpstr>Verdana</vt:lpstr>
      <vt:lpstr>Office Theme</vt:lpstr>
      <vt:lpstr>1_Office Theme</vt:lpstr>
      <vt:lpstr>SVT power estimates</vt:lpstr>
      <vt:lpstr>Introduction</vt:lpstr>
      <vt:lpstr>Scaling</vt:lpstr>
      <vt:lpstr>Numbers used</vt:lpstr>
      <vt:lpstr>System power numbers</vt:lpstr>
      <vt:lpstr>Further material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Viehhauser</dc:creator>
  <cp:lastModifiedBy>Georg Viehhauser</cp:lastModifiedBy>
  <cp:revision>1242</cp:revision>
  <dcterms:created xsi:type="dcterms:W3CDTF">2018-10-16T11:54:38Z</dcterms:created>
  <dcterms:modified xsi:type="dcterms:W3CDTF">2024-11-05T18:19:35Z</dcterms:modified>
</cp:coreProperties>
</file>