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5">
  <p:sldMasterIdLst>
    <p:sldMasterId id="2147483648" r:id="rId1"/>
    <p:sldMasterId id="2147483651" r:id="rId2"/>
    <p:sldMasterId id="2147483664" r:id="rId3"/>
  </p:sldMasterIdLst>
  <p:notesMasterIdLst>
    <p:notesMasterId r:id="rId15"/>
  </p:notesMasterIdLst>
  <p:sldIdLst>
    <p:sldId id="256" r:id="rId4"/>
    <p:sldId id="257" r:id="rId5"/>
    <p:sldId id="5948" r:id="rId6"/>
    <p:sldId id="259" r:id="rId7"/>
    <p:sldId id="260" r:id="rId8"/>
    <p:sldId id="261" r:id="rId9"/>
    <p:sldId id="5949" r:id="rId10"/>
    <p:sldId id="5950" r:id="rId11"/>
    <p:sldId id="262" r:id="rId12"/>
    <p:sldId id="258" r:id="rId13"/>
    <p:sldId id="595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0FCD745-659F-4412-B4D8-4A3EE07ECE79}">
          <p14:sldIdLst>
            <p14:sldId id="256"/>
            <p14:sldId id="257"/>
            <p14:sldId id="5948"/>
            <p14:sldId id="259"/>
            <p14:sldId id="260"/>
            <p14:sldId id="261"/>
            <p14:sldId id="5949"/>
            <p14:sldId id="5950"/>
            <p14:sldId id="262"/>
            <p14:sldId id="258"/>
            <p14:sldId id="595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4472C4"/>
    <a:srgbClr val="EAEFF7"/>
    <a:srgbClr val="ABABAB"/>
    <a:srgbClr val="FF9933"/>
    <a:srgbClr val="FFFFFF"/>
    <a:srgbClr val="699BFF"/>
    <a:srgbClr val="000000"/>
    <a:srgbClr val="AAE8FC"/>
    <a:srgbClr val="2202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A48294-1B3F-46C7-8501-273AD7D79B4F}" type="datetimeFigureOut">
              <a:rPr lang="en-GB" smtClean="0"/>
              <a:t>30/07/2025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3F2F4C-E58C-4CCD-AFD6-611CFE2E22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071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7556" y="1508257"/>
            <a:ext cx="9144000" cy="2387600"/>
          </a:xfrm>
        </p:spPr>
        <p:txBody>
          <a:bodyPr anchor="b"/>
          <a:lstStyle>
            <a:lvl1pPr algn="ctr">
              <a:defRPr sz="6000" b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7556" y="3987932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206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AFBF77B-003A-4E1A-898E-FBE7F15C7ACD}"/>
              </a:ext>
            </a:extLst>
          </p:cNvPr>
          <p:cNvGrpSpPr/>
          <p:nvPr userDrawn="1"/>
        </p:nvGrpSpPr>
        <p:grpSpPr>
          <a:xfrm>
            <a:off x="-109438" y="5643694"/>
            <a:ext cx="2515109" cy="1440000"/>
            <a:chOff x="-109438" y="5643694"/>
            <a:chExt cx="2515109" cy="1440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30356C3-1559-4CEC-9ADF-910395CF29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09438" y="5643694"/>
              <a:ext cx="1839581" cy="14400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90A1CDC-2BBF-4AD9-B5B5-2E07FBF48821}"/>
                </a:ext>
              </a:extLst>
            </p:cNvPr>
            <p:cNvSpPr txBox="1"/>
            <p:nvPr/>
          </p:nvSpPr>
          <p:spPr>
            <a:xfrm>
              <a:off x="1441946" y="6014987"/>
              <a:ext cx="963725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200" b="1" dirty="0">
                  <a:latin typeface="Arial" panose="020B0604020202020204" pitchFamily="34" charset="0"/>
                  <a:cs typeface="Arial" panose="020B0604020202020204" pitchFamily="34" charset="0"/>
                </a:rPr>
                <a:t>UK</a:t>
              </a:r>
              <a:endParaRPr lang="en-GB" sz="4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7F12490-59CD-452F-B02D-F2D799164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3408" y="6356350"/>
            <a:ext cx="662731" cy="296695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fld id="{1CA36EEA-5A28-4A70-BCAC-0B68DA8D366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9567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742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58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337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366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8667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1481540"/>
            <a:ext cx="10334625" cy="84623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4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&lt;Title from SC-2 Agenda&gt;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3176" y="4649660"/>
            <a:ext cx="4363736" cy="101962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SC-x Identifier</a:t>
            </a:r>
          </a:p>
          <a:p>
            <a:r>
              <a:rPr lang="en-US" dirty="0"/>
              <a:t>EIC CD-3A Director’s Review</a:t>
            </a:r>
          </a:p>
          <a:p>
            <a:r>
              <a:rPr lang="en-US" dirty="0"/>
              <a:t>October 10-13, 2023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3175" y="3103114"/>
            <a:ext cx="10334625" cy="44897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Presenter Name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99D03B-F4BD-85C1-5955-B2BB7ACF4A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6314" y="472833"/>
            <a:ext cx="1632203" cy="45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6D9F0E-4B80-0FD1-A24A-1C1B60A4BB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566183" y="472833"/>
            <a:ext cx="1787236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496317-0189-6060-26F4-32FD0508897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67685" y="472833"/>
            <a:ext cx="1825604" cy="4572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2F870F-A3EC-0442-4A49-50365EE5DD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2800" y="2193629"/>
            <a:ext cx="10334625" cy="501650"/>
          </a:xfrm>
        </p:spPr>
        <p:txBody>
          <a:bodyPr anchor="ctr"/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z="2800" dirty="0"/>
              <a:t>Includes CD-3a, WBS </a:t>
            </a:r>
            <a:r>
              <a:rPr lang="en-US" sz="2800" dirty="0" err="1"/>
              <a:t>a.b.c.d</a:t>
            </a:r>
            <a:r>
              <a:rPr lang="en-US" sz="2800" dirty="0"/>
              <a:t> (if appropriate)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FD74062-0C2E-090F-07DF-75D428DE15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2800" y="3994927"/>
            <a:ext cx="10334625" cy="37954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WBS a.bc.def… WBS Name (Exact from WBS)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DFAD954-7DFC-3150-35B3-444AB26BD5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2800" y="3552825"/>
            <a:ext cx="10334625" cy="4778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Project Role or Organizational Role if not Project</a:t>
            </a:r>
          </a:p>
        </p:txBody>
      </p:sp>
    </p:spTree>
    <p:extLst>
      <p:ext uri="{BB962C8B-B14F-4D97-AF65-F5344CB8AC3E}">
        <p14:creationId xmlns:p14="http://schemas.microsoft.com/office/powerpoint/2010/main" val="19934631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>
          <p15:clr>
            <a:srgbClr val="FBAE40"/>
          </p15:clr>
        </p15:guide>
        <p15:guide id="8" pos="3840">
          <p15:clr>
            <a:srgbClr val="FBAE40"/>
          </p15:clr>
        </p15:guide>
        <p15:guide id="9" orient="horz" pos="3888">
          <p15:clr>
            <a:srgbClr val="FBAE40"/>
          </p15:clr>
        </p15:guide>
        <p15:guide id="10" pos="360">
          <p15:clr>
            <a:srgbClr val="FBAE40"/>
          </p15:clr>
        </p15:guide>
        <p15:guide id="11" pos="7320">
          <p15:clr>
            <a:srgbClr val="FBAE40"/>
          </p15:clr>
        </p15:guide>
        <p15:guide id="12" orient="horz" pos="398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1481540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4712963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3441178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99D03B-F4BD-85C1-5955-B2BB7ACF4A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6314" y="472833"/>
            <a:ext cx="1632203" cy="45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6D9F0E-4B80-0FD1-A24A-1C1B60A4BB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566183" y="472833"/>
            <a:ext cx="1787236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496317-0189-6060-26F4-32FD0508897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67685" y="472833"/>
            <a:ext cx="1825604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1115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>
          <p15:clr>
            <a:srgbClr val="FBAE40"/>
          </p15:clr>
        </p15:guide>
        <p15:guide id="8" pos="3840">
          <p15:clr>
            <a:srgbClr val="FBAE40"/>
          </p15:clr>
        </p15:guide>
        <p15:guide id="9" orient="horz" pos="3888">
          <p15:clr>
            <a:srgbClr val="FBAE40"/>
          </p15:clr>
        </p15:guide>
        <p15:guide id="10" pos="360">
          <p15:clr>
            <a:srgbClr val="FBAE40"/>
          </p15:clr>
        </p15:guide>
        <p15:guide id="11" pos="7320">
          <p15:clr>
            <a:srgbClr val="FBAE40"/>
          </p15:clr>
        </p15:guide>
        <p15:guide id="12" orient="horz" pos="398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E7747BA-6145-3552-2339-5F4BF5DF2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0"/>
            <a:ext cx="11499925" cy="676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4C6E50E-3840-229D-97E9-6585956B40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963" y="981075"/>
            <a:ext cx="11499850" cy="50657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15401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D9BCDB3-24E9-1B4D-0A74-4298674A99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272" y="6352220"/>
            <a:ext cx="432486" cy="36512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B224274-F62A-0549-BAD4-F30ACF48DB45}"/>
              </a:ext>
            </a:extLst>
          </p:cNvPr>
          <p:cNvCxnSpPr>
            <a:cxnSpLocks/>
          </p:cNvCxnSpPr>
          <p:nvPr userDrawn="1"/>
        </p:nvCxnSpPr>
        <p:spPr>
          <a:xfrm>
            <a:off x="472739" y="6274498"/>
            <a:ext cx="114999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F7FA5F5-4A14-EA41-87C9-7867F7DC6D20}"/>
              </a:ext>
            </a:extLst>
          </p:cNvPr>
          <p:cNvSpPr txBox="1"/>
          <p:nvPr userDrawn="1"/>
        </p:nvSpPr>
        <p:spPr>
          <a:xfrm>
            <a:off x="368933" y="6577288"/>
            <a:ext cx="421494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000" dirty="0"/>
              <a:t>EIC CD-3A Review, November 14-16, 2023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C487EC-0BE4-E045-8215-C57AE9AE4102}"/>
              </a:ext>
            </a:extLst>
          </p:cNvPr>
          <p:cNvSpPr txBox="1"/>
          <p:nvPr userDrawn="1"/>
        </p:nvSpPr>
        <p:spPr>
          <a:xfrm>
            <a:off x="4217926" y="6569102"/>
            <a:ext cx="375614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R. Sharma</a:t>
            </a:r>
          </a:p>
        </p:txBody>
      </p:sp>
    </p:spTree>
    <p:extLst>
      <p:ext uri="{BB962C8B-B14F-4D97-AF65-F5344CB8AC3E}">
        <p14:creationId xmlns:p14="http://schemas.microsoft.com/office/powerpoint/2010/main" val="14025909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1500" y="23751"/>
            <a:ext cx="11499925" cy="82517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1609"/>
            <a:ext cx="11499925" cy="4865858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24400" y="6362007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76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8561439" cy="743504"/>
          </a:xfrm>
        </p:spPr>
        <p:txBody>
          <a:bodyPr/>
          <a:lstStyle>
            <a:lvl1pPr algn="ctr">
              <a:defRPr b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0445"/>
            <a:ext cx="10515600" cy="4736518"/>
          </a:xfrm>
        </p:spPr>
        <p:txBody>
          <a:bodyPr/>
          <a:lstStyle>
            <a:lvl1pPr>
              <a:defRPr>
                <a:solidFill>
                  <a:srgbClr val="002060"/>
                </a:solidFill>
                <a:latin typeface="Palatino Linotype" panose="02040502050505030304" pitchFamily="18" charset="0"/>
              </a:defRPr>
            </a:lvl1pPr>
            <a:lvl2pPr>
              <a:defRPr>
                <a:solidFill>
                  <a:srgbClr val="002060"/>
                </a:solidFill>
                <a:latin typeface="Palatino Linotype" panose="02040502050505030304" pitchFamily="18" charset="0"/>
              </a:defRPr>
            </a:lvl2pPr>
            <a:lvl3pPr>
              <a:defRPr>
                <a:solidFill>
                  <a:srgbClr val="002060"/>
                </a:solidFill>
                <a:latin typeface="Palatino Linotype" panose="02040502050505030304" pitchFamily="18" charset="0"/>
              </a:defRPr>
            </a:lvl3pPr>
            <a:lvl4pPr>
              <a:defRPr>
                <a:solidFill>
                  <a:srgbClr val="002060"/>
                </a:solidFill>
                <a:latin typeface="Palatino Linotype" panose="02040502050505030304" pitchFamily="18" charset="0"/>
              </a:defRPr>
            </a:lvl4pPr>
            <a:lvl5pPr>
              <a:defRPr>
                <a:solidFill>
                  <a:srgbClr val="002060"/>
                </a:solidFill>
                <a:latin typeface="Palatino Linotype" panose="020405020505050303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13408" y="6356350"/>
            <a:ext cx="662731" cy="296695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fld id="{1CA36EEA-5A28-4A70-BCAC-0B68DA8D366C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721453" y="1237683"/>
            <a:ext cx="10754686" cy="0"/>
          </a:xfrm>
          <a:prstGeom prst="line">
            <a:avLst/>
          </a:prstGeom>
          <a:ln w="38100">
            <a:solidFill>
              <a:srgbClr val="2803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721453" y="1313897"/>
            <a:ext cx="10754686" cy="0"/>
          </a:xfrm>
          <a:prstGeom prst="line">
            <a:avLst/>
          </a:prstGeom>
          <a:ln w="38100">
            <a:solidFill>
              <a:srgbClr val="AAE8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E649DFF-E639-4E02-86CC-A533CCEFA814}"/>
              </a:ext>
            </a:extLst>
          </p:cNvPr>
          <p:cNvGrpSpPr/>
          <p:nvPr userDrawn="1"/>
        </p:nvGrpSpPr>
        <p:grpSpPr>
          <a:xfrm>
            <a:off x="9555853" y="16878"/>
            <a:ext cx="2515109" cy="1440000"/>
            <a:chOff x="-109438" y="5643694"/>
            <a:chExt cx="2515109" cy="1440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636AF2B-5CDB-4DCA-B86E-19B109862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09438" y="5643694"/>
              <a:ext cx="1839581" cy="14400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A6F51D6-9453-4ECC-9762-441C75CAD0A1}"/>
                </a:ext>
              </a:extLst>
            </p:cNvPr>
            <p:cNvSpPr txBox="1"/>
            <p:nvPr/>
          </p:nvSpPr>
          <p:spPr>
            <a:xfrm>
              <a:off x="1441946" y="6014987"/>
              <a:ext cx="963725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200" b="1" dirty="0">
                  <a:latin typeface="Arial" panose="020B0604020202020204" pitchFamily="34" charset="0"/>
                  <a:cs typeface="Arial" panose="020B0604020202020204" pitchFamily="34" charset="0"/>
                </a:rPr>
                <a:t>UK</a:t>
              </a:r>
              <a:endParaRPr lang="en-GB" sz="4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87286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D91B-7801-B3EC-7CA4-44C5BF1D94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963" y="0"/>
            <a:ext cx="11499234" cy="48034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Title Only</a:t>
            </a:r>
          </a:p>
        </p:txBody>
      </p:sp>
    </p:spTree>
    <p:extLst>
      <p:ext uri="{BB962C8B-B14F-4D97-AF65-F5344CB8AC3E}">
        <p14:creationId xmlns:p14="http://schemas.microsoft.com/office/powerpoint/2010/main" val="1194964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29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045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748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69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457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390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023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3000">
              <a:srgbClr val="FFFFFF"/>
            </a:gs>
            <a:gs pos="0">
              <a:schemeClr val="accent1">
                <a:lumMod val="20000"/>
                <a:lumOff val="80000"/>
              </a:schemeClr>
            </a:gs>
            <a:gs pos="81000">
              <a:srgbClr val="FFFFFF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36EEA-5A28-4A70-BCAC-0B68DA8D36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587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D68BC-1AD8-B640-8B1E-602BF3073AFD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733AA2-E8FC-2540-AA49-4AA124C76F2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40" y="5802305"/>
            <a:ext cx="2111379" cy="53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887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0"/>
            <a:ext cx="11499925" cy="6412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809111"/>
            <a:ext cx="11499925" cy="4865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B150B5-704F-CF21-3183-8DB97C07706C}"/>
              </a:ext>
            </a:extLst>
          </p:cNvPr>
          <p:cNvCxnSpPr>
            <a:cxnSpLocks/>
          </p:cNvCxnSpPr>
          <p:nvPr userDrawn="1"/>
        </p:nvCxnSpPr>
        <p:spPr>
          <a:xfrm>
            <a:off x="571500" y="647048"/>
            <a:ext cx="11499925" cy="0"/>
          </a:xfrm>
          <a:prstGeom prst="line">
            <a:avLst/>
          </a:prstGeom>
          <a:ln w="25400">
            <a:gradFill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DBE15E-918B-934C-B2BA-5FF9AAD315E2}"/>
              </a:ext>
            </a:extLst>
          </p:cNvPr>
          <p:cNvCxnSpPr>
            <a:cxnSpLocks/>
          </p:cNvCxnSpPr>
          <p:nvPr userDrawn="1"/>
        </p:nvCxnSpPr>
        <p:spPr>
          <a:xfrm>
            <a:off x="472739" y="6274498"/>
            <a:ext cx="114999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B45A4DB-8197-4F27-BE59-FDF24299C61C}"/>
              </a:ext>
            </a:extLst>
          </p:cNvPr>
          <p:cNvSpPr txBox="1"/>
          <p:nvPr userDrawn="1"/>
        </p:nvSpPr>
        <p:spPr>
          <a:xfrm>
            <a:off x="365760" y="6490194"/>
            <a:ext cx="110431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dirty="0"/>
              <a:t>SVT Meeting 7/10/25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14749B-2222-4967-9577-C68C9DD38A21}"/>
              </a:ext>
            </a:extLst>
          </p:cNvPr>
          <p:cNvSpPr txBox="1"/>
          <p:nvPr userDrawn="1"/>
        </p:nvSpPr>
        <p:spPr>
          <a:xfrm>
            <a:off x="11541499" y="6490193"/>
            <a:ext cx="513209" cy="3077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fld id="{E5E7E6BA-9547-40BA-BC84-EED48D8D50C1}" type="slidenum">
              <a:rPr lang="en-US" sz="1400" b="0" smtClean="0">
                <a:solidFill>
                  <a:schemeClr val="tx1"/>
                </a:solidFill>
              </a:rPr>
              <a:pPr algn="r"/>
              <a:t>‹#›</a:t>
            </a:fld>
            <a:endParaRPr lang="en-US" sz="1400" b="0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C5B1C6-3C82-4576-88F8-2AD0C3339FF5}"/>
              </a:ext>
            </a:extLst>
          </p:cNvPr>
          <p:cNvSpPr txBox="1"/>
          <p:nvPr userDrawn="1"/>
        </p:nvSpPr>
        <p:spPr>
          <a:xfrm>
            <a:off x="4306873" y="6490193"/>
            <a:ext cx="37561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R. Wimmer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60CF06-DD34-8E9B-3F88-8E8C30ACFC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61D5AA8-F09E-4D68-A0E2-46023E68F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04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u="none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>
          <p15:clr>
            <a:srgbClr val="F26B43"/>
          </p15:clr>
        </p15:guide>
        <p15:guide id="8" pos="3840">
          <p15:clr>
            <a:srgbClr val="F26B43"/>
          </p15:clr>
        </p15:guide>
        <p15:guide id="9" pos="360">
          <p15:clr>
            <a:srgbClr val="F26B43"/>
          </p15:clr>
        </p15:guide>
        <p15:guide id="10" orient="horz" pos="3888">
          <p15:clr>
            <a:srgbClr val="F26B43"/>
          </p15:clr>
        </p15:guide>
        <p15:guide id="11" pos="7320">
          <p15:clr>
            <a:srgbClr val="F26B43"/>
          </p15:clr>
        </p15:guide>
        <p15:guide id="12" orient="horz" pos="412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31AE1-2945-44BC-A9BF-E5942ABED8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Electrical &amp; Optical Services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28AB3B-0E14-439C-BFDC-E8B70A2821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7556" y="4373216"/>
            <a:ext cx="9144000" cy="1270477"/>
          </a:xfrm>
        </p:spPr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7559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1B5C4-601F-2CF4-EEAE-3F34C0945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Fibres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1F3210-27A6-3028-BFB6-E4E00FB4A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836" y="1440445"/>
            <a:ext cx="10515600" cy="74350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</a:pPr>
            <a:r>
              <a:rPr lang="en-GB" dirty="0"/>
              <a:t>Here I suggest a mature solution, from the Versatile Link group at CERN, which is used by SLHC trackers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8F1F3B-2134-9F33-0C7E-851A6B7B5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0631" y="6255102"/>
            <a:ext cx="662731" cy="296695"/>
          </a:xfrm>
        </p:spPr>
        <p:txBody>
          <a:bodyPr/>
          <a:lstStyle/>
          <a:p>
            <a:fld id="{1CA36EEA-5A28-4A70-BCAC-0B68DA8D366C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1B118A-4308-5B33-3480-AD401CB4391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28531" y="1954307"/>
            <a:ext cx="6863469" cy="48024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0A32BE1-2985-CE3F-5CD2-5C7692E568A9}"/>
              </a:ext>
            </a:extLst>
          </p:cNvPr>
          <p:cNvSpPr txBox="1"/>
          <p:nvPr/>
        </p:nvSpPr>
        <p:spPr>
          <a:xfrm>
            <a:off x="6404803" y="2892074"/>
            <a:ext cx="1362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OD 6.85 mm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BC07E7-BF67-061E-C73D-17BF092EC43E}"/>
              </a:ext>
            </a:extLst>
          </p:cNvPr>
          <p:cNvSpPr txBox="1"/>
          <p:nvPr/>
        </p:nvSpPr>
        <p:spPr>
          <a:xfrm>
            <a:off x="10946146" y="3015833"/>
            <a:ext cx="1245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OD 7.3 mm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B25AE0-A72C-29FF-2072-FB8E6A853C01}"/>
              </a:ext>
            </a:extLst>
          </p:cNvPr>
          <p:cNvSpPr txBox="1"/>
          <p:nvPr/>
        </p:nvSpPr>
        <p:spPr>
          <a:xfrm>
            <a:off x="8137338" y="3846816"/>
            <a:ext cx="1245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OD 8.9 mm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F4DF9E2-1204-C5DE-6CA5-36E82E2B3036}"/>
              </a:ext>
            </a:extLst>
          </p:cNvPr>
          <p:cNvSpPr txBox="1">
            <a:spLocks/>
          </p:cNvSpPr>
          <p:nvPr/>
        </p:nvSpPr>
        <p:spPr>
          <a:xfrm>
            <a:off x="659372" y="1710949"/>
            <a:ext cx="4847681" cy="514705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GB" dirty="0"/>
          </a:p>
          <a:p>
            <a:pPr>
              <a:lnSpc>
                <a:spcPct val="100000"/>
              </a:lnSpc>
            </a:pPr>
            <a:r>
              <a:rPr lang="en-GB" dirty="0"/>
              <a:t>Available with </a:t>
            </a:r>
            <a:r>
              <a:rPr lang="en-GB" dirty="0" err="1"/>
              <a:t>Draka</a:t>
            </a:r>
            <a:r>
              <a:rPr lang="en-GB" dirty="0"/>
              <a:t> rad-hard fibre (SLHC compatible)</a:t>
            </a:r>
          </a:p>
          <a:p>
            <a:pPr>
              <a:lnSpc>
                <a:spcPct val="100000"/>
              </a:lnSpc>
            </a:pPr>
            <a:r>
              <a:rPr lang="en-GB" dirty="0"/>
              <a:t>Benefit of cables over ribbons: flexible in both directions</a:t>
            </a:r>
          </a:p>
          <a:p>
            <a:pPr>
              <a:lnSpc>
                <a:spcPct val="100000"/>
              </a:lnSpc>
            </a:pPr>
            <a:r>
              <a:rPr lang="en-GB" dirty="0"/>
              <a:t>Space for 144-fibre cable is ½ of estimate in Roland’s table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But the fibres are a minor contribution</a:t>
            </a:r>
          </a:p>
          <a:p>
            <a:pPr>
              <a:lnSpc>
                <a:spcPct val="100000"/>
              </a:lnSpc>
            </a:pPr>
            <a:r>
              <a:rPr lang="en-GB" dirty="0"/>
              <a:t>144 fibre cable terminates in 6×MPO-24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Will need a harness from RDOs to this cable connector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This harness would include the rearrangement of fibres from SIB/FIB VTRX+ (4 Tx), and CB VTRX+ (1Tx, 1Rx) into 2×12 ribbons</a:t>
            </a:r>
          </a:p>
          <a:p>
            <a:pPr lvl="1">
              <a:lnSpc>
                <a:spcPct val="100000"/>
              </a:lnSpc>
            </a:pPr>
            <a:endParaRPr lang="en-GB" dirty="0"/>
          </a:p>
        </p:txBody>
      </p:sp>
      <p:pic>
        <p:nvPicPr>
          <p:cNvPr id="12" name="Picture 11" descr="A close-up of a connector&#10;&#10;AI-generated content may be incorrect.">
            <a:extLst>
              <a:ext uri="{FF2B5EF4-FFF2-40B4-BE49-F238E27FC236}">
                <a16:creationId xmlns:a16="http://schemas.microsoft.com/office/drawing/2014/main" id="{68932645-26B4-AE20-E0A9-9A889722A07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8" t="15333" r="19872" b="19098"/>
          <a:stretch>
            <a:fillRect/>
          </a:stretch>
        </p:blipFill>
        <p:spPr>
          <a:xfrm>
            <a:off x="5731154" y="5728425"/>
            <a:ext cx="1713873" cy="105335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7ADB3C5-D38A-CB5B-B1A9-1499AA3D125A}"/>
              </a:ext>
            </a:extLst>
          </p:cNvPr>
          <p:cNvSpPr txBox="1"/>
          <p:nvPr/>
        </p:nvSpPr>
        <p:spPr>
          <a:xfrm>
            <a:off x="6096000" y="5417555"/>
            <a:ext cx="10242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MPO-24</a:t>
            </a:r>
          </a:p>
        </p:txBody>
      </p:sp>
    </p:spTree>
    <p:extLst>
      <p:ext uri="{BB962C8B-B14F-4D97-AF65-F5344CB8AC3E}">
        <p14:creationId xmlns:p14="http://schemas.microsoft.com/office/powerpoint/2010/main" val="1551950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18DDB-6BA9-CB7E-66AF-92A986D64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Final thoughts and 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15843-6477-B3AF-15B5-72A4E8DDB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We should build a mock-up of the service trays for both ends with realistic dummy services, to see how things fit, and whether bend radii work</a:t>
            </a:r>
          </a:p>
          <a:p>
            <a:r>
              <a:rPr lang="en-GB" dirty="0"/>
              <a:t>BNL was supposed to do this, but we probably need to provide the dummy services, and we probably want to have a good look at this</a:t>
            </a:r>
          </a:p>
          <a:p>
            <a:endParaRPr lang="en-GB" dirty="0"/>
          </a:p>
          <a:p>
            <a:r>
              <a:rPr lang="en-GB" dirty="0"/>
              <a:t>I will check my table against a table kept by James and Ernst</a:t>
            </a:r>
          </a:p>
          <a:p>
            <a:pPr lvl="1"/>
            <a:r>
              <a:rPr lang="en-GB" dirty="0"/>
              <a:t>There are some losses in there, that I still need to include</a:t>
            </a:r>
          </a:p>
          <a:p>
            <a:r>
              <a:rPr lang="en-GB" dirty="0"/>
              <a:t>Include estimates for cooling </a:t>
            </a:r>
          </a:p>
          <a:p>
            <a:pPr lvl="1"/>
            <a:r>
              <a:rPr lang="en-GB" dirty="0"/>
              <a:t>Will need </a:t>
            </a:r>
            <a:r>
              <a:rPr lang="en-GB"/>
              <a:t>help from Nick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0C65D5-F83C-1C0D-63DF-884F991A4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6EEA-5A28-4A70-BCAC-0B68DA8D366C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9757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1B434-BC58-D2B6-DF94-025CD1448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40531-8D35-7D1C-B3C8-5FB728E9B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447" y="1332091"/>
            <a:ext cx="10515600" cy="2182430"/>
          </a:xfrm>
        </p:spPr>
        <p:txBody>
          <a:bodyPr>
            <a:normAutofit fontScale="92500"/>
          </a:bodyPr>
          <a:lstStyle/>
          <a:p>
            <a:r>
              <a:rPr lang="en-GB" dirty="0"/>
              <a:t>I’m trying to understand the numbers</a:t>
            </a:r>
          </a:p>
          <a:p>
            <a:pPr lvl="1"/>
            <a:r>
              <a:rPr lang="en-GB" dirty="0"/>
              <a:t>Mostly because I have some time of an electronics engineer at Oxford, who might be able to help identify cable</a:t>
            </a:r>
          </a:p>
          <a:p>
            <a:r>
              <a:rPr lang="en-GB" dirty="0"/>
              <a:t>We are not interested in services inside the SVT, only from SVT volume to patch panels, because this is where space is constrained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EE6960-78D2-D996-4776-D06B298E0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6EEA-5A28-4A70-BCAC-0B68DA8D366C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C3BD01-C236-AF3A-16EE-D938DAA96E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220"/>
          <a:stretch>
            <a:fillRect/>
          </a:stretch>
        </p:blipFill>
        <p:spPr>
          <a:xfrm>
            <a:off x="4846621" y="3530550"/>
            <a:ext cx="6210733" cy="33434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A0A7D30-5A14-D277-1C6A-E9F27002CD58}"/>
              </a:ext>
            </a:extLst>
          </p:cNvPr>
          <p:cNvSpPr txBox="1"/>
          <p:nvPr/>
        </p:nvSpPr>
        <p:spPr>
          <a:xfrm>
            <a:off x="0" y="6504697"/>
            <a:ext cx="273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From James @ Stony Brook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A8AE93E-3A7C-A5CC-438A-2A79E7574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09" y="3935758"/>
            <a:ext cx="4670612" cy="233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696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A328E-004E-D87E-C9A7-17ACEC295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99" y="761609"/>
            <a:ext cx="3933029" cy="5410794"/>
          </a:xfrm>
        </p:spPr>
        <p:txBody>
          <a:bodyPr>
            <a:normAutofit/>
          </a:bodyPr>
          <a:lstStyle/>
          <a:p>
            <a:r>
              <a:rPr lang="en-US" sz="2000" dirty="0"/>
              <a:t>Planning on having 1 disconnect location on each side of the detector</a:t>
            </a:r>
          </a:p>
          <a:p>
            <a:r>
              <a:rPr lang="en-US" sz="2000" dirty="0"/>
              <a:t>Backward disconnect will be just past the DIRC electronics</a:t>
            </a:r>
          </a:p>
          <a:p>
            <a:r>
              <a:rPr lang="en-US" sz="2000" dirty="0"/>
              <a:t>Forward disconnect will be between the barrel EMCAL and the dRICH</a:t>
            </a:r>
          </a:p>
          <a:p>
            <a:r>
              <a:rPr lang="en-US" sz="2000" dirty="0"/>
              <a:t>These are the 2 “earliest” locations with potentially enough space for connectors </a:t>
            </a:r>
          </a:p>
          <a:p>
            <a:r>
              <a:rPr lang="en-US" sz="2000" dirty="0"/>
              <a:t>Rule of thumb is connectors take twice the amount of space as the cable itself. Finding enough space will be extremely difficult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CDA50A-79EB-619F-2B02-A5087A8ED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3C5830-40F3-F04E-B2E3-10E6672BA8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82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82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B10776-3105-DC53-56FC-6BD605FC4A1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1A1F25"/>
              </a:clrFrom>
              <a:clrTo>
                <a:srgbClr val="1A1F25">
                  <a:alpha val="0"/>
                </a:srgbClr>
              </a:clrTo>
            </a:clrChange>
          </a:blip>
          <a:srcRect l="5368" r="4379"/>
          <a:stretch>
            <a:fillRect/>
          </a:stretch>
        </p:blipFill>
        <p:spPr>
          <a:xfrm>
            <a:off x="4387273" y="761609"/>
            <a:ext cx="7804727" cy="5410794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EEFFA322-E436-A86B-33FF-5F254102E4D5}"/>
              </a:ext>
            </a:extLst>
          </p:cNvPr>
          <p:cNvSpPr/>
          <p:nvPr/>
        </p:nvSpPr>
        <p:spPr>
          <a:xfrm rot="9900000">
            <a:off x="4576611" y="1744084"/>
            <a:ext cx="1311564" cy="72967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446A6A2D-CCB7-9379-7B3F-5C6E3F2F2087}"/>
              </a:ext>
            </a:extLst>
          </p:cNvPr>
          <p:cNvSpPr/>
          <p:nvPr/>
        </p:nvSpPr>
        <p:spPr>
          <a:xfrm rot="1106096">
            <a:off x="9247406" y="1601384"/>
            <a:ext cx="1288077" cy="72967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346A0C1-1716-5523-8DC0-6435697944F4}"/>
              </a:ext>
            </a:extLst>
          </p:cNvPr>
          <p:cNvSpPr txBox="1">
            <a:spLocks/>
          </p:cNvSpPr>
          <p:nvPr/>
        </p:nvSpPr>
        <p:spPr>
          <a:xfrm>
            <a:off x="571500" y="0"/>
            <a:ext cx="11499925" cy="676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u="none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Planned Disconnect Locations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294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AE8F6-FF28-E85D-F73E-3D0F5FB1F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My preliminary numbers - IB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00C80-68DD-0ED2-E5D6-D60670309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753" y="6252023"/>
            <a:ext cx="10515600" cy="627529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Sensor power is for max power case</a:t>
            </a:r>
          </a:p>
          <a:p>
            <a:r>
              <a:rPr lang="en-GB" dirty="0"/>
              <a:t>Current estimated based on power in </a:t>
            </a:r>
            <a:r>
              <a:rPr lang="en-GB" dirty="0" err="1"/>
              <a:t>sensor+RDOs</a:t>
            </a:r>
            <a:r>
              <a:rPr lang="en-GB" dirty="0"/>
              <a:t>, divided by 48 V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5038BB-EF29-D453-D5B0-4319B94A3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6EEA-5A28-4A70-BCAC-0B68DA8D366C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32D2C8B-472C-5105-50A3-D3CE62FF25E6}"/>
              </a:ext>
            </a:extLst>
          </p:cNvPr>
          <p:cNvSpPr/>
          <p:nvPr/>
        </p:nvSpPr>
        <p:spPr>
          <a:xfrm>
            <a:off x="9242757" y="5747382"/>
            <a:ext cx="313764" cy="3585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8036CD1-C1D9-EC18-7954-8E1BC7065C0B}"/>
              </a:ext>
            </a:extLst>
          </p:cNvPr>
          <p:cNvSpPr/>
          <p:nvPr/>
        </p:nvSpPr>
        <p:spPr>
          <a:xfrm>
            <a:off x="838200" y="1289560"/>
            <a:ext cx="3295845" cy="4759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240FBD8-9FBF-5CC7-5ABD-C956FCE1DF64}"/>
              </a:ext>
            </a:extLst>
          </p:cNvPr>
          <p:cNvSpPr/>
          <p:nvPr/>
        </p:nvSpPr>
        <p:spPr>
          <a:xfrm>
            <a:off x="4856076" y="5614404"/>
            <a:ext cx="1239924" cy="8376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E7A85C-51E7-7B41-2911-D54DE24FB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612" y="1393887"/>
            <a:ext cx="10062882" cy="485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483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7BFB5F-5820-7952-6E8E-D85BCC2C4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493697"/>
            <a:ext cx="11430000" cy="3594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8D1E87-FCA1-1FC3-4177-E1D72876C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My preliminary numbers - OB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A28EB1-35E0-CD1A-0075-206D918B1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6EEA-5A28-4A70-BCAC-0B68DA8D366C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A8E7E38-AD2A-AFB3-E532-388FD8F1FEED}"/>
              </a:ext>
            </a:extLst>
          </p:cNvPr>
          <p:cNvSpPr/>
          <p:nvPr/>
        </p:nvSpPr>
        <p:spPr>
          <a:xfrm>
            <a:off x="9399639" y="4454136"/>
            <a:ext cx="423091" cy="74326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AAE7918-30AA-D33C-2457-82CA7D946759}"/>
              </a:ext>
            </a:extLst>
          </p:cNvPr>
          <p:cNvSpPr/>
          <p:nvPr/>
        </p:nvSpPr>
        <p:spPr>
          <a:xfrm>
            <a:off x="4624981" y="4233622"/>
            <a:ext cx="1348680" cy="74326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377596C-82E0-8A67-F458-B859AABDCA70}"/>
              </a:ext>
            </a:extLst>
          </p:cNvPr>
          <p:cNvSpPr/>
          <p:nvPr/>
        </p:nvSpPr>
        <p:spPr>
          <a:xfrm>
            <a:off x="227203" y="1384091"/>
            <a:ext cx="4514018" cy="5510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77E081F-2234-4C62-52A1-D3CCB6DFD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861" y="5240933"/>
            <a:ext cx="10515600" cy="1678364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Current in serial power chains (FIB) assumed to be 2 A, voltage from P/I</a:t>
            </a:r>
          </a:p>
          <a:p>
            <a:pPr lvl="1"/>
            <a:r>
              <a:rPr lang="en-GB" dirty="0"/>
              <a:t>2 A is probably conservative, results from simulations show around 1.7 A for max power case (1.25 A for nominal)</a:t>
            </a:r>
          </a:p>
          <a:p>
            <a:r>
              <a:rPr lang="en-GB" dirty="0"/>
              <a:t>Power in CB derived from previous estimates with CB split into FIB-CB and FPC-CB</a:t>
            </a:r>
          </a:p>
          <a:p>
            <a:r>
              <a:rPr lang="en-GB" dirty="0"/>
              <a:t>Voltage in CB power lines assumed to be 48 V, current from P/V</a:t>
            </a:r>
          </a:p>
        </p:txBody>
      </p:sp>
    </p:spTree>
    <p:extLst>
      <p:ext uri="{BB962C8B-B14F-4D97-AF65-F5344CB8AC3E}">
        <p14:creationId xmlns:p14="http://schemas.microsoft.com/office/powerpoint/2010/main" val="1376264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D39786-B5EE-9BB9-9647-6C1A70B54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333" y="1400581"/>
            <a:ext cx="8829333" cy="54790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D7FB6E-DCA9-664F-52C9-19FE6C84E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My (very) preliminary numbers - disks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F32503-7918-3748-776A-45DEF8B14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6EEA-5A28-4A70-BCAC-0B68DA8D366C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D09F7A1-073F-A309-05D9-1B3F75B778E4}"/>
              </a:ext>
            </a:extLst>
          </p:cNvPr>
          <p:cNvSpPr/>
          <p:nvPr/>
        </p:nvSpPr>
        <p:spPr>
          <a:xfrm>
            <a:off x="4856075" y="6341840"/>
            <a:ext cx="1239924" cy="5703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8B658E9-6898-9BE3-3B70-DB9395097D01}"/>
              </a:ext>
            </a:extLst>
          </p:cNvPr>
          <p:cNvSpPr/>
          <p:nvPr/>
        </p:nvSpPr>
        <p:spPr>
          <a:xfrm>
            <a:off x="8583658" y="6392714"/>
            <a:ext cx="443708" cy="46528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53A1344-67F6-0B54-87C7-49AE072B0BDA}"/>
              </a:ext>
            </a:extLst>
          </p:cNvPr>
          <p:cNvSpPr/>
          <p:nvPr/>
        </p:nvSpPr>
        <p:spPr>
          <a:xfrm>
            <a:off x="1378591" y="1304061"/>
            <a:ext cx="3967762" cy="50274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888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2E437-2B2D-E55F-690A-03E108E75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Cable specification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9CEDE-E7EB-7A82-8C90-477DAD541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217" y="1368726"/>
            <a:ext cx="10905565" cy="548927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</a:pPr>
            <a:r>
              <a:rPr lang="en-GB" dirty="0"/>
              <a:t>At Stony Brook we had a discussion about the length of the cables to the power supplies, and the allowed voltage drop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As we do have a break ~4 m (eye-balled) from the FIBs, and the most space-critical region is within that length we should assign a larger voltage drop per length here and a smaller voltage drop per length outside</a:t>
            </a:r>
          </a:p>
          <a:p>
            <a:pPr lvl="2">
              <a:lnSpc>
                <a:spcPct val="100000"/>
              </a:lnSpc>
            </a:pPr>
            <a:r>
              <a:rPr lang="en-GB" dirty="0"/>
              <a:t>Inside we probably want aluminium, outside copper should be sufficient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At Stony Brook 5% overall was suggested by James, so maybe 2.5% up to the break, and 2.5% after?</a:t>
            </a:r>
          </a:p>
          <a:p>
            <a:pPr lvl="2">
              <a:lnSpc>
                <a:spcPct val="100000"/>
              </a:lnSpc>
            </a:pPr>
            <a:r>
              <a:rPr lang="en-GB" dirty="0"/>
              <a:t>For 6 V, 2.5% is 150 mV, so about 37 mV/m, which for 2 A means 19 m</a:t>
            </a:r>
            <a:r>
              <a:rPr lang="el-GR" dirty="0"/>
              <a:t>Ω</a:t>
            </a:r>
            <a:r>
              <a:rPr lang="en-GB" dirty="0"/>
              <a:t>/m. Resistivity of Al is 2.65×10</a:t>
            </a:r>
            <a:r>
              <a:rPr lang="en-GB" baseline="30000" dirty="0"/>
              <a:t>-8</a:t>
            </a:r>
            <a:r>
              <a:rPr lang="en-GB" dirty="0"/>
              <a:t> </a:t>
            </a:r>
            <a:r>
              <a:rPr lang="el-GR" dirty="0"/>
              <a:t>Ω</a:t>
            </a:r>
            <a:r>
              <a:rPr lang="en-GB" dirty="0"/>
              <a:t>m, so diameter should be 1.341 mm (AWG15 is 1.450 mm)</a:t>
            </a:r>
          </a:p>
          <a:p>
            <a:pPr lvl="3">
              <a:lnSpc>
                <a:spcPct val="100000"/>
              </a:lnSpc>
            </a:pPr>
            <a:r>
              <a:rPr lang="en-GB" dirty="0"/>
              <a:t>There is no hard limit on functionality associated with 5%, only efficiency - could accept a larger number</a:t>
            </a:r>
          </a:p>
          <a:p>
            <a:pPr lvl="3">
              <a:lnSpc>
                <a:spcPct val="100000"/>
              </a:lnSpc>
            </a:pPr>
            <a:r>
              <a:rPr lang="en-GB" dirty="0"/>
              <a:t>Ernst has suggested AWG18 (1 mm) in his presentation at Stony Brook, I suggest that we stick to that for now</a:t>
            </a:r>
          </a:p>
          <a:p>
            <a:pPr lvl="2">
              <a:lnSpc>
                <a:spcPct val="100000"/>
              </a:lnSpc>
            </a:pPr>
            <a:r>
              <a:rPr lang="en-GB" dirty="0"/>
              <a:t>I don’t know the distance to the power supplies, but for 20 m with Cu, the same calculation (</a:t>
            </a:r>
            <a:r>
              <a:rPr lang="el-GR" dirty="0"/>
              <a:t>ρ</a:t>
            </a:r>
            <a:r>
              <a:rPr lang="en-GB" dirty="0"/>
              <a:t>=1.68×10</a:t>
            </a:r>
            <a:r>
              <a:rPr lang="en-GB" baseline="30000" dirty="0"/>
              <a:t>-8</a:t>
            </a:r>
            <a:r>
              <a:rPr lang="en-GB" dirty="0"/>
              <a:t> </a:t>
            </a:r>
            <a:r>
              <a:rPr lang="el-GR" dirty="0"/>
              <a:t>Ω</a:t>
            </a:r>
            <a:r>
              <a:rPr lang="en-GB" dirty="0"/>
              <a:t>m) gives 2.388 mm (AWG10 is 2.588 mm)</a:t>
            </a:r>
          </a:p>
          <a:p>
            <a:pPr lvl="2">
              <a:lnSpc>
                <a:spcPct val="100000"/>
              </a:lnSpc>
            </a:pPr>
            <a:r>
              <a:rPr lang="en-GB" dirty="0"/>
              <a:t>The electrical connection at the break would need to accommodate the change in diameter and material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Wire diameters for IB and CBs could be smaller, but these are not many anyway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Aluminium wire must be copper-clad (otherwise brittle, and no reliable crimp joints)</a:t>
            </a:r>
          </a:p>
          <a:p>
            <a:pPr>
              <a:lnSpc>
                <a:spcPct val="100000"/>
              </a:lnSpc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7A5A00-59C1-D010-8470-5A23AEE0B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6EEA-5A28-4A70-BCAC-0B68DA8D366C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9779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D783F-76D8-1D8F-FB09-7A23D1701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Connector specification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4EEFA-F331-66F8-8D9F-74564D198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dirty="0"/>
              <a:t>We want detachable connectors at both ends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(Assume that FIBs are soldered to FPCs)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Will look for COTS connectors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I am not aware that aluminium crimp connectors exist, so gold plated brass or similar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At the outside end we probably want to have some way to mount connectors to the service support structures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At both ends connectors need to be lockable or securable with a captive screw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A4339C-5480-CEBA-B1E8-79CCD341D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6EEA-5A28-4A70-BCAC-0B68DA8D366C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7750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F6ADC-0552-8C4D-27F8-D93C0011E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things to 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1B9E0-5FE7-DB59-391C-D662DA7AE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391" y="1368726"/>
            <a:ext cx="11311218" cy="5417555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00000"/>
              </a:lnSpc>
            </a:pPr>
            <a:r>
              <a:rPr lang="en-GB" dirty="0"/>
              <a:t>Redundancy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Number of CBs is very small, so failure of one board/one cable/one connector would knock out large area</a:t>
            </a:r>
          </a:p>
          <a:p>
            <a:pPr lvl="2">
              <a:lnSpc>
                <a:spcPct val="100000"/>
              </a:lnSpc>
            </a:pPr>
            <a:r>
              <a:rPr lang="en-GB" dirty="0"/>
              <a:t>James will think about this</a:t>
            </a:r>
          </a:p>
          <a:p>
            <a:pPr>
              <a:lnSpc>
                <a:spcPct val="100000"/>
              </a:lnSpc>
            </a:pPr>
            <a:r>
              <a:rPr lang="en-GB" dirty="0"/>
              <a:t>Do we need sense lines on IB/CB power?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Not really sure, probably more useful for linear regulators 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Will put in for now, possibly can leave out when things get tight</a:t>
            </a:r>
          </a:p>
          <a:p>
            <a:pPr>
              <a:lnSpc>
                <a:spcPct val="100000"/>
              </a:lnSpc>
            </a:pPr>
            <a:r>
              <a:rPr lang="en-GB" dirty="0"/>
              <a:t>Do we need shield on the power lines? Do we need twisted pairs?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Depends on filtering of the power supplies, and on external excitations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In ATLAS we used metalized </a:t>
            </a:r>
            <a:r>
              <a:rPr lang="en-GB" dirty="0" err="1"/>
              <a:t>Aracon</a:t>
            </a:r>
            <a:r>
              <a:rPr lang="en-GB" dirty="0"/>
              <a:t> (lower material but not lower volume…)</a:t>
            </a:r>
          </a:p>
          <a:p>
            <a:pPr>
              <a:lnSpc>
                <a:spcPct val="100000"/>
              </a:lnSpc>
            </a:pPr>
            <a:r>
              <a:rPr lang="en-GB" dirty="0"/>
              <a:t>Do we need to capacitively couple to PST or cable trays?</a:t>
            </a:r>
          </a:p>
          <a:p>
            <a:pPr>
              <a:lnSpc>
                <a:spcPct val="100000"/>
              </a:lnSpc>
            </a:pPr>
            <a:r>
              <a:rPr lang="en-GB" dirty="0"/>
              <a:t>Do we need separate ground connections? How many? What resistance?</a:t>
            </a:r>
          </a:p>
          <a:p>
            <a:pPr>
              <a:lnSpc>
                <a:spcPct val="100000"/>
              </a:lnSpc>
            </a:pPr>
            <a:r>
              <a:rPr lang="en-GB" dirty="0"/>
              <a:t>Environmental sensors? Interlocks?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I think there are temperature sensors on the RSU and the </a:t>
            </a:r>
            <a:r>
              <a:rPr lang="en-GB" dirty="0" err="1"/>
              <a:t>AncASIC</a:t>
            </a:r>
            <a:r>
              <a:rPr lang="en-GB" dirty="0"/>
              <a:t>, that get read out with data stream, do we need anything in addition?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In addition, it would be prudent to add some interlock sensors</a:t>
            </a:r>
          </a:p>
          <a:p>
            <a:pPr lvl="2">
              <a:lnSpc>
                <a:spcPct val="100000"/>
              </a:lnSpc>
            </a:pPr>
            <a:r>
              <a:rPr lang="en-GB" dirty="0"/>
              <a:t>Either one per stave/disk cooling channel, or one per internal manifold</a:t>
            </a:r>
          </a:p>
          <a:p>
            <a:pPr lvl="2">
              <a:lnSpc>
                <a:spcPct val="100000"/>
              </a:lnSpc>
            </a:pPr>
            <a:r>
              <a:rPr lang="en-GB" dirty="0"/>
              <a:t>Two-fold redundancy would be good</a:t>
            </a:r>
          </a:p>
          <a:p>
            <a:pPr lvl="2">
              <a:lnSpc>
                <a:spcPct val="100000"/>
              </a:lnSpc>
            </a:pPr>
            <a:r>
              <a:rPr lang="en-GB" dirty="0"/>
              <a:t>Could get multiplexed in SVT volume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918A6D-6979-AA75-DD2B-45DBA97CF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6EEA-5A28-4A70-BCAC-0B68DA8D366C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431CD8-3656-05AF-D229-CDBB6E4B30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880" r="50750"/>
          <a:stretch>
            <a:fillRect/>
          </a:stretch>
        </p:blipFill>
        <p:spPr>
          <a:xfrm>
            <a:off x="9759404" y="2113629"/>
            <a:ext cx="1948697" cy="15337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F89A29-3D92-12B3-25D1-AFC5690242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1011"/>
          <a:stretch>
            <a:fillRect/>
          </a:stretch>
        </p:blipFill>
        <p:spPr>
          <a:xfrm>
            <a:off x="9759404" y="3711389"/>
            <a:ext cx="1948697" cy="126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809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ont and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NL">
  <a:themeElements>
    <a:clrScheme name="BNL_NSLS-II">
      <a:dk1>
        <a:srgbClr val="000000"/>
      </a:dk1>
      <a:lt1>
        <a:srgbClr val="FFFFFF"/>
      </a:lt1>
      <a:dk2>
        <a:srgbClr val="105B78"/>
      </a:dk2>
      <a:lt2>
        <a:srgbClr val="00ACDB"/>
      </a:lt2>
      <a:accent1>
        <a:srgbClr val="B2D33A"/>
      </a:accent1>
      <a:accent2>
        <a:srgbClr val="F68A1F"/>
      </a:accent2>
      <a:accent3>
        <a:srgbClr val="B62466"/>
      </a:accent3>
      <a:accent4>
        <a:srgbClr val="FFCC33"/>
      </a:accent4>
      <a:accent5>
        <a:srgbClr val="DA3525"/>
      </a:accent5>
      <a:accent6>
        <a:srgbClr val="50489D"/>
      </a:accent6>
      <a:hlink>
        <a:srgbClr val="4881C3"/>
      </a:hlink>
      <a:folHlink>
        <a:srgbClr val="24B574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C_PPT_Template_Widescreen_0923" id="{B3C6C6E8-A343-9F46-9C14-8D262507CB52}" vid="{B0F72776-BFD3-D14D-97CB-9DB1BA4DAEE2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33569</TotalTime>
  <Words>1022</Words>
  <Application>Microsoft Office PowerPoint</Application>
  <PresentationFormat>Widescreen</PresentationFormat>
  <Paragraphs>90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Palatino Linotype</vt:lpstr>
      <vt:lpstr>Verdana</vt:lpstr>
      <vt:lpstr>Wingdings</vt:lpstr>
      <vt:lpstr>Office Theme</vt:lpstr>
      <vt:lpstr>Font and logo master</vt:lpstr>
      <vt:lpstr>BNL</vt:lpstr>
      <vt:lpstr>Electrical &amp; Optical Services</vt:lpstr>
      <vt:lpstr>Numbers</vt:lpstr>
      <vt:lpstr>PowerPoint Presentation</vt:lpstr>
      <vt:lpstr>My preliminary numbers - IB</vt:lpstr>
      <vt:lpstr>My preliminary numbers - OB</vt:lpstr>
      <vt:lpstr>My (very) preliminary numbers - disks</vt:lpstr>
      <vt:lpstr>Cable specification</vt:lpstr>
      <vt:lpstr>Connector specification</vt:lpstr>
      <vt:lpstr>Other things to answer</vt:lpstr>
      <vt:lpstr>Fibres</vt:lpstr>
      <vt:lpstr>Final thoughts and 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 Viehhauser</dc:creator>
  <cp:lastModifiedBy>Georg Viehhauser</cp:lastModifiedBy>
  <cp:revision>1299</cp:revision>
  <dcterms:created xsi:type="dcterms:W3CDTF">2018-10-16T11:54:38Z</dcterms:created>
  <dcterms:modified xsi:type="dcterms:W3CDTF">2025-07-30T15:01:09Z</dcterms:modified>
</cp:coreProperties>
</file>