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4758" r:id="rId5"/>
    <p:sldId id="4760" r:id="rId6"/>
    <p:sldId id="4762" r:id="rId7"/>
    <p:sldId id="4763" r:id="rId8"/>
    <p:sldId id="4764" r:id="rId9"/>
    <p:sldId id="4765" r:id="rId10"/>
    <p:sldId id="4766" r:id="rId11"/>
    <p:sldId id="47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13" d="100"/>
          <a:sy n="113" d="100"/>
        </p:scale>
        <p:origin x="489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3/3/25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B501D-73DE-08B2-E480-51B88000A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8B140F-1DE9-9586-E147-A0F13F317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5D5C85-6C4F-4F36-C484-7FC713D0C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ECDC-FEBB-7F81-9FDC-2B6491C4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6B8D-E2EF-BC05-06CB-18614947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61609"/>
            <a:ext cx="4459737" cy="5287824"/>
          </a:xfrm>
        </p:spPr>
        <p:txBody>
          <a:bodyPr>
            <a:normAutofit/>
          </a:bodyPr>
          <a:lstStyle/>
          <a:p>
            <a:r>
              <a:rPr lang="en-US" sz="2000" dirty="0"/>
              <a:t>Does not work</a:t>
            </a:r>
          </a:p>
          <a:p>
            <a:r>
              <a:rPr lang="en-US" sz="2000" dirty="0"/>
              <a:t>5.8 deg MPGD coverage angle</a:t>
            </a:r>
          </a:p>
          <a:p>
            <a:endParaRPr lang="en-US" sz="2000" dirty="0"/>
          </a:p>
          <a:p>
            <a:r>
              <a:rPr lang="en-US" sz="2000" dirty="0"/>
              <a:t>ToF:</a:t>
            </a:r>
          </a:p>
          <a:p>
            <a:pPr lvl="1"/>
            <a:r>
              <a:rPr lang="en-US" sz="1800" dirty="0"/>
              <a:t>Inner Face Z: 1675mm</a:t>
            </a:r>
          </a:p>
          <a:p>
            <a:pPr lvl="1"/>
            <a:r>
              <a:rPr lang="en-US" sz="1800" dirty="0"/>
              <a:t>Thickness Z: 75mm</a:t>
            </a:r>
          </a:p>
          <a:p>
            <a:pPr lvl="1"/>
            <a:r>
              <a:rPr lang="en-US" sz="1800" dirty="0"/>
              <a:t>Outer Radius: 600mm</a:t>
            </a:r>
          </a:p>
          <a:p>
            <a:pPr lvl="1"/>
            <a:endParaRPr lang="en-US" sz="1800" dirty="0"/>
          </a:p>
          <a:p>
            <a:r>
              <a:rPr lang="en-US" sz="2000" dirty="0"/>
              <a:t>MPGD:</a:t>
            </a:r>
          </a:p>
          <a:p>
            <a:pPr lvl="1"/>
            <a:r>
              <a:rPr lang="en-US" sz="1800" dirty="0"/>
              <a:t>Inner Face Z: 1500mm</a:t>
            </a:r>
          </a:p>
          <a:p>
            <a:pPr lvl="1"/>
            <a:r>
              <a:rPr lang="en-US" sz="1800" dirty="0"/>
              <a:t>Thickness Z: 150mm</a:t>
            </a:r>
          </a:p>
          <a:p>
            <a:pPr lvl="1"/>
            <a:r>
              <a:rPr lang="en-US" sz="1800" dirty="0"/>
              <a:t>Outer Radius: 500mm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A37A4-6C97-7DD4-DBDE-5216F097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34" t="23878" r="8855" b="12682"/>
          <a:stretch>
            <a:fillRect/>
          </a:stretch>
        </p:blipFill>
        <p:spPr>
          <a:xfrm>
            <a:off x="5176495" y="254269"/>
            <a:ext cx="6749672" cy="294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C65D8-0B74-D59A-5E14-56BDF6E947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4861"/>
          <a:stretch>
            <a:fillRect/>
          </a:stretch>
        </p:blipFill>
        <p:spPr>
          <a:xfrm>
            <a:off x="5176495" y="3308138"/>
            <a:ext cx="6749672" cy="29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4653-1B1C-3E61-AB33-2252107C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1: Smaller Dia. Disks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497CB-4619-8BF1-1F1F-F25CAE2B8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" t="2354" r="11481" b="26314"/>
          <a:stretch>
            <a:fillRect/>
          </a:stretch>
        </p:blipFill>
        <p:spPr>
          <a:xfrm>
            <a:off x="5990167" y="305606"/>
            <a:ext cx="5926488" cy="298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08A54-35B0-5C39-CBD7-544E71C4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b="8423"/>
          <a:stretch>
            <a:fillRect/>
          </a:stretch>
        </p:blipFill>
        <p:spPr>
          <a:xfrm>
            <a:off x="5990167" y="3353293"/>
            <a:ext cx="5926488" cy="29835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36FACB-D7F7-B596-F49C-65A189B6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61609"/>
            <a:ext cx="5300133" cy="5287824"/>
          </a:xfrm>
        </p:spPr>
        <p:txBody>
          <a:bodyPr>
            <a:normAutofit/>
          </a:bodyPr>
          <a:lstStyle/>
          <a:p>
            <a:r>
              <a:rPr lang="en-US" sz="2000" dirty="0"/>
              <a:t>Both disks shrink in diameter, MPGD disk would be attached to PST, unsure where ToF would be attached to. </a:t>
            </a:r>
          </a:p>
          <a:p>
            <a:r>
              <a:rPr lang="en-US" sz="2000" dirty="0"/>
              <a:t>7.4 deg MPGD coverage angle</a:t>
            </a:r>
          </a:p>
          <a:p>
            <a:endParaRPr lang="en-US" sz="2000" dirty="0"/>
          </a:p>
          <a:p>
            <a:r>
              <a:rPr lang="en-US" sz="2000" dirty="0"/>
              <a:t>ToF:</a:t>
            </a:r>
          </a:p>
          <a:p>
            <a:pPr lvl="1"/>
            <a:r>
              <a:rPr lang="en-US" sz="1800" dirty="0"/>
              <a:t>Inner Face Z: 1675mm</a:t>
            </a:r>
          </a:p>
          <a:p>
            <a:pPr lvl="1"/>
            <a:r>
              <a:rPr lang="en-US" sz="1800" dirty="0"/>
              <a:t>Thickness Z: 75mm</a:t>
            </a:r>
          </a:p>
          <a:p>
            <a:pPr lvl="1"/>
            <a:r>
              <a:rPr lang="en-US" sz="1800" dirty="0"/>
              <a:t>Outer Radius: 450mm</a:t>
            </a:r>
          </a:p>
          <a:p>
            <a:pPr lvl="1"/>
            <a:endParaRPr lang="en-US" sz="1800" dirty="0"/>
          </a:p>
          <a:p>
            <a:r>
              <a:rPr lang="en-US" sz="2000" dirty="0"/>
              <a:t>MPGD:</a:t>
            </a:r>
          </a:p>
          <a:p>
            <a:pPr lvl="1"/>
            <a:r>
              <a:rPr lang="en-US" sz="1800" dirty="0"/>
              <a:t>Inner Face Z: 1500mm</a:t>
            </a:r>
          </a:p>
          <a:p>
            <a:pPr lvl="1"/>
            <a:r>
              <a:rPr lang="en-US" sz="1800" dirty="0"/>
              <a:t>Thickness Z: 150mm</a:t>
            </a:r>
          </a:p>
          <a:p>
            <a:pPr lvl="1"/>
            <a:r>
              <a:rPr lang="en-US" sz="1800" dirty="0"/>
              <a:t>Outer Radius: 450mm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312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2FE3-0045-757D-B30C-88954FC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Removable Disks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4F44B-9285-A368-2CB1-86F27F70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14" r="3087" b="12959"/>
          <a:stretch>
            <a:fillRect/>
          </a:stretch>
        </p:blipFill>
        <p:spPr>
          <a:xfrm>
            <a:off x="6134100" y="208394"/>
            <a:ext cx="5803902" cy="292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251B6-AF2E-B6F4-098D-11C9CC34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238"/>
          <a:stretch>
            <a:fillRect/>
          </a:stretch>
        </p:blipFill>
        <p:spPr>
          <a:xfrm>
            <a:off x="6134100" y="3253500"/>
            <a:ext cx="5803902" cy="29271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787D2-F52B-4A9A-4C4F-A4D61BE8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61609"/>
            <a:ext cx="5376333" cy="5287824"/>
          </a:xfrm>
        </p:spPr>
        <p:txBody>
          <a:bodyPr>
            <a:normAutofit/>
          </a:bodyPr>
          <a:lstStyle/>
          <a:p>
            <a:r>
              <a:rPr lang="en-US" sz="2000" dirty="0"/>
              <a:t>Both disks would be removable, would need to figure out where to support them from. Disks will need wither space in X to move out or larger inner diameters to fit around flange (Flange doesn’t exist yet)</a:t>
            </a:r>
          </a:p>
          <a:p>
            <a:r>
              <a:rPr lang="en-US" sz="2000" dirty="0"/>
              <a:t>3.4 deg MPGD coverage angle</a:t>
            </a:r>
          </a:p>
          <a:p>
            <a:endParaRPr lang="en-US" sz="2000" dirty="0"/>
          </a:p>
          <a:p>
            <a:r>
              <a:rPr lang="en-US" sz="2000" dirty="0"/>
              <a:t>ToF:</a:t>
            </a:r>
          </a:p>
          <a:p>
            <a:pPr lvl="1"/>
            <a:r>
              <a:rPr lang="en-US" sz="1800" dirty="0"/>
              <a:t>Inner Face Z: 1825mm</a:t>
            </a:r>
          </a:p>
          <a:p>
            <a:pPr lvl="1"/>
            <a:r>
              <a:rPr lang="en-US" sz="1800" dirty="0"/>
              <a:t>Thickness Z: 75mm</a:t>
            </a:r>
          </a:p>
          <a:p>
            <a:pPr lvl="1"/>
            <a:r>
              <a:rPr lang="en-US" sz="1800" dirty="0"/>
              <a:t>Outer Radius: 630mm</a:t>
            </a:r>
          </a:p>
          <a:p>
            <a:pPr lvl="1"/>
            <a:endParaRPr lang="en-US" sz="1800" dirty="0"/>
          </a:p>
          <a:p>
            <a:r>
              <a:rPr lang="en-US" sz="2000" dirty="0"/>
              <a:t>MPGD:</a:t>
            </a:r>
          </a:p>
          <a:p>
            <a:pPr lvl="1"/>
            <a:r>
              <a:rPr lang="en-US" sz="1800" dirty="0"/>
              <a:t>Inner Face Z: 1650mm</a:t>
            </a:r>
          </a:p>
          <a:p>
            <a:pPr lvl="1"/>
            <a:r>
              <a:rPr lang="en-US" sz="1800" dirty="0"/>
              <a:t>Thickness Z: 150mm</a:t>
            </a:r>
          </a:p>
          <a:p>
            <a:pPr lvl="1"/>
            <a:r>
              <a:rPr lang="en-US" sz="1800" dirty="0"/>
              <a:t>Outer Radius: 630mm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99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44E3-FC29-23E2-1EC0-4B1628E6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MPGD goes Backwards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735B2-BE12-5194-D824-7E0EE7CE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8152"/>
          <a:stretch>
            <a:fillRect/>
          </a:stretch>
        </p:blipFill>
        <p:spPr>
          <a:xfrm>
            <a:off x="6875014" y="490700"/>
            <a:ext cx="5156120" cy="2756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25395-DAF0-12CE-7282-7A9900B6BB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953" t="-271" r="5032" b="7373"/>
          <a:stretch>
            <a:fillRect/>
          </a:stretch>
        </p:blipFill>
        <p:spPr>
          <a:xfrm>
            <a:off x="6875014" y="3474523"/>
            <a:ext cx="5156120" cy="27567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7C2888-3445-CB29-BD52-284F4213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61609"/>
            <a:ext cx="6263223" cy="5287824"/>
          </a:xfrm>
        </p:spPr>
        <p:txBody>
          <a:bodyPr>
            <a:normAutofit/>
          </a:bodyPr>
          <a:lstStyle/>
          <a:p>
            <a:r>
              <a:rPr lang="en-US" sz="2000" dirty="0"/>
              <a:t>Requires moving the SVT disks around, need to figure out where we would support ToF from. ToF would still need to be removable.</a:t>
            </a:r>
          </a:p>
          <a:p>
            <a:r>
              <a:rPr lang="en-US" sz="2000" dirty="0"/>
              <a:t>4.9 deg MPGD coverage angle</a:t>
            </a:r>
          </a:p>
          <a:p>
            <a:endParaRPr lang="en-US" sz="2000" dirty="0"/>
          </a:p>
          <a:p>
            <a:r>
              <a:rPr lang="en-US" sz="2000" dirty="0"/>
              <a:t>ToF:</a:t>
            </a:r>
          </a:p>
          <a:p>
            <a:pPr lvl="1"/>
            <a:r>
              <a:rPr lang="en-US" sz="1800" dirty="0"/>
              <a:t>Inner Face Z: 1750mm</a:t>
            </a:r>
          </a:p>
          <a:p>
            <a:pPr lvl="1"/>
            <a:r>
              <a:rPr lang="en-US" sz="1800" dirty="0"/>
              <a:t>Thickness Z: 75mm</a:t>
            </a:r>
          </a:p>
          <a:p>
            <a:pPr lvl="1"/>
            <a:r>
              <a:rPr lang="en-US" sz="1800" dirty="0"/>
              <a:t>Outer Radius: 630mm</a:t>
            </a:r>
          </a:p>
          <a:p>
            <a:pPr lvl="1"/>
            <a:endParaRPr lang="en-US" sz="1800" dirty="0"/>
          </a:p>
          <a:p>
            <a:r>
              <a:rPr lang="en-US" sz="2000" dirty="0"/>
              <a:t>MPGD:</a:t>
            </a:r>
          </a:p>
          <a:p>
            <a:pPr lvl="1"/>
            <a:r>
              <a:rPr lang="en-US" sz="1800" dirty="0"/>
              <a:t>Inner Face Z: 1255mm</a:t>
            </a:r>
          </a:p>
          <a:p>
            <a:pPr lvl="1"/>
            <a:r>
              <a:rPr lang="en-US" sz="1800" dirty="0"/>
              <a:t>Thickness Z: 150mm</a:t>
            </a:r>
          </a:p>
          <a:p>
            <a:pPr lvl="1"/>
            <a:r>
              <a:rPr lang="en-US" sz="1800" dirty="0"/>
              <a:t>Outer Radius: 450mm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984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EEDB-657F-DC6E-6E69-146C6AF31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70F-E8D8-0D10-571C-D5939752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MPGD goes Backwards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258B7-4CF5-93B2-5068-075458D9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2617" y="1509327"/>
            <a:ext cx="10070569" cy="4676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48A2F8-D3F2-C77E-B324-8A85D3C7D84B}"/>
              </a:ext>
            </a:extLst>
          </p:cNvPr>
          <p:cNvSpPr/>
          <p:nvPr/>
        </p:nvSpPr>
        <p:spPr>
          <a:xfrm>
            <a:off x="7082365" y="5380566"/>
            <a:ext cx="766234" cy="7154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606A-BC8A-C6F4-DED3-7F3C6CD07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41BF-678B-4C09-1708-ECE81E49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MPGD goes Backwards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AEA1A-DCB6-94AF-5E9E-4AD38FE8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6670" y="1557865"/>
            <a:ext cx="11008982" cy="4647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72412-7980-A355-1DF7-9425DEDC7052}"/>
              </a:ext>
            </a:extLst>
          </p:cNvPr>
          <p:cNvSpPr/>
          <p:nvPr/>
        </p:nvSpPr>
        <p:spPr>
          <a:xfrm>
            <a:off x="7082365" y="5380566"/>
            <a:ext cx="766234" cy="7154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5450</TotalTime>
  <Words>267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PowerPoint Presentation</vt:lpstr>
      <vt:lpstr>Current Layout</vt:lpstr>
      <vt:lpstr>Option 1: Smaller Dia. Disks</vt:lpstr>
      <vt:lpstr>Option 2: Removable Disks</vt:lpstr>
      <vt:lpstr>Option 3: MPGD goes Backwards</vt:lpstr>
      <vt:lpstr>Option 3: MPGD goes Backwards</vt:lpstr>
      <vt:lpstr>Option 3: MPGD goes Backwards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Wimmer, Roland</cp:lastModifiedBy>
  <cp:revision>99</cp:revision>
  <dcterms:created xsi:type="dcterms:W3CDTF">2023-09-12T20:43:32Z</dcterms:created>
  <dcterms:modified xsi:type="dcterms:W3CDTF">2025-09-09T15:13:00Z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