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9" r:id="rId4"/>
    <p:sldId id="270" r:id="rId5"/>
    <p:sldId id="259" r:id="rId6"/>
    <p:sldId id="260" r:id="rId7"/>
    <p:sldId id="261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48"/>
  </p:normalViewPr>
  <p:slideViewPr>
    <p:cSldViewPr snapToGrid="0">
      <p:cViewPr varScale="1">
        <p:scale>
          <a:sx n="112" d="100"/>
          <a:sy n="112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620E6-4612-C046-9F2C-00162BCCF515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0A885-6C78-6745-9A92-8A003E40B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6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92B9F-CB53-A85C-375A-312CDE87F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57739-23B3-E6D6-ED6F-6838167FD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E170A-000C-875F-3BC8-E6A447A1E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6E8D-CE31-FD43-80E7-9994BC62FD52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02F8C-D14C-146A-242C-8271F3C7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8748B-0839-31D6-C01C-A9338D01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5ABD-1A11-8C49-8B6D-C978A812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3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C456A-4A67-0B67-BD86-8D63B7AF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8A372-ED47-3211-03FB-A35834B9C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2EDCA-BC04-D705-8920-293A0CC0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CD7-6D5A-314B-8AB3-EDEF0A19E7B1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1544D-05A6-B97A-6227-DF9699F5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064D0-876B-ACF8-B873-53C934D2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5ABD-1A11-8C49-8B6D-C978A812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1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BCE6E-3D6A-63CE-B751-F3B53148CB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D2BD3-BF25-CFA1-FA38-7E6213D9E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7370D-26CD-5AA0-DA3E-C04421E2B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3C1C-FE81-9948-B7D5-F6A2BBD90933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FAF53-5641-B5BB-61A3-77B7BCB1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79E1A-FC19-361F-43BE-1C343EB7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5ABD-1A11-8C49-8B6D-C978A812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8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1743-0FEA-BD16-3152-A29E0EE83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4EBD1-96B8-9FD7-D608-A21C64669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BC960-77B8-E2F0-96AF-F80A2050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04B1-6407-744D-B1C0-8ADA683F5A13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EB99-0210-4ED4-0C00-BBEA663D8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5FDDF-1C70-58AE-F140-F9C7EA52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5ABD-1A11-8C49-8B6D-C978A812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4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8C066-5827-97CD-B927-703F872D1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B0EA2-1EE3-D2A0-0905-D60FD0F0F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7C6EA-EC8C-C3A3-BA57-E4F6996FC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C753-41A4-DC4F-80E0-C61C8F6719F6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33B13-9E66-A239-B147-AF2F3D5FC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2F0B0-5DA8-23CB-7AB1-182FA4D1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5ABD-1A11-8C49-8B6D-C978A812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4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3D80-7126-65FF-94F9-2D794D2E1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E9AD3-1B59-379A-8178-05568C208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4AC8D-430A-6D34-A1C7-9D70270BF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7ECB3-B651-3E0A-36F2-CDA9DB735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0F1D-6559-364D-9B99-0C020AB2C0E6}" type="datetime1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7C182-3091-91F1-3B0A-1EC4CDAF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B6C0E-2F40-FC0D-EDE7-7EA63011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5ABD-1A11-8C49-8B6D-C978A812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9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64F9B-0EFF-1B0E-3B9A-BFABDE32C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FCDFA-CE6A-9A4F-9FB4-A1D046750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7FA13-8373-9C6A-9CBD-A411C5A38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0A810-BFF6-6802-59B3-37B3E4284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9F60D-7091-4D65-F5C0-218480ABF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39979E-DEE8-261C-E3E1-EAE4DFAD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5DDD-EB38-744A-9730-DC73C6D98FF0}" type="datetime1">
              <a:rPr lang="en-US" smtClean="0"/>
              <a:t>10/31/24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A46A54-0F6A-F7F1-FF37-6ADF5F13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1B09E-E2BD-7BB3-4274-81677FDC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5ABD-1A11-8C49-8B6D-C978A812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6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5DACA-5D7D-CDCF-27C3-46E35ED4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A6C6E-76A6-C62D-A483-53A3EABE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FFD2-02C3-5241-8F6B-39452BC624A5}" type="datetime1">
              <a:rPr lang="en-US" smtClean="0"/>
              <a:t>10/31/24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E18E5-6DAB-E801-8D91-F6995EA2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1398A-B91A-E158-3982-21989B2B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5ABD-1A11-8C49-8B6D-C978A812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0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C20FE-3640-7C3D-839C-F0DBAC378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F6F2-2FA0-D148-9FFB-4A23DD09B99B}" type="datetime1">
              <a:rPr lang="en-US" smtClean="0"/>
              <a:t>10/31/24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9B006-E8A5-E76B-A69F-330E9D0E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9FA0A-0C5F-747C-3E41-11969F8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5ABD-1A11-8C49-8B6D-C978A812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6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2F0A7-1FDC-7C83-E526-62714FB24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D7016-E369-6579-1A8A-96E6A1F03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5CAA9-6352-13AE-042D-E5AFD8598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F0B33-E942-CE8A-124E-22CEA9F2A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DC1A-29C7-6843-891D-4448BEEDFEA6}" type="datetime1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6F190-D18C-E994-D2DE-B45C4FCA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4E1ED-3628-8449-DED7-528208CC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5ABD-1A11-8C49-8B6D-C978A812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3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995B-D00B-3E5F-D2B8-FB6C20B3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752B3-7938-1914-5128-1C1391D9C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2DC37-6A6A-BC08-4886-8FC871896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50EA8-6BC2-EEA6-9B08-A30A1BE4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799F-96CE-E449-80E2-DD7CB7FEC888}" type="datetime1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88C69-F9FE-9ED5-F8DA-86BB458C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17282-A92D-156C-B17A-0589DC0C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5ABD-1A11-8C49-8B6D-C978A812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6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DAD8-74EC-432F-A779-B5290B25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8ED49-7821-45C6-8E0C-A79067E93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EB3A1-A812-6A9A-3D9E-10B9DA703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0C8690-2530-D749-988F-8F03D31D1FCB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B29BD-001F-57D5-8088-FB2D4FB2B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E38D6-89F4-85DF-EEFF-D043A050F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9F5ABD-1A11-8C49-8B6D-C978A812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3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504B-DC25-956A-2903-C704906DD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Fraction of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Outer Hadronic Calorimeter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2B5A6-AF4D-D5D6-FD20-5A3E3EBA44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Ghosoun Adawi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Georgia State University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A5EBB-587F-CE77-2C25-96A80FD6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C53-7940-9B46-BE12-DC54E5FF0759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BEF8E-8ACB-93E6-AF06-F0616E22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D3AE-AE9E-4940-A1F7-2A3B47796364}" type="datetime1">
              <a:rPr lang="en-US" smtClean="0"/>
              <a:t>10/31/24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5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D0731-2AB4-29BC-6026-1D59070F40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8344" y="266218"/>
                <a:ext cx="11875626" cy="641237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deposited energy of each tower is given by: 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𝑑𝑒𝑝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𝑐𝑜𝑠𝑚𝑖𝑐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𝐴𝐷𝐶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𝑑𝑒𝑝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𝑐𝑜𝑠𝑚𝑖𝑐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𝑐h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𝑚𝑢𝑜𝑛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𝐴𝐷𝐶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𝑐h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general, the measured energy in calorimeter is calculated as follow,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𝐸𝑛𝑒𝑟𝑔𝑦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𝐴𝐷𝐶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𝑆𝐹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𝑚𝑢𝑜𝑛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𝑙𝑜𝑠𝑠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𝐴𝐷𝐶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𝑐𝑜𝑠𝑚𝑖𝑐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𝑚𝑢𝑜𝑛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𝐸𝑓𝑓𝑒𝑐𝑡𝑖𝑣𝑒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𝑔𝑎𝑖𝑛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𝐿𝑒𝑎𝑘𝑒𝑎𝑔𝑒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𝐶𝑜𝑟𝑟𝑒𝑐𝑡𝑖𝑜𝑛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Sampling fraction (SF) from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sPHENIX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software is 3.38021*10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eta = 0.</a:t>
                </a:r>
                <a:endPara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Motivation: To systematically investigate the changes in the sampling fraction across the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OHCal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varying z-vertex positions.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D0731-2AB4-29BC-6026-1D59070F40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344" y="266218"/>
                <a:ext cx="11875626" cy="6412374"/>
              </a:xfrm>
              <a:blipFill>
                <a:blip r:embed="rId2"/>
                <a:stretch>
                  <a:fillRect l="-1068" b="-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CC51B6-9A96-F19A-8DE9-255CA344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0D84-38B3-A44D-8DF0-DA8A3786CFA4}" type="datetime1">
              <a:rPr lang="en-US" smtClean="0"/>
              <a:t>10/31/24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587DA-C9A6-E0D5-A890-BB2AAA99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CE0A-575A-1B42-907A-4ADEE9F52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4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765F-BFEA-EDBD-93C7-6F90E82E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Geometry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DE8B0-143B-3699-6144-BFA0DE429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88" y="2099457"/>
            <a:ext cx="4977575" cy="2565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265A96-30D9-6B9E-FA35-0B380A5E9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63" y="1690687"/>
            <a:ext cx="6432690" cy="4073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5FDCA5-5715-B817-22DC-0E5268D233F0}"/>
              </a:ext>
            </a:extLst>
          </p:cNvPr>
          <p:cNvSpPr txBox="1"/>
          <p:nvPr/>
        </p:nvSpPr>
        <p:spPr>
          <a:xfrm>
            <a:off x="3629024" y="1690688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Chimney Sector</a:t>
            </a: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886A9526-98F5-161A-9A71-BDC5F013A134}"/>
              </a:ext>
            </a:extLst>
          </p:cNvPr>
          <p:cNvCxnSpPr/>
          <p:nvPr/>
        </p:nvCxnSpPr>
        <p:spPr>
          <a:xfrm rot="10800000" flipV="1">
            <a:off x="3511296" y="2060020"/>
            <a:ext cx="536448" cy="402764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AA81C70-4C2C-8922-9A50-7773B300C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C53-7940-9B46-BE12-DC54E5FF0759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771486-DF64-6D81-DCB4-C2A66C2C7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0287-2D43-7348-B8D9-5ECB8C0D11BC}" type="datetime1">
              <a:rPr lang="en-US" smtClean="0"/>
              <a:t>10/31/24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3B556-1A76-3835-0D61-5EAAFE0D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Standard Method and Analytical Calculation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831048-316F-2F6E-43F1-2BEE77418FE2}"/>
                  </a:ext>
                </a:extLst>
              </p:cNvPr>
              <p:cNvSpPr txBox="1"/>
              <p:nvPr/>
            </p:nvSpPr>
            <p:spPr>
              <a:xfrm>
                <a:off x="1013236" y="1752941"/>
                <a:ext cx="935768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M 10GeV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</m:oMath>
                </a14:m>
                <a:r>
                  <a:rPr lang="en-US" sz="1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or </a:t>
                </a:r>
                <a:r>
                  <a:rPr lang="en-US" sz="1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geantino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uniform eta distribution from -1.1 to 1.1 and uniform phi distribution from 0-2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(0,0,0±0.5) cm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z-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vertex using simple event generator with only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OHCal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simulation</a:t>
                </a:r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831048-316F-2F6E-43F1-2BEE77418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36" y="1752941"/>
                <a:ext cx="9357680" cy="923330"/>
              </a:xfrm>
              <a:prstGeom prst="rect">
                <a:avLst/>
              </a:prstGeom>
              <a:blipFill>
                <a:blip r:embed="rId2"/>
                <a:stretch>
                  <a:fillRect l="-542" t="-4110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8388BEB-E81F-33BF-9EE7-4C0A89D896C6}"/>
              </a:ext>
            </a:extLst>
          </p:cNvPr>
          <p:cNvSpPr txBox="1"/>
          <p:nvPr/>
        </p:nvSpPr>
        <p:spPr>
          <a:xfrm>
            <a:off x="1899212" y="2605324"/>
            <a:ext cx="2245489" cy="37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Method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79E4A0-B8F1-7303-CB63-ECDC4B1D9AA8}"/>
              </a:ext>
            </a:extLst>
          </p:cNvPr>
          <p:cNvSpPr txBox="1"/>
          <p:nvPr/>
        </p:nvSpPr>
        <p:spPr>
          <a:xfrm>
            <a:off x="6687097" y="2553858"/>
            <a:ext cx="244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Analytical calculation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BFE42F-FEFE-021A-9FB3-EB5247B2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46CD-0A30-7B45-8817-BDB43390BC0E}" type="slidenum">
              <a:rPr lang="en-US" smtClean="0"/>
              <a:t>4</a:t>
            </a:fld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87C7A206-5A02-AB68-000E-5C80C394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FF5D-0E05-DC48-A0D4-022B3F1876B1}" type="datetime1">
              <a:rPr lang="en-US" smtClean="0"/>
              <a:t>10/31/24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DA573B-8110-9446-9B36-30E8D59E7B19}"/>
                  </a:ext>
                </a:extLst>
              </p:cNvPr>
              <p:cNvSpPr txBox="1"/>
              <p:nvPr/>
            </p:nvSpPr>
            <p:spPr>
              <a:xfrm>
                <a:off x="1787693" y="5639953"/>
                <a:ext cx="2245489" cy="664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𝑣𝑖𝑠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𝑣𝑖𝑠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𝑖𝑛𝑣𝑖𝑠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DA573B-8110-9446-9B36-30E8D59E7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693" y="5639953"/>
                <a:ext cx="2245489" cy="664926"/>
              </a:xfrm>
              <a:prstGeom prst="rect">
                <a:avLst/>
              </a:prstGeom>
              <a:blipFill>
                <a:blip r:embed="rId5"/>
                <a:stretch>
                  <a:fillRect l="-393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2A97DF-BD80-CE3E-4DA9-F9597EAC67AB}"/>
                  </a:ext>
                </a:extLst>
              </p:cNvPr>
              <p:cNvSpPr txBox="1"/>
              <p:nvPr/>
            </p:nvSpPr>
            <p:spPr>
              <a:xfrm>
                <a:off x="5745497" y="5527666"/>
                <a:ext cx="4658810" cy="1169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𝑑𝐸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𝑠𝑐𝑖𝑛𝑡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𝑠𝑐𝑖𝑛𝑡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𝑑𝐸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𝑠𝑐𝑖𝑛𝑡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𝑠𝑐𝑖𝑛𝑡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𝑑𝐸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𝑎𝑏𝑠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𝑎𝑏𝑠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2A97DF-BD80-CE3E-4DA9-F9597EAC6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497" y="5527666"/>
                <a:ext cx="4658810" cy="11696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7597E89F-FD5C-DEA8-870E-345493CB80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687" y="2941756"/>
            <a:ext cx="4432300" cy="27321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96BBBC-91C2-79B1-944B-FFBB108D4B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2076" y="2856327"/>
            <a:ext cx="4432300" cy="27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8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F18E2-12B6-9E4F-BE5D-256475DC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Towers vs Sampling Fraction for Different Z-Vertex Positions</a:t>
            </a:r>
            <a:endParaRPr lang="en-US" sz="4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A9722B-60AD-138E-61A3-D5ECF07C4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702" y="1753014"/>
            <a:ext cx="3678238" cy="2300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578BAE-C492-C8FB-61B4-D8DAF8D80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40" y="1717595"/>
            <a:ext cx="3678238" cy="2300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6591D-7E3F-2225-B3A6-2722E89A1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175" y="1717771"/>
            <a:ext cx="3921123" cy="23007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246E17-8A4C-0656-8718-F7C4B30768C1}"/>
              </a:ext>
            </a:extLst>
          </p:cNvPr>
          <p:cNvSpPr txBox="1"/>
          <p:nvPr/>
        </p:nvSpPr>
        <p:spPr>
          <a:xfrm>
            <a:off x="1329536" y="3977605"/>
            <a:ext cx="17859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Z-vertex(0,0,0+/- 0.5) 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C1573C-6F52-FD43-FBB6-6F6CDA804CE2}"/>
              </a:ext>
            </a:extLst>
          </p:cNvPr>
          <p:cNvSpPr txBox="1"/>
          <p:nvPr/>
        </p:nvSpPr>
        <p:spPr>
          <a:xfrm>
            <a:off x="5160488" y="4014637"/>
            <a:ext cx="18710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Z-vertex(0,0,10+/- 0.5) 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614EB0-0277-E4A0-5C29-B8E3DBD91017}"/>
              </a:ext>
            </a:extLst>
          </p:cNvPr>
          <p:cNvSpPr txBox="1"/>
          <p:nvPr/>
        </p:nvSpPr>
        <p:spPr>
          <a:xfrm>
            <a:off x="8944447" y="4014636"/>
            <a:ext cx="19180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Z-vertex(0,0,-10+/- 0.5) cm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576D78-C270-68F9-CA03-148EC6CA4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190542" y="3531757"/>
            <a:ext cx="2201241" cy="36936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DA2145-F223-5A8B-5D87-ABC24B357929}"/>
              </a:ext>
            </a:extLst>
          </p:cNvPr>
          <p:cNvSpPr txBox="1"/>
          <p:nvPr/>
        </p:nvSpPr>
        <p:spPr>
          <a:xfrm>
            <a:off x="1189519" y="6364045"/>
            <a:ext cx="18686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Z-vertex(0,0,20+/- 0.5) cm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C6BE826-CB04-FECF-DEF9-4C2E40C8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DB3C-DFEA-C549-B508-7B5A60CA7BB6}" type="datetime1">
              <a:rPr lang="en-US" smtClean="0"/>
              <a:t>10/31/24</a:t>
            </a:fld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790863-D05C-F28C-29C6-B24620EE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5ABD-1A11-8C49-8B6D-C978A812774C}" type="slidenum">
              <a:rPr lang="en-US" smtClean="0"/>
              <a:t>5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714D1E0-81EE-7A16-3082-7F3E2BBA4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6246" y="4293718"/>
            <a:ext cx="3921123" cy="23007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D84586-51AC-2964-4B69-EAEF83237949}"/>
              </a:ext>
            </a:extLst>
          </p:cNvPr>
          <p:cNvSpPr txBox="1"/>
          <p:nvPr/>
        </p:nvSpPr>
        <p:spPr>
          <a:xfrm>
            <a:off x="5329167" y="6479195"/>
            <a:ext cx="19794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Z-vertex(0,0,-20+/- 0.5) cm</a:t>
            </a:r>
          </a:p>
        </p:txBody>
      </p:sp>
    </p:spTree>
    <p:extLst>
      <p:ext uri="{BB962C8B-B14F-4D97-AF65-F5344CB8AC3E}">
        <p14:creationId xmlns:p14="http://schemas.microsoft.com/office/powerpoint/2010/main" val="121207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EC47-728B-56C3-78A2-3AEDF14A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Sampling Fraction as a Function of Eta and Phi Bins for Different Z-Vertex Positions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1956EB-1128-6FBD-47FE-FF03F7302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703" y="1816894"/>
            <a:ext cx="3886835" cy="2275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59A395-404B-A23C-67FD-0BF1900A6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538" y="1816894"/>
            <a:ext cx="3748088" cy="2275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B7151B-81CA-62AC-D14A-79E5B71CB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373" y="1816894"/>
            <a:ext cx="3748088" cy="22750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EE7078-9FE6-4A88-F060-355E94830BE2}"/>
              </a:ext>
            </a:extLst>
          </p:cNvPr>
          <p:cNvSpPr txBox="1"/>
          <p:nvPr/>
        </p:nvSpPr>
        <p:spPr>
          <a:xfrm>
            <a:off x="1447720" y="4058374"/>
            <a:ext cx="18187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Z-vertex(0,0,0+/- 0.5) 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92F7A-CAC2-826C-1E30-455C8CAFF43E}"/>
              </a:ext>
            </a:extLst>
          </p:cNvPr>
          <p:cNvSpPr txBox="1"/>
          <p:nvPr/>
        </p:nvSpPr>
        <p:spPr>
          <a:xfrm>
            <a:off x="5334553" y="4008084"/>
            <a:ext cx="19116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Z-vertex(0,0,10+/- 0.5) 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EA8F4F-0D2F-1CEF-6527-B8ECF21FB348}"/>
              </a:ext>
            </a:extLst>
          </p:cNvPr>
          <p:cNvSpPr txBox="1"/>
          <p:nvPr/>
        </p:nvSpPr>
        <p:spPr>
          <a:xfrm>
            <a:off x="9407843" y="4026147"/>
            <a:ext cx="19459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Z-vertex(0,0,-10+/- 0.5) cm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CCC1CE-6FCA-B0B6-1DC9-B4B210FED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163663" y="3535122"/>
            <a:ext cx="2386911" cy="38868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FB3BA5-E254-B70B-7C4A-6F3BBF131B0E}"/>
              </a:ext>
            </a:extLst>
          </p:cNvPr>
          <p:cNvSpPr txBox="1"/>
          <p:nvPr/>
        </p:nvSpPr>
        <p:spPr>
          <a:xfrm>
            <a:off x="1492011" y="6533495"/>
            <a:ext cx="19459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Z-vertex(0,0,20+/- 0.5) cm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41BB05E8-6F1F-10B9-ED2B-A3F47A87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E937-8105-6F49-A48F-866A791D7D73}" type="datetime1">
              <a:rPr lang="en-US" smtClean="0"/>
              <a:t>10/31/24</a:t>
            </a:fld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9AA499A-DF24-4392-D253-D36605EB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5ABD-1A11-8C49-8B6D-C978A812774C}" type="slidenum">
              <a:rPr lang="en-US" smtClean="0"/>
              <a:t>6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E97AA8-E3A5-46C3-E3B9-F36BF1C0A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1651" y="4285082"/>
            <a:ext cx="3725862" cy="23869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1642287-028F-1946-3901-BFC677202E3E}"/>
              </a:ext>
            </a:extLst>
          </p:cNvPr>
          <p:cNvSpPr txBox="1"/>
          <p:nvPr/>
        </p:nvSpPr>
        <p:spPr>
          <a:xfrm>
            <a:off x="5334553" y="6520279"/>
            <a:ext cx="19573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Z-vertex(0,0,-20+/- 0.5) cm</a:t>
            </a:r>
          </a:p>
        </p:txBody>
      </p:sp>
    </p:spTree>
    <p:extLst>
      <p:ext uri="{BB962C8B-B14F-4D97-AF65-F5344CB8AC3E}">
        <p14:creationId xmlns:p14="http://schemas.microsoft.com/office/powerpoint/2010/main" val="428628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9736D-A225-FF6F-2115-5C1EB030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 Difference as a Function of Eta and Phi Bins for Different Z-Vertex Positions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D33661-0093-4429-0CD5-43FB867A7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002" y="1818843"/>
            <a:ext cx="3539808" cy="2158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EC4ADD-F4DE-48C3-E0DF-043E65C7E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882" y="1818842"/>
            <a:ext cx="3758248" cy="2286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E70254-5C18-A5DE-DC82-B37AB9D24854}"/>
              </a:ext>
            </a:extLst>
          </p:cNvPr>
          <p:cNvSpPr txBox="1"/>
          <p:nvPr/>
        </p:nvSpPr>
        <p:spPr>
          <a:xfrm>
            <a:off x="1587066" y="3967295"/>
            <a:ext cx="18883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Z-vertex(0,0,10+/- 0.5) 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7C5B64-0F15-E1F9-AF98-483B69557CAC}"/>
              </a:ext>
            </a:extLst>
          </p:cNvPr>
          <p:cNvSpPr txBox="1"/>
          <p:nvPr/>
        </p:nvSpPr>
        <p:spPr>
          <a:xfrm>
            <a:off x="6339764" y="3977640"/>
            <a:ext cx="18883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Z-vertex(0,0,-10+/- 0.5) 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77240D-007E-578E-504A-D020274BF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313100" y="3511036"/>
            <a:ext cx="2223612" cy="35398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5B05DA-1FED-8698-6646-CD4540848DB7}"/>
              </a:ext>
            </a:extLst>
          </p:cNvPr>
          <p:cNvSpPr txBox="1"/>
          <p:nvPr/>
        </p:nvSpPr>
        <p:spPr>
          <a:xfrm>
            <a:off x="1711643" y="6344907"/>
            <a:ext cx="18883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Z-vertex(0,0,20+/- 0.5) cm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A923740-8D09-D5D3-877B-B76B09CEE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CA38-3875-E14E-96AB-10B345F08110}" type="datetime1">
              <a:rPr lang="en-US" smtClean="0"/>
              <a:t>10/31/24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7E02AB-A095-22D0-69CA-60CA60F2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5ABD-1A11-8C49-8B6D-C978A812774C}" type="slidenum">
              <a:rPr lang="en-US" smtClean="0"/>
              <a:t>7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33C9A2-546B-1514-D95F-8DF3D2DC4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708" y="4184414"/>
            <a:ext cx="3758248" cy="23776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302E2C1-6D99-7857-ADB8-F90777060F72}"/>
              </a:ext>
            </a:extLst>
          </p:cNvPr>
          <p:cNvSpPr txBox="1"/>
          <p:nvPr/>
        </p:nvSpPr>
        <p:spPr>
          <a:xfrm>
            <a:off x="6224666" y="6444476"/>
            <a:ext cx="18883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Z-vertex(0,0,-20+/- 0.5) cm</a:t>
            </a:r>
          </a:p>
        </p:txBody>
      </p:sp>
    </p:spTree>
    <p:extLst>
      <p:ext uri="{BB962C8B-B14F-4D97-AF65-F5344CB8AC3E}">
        <p14:creationId xmlns:p14="http://schemas.microsoft.com/office/powerpoint/2010/main" val="106368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C3655-23F5-1647-C22C-5D01A7CA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DF64E-4BD3-E762-025E-FE5C3721D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the sampling fraction for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results were consistent with analytical calculations.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variations in the sampling fraction throughout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particularly at the chimney sector and the left and right edges of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variations in sampling fraction are due to differences in the material length of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sampling fraction shows only slight variation across different z-vertex positions within the ±20 cm range.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52FFE-3E39-A2EF-10FA-4D7D90A5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46CD-0A30-7B45-8817-BDB43390BC0E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0D769-4B8A-52FA-19E7-663318E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715D-7277-AB4D-AF11-575BBED7A08F}" type="datetime1">
              <a:rPr lang="en-US" smtClean="0"/>
              <a:t>10/31/24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30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403</Words>
  <Application>Microsoft Macintosh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Cambria Math</vt:lpstr>
      <vt:lpstr>Times New Roman</vt:lpstr>
      <vt:lpstr>Office Theme</vt:lpstr>
      <vt:lpstr>Sampling Fraction of the sPHENIX Outer Hadronic Calorimeter (OHCal)</vt:lpstr>
      <vt:lpstr>PowerPoint Presentation</vt:lpstr>
      <vt:lpstr>OHCal Geometry</vt:lpstr>
      <vt:lpstr>Comparison of Standard Method and Analytical Calculation</vt:lpstr>
      <vt:lpstr>Number of Towers vs Sampling Fraction for Different Z-Vertex Positions</vt:lpstr>
      <vt:lpstr>Average Sampling Fraction as a Function of Eta and Phi Bins for Different Z-Vertex Positions</vt:lpstr>
      <vt:lpstr>Percent Difference as a Function of Eta and Phi Bins for Different Z-Vertex Positions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Ghosoun Adawi</dc:creator>
  <cp:lastModifiedBy>Ghosoun Adawi</cp:lastModifiedBy>
  <cp:revision>7</cp:revision>
  <dcterms:created xsi:type="dcterms:W3CDTF">2024-10-30T18:57:13Z</dcterms:created>
  <dcterms:modified xsi:type="dcterms:W3CDTF">2024-11-01T12:52:40Z</dcterms:modified>
</cp:coreProperties>
</file>